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9" r:id="rId2"/>
    <p:sldMasterId id="2147483701" r:id="rId3"/>
  </p:sldMasterIdLst>
  <p:notesMasterIdLst>
    <p:notesMasterId r:id="rId50"/>
  </p:notesMasterIdLst>
  <p:sldIdLst>
    <p:sldId id="256" r:id="rId4"/>
    <p:sldId id="341" r:id="rId5"/>
    <p:sldId id="390" r:id="rId6"/>
    <p:sldId id="490" r:id="rId7"/>
    <p:sldId id="488" r:id="rId8"/>
    <p:sldId id="446" r:id="rId9"/>
    <p:sldId id="489" r:id="rId10"/>
    <p:sldId id="451" r:id="rId11"/>
    <p:sldId id="386" r:id="rId12"/>
    <p:sldId id="491" r:id="rId13"/>
    <p:sldId id="450" r:id="rId14"/>
    <p:sldId id="492" r:id="rId15"/>
    <p:sldId id="497" r:id="rId16"/>
    <p:sldId id="436" r:id="rId17"/>
    <p:sldId id="502" r:id="rId18"/>
    <p:sldId id="512" r:id="rId19"/>
    <p:sldId id="513" r:id="rId20"/>
    <p:sldId id="514" r:id="rId21"/>
    <p:sldId id="515" r:id="rId22"/>
    <p:sldId id="503" r:id="rId23"/>
    <p:sldId id="505" r:id="rId24"/>
    <p:sldId id="493" r:id="rId25"/>
    <p:sldId id="494" r:id="rId26"/>
    <p:sldId id="498" r:id="rId27"/>
    <p:sldId id="495" r:id="rId28"/>
    <p:sldId id="496" r:id="rId29"/>
    <p:sldId id="499" r:id="rId30"/>
    <p:sldId id="500" r:id="rId31"/>
    <p:sldId id="510" r:id="rId32"/>
    <p:sldId id="516" r:id="rId33"/>
    <p:sldId id="517" r:id="rId34"/>
    <p:sldId id="523" r:id="rId35"/>
    <p:sldId id="518" r:id="rId36"/>
    <p:sldId id="519" r:id="rId37"/>
    <p:sldId id="525" r:id="rId38"/>
    <p:sldId id="520" r:id="rId39"/>
    <p:sldId id="521" r:id="rId40"/>
    <p:sldId id="527" r:id="rId41"/>
    <p:sldId id="526" r:id="rId42"/>
    <p:sldId id="522" r:id="rId43"/>
    <p:sldId id="528" r:id="rId44"/>
    <p:sldId id="530" r:id="rId45"/>
    <p:sldId id="431" r:id="rId46"/>
    <p:sldId id="534" r:id="rId47"/>
    <p:sldId id="532" r:id="rId48"/>
    <p:sldId id="432" r:id="rId49"/>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B3B300"/>
    <a:srgbClr val="C4C400"/>
    <a:srgbClr val="CBCB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87966" autoAdjust="0"/>
  </p:normalViewPr>
  <p:slideViewPr>
    <p:cSldViewPr snapToGrid="0" snapToObjects="1">
      <p:cViewPr varScale="1">
        <p:scale>
          <a:sx n="102" d="100"/>
          <a:sy n="102" d="100"/>
        </p:scale>
        <p:origin x="183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45CD0-AC65-4885-A532-EC87FDF8F849}"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zh-CN" altLang="en-US"/>
        </a:p>
      </dgm:t>
    </dgm:pt>
    <dgm:pt modelId="{DD3F1584-4332-4E2A-A1C7-584ABFEB008D}">
      <dgm:prSet phldrT="[文本]"/>
      <dgm:spPr/>
      <dgm:t>
        <a:bodyPr/>
        <a:lstStyle/>
        <a:p>
          <a:r>
            <a:rPr lang="zh-CN" altLang="en-US" dirty="0" smtClean="0"/>
            <a:t>负载均衡软件的比较分析</a:t>
          </a:r>
          <a:endParaRPr lang="zh-CN" altLang="en-US" b="1" dirty="0">
            <a:latin typeface="微软雅黑" pitchFamily="34" charset="-122"/>
            <a:ea typeface="微软雅黑" pitchFamily="34" charset="-122"/>
          </a:endParaRPr>
        </a:p>
      </dgm:t>
    </dgm:pt>
    <dgm:pt modelId="{BC19613A-561F-4E77-B81D-08CB5C219DE6}" type="parTrans" cxnId="{4ED3B922-BCAA-4FC3-94EF-C83666140AF4}">
      <dgm:prSet/>
      <dgm:spPr/>
      <dgm:t>
        <a:bodyPr/>
        <a:lstStyle/>
        <a:p>
          <a:endParaRPr lang="zh-CN" altLang="en-US" b="1">
            <a:latin typeface="微软雅黑" pitchFamily="34" charset="-122"/>
            <a:ea typeface="微软雅黑" pitchFamily="34" charset="-122"/>
          </a:endParaRPr>
        </a:p>
      </dgm:t>
    </dgm:pt>
    <dgm:pt modelId="{87AAC8F9-AF1E-460B-A1C9-8F6609B22CE9}" type="sibTrans" cxnId="{4ED3B922-BCAA-4FC3-94EF-C83666140AF4}">
      <dgm:prSet/>
      <dgm:spPr/>
      <dgm:t>
        <a:bodyPr/>
        <a:lstStyle/>
        <a:p>
          <a:endParaRPr lang="zh-CN" altLang="en-US" b="1">
            <a:latin typeface="微软雅黑" pitchFamily="34" charset="-122"/>
            <a:ea typeface="微软雅黑" pitchFamily="34" charset="-122"/>
          </a:endParaRPr>
        </a:p>
      </dgm:t>
    </dgm:pt>
    <dgm:pt modelId="{D0EF09B7-A751-4D87-9499-F14A2F357305}">
      <dgm:prSet phldrT="[文本]"/>
      <dgm:spPr/>
      <dgm:t>
        <a:bodyPr/>
        <a:lstStyle/>
        <a:p>
          <a:r>
            <a:rPr lang="zh-CN" altLang="en-US" dirty="0" smtClean="0"/>
            <a:t>集群及负载均衡概念</a:t>
          </a:r>
          <a:endParaRPr lang="zh-CN" altLang="en-US" b="1" dirty="0">
            <a:latin typeface="微软雅黑" pitchFamily="34" charset="-122"/>
            <a:ea typeface="微软雅黑" pitchFamily="34" charset="-122"/>
          </a:endParaRPr>
        </a:p>
      </dgm:t>
    </dgm:pt>
    <dgm:pt modelId="{390E43F7-2F8C-4EDA-91F6-58679C53EB98}" type="parTrans" cxnId="{EBFE26E9-9854-40FC-9C97-F413D2CD3A90}">
      <dgm:prSet/>
      <dgm:spPr/>
      <dgm:t>
        <a:bodyPr/>
        <a:lstStyle/>
        <a:p>
          <a:endParaRPr lang="zh-CN" altLang="en-US" b="1"/>
        </a:p>
      </dgm:t>
    </dgm:pt>
    <dgm:pt modelId="{4DCC5FE7-62FD-49F5-9D2F-9E8DBE423307}" type="sibTrans" cxnId="{EBFE26E9-9854-40FC-9C97-F413D2CD3A90}">
      <dgm:prSet/>
      <dgm:spPr/>
      <dgm:t>
        <a:bodyPr/>
        <a:lstStyle/>
        <a:p>
          <a:endParaRPr lang="zh-CN" altLang="en-US" b="1"/>
        </a:p>
      </dgm:t>
    </dgm:pt>
    <dgm:pt modelId="{72BDBA46-5E54-4036-A6C3-6D519A9DF786}">
      <dgm:prSet phldrT="[文本]"/>
      <dgm:spPr/>
      <dgm:t>
        <a:bodyPr/>
        <a:lstStyle/>
        <a:p>
          <a:r>
            <a:rPr lang="zh-CN" altLang="en-US" dirty="0" smtClean="0"/>
            <a:t>负载均衡实现方式</a:t>
          </a:r>
          <a:endParaRPr lang="zh-CN" altLang="en-US" b="1" dirty="0">
            <a:latin typeface="微软雅黑" pitchFamily="34" charset="-122"/>
            <a:ea typeface="微软雅黑" pitchFamily="34" charset="-122"/>
          </a:endParaRPr>
        </a:p>
      </dgm:t>
    </dgm:pt>
    <dgm:pt modelId="{88E10574-FC0B-4050-808A-848493E75924}" type="parTrans" cxnId="{473131A9-5560-4769-8131-2DEFC4253F1B}">
      <dgm:prSet/>
      <dgm:spPr/>
      <dgm:t>
        <a:bodyPr/>
        <a:lstStyle/>
        <a:p>
          <a:endParaRPr lang="zh-CN" altLang="en-US" b="1"/>
        </a:p>
      </dgm:t>
    </dgm:pt>
    <dgm:pt modelId="{5E024B72-637F-49F4-AEE5-500A354BB225}" type="sibTrans" cxnId="{473131A9-5560-4769-8131-2DEFC4253F1B}">
      <dgm:prSet/>
      <dgm:spPr/>
      <dgm:t>
        <a:bodyPr/>
        <a:lstStyle/>
        <a:p>
          <a:endParaRPr lang="zh-CN" altLang="en-US" b="1"/>
        </a:p>
      </dgm:t>
    </dgm:pt>
    <dgm:pt modelId="{E5C58C78-A916-4C01-8D07-3F51DEEB9D67}">
      <dgm:prSet phldrT="[文本]"/>
      <dgm:spPr/>
      <dgm:t>
        <a:bodyPr/>
        <a:lstStyle/>
        <a:p>
          <a:r>
            <a:rPr lang="zh-CN" altLang="en-US" b="1" dirty="0" smtClean="0">
              <a:latin typeface="微软雅黑" pitchFamily="34" charset="-122"/>
              <a:ea typeface="微软雅黑" pitchFamily="34" charset="-122"/>
            </a:rPr>
            <a:t>总结</a:t>
          </a:r>
          <a:endParaRPr lang="zh-CN" altLang="en-US" b="1" dirty="0">
            <a:latin typeface="微软雅黑" pitchFamily="34" charset="-122"/>
            <a:ea typeface="微软雅黑" pitchFamily="34" charset="-122"/>
          </a:endParaRPr>
        </a:p>
      </dgm:t>
    </dgm:pt>
    <dgm:pt modelId="{97288EFA-E138-42BC-A5BF-6526CE0A4F65}" type="parTrans" cxnId="{64B8301E-A8F5-44ED-83BF-BD8D3A1C4001}">
      <dgm:prSet/>
      <dgm:spPr/>
      <dgm:t>
        <a:bodyPr/>
        <a:lstStyle/>
        <a:p>
          <a:endParaRPr lang="zh-CN" altLang="en-US"/>
        </a:p>
      </dgm:t>
    </dgm:pt>
    <dgm:pt modelId="{BDDF0AF2-9A5F-4FFC-9BA9-2636CFBBB7FB}" type="sibTrans" cxnId="{64B8301E-A8F5-44ED-83BF-BD8D3A1C4001}">
      <dgm:prSet/>
      <dgm:spPr/>
      <dgm:t>
        <a:bodyPr/>
        <a:lstStyle/>
        <a:p>
          <a:endParaRPr lang="zh-CN" altLang="en-US"/>
        </a:p>
      </dgm:t>
    </dgm:pt>
    <dgm:pt modelId="{D6614B5E-20DC-46AC-9DB9-868E72410782}">
      <dgm:prSet phldrT="[文本]"/>
      <dgm:spPr/>
      <dgm:t>
        <a:bodyPr/>
        <a:lstStyle/>
        <a:p>
          <a:r>
            <a:rPr lang="zh-CN" altLang="en-US" dirty="0" smtClean="0"/>
            <a:t>使用</a:t>
          </a:r>
          <a:r>
            <a:rPr lang="en-US" altLang="zh-CN" dirty="0" smtClean="0"/>
            <a:t>LVS/</a:t>
          </a:r>
          <a:r>
            <a:rPr lang="en-US" altLang="zh-CN" dirty="0" err="1" smtClean="0"/>
            <a:t>Nginx</a:t>
          </a:r>
          <a:r>
            <a:rPr lang="en-US" altLang="zh-CN" dirty="0" smtClean="0"/>
            <a:t>/</a:t>
          </a:r>
          <a:r>
            <a:rPr lang="en-US" altLang="zh-CN" dirty="0" err="1" smtClean="0"/>
            <a:t>HAProxy</a:t>
          </a:r>
          <a:r>
            <a:rPr lang="zh-CN" altLang="en-US" dirty="0" smtClean="0"/>
            <a:t>实现负载均衡</a:t>
          </a:r>
          <a:endParaRPr lang="zh-CN" altLang="en-US" b="1" dirty="0">
            <a:latin typeface="微软雅黑" pitchFamily="34" charset="-122"/>
            <a:ea typeface="微软雅黑" pitchFamily="34" charset="-122"/>
          </a:endParaRPr>
        </a:p>
      </dgm:t>
    </dgm:pt>
    <dgm:pt modelId="{26A15A1F-644A-4359-AC7B-E8287CE8F3D0}" type="parTrans" cxnId="{13B5E5E8-A8CF-463B-9A7E-B026C79FEEDE}">
      <dgm:prSet/>
      <dgm:spPr/>
      <dgm:t>
        <a:bodyPr/>
        <a:lstStyle/>
        <a:p>
          <a:endParaRPr lang="zh-CN" altLang="en-US"/>
        </a:p>
      </dgm:t>
    </dgm:pt>
    <dgm:pt modelId="{38E83DF4-B2C1-4FD5-BB61-5F2BEEDCDE61}" type="sibTrans" cxnId="{13B5E5E8-A8CF-463B-9A7E-B026C79FEEDE}">
      <dgm:prSet/>
      <dgm:spPr/>
      <dgm:t>
        <a:bodyPr/>
        <a:lstStyle/>
        <a:p>
          <a:endParaRPr lang="zh-CN" altLang="en-US"/>
        </a:p>
      </dgm:t>
    </dgm:pt>
    <dgm:pt modelId="{677E2344-9021-4E99-BD5D-BA25BFD9B7C5}">
      <dgm:prSet phldrT="[文本]"/>
      <dgm:spPr/>
      <dgm:t>
        <a:bodyPr/>
        <a:lstStyle/>
        <a:p>
          <a:r>
            <a:rPr lang="en-US" altLang="zh-CN" dirty="0" smtClean="0"/>
            <a:t>session</a:t>
          </a:r>
          <a:r>
            <a:rPr lang="zh-CN" altLang="en-US" dirty="0" smtClean="0"/>
            <a:t>共享</a:t>
          </a:r>
          <a:endParaRPr lang="zh-CN" altLang="en-US" b="1" dirty="0">
            <a:latin typeface="微软雅黑" pitchFamily="34" charset="-122"/>
            <a:ea typeface="微软雅黑" pitchFamily="34" charset="-122"/>
          </a:endParaRPr>
        </a:p>
      </dgm:t>
    </dgm:pt>
    <dgm:pt modelId="{D349F8A3-7E3D-4D14-8F6E-0A2E9C9B8AF6}" type="parTrans" cxnId="{9B84D2FF-1D69-4808-B887-7A1EE5914366}">
      <dgm:prSet/>
      <dgm:spPr/>
      <dgm:t>
        <a:bodyPr/>
        <a:lstStyle/>
        <a:p>
          <a:endParaRPr lang="zh-CN" altLang="en-US"/>
        </a:p>
      </dgm:t>
    </dgm:pt>
    <dgm:pt modelId="{34D25259-9C0B-4022-B688-778EFC36F243}" type="sibTrans" cxnId="{9B84D2FF-1D69-4808-B887-7A1EE5914366}">
      <dgm:prSet/>
      <dgm:spPr/>
      <dgm:t>
        <a:bodyPr/>
        <a:lstStyle/>
        <a:p>
          <a:endParaRPr lang="zh-CN" altLang="en-US"/>
        </a:p>
      </dgm:t>
    </dgm:pt>
    <dgm:pt modelId="{F5A0CEC3-E83B-45C1-947B-F4BB59204C66}">
      <dgm:prSet phldrT="[文本]"/>
      <dgm:spPr/>
      <dgm:t>
        <a:bodyPr/>
        <a:lstStyle/>
        <a:p>
          <a:r>
            <a:rPr lang="zh-CN" altLang="en-US" dirty="0" smtClean="0"/>
            <a:t>不同的负载场景</a:t>
          </a:r>
          <a:endParaRPr lang="zh-CN" altLang="en-US" b="1" dirty="0">
            <a:latin typeface="微软雅黑" pitchFamily="34" charset="-122"/>
            <a:ea typeface="微软雅黑" pitchFamily="34" charset="-122"/>
          </a:endParaRPr>
        </a:p>
      </dgm:t>
    </dgm:pt>
    <dgm:pt modelId="{E6F23458-4290-419D-A9CC-F90D6BBCE9E3}" type="parTrans" cxnId="{DD3AD4D2-D20A-433E-B638-4FD2C28687E0}">
      <dgm:prSet/>
      <dgm:spPr/>
    </dgm:pt>
    <dgm:pt modelId="{6D4F1D41-61E4-4E2E-A28A-51248ACAB48D}" type="sibTrans" cxnId="{DD3AD4D2-D20A-433E-B638-4FD2C28687E0}">
      <dgm:prSet/>
      <dgm:spPr/>
    </dgm:pt>
    <dgm:pt modelId="{7BF1FF34-EF9A-4CE6-BCF2-674D59CCC2C9}" type="pres">
      <dgm:prSet presAssocID="{40F45CD0-AC65-4885-A532-EC87FDF8F849}" presName="Name0" presStyleCnt="0">
        <dgm:presLayoutVars>
          <dgm:chMax val="7"/>
          <dgm:chPref val="7"/>
          <dgm:dir/>
        </dgm:presLayoutVars>
      </dgm:prSet>
      <dgm:spPr/>
      <dgm:t>
        <a:bodyPr/>
        <a:lstStyle/>
        <a:p>
          <a:endParaRPr lang="zh-CN" altLang="en-US"/>
        </a:p>
      </dgm:t>
    </dgm:pt>
    <dgm:pt modelId="{EF2F451C-ED08-4EDA-9BCE-1439C9F2D71E}" type="pres">
      <dgm:prSet presAssocID="{40F45CD0-AC65-4885-A532-EC87FDF8F849}" presName="Name1" presStyleCnt="0"/>
      <dgm:spPr/>
    </dgm:pt>
    <dgm:pt modelId="{AE153783-5D2F-4DA1-8CB2-8A7E938DA1F9}" type="pres">
      <dgm:prSet presAssocID="{40F45CD0-AC65-4885-A532-EC87FDF8F849}" presName="cycle" presStyleCnt="0"/>
      <dgm:spPr/>
    </dgm:pt>
    <dgm:pt modelId="{881515AE-91C7-4D65-B9C6-04732757DFEE}" type="pres">
      <dgm:prSet presAssocID="{40F45CD0-AC65-4885-A532-EC87FDF8F849}" presName="srcNode" presStyleLbl="node1" presStyleIdx="0" presStyleCnt="7"/>
      <dgm:spPr/>
    </dgm:pt>
    <dgm:pt modelId="{F8AC3025-B211-44AA-B585-0B437A8BB2B7}" type="pres">
      <dgm:prSet presAssocID="{40F45CD0-AC65-4885-A532-EC87FDF8F849}" presName="conn" presStyleLbl="parChTrans1D2" presStyleIdx="0" presStyleCnt="1"/>
      <dgm:spPr/>
      <dgm:t>
        <a:bodyPr/>
        <a:lstStyle/>
        <a:p>
          <a:endParaRPr lang="zh-CN" altLang="en-US"/>
        </a:p>
      </dgm:t>
    </dgm:pt>
    <dgm:pt modelId="{DA783117-BFB4-4A1C-B866-5AD91B4AB7FA}" type="pres">
      <dgm:prSet presAssocID="{40F45CD0-AC65-4885-A532-EC87FDF8F849}" presName="extraNode" presStyleLbl="node1" presStyleIdx="0" presStyleCnt="7"/>
      <dgm:spPr/>
    </dgm:pt>
    <dgm:pt modelId="{85D57B93-6C09-4617-96F4-EC60E1DEACD9}" type="pres">
      <dgm:prSet presAssocID="{40F45CD0-AC65-4885-A532-EC87FDF8F849}" presName="dstNode" presStyleLbl="node1" presStyleIdx="0" presStyleCnt="7"/>
      <dgm:spPr/>
    </dgm:pt>
    <dgm:pt modelId="{B4D398A3-266C-4013-B915-8D7AD39E11F8}" type="pres">
      <dgm:prSet presAssocID="{D0EF09B7-A751-4D87-9499-F14A2F357305}" presName="text_1" presStyleLbl="node1" presStyleIdx="0" presStyleCnt="7">
        <dgm:presLayoutVars>
          <dgm:bulletEnabled val="1"/>
        </dgm:presLayoutVars>
      </dgm:prSet>
      <dgm:spPr/>
      <dgm:t>
        <a:bodyPr/>
        <a:lstStyle/>
        <a:p>
          <a:endParaRPr lang="zh-CN" altLang="en-US"/>
        </a:p>
      </dgm:t>
    </dgm:pt>
    <dgm:pt modelId="{1859C9B1-A7AA-4211-9A8C-22CCB8CB7016}" type="pres">
      <dgm:prSet presAssocID="{D0EF09B7-A751-4D87-9499-F14A2F357305}" presName="accent_1" presStyleCnt="0"/>
      <dgm:spPr/>
    </dgm:pt>
    <dgm:pt modelId="{A6824F97-8239-41D1-B460-F6A624FAA012}" type="pres">
      <dgm:prSet presAssocID="{D0EF09B7-A751-4D87-9499-F14A2F357305}" presName="accentRepeatNode" presStyleLbl="solidFgAcc1" presStyleIdx="0" presStyleCnt="7"/>
      <dgm:spPr/>
    </dgm:pt>
    <dgm:pt modelId="{9A9731C6-A7D3-4CC8-8CB4-B015771E8C90}" type="pres">
      <dgm:prSet presAssocID="{72BDBA46-5E54-4036-A6C3-6D519A9DF786}" presName="text_2" presStyleLbl="node1" presStyleIdx="1" presStyleCnt="7">
        <dgm:presLayoutVars>
          <dgm:bulletEnabled val="1"/>
        </dgm:presLayoutVars>
      </dgm:prSet>
      <dgm:spPr/>
      <dgm:t>
        <a:bodyPr/>
        <a:lstStyle/>
        <a:p>
          <a:endParaRPr lang="zh-CN" altLang="en-US"/>
        </a:p>
      </dgm:t>
    </dgm:pt>
    <dgm:pt modelId="{64BC407F-0B2A-4A30-8377-32C322FCC70E}" type="pres">
      <dgm:prSet presAssocID="{72BDBA46-5E54-4036-A6C3-6D519A9DF786}" presName="accent_2" presStyleCnt="0"/>
      <dgm:spPr/>
    </dgm:pt>
    <dgm:pt modelId="{02F9D271-E274-43C2-9A9A-A37ED991DD69}" type="pres">
      <dgm:prSet presAssocID="{72BDBA46-5E54-4036-A6C3-6D519A9DF786}" presName="accentRepeatNode" presStyleLbl="solidFgAcc1" presStyleIdx="1" presStyleCnt="7"/>
      <dgm:spPr/>
    </dgm:pt>
    <dgm:pt modelId="{11DC9B0A-C9C1-410E-B529-B176777C75F7}" type="pres">
      <dgm:prSet presAssocID="{DD3F1584-4332-4E2A-A1C7-584ABFEB008D}" presName="text_3" presStyleLbl="node1" presStyleIdx="2" presStyleCnt="7">
        <dgm:presLayoutVars>
          <dgm:bulletEnabled val="1"/>
        </dgm:presLayoutVars>
      </dgm:prSet>
      <dgm:spPr/>
      <dgm:t>
        <a:bodyPr/>
        <a:lstStyle/>
        <a:p>
          <a:endParaRPr lang="zh-CN" altLang="en-US"/>
        </a:p>
      </dgm:t>
    </dgm:pt>
    <dgm:pt modelId="{6BBD6119-2D93-4800-8E2F-D3E7EAD79A3D}" type="pres">
      <dgm:prSet presAssocID="{DD3F1584-4332-4E2A-A1C7-584ABFEB008D}" presName="accent_3" presStyleCnt="0"/>
      <dgm:spPr/>
    </dgm:pt>
    <dgm:pt modelId="{80B14044-4A5E-45EC-9BEB-A99535CC5D37}" type="pres">
      <dgm:prSet presAssocID="{DD3F1584-4332-4E2A-A1C7-584ABFEB008D}" presName="accentRepeatNode" presStyleLbl="solidFgAcc1" presStyleIdx="2" presStyleCnt="7"/>
      <dgm:spPr/>
    </dgm:pt>
    <dgm:pt modelId="{9885A63B-F207-47F8-AE3A-F9E1FF05F523}" type="pres">
      <dgm:prSet presAssocID="{D6614B5E-20DC-46AC-9DB9-868E72410782}" presName="text_4" presStyleLbl="node1" presStyleIdx="3" presStyleCnt="7">
        <dgm:presLayoutVars>
          <dgm:bulletEnabled val="1"/>
        </dgm:presLayoutVars>
      </dgm:prSet>
      <dgm:spPr/>
      <dgm:t>
        <a:bodyPr/>
        <a:lstStyle/>
        <a:p>
          <a:endParaRPr lang="zh-CN" altLang="en-US"/>
        </a:p>
      </dgm:t>
    </dgm:pt>
    <dgm:pt modelId="{E78E31D1-E825-4B07-BA38-2FEE144CD92B}" type="pres">
      <dgm:prSet presAssocID="{D6614B5E-20DC-46AC-9DB9-868E72410782}" presName="accent_4" presStyleCnt="0"/>
      <dgm:spPr/>
    </dgm:pt>
    <dgm:pt modelId="{5156E625-8CB9-409A-8C5D-9F18F29B954D}" type="pres">
      <dgm:prSet presAssocID="{D6614B5E-20DC-46AC-9DB9-868E72410782}" presName="accentRepeatNode" presStyleLbl="solidFgAcc1" presStyleIdx="3" presStyleCnt="7"/>
      <dgm:spPr/>
    </dgm:pt>
    <dgm:pt modelId="{75F71797-532F-4298-BC3D-5B2D26486216}" type="pres">
      <dgm:prSet presAssocID="{677E2344-9021-4E99-BD5D-BA25BFD9B7C5}" presName="text_5" presStyleLbl="node1" presStyleIdx="4" presStyleCnt="7">
        <dgm:presLayoutVars>
          <dgm:bulletEnabled val="1"/>
        </dgm:presLayoutVars>
      </dgm:prSet>
      <dgm:spPr/>
      <dgm:t>
        <a:bodyPr/>
        <a:lstStyle/>
        <a:p>
          <a:endParaRPr lang="zh-CN" altLang="en-US"/>
        </a:p>
      </dgm:t>
    </dgm:pt>
    <dgm:pt modelId="{33B320F5-6AF2-48DD-AC20-6D1DF64ED6AC}" type="pres">
      <dgm:prSet presAssocID="{677E2344-9021-4E99-BD5D-BA25BFD9B7C5}" presName="accent_5" presStyleCnt="0"/>
      <dgm:spPr/>
    </dgm:pt>
    <dgm:pt modelId="{3DE422FA-1410-4FEF-B4C6-502CE7B72098}" type="pres">
      <dgm:prSet presAssocID="{677E2344-9021-4E99-BD5D-BA25BFD9B7C5}" presName="accentRepeatNode" presStyleLbl="solidFgAcc1" presStyleIdx="4" presStyleCnt="7"/>
      <dgm:spPr/>
    </dgm:pt>
    <dgm:pt modelId="{2C3B88CA-DE1E-43D8-A573-184143281EB5}" type="pres">
      <dgm:prSet presAssocID="{F5A0CEC3-E83B-45C1-947B-F4BB59204C66}" presName="text_6" presStyleLbl="node1" presStyleIdx="5" presStyleCnt="7">
        <dgm:presLayoutVars>
          <dgm:bulletEnabled val="1"/>
        </dgm:presLayoutVars>
      </dgm:prSet>
      <dgm:spPr/>
      <dgm:t>
        <a:bodyPr/>
        <a:lstStyle/>
        <a:p>
          <a:endParaRPr lang="zh-CN" altLang="en-US"/>
        </a:p>
      </dgm:t>
    </dgm:pt>
    <dgm:pt modelId="{5CE0047A-5F62-4E69-BCD3-7F4AC9D26183}" type="pres">
      <dgm:prSet presAssocID="{F5A0CEC3-E83B-45C1-947B-F4BB59204C66}" presName="accent_6" presStyleCnt="0"/>
      <dgm:spPr/>
    </dgm:pt>
    <dgm:pt modelId="{D6062B3E-79E8-4A1D-8DC2-8A9A7FCFCE39}" type="pres">
      <dgm:prSet presAssocID="{F5A0CEC3-E83B-45C1-947B-F4BB59204C66}" presName="accentRepeatNode" presStyleLbl="solidFgAcc1" presStyleIdx="5" presStyleCnt="7"/>
      <dgm:spPr/>
    </dgm:pt>
    <dgm:pt modelId="{7F759A9A-CC1A-426E-B8EA-67029624DFD1}" type="pres">
      <dgm:prSet presAssocID="{E5C58C78-A916-4C01-8D07-3F51DEEB9D67}" presName="text_7" presStyleLbl="node1" presStyleIdx="6" presStyleCnt="7">
        <dgm:presLayoutVars>
          <dgm:bulletEnabled val="1"/>
        </dgm:presLayoutVars>
      </dgm:prSet>
      <dgm:spPr/>
      <dgm:t>
        <a:bodyPr/>
        <a:lstStyle/>
        <a:p>
          <a:endParaRPr lang="zh-CN" altLang="en-US"/>
        </a:p>
      </dgm:t>
    </dgm:pt>
    <dgm:pt modelId="{851729CB-1F5E-466F-A173-A07A4B7D64AE}" type="pres">
      <dgm:prSet presAssocID="{E5C58C78-A916-4C01-8D07-3F51DEEB9D67}" presName="accent_7" presStyleCnt="0"/>
      <dgm:spPr/>
    </dgm:pt>
    <dgm:pt modelId="{169FB8F8-D34E-403A-BF04-410B9681AA78}" type="pres">
      <dgm:prSet presAssocID="{E5C58C78-A916-4C01-8D07-3F51DEEB9D67}" presName="accentRepeatNode" presStyleLbl="solidFgAcc1" presStyleIdx="6" presStyleCnt="7" custLinFactY="20282" custLinFactNeighborX="-54074" custLinFactNeighborY="100000"/>
      <dgm:spPr/>
    </dgm:pt>
  </dgm:ptLst>
  <dgm:cxnLst>
    <dgm:cxn modelId="{06A2406A-0058-4B8B-A5FA-FA705B341CC3}" type="presOf" srcId="{677E2344-9021-4E99-BD5D-BA25BFD9B7C5}" destId="{75F71797-532F-4298-BC3D-5B2D26486216}" srcOrd="0" destOrd="0" presId="urn:microsoft.com/office/officeart/2008/layout/VerticalCurvedList"/>
    <dgm:cxn modelId="{EBFE26E9-9854-40FC-9C97-F413D2CD3A90}" srcId="{40F45CD0-AC65-4885-A532-EC87FDF8F849}" destId="{D0EF09B7-A751-4D87-9499-F14A2F357305}" srcOrd="0" destOrd="0" parTransId="{390E43F7-2F8C-4EDA-91F6-58679C53EB98}" sibTransId="{4DCC5FE7-62FD-49F5-9D2F-9E8DBE423307}"/>
    <dgm:cxn modelId="{3B2C271B-F6FF-4CD7-A64F-1102F4B2B6D6}" type="presOf" srcId="{4DCC5FE7-62FD-49F5-9D2F-9E8DBE423307}" destId="{F8AC3025-B211-44AA-B585-0B437A8BB2B7}" srcOrd="0" destOrd="0" presId="urn:microsoft.com/office/officeart/2008/layout/VerticalCurvedList"/>
    <dgm:cxn modelId="{9CB75F1C-E272-4A80-B000-57019DC7F7CB}" type="presOf" srcId="{E5C58C78-A916-4C01-8D07-3F51DEEB9D67}" destId="{7F759A9A-CC1A-426E-B8EA-67029624DFD1}" srcOrd="0" destOrd="0" presId="urn:microsoft.com/office/officeart/2008/layout/VerticalCurvedList"/>
    <dgm:cxn modelId="{473131A9-5560-4769-8131-2DEFC4253F1B}" srcId="{40F45CD0-AC65-4885-A532-EC87FDF8F849}" destId="{72BDBA46-5E54-4036-A6C3-6D519A9DF786}" srcOrd="1" destOrd="0" parTransId="{88E10574-FC0B-4050-808A-848493E75924}" sibTransId="{5E024B72-637F-49F4-AEE5-500A354BB225}"/>
    <dgm:cxn modelId="{13B5E5E8-A8CF-463B-9A7E-B026C79FEEDE}" srcId="{40F45CD0-AC65-4885-A532-EC87FDF8F849}" destId="{D6614B5E-20DC-46AC-9DB9-868E72410782}" srcOrd="3" destOrd="0" parTransId="{26A15A1F-644A-4359-AC7B-E8287CE8F3D0}" sibTransId="{38E83DF4-B2C1-4FD5-BB61-5F2BEEDCDE61}"/>
    <dgm:cxn modelId="{4ED3B922-BCAA-4FC3-94EF-C83666140AF4}" srcId="{40F45CD0-AC65-4885-A532-EC87FDF8F849}" destId="{DD3F1584-4332-4E2A-A1C7-584ABFEB008D}" srcOrd="2" destOrd="0" parTransId="{BC19613A-561F-4E77-B81D-08CB5C219DE6}" sibTransId="{87AAC8F9-AF1E-460B-A1C9-8F6609B22CE9}"/>
    <dgm:cxn modelId="{4293B4D7-6B67-4215-832A-8FEA986D2D49}" type="presOf" srcId="{40F45CD0-AC65-4885-A532-EC87FDF8F849}" destId="{7BF1FF34-EF9A-4CE6-BCF2-674D59CCC2C9}" srcOrd="0" destOrd="0" presId="urn:microsoft.com/office/officeart/2008/layout/VerticalCurvedList"/>
    <dgm:cxn modelId="{0D31D187-F27C-4F89-B86A-0365F9F66282}" type="presOf" srcId="{D6614B5E-20DC-46AC-9DB9-868E72410782}" destId="{9885A63B-F207-47F8-AE3A-F9E1FF05F523}" srcOrd="0" destOrd="0" presId="urn:microsoft.com/office/officeart/2008/layout/VerticalCurvedList"/>
    <dgm:cxn modelId="{32A43444-49C6-463B-89AF-9B273EB59F53}" type="presOf" srcId="{DD3F1584-4332-4E2A-A1C7-584ABFEB008D}" destId="{11DC9B0A-C9C1-410E-B529-B176777C75F7}" srcOrd="0" destOrd="0" presId="urn:microsoft.com/office/officeart/2008/layout/VerticalCurvedList"/>
    <dgm:cxn modelId="{DD3AD4D2-D20A-433E-B638-4FD2C28687E0}" srcId="{40F45CD0-AC65-4885-A532-EC87FDF8F849}" destId="{F5A0CEC3-E83B-45C1-947B-F4BB59204C66}" srcOrd="5" destOrd="0" parTransId="{E6F23458-4290-419D-A9CC-F90D6BBCE9E3}" sibTransId="{6D4F1D41-61E4-4E2E-A28A-51248ACAB48D}"/>
    <dgm:cxn modelId="{3F063EA3-32DF-45BF-83AF-DBAB56E7CE70}" type="presOf" srcId="{D0EF09B7-A751-4D87-9499-F14A2F357305}" destId="{B4D398A3-266C-4013-B915-8D7AD39E11F8}" srcOrd="0" destOrd="0" presId="urn:microsoft.com/office/officeart/2008/layout/VerticalCurvedList"/>
    <dgm:cxn modelId="{CA56C889-7AB8-4BFB-8205-A38A00A6FE45}" type="presOf" srcId="{72BDBA46-5E54-4036-A6C3-6D519A9DF786}" destId="{9A9731C6-A7D3-4CC8-8CB4-B015771E8C90}" srcOrd="0" destOrd="0" presId="urn:microsoft.com/office/officeart/2008/layout/VerticalCurvedList"/>
    <dgm:cxn modelId="{EBAF8587-9836-494A-8324-D62604F66BCC}" type="presOf" srcId="{F5A0CEC3-E83B-45C1-947B-F4BB59204C66}" destId="{2C3B88CA-DE1E-43D8-A573-184143281EB5}" srcOrd="0" destOrd="0" presId="urn:microsoft.com/office/officeart/2008/layout/VerticalCurvedList"/>
    <dgm:cxn modelId="{64B8301E-A8F5-44ED-83BF-BD8D3A1C4001}" srcId="{40F45CD0-AC65-4885-A532-EC87FDF8F849}" destId="{E5C58C78-A916-4C01-8D07-3F51DEEB9D67}" srcOrd="6" destOrd="0" parTransId="{97288EFA-E138-42BC-A5BF-6526CE0A4F65}" sibTransId="{BDDF0AF2-9A5F-4FFC-9BA9-2636CFBBB7FB}"/>
    <dgm:cxn modelId="{9B84D2FF-1D69-4808-B887-7A1EE5914366}" srcId="{40F45CD0-AC65-4885-A532-EC87FDF8F849}" destId="{677E2344-9021-4E99-BD5D-BA25BFD9B7C5}" srcOrd="4" destOrd="0" parTransId="{D349F8A3-7E3D-4D14-8F6E-0A2E9C9B8AF6}" sibTransId="{34D25259-9C0B-4022-B688-778EFC36F243}"/>
    <dgm:cxn modelId="{5E482AA5-6730-4A85-91DF-6123CAEA3F84}" type="presParOf" srcId="{7BF1FF34-EF9A-4CE6-BCF2-674D59CCC2C9}" destId="{EF2F451C-ED08-4EDA-9BCE-1439C9F2D71E}" srcOrd="0" destOrd="0" presId="urn:microsoft.com/office/officeart/2008/layout/VerticalCurvedList"/>
    <dgm:cxn modelId="{7EF720FA-923F-4575-B0FD-1FDD16AEC136}" type="presParOf" srcId="{EF2F451C-ED08-4EDA-9BCE-1439C9F2D71E}" destId="{AE153783-5D2F-4DA1-8CB2-8A7E938DA1F9}" srcOrd="0" destOrd="0" presId="urn:microsoft.com/office/officeart/2008/layout/VerticalCurvedList"/>
    <dgm:cxn modelId="{2B1DD9CD-64E1-499D-A6F4-042438A9058D}" type="presParOf" srcId="{AE153783-5D2F-4DA1-8CB2-8A7E938DA1F9}" destId="{881515AE-91C7-4D65-B9C6-04732757DFEE}" srcOrd="0" destOrd="0" presId="urn:microsoft.com/office/officeart/2008/layout/VerticalCurvedList"/>
    <dgm:cxn modelId="{12CAA308-CFCA-450D-8F88-033EE44E8A9A}" type="presParOf" srcId="{AE153783-5D2F-4DA1-8CB2-8A7E938DA1F9}" destId="{F8AC3025-B211-44AA-B585-0B437A8BB2B7}" srcOrd="1" destOrd="0" presId="urn:microsoft.com/office/officeart/2008/layout/VerticalCurvedList"/>
    <dgm:cxn modelId="{F6FB950D-EE2E-4A6C-BAA3-9BE4E29D4474}" type="presParOf" srcId="{AE153783-5D2F-4DA1-8CB2-8A7E938DA1F9}" destId="{DA783117-BFB4-4A1C-B866-5AD91B4AB7FA}" srcOrd="2" destOrd="0" presId="urn:microsoft.com/office/officeart/2008/layout/VerticalCurvedList"/>
    <dgm:cxn modelId="{50EE5D89-50D6-4E89-B653-9D2032924ADC}" type="presParOf" srcId="{AE153783-5D2F-4DA1-8CB2-8A7E938DA1F9}" destId="{85D57B93-6C09-4617-96F4-EC60E1DEACD9}" srcOrd="3" destOrd="0" presId="urn:microsoft.com/office/officeart/2008/layout/VerticalCurvedList"/>
    <dgm:cxn modelId="{796494B0-C5C5-4BF5-A023-C605A09D2327}" type="presParOf" srcId="{EF2F451C-ED08-4EDA-9BCE-1439C9F2D71E}" destId="{B4D398A3-266C-4013-B915-8D7AD39E11F8}" srcOrd="1" destOrd="0" presId="urn:microsoft.com/office/officeart/2008/layout/VerticalCurvedList"/>
    <dgm:cxn modelId="{EAAA3EA8-8355-406E-B4B5-E5A9830F6BAC}" type="presParOf" srcId="{EF2F451C-ED08-4EDA-9BCE-1439C9F2D71E}" destId="{1859C9B1-A7AA-4211-9A8C-22CCB8CB7016}" srcOrd="2" destOrd="0" presId="urn:microsoft.com/office/officeart/2008/layout/VerticalCurvedList"/>
    <dgm:cxn modelId="{15E6AEA9-5007-407C-B91C-4CF2DC346CA7}" type="presParOf" srcId="{1859C9B1-A7AA-4211-9A8C-22CCB8CB7016}" destId="{A6824F97-8239-41D1-B460-F6A624FAA012}" srcOrd="0" destOrd="0" presId="urn:microsoft.com/office/officeart/2008/layout/VerticalCurvedList"/>
    <dgm:cxn modelId="{46B3EA82-BFC8-41FE-AF86-088A19C9FC37}" type="presParOf" srcId="{EF2F451C-ED08-4EDA-9BCE-1439C9F2D71E}" destId="{9A9731C6-A7D3-4CC8-8CB4-B015771E8C90}" srcOrd="3" destOrd="0" presId="urn:microsoft.com/office/officeart/2008/layout/VerticalCurvedList"/>
    <dgm:cxn modelId="{F1844A86-BD19-4799-8AC3-4A53AB6C2796}" type="presParOf" srcId="{EF2F451C-ED08-4EDA-9BCE-1439C9F2D71E}" destId="{64BC407F-0B2A-4A30-8377-32C322FCC70E}" srcOrd="4" destOrd="0" presId="urn:microsoft.com/office/officeart/2008/layout/VerticalCurvedList"/>
    <dgm:cxn modelId="{4D2247FC-DF3D-4922-8B16-13F57D755243}" type="presParOf" srcId="{64BC407F-0B2A-4A30-8377-32C322FCC70E}" destId="{02F9D271-E274-43C2-9A9A-A37ED991DD69}" srcOrd="0" destOrd="0" presId="urn:microsoft.com/office/officeart/2008/layout/VerticalCurvedList"/>
    <dgm:cxn modelId="{11AD1C31-6A4B-43E4-A7C7-0C91CF743DB0}" type="presParOf" srcId="{EF2F451C-ED08-4EDA-9BCE-1439C9F2D71E}" destId="{11DC9B0A-C9C1-410E-B529-B176777C75F7}" srcOrd="5" destOrd="0" presId="urn:microsoft.com/office/officeart/2008/layout/VerticalCurvedList"/>
    <dgm:cxn modelId="{5E2F8FD4-CD02-45BD-B503-B3EC246F4957}" type="presParOf" srcId="{EF2F451C-ED08-4EDA-9BCE-1439C9F2D71E}" destId="{6BBD6119-2D93-4800-8E2F-D3E7EAD79A3D}" srcOrd="6" destOrd="0" presId="urn:microsoft.com/office/officeart/2008/layout/VerticalCurvedList"/>
    <dgm:cxn modelId="{18F9BFD8-3C13-4FB0-9300-080E27B73FD3}" type="presParOf" srcId="{6BBD6119-2D93-4800-8E2F-D3E7EAD79A3D}" destId="{80B14044-4A5E-45EC-9BEB-A99535CC5D37}" srcOrd="0" destOrd="0" presId="urn:microsoft.com/office/officeart/2008/layout/VerticalCurvedList"/>
    <dgm:cxn modelId="{37E15E6A-58E1-4E88-B36A-3C52A2695159}" type="presParOf" srcId="{EF2F451C-ED08-4EDA-9BCE-1439C9F2D71E}" destId="{9885A63B-F207-47F8-AE3A-F9E1FF05F523}" srcOrd="7" destOrd="0" presId="urn:microsoft.com/office/officeart/2008/layout/VerticalCurvedList"/>
    <dgm:cxn modelId="{6686E72F-F766-442E-811D-03951F623BF7}" type="presParOf" srcId="{EF2F451C-ED08-4EDA-9BCE-1439C9F2D71E}" destId="{E78E31D1-E825-4B07-BA38-2FEE144CD92B}" srcOrd="8" destOrd="0" presId="urn:microsoft.com/office/officeart/2008/layout/VerticalCurvedList"/>
    <dgm:cxn modelId="{16A0E3F6-24CB-4455-9554-77260ACDA7DE}" type="presParOf" srcId="{E78E31D1-E825-4B07-BA38-2FEE144CD92B}" destId="{5156E625-8CB9-409A-8C5D-9F18F29B954D}" srcOrd="0" destOrd="0" presId="urn:microsoft.com/office/officeart/2008/layout/VerticalCurvedList"/>
    <dgm:cxn modelId="{FB1BDE93-D954-4036-A2CC-C57BAE2ED811}" type="presParOf" srcId="{EF2F451C-ED08-4EDA-9BCE-1439C9F2D71E}" destId="{75F71797-532F-4298-BC3D-5B2D26486216}" srcOrd="9" destOrd="0" presId="urn:microsoft.com/office/officeart/2008/layout/VerticalCurvedList"/>
    <dgm:cxn modelId="{58F39A79-9C7A-436D-99DD-3BD061BB48BF}" type="presParOf" srcId="{EF2F451C-ED08-4EDA-9BCE-1439C9F2D71E}" destId="{33B320F5-6AF2-48DD-AC20-6D1DF64ED6AC}" srcOrd="10" destOrd="0" presId="urn:microsoft.com/office/officeart/2008/layout/VerticalCurvedList"/>
    <dgm:cxn modelId="{BA7778E6-A787-4B2D-BD16-2978D1CB727B}" type="presParOf" srcId="{33B320F5-6AF2-48DD-AC20-6D1DF64ED6AC}" destId="{3DE422FA-1410-4FEF-B4C6-502CE7B72098}" srcOrd="0" destOrd="0" presId="urn:microsoft.com/office/officeart/2008/layout/VerticalCurvedList"/>
    <dgm:cxn modelId="{4E8C644B-EB1F-4898-9086-52D2BBF2C385}" type="presParOf" srcId="{EF2F451C-ED08-4EDA-9BCE-1439C9F2D71E}" destId="{2C3B88CA-DE1E-43D8-A573-184143281EB5}" srcOrd="11" destOrd="0" presId="urn:microsoft.com/office/officeart/2008/layout/VerticalCurvedList"/>
    <dgm:cxn modelId="{87D87CB4-824D-4C10-B390-E693DA8B54BB}" type="presParOf" srcId="{EF2F451C-ED08-4EDA-9BCE-1439C9F2D71E}" destId="{5CE0047A-5F62-4E69-BCD3-7F4AC9D26183}" srcOrd="12" destOrd="0" presId="urn:microsoft.com/office/officeart/2008/layout/VerticalCurvedList"/>
    <dgm:cxn modelId="{6EE496A9-15EB-426C-BC99-D02C8FDB18BA}" type="presParOf" srcId="{5CE0047A-5F62-4E69-BCD3-7F4AC9D26183}" destId="{D6062B3E-79E8-4A1D-8DC2-8A9A7FCFCE39}" srcOrd="0" destOrd="0" presId="urn:microsoft.com/office/officeart/2008/layout/VerticalCurvedList"/>
    <dgm:cxn modelId="{0D80ADCB-E1F0-497D-8210-B88E0417519F}" type="presParOf" srcId="{EF2F451C-ED08-4EDA-9BCE-1439C9F2D71E}" destId="{7F759A9A-CC1A-426E-B8EA-67029624DFD1}" srcOrd="13" destOrd="0" presId="urn:microsoft.com/office/officeart/2008/layout/VerticalCurvedList"/>
    <dgm:cxn modelId="{A38743CC-6347-43B9-A16E-76EAFA0C74B4}" type="presParOf" srcId="{EF2F451C-ED08-4EDA-9BCE-1439C9F2D71E}" destId="{851729CB-1F5E-466F-A173-A07A4B7D64AE}" srcOrd="14" destOrd="0" presId="urn:microsoft.com/office/officeart/2008/layout/VerticalCurvedList"/>
    <dgm:cxn modelId="{2F00028D-E2EE-4303-8FCC-CA930553D622}" type="presParOf" srcId="{851729CB-1F5E-466F-A173-A07A4B7D64AE}" destId="{169FB8F8-D34E-403A-BF04-410B9681AA7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4EC72-F96E-47BA-A418-60FC12EAA8DE}" type="datetimeFigureOut">
              <a:rPr lang="zh-CN" altLang="en-US" smtClean="0"/>
              <a:t>2017/8/11 Friday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3FC880-38B9-4AA1-BFE3-F1A6D2F3FAB5}" type="slidenum">
              <a:rPr lang="zh-CN" altLang="en-US" smtClean="0"/>
              <a:t>‹#›</a:t>
            </a:fld>
            <a:endParaRPr lang="zh-CN" altLang="en-US"/>
          </a:p>
        </p:txBody>
      </p:sp>
    </p:spTree>
    <p:extLst>
      <p:ext uri="{BB962C8B-B14F-4D97-AF65-F5344CB8AC3E}">
        <p14:creationId xmlns:p14="http://schemas.microsoft.com/office/powerpoint/2010/main" val="501973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1</a:t>
            </a:fld>
            <a:endParaRPr lang="zh-CN" altLang="en-US"/>
          </a:p>
        </p:txBody>
      </p:sp>
    </p:spTree>
    <p:extLst>
      <p:ext uri="{BB962C8B-B14F-4D97-AF65-F5344CB8AC3E}">
        <p14:creationId xmlns:p14="http://schemas.microsoft.com/office/powerpoint/2010/main" val="809517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latin typeface="+mn-ea"/>
              </a:rPr>
              <a:t>团队成员：</a:t>
            </a:r>
            <a:r>
              <a:rPr kumimoji="1" lang="en-US" altLang="zh-CN" dirty="0" smtClean="0">
                <a:latin typeface="+mn-ea"/>
              </a:rPr>
              <a:t>600</a:t>
            </a:r>
            <a:r>
              <a:rPr kumimoji="1" lang="zh-CN" altLang="en-US" dirty="0" smtClean="0">
                <a:latin typeface="+mn-ea"/>
              </a:rPr>
              <a:t>人</a:t>
            </a:r>
            <a:r>
              <a:rPr kumimoji="1" lang="en-US" altLang="zh-CN" dirty="0" smtClean="0">
                <a:latin typeface="+mn-ea"/>
              </a:rPr>
              <a:t>,35%</a:t>
            </a:r>
            <a:r>
              <a:rPr kumimoji="1" lang="zh-CN" altLang="en-US" dirty="0" smtClean="0">
                <a:latin typeface="+mn-ea"/>
              </a:rPr>
              <a:t>拥有博士或硕士学位</a:t>
            </a:r>
            <a:endParaRPr kumimoji="1" lang="en-US" altLang="zh-CN"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11</a:t>
            </a:fld>
            <a:endParaRPr lang="zh-CN" altLang="en-US"/>
          </a:p>
        </p:txBody>
      </p:sp>
    </p:spTree>
    <p:extLst>
      <p:ext uri="{BB962C8B-B14F-4D97-AF65-F5344CB8AC3E}">
        <p14:creationId xmlns:p14="http://schemas.microsoft.com/office/powerpoint/2010/main" val="2508593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latin typeface="+mn-ea"/>
              </a:rPr>
              <a:t>团队成员：</a:t>
            </a:r>
            <a:r>
              <a:rPr kumimoji="1" lang="en-US" altLang="zh-CN" dirty="0" smtClean="0">
                <a:latin typeface="+mn-ea"/>
              </a:rPr>
              <a:t>600</a:t>
            </a:r>
            <a:r>
              <a:rPr kumimoji="1" lang="zh-CN" altLang="en-US" dirty="0" smtClean="0">
                <a:latin typeface="+mn-ea"/>
              </a:rPr>
              <a:t>人</a:t>
            </a:r>
            <a:r>
              <a:rPr kumimoji="1" lang="en-US" altLang="zh-CN" dirty="0" smtClean="0">
                <a:latin typeface="+mn-ea"/>
              </a:rPr>
              <a:t>,35%</a:t>
            </a:r>
            <a:r>
              <a:rPr kumimoji="1" lang="zh-CN" altLang="en-US" dirty="0" smtClean="0">
                <a:latin typeface="+mn-ea"/>
              </a:rPr>
              <a:t>拥有博士或硕士学位</a:t>
            </a:r>
            <a:endParaRPr kumimoji="1" lang="en-US" altLang="zh-CN"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12</a:t>
            </a:fld>
            <a:endParaRPr lang="zh-CN" altLang="en-US"/>
          </a:p>
        </p:txBody>
      </p:sp>
    </p:spTree>
    <p:extLst>
      <p:ext uri="{BB962C8B-B14F-4D97-AF65-F5344CB8AC3E}">
        <p14:creationId xmlns:p14="http://schemas.microsoft.com/office/powerpoint/2010/main" val="64976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latin typeface="+mn-ea"/>
              </a:rPr>
              <a:t>团队成员：</a:t>
            </a:r>
            <a:r>
              <a:rPr kumimoji="1" lang="en-US" altLang="zh-CN" dirty="0" smtClean="0">
                <a:latin typeface="+mn-ea"/>
              </a:rPr>
              <a:t>600</a:t>
            </a:r>
            <a:r>
              <a:rPr kumimoji="1" lang="zh-CN" altLang="en-US" dirty="0" smtClean="0">
                <a:latin typeface="+mn-ea"/>
              </a:rPr>
              <a:t>人</a:t>
            </a:r>
            <a:r>
              <a:rPr kumimoji="1" lang="en-US" altLang="zh-CN" dirty="0" smtClean="0">
                <a:latin typeface="+mn-ea"/>
              </a:rPr>
              <a:t>,35%</a:t>
            </a:r>
            <a:r>
              <a:rPr kumimoji="1" lang="zh-CN" altLang="en-US" dirty="0" smtClean="0">
                <a:latin typeface="+mn-ea"/>
              </a:rPr>
              <a:t>拥有博士或硕士学位</a:t>
            </a:r>
            <a:endParaRPr kumimoji="1" lang="en-US" altLang="zh-CN"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13</a:t>
            </a:fld>
            <a:endParaRPr lang="zh-CN" altLang="en-US"/>
          </a:p>
        </p:txBody>
      </p:sp>
    </p:spTree>
    <p:extLst>
      <p:ext uri="{BB962C8B-B14F-4D97-AF65-F5344CB8AC3E}">
        <p14:creationId xmlns:p14="http://schemas.microsoft.com/office/powerpoint/2010/main" val="2647881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latin typeface="+mn-ea"/>
              </a:rPr>
              <a:t>团队成员：</a:t>
            </a:r>
            <a:r>
              <a:rPr kumimoji="1" lang="en-US" altLang="zh-CN" dirty="0" smtClean="0">
                <a:latin typeface="+mn-ea"/>
              </a:rPr>
              <a:t>600</a:t>
            </a:r>
            <a:r>
              <a:rPr kumimoji="1" lang="zh-CN" altLang="en-US" dirty="0" smtClean="0">
                <a:latin typeface="+mn-ea"/>
              </a:rPr>
              <a:t>人</a:t>
            </a:r>
            <a:r>
              <a:rPr kumimoji="1" lang="en-US" altLang="zh-CN" dirty="0" smtClean="0">
                <a:latin typeface="+mn-ea"/>
              </a:rPr>
              <a:t>,35%</a:t>
            </a:r>
            <a:r>
              <a:rPr kumimoji="1" lang="zh-CN" altLang="en-US" dirty="0" smtClean="0">
                <a:latin typeface="+mn-ea"/>
              </a:rPr>
              <a:t>拥有博士或硕士学位</a:t>
            </a:r>
            <a:endParaRPr kumimoji="1" lang="en-US" altLang="zh-CN"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15</a:t>
            </a:fld>
            <a:endParaRPr lang="zh-CN" altLang="en-US"/>
          </a:p>
        </p:txBody>
      </p:sp>
    </p:spTree>
    <p:extLst>
      <p:ext uri="{BB962C8B-B14F-4D97-AF65-F5344CB8AC3E}">
        <p14:creationId xmlns:p14="http://schemas.microsoft.com/office/powerpoint/2010/main" val="2140886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latin typeface="+mn-ea"/>
              </a:rPr>
              <a:t>团队成员：</a:t>
            </a:r>
            <a:r>
              <a:rPr kumimoji="1" lang="en-US" altLang="zh-CN" dirty="0" smtClean="0">
                <a:latin typeface="+mn-ea"/>
              </a:rPr>
              <a:t>600</a:t>
            </a:r>
            <a:r>
              <a:rPr kumimoji="1" lang="zh-CN" altLang="en-US" dirty="0" smtClean="0">
                <a:latin typeface="+mn-ea"/>
              </a:rPr>
              <a:t>人</a:t>
            </a:r>
            <a:r>
              <a:rPr kumimoji="1" lang="en-US" altLang="zh-CN" dirty="0" smtClean="0">
                <a:latin typeface="+mn-ea"/>
              </a:rPr>
              <a:t>,35%</a:t>
            </a:r>
            <a:r>
              <a:rPr kumimoji="1" lang="zh-CN" altLang="en-US" dirty="0" smtClean="0">
                <a:latin typeface="+mn-ea"/>
              </a:rPr>
              <a:t>拥有博士或硕士学位</a:t>
            </a:r>
            <a:endParaRPr kumimoji="1" lang="en-US" altLang="zh-CN"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16</a:t>
            </a:fld>
            <a:endParaRPr lang="zh-CN" altLang="en-US"/>
          </a:p>
        </p:txBody>
      </p:sp>
    </p:spTree>
    <p:extLst>
      <p:ext uri="{BB962C8B-B14F-4D97-AF65-F5344CB8AC3E}">
        <p14:creationId xmlns:p14="http://schemas.microsoft.com/office/powerpoint/2010/main" val="1293022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latin typeface="+mn-ea"/>
              </a:rPr>
              <a:t>团队成员：</a:t>
            </a:r>
            <a:r>
              <a:rPr kumimoji="1" lang="en-US" altLang="zh-CN" dirty="0" smtClean="0">
                <a:latin typeface="+mn-ea"/>
              </a:rPr>
              <a:t>600</a:t>
            </a:r>
            <a:r>
              <a:rPr kumimoji="1" lang="zh-CN" altLang="en-US" dirty="0" smtClean="0">
                <a:latin typeface="+mn-ea"/>
              </a:rPr>
              <a:t>人</a:t>
            </a:r>
            <a:r>
              <a:rPr kumimoji="1" lang="en-US" altLang="zh-CN" dirty="0" smtClean="0">
                <a:latin typeface="+mn-ea"/>
              </a:rPr>
              <a:t>,35%</a:t>
            </a:r>
            <a:r>
              <a:rPr kumimoji="1" lang="zh-CN" altLang="en-US" dirty="0" smtClean="0">
                <a:latin typeface="+mn-ea"/>
              </a:rPr>
              <a:t>拥有博士或硕士学位</a:t>
            </a:r>
            <a:endParaRPr kumimoji="1" lang="en-US" altLang="zh-CN"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20</a:t>
            </a:fld>
            <a:endParaRPr lang="zh-CN" altLang="en-US"/>
          </a:p>
        </p:txBody>
      </p:sp>
    </p:spTree>
    <p:extLst>
      <p:ext uri="{BB962C8B-B14F-4D97-AF65-F5344CB8AC3E}">
        <p14:creationId xmlns:p14="http://schemas.microsoft.com/office/powerpoint/2010/main" val="2198208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latin typeface="+mn-ea"/>
              </a:rPr>
              <a:t>团队成员：</a:t>
            </a:r>
            <a:r>
              <a:rPr kumimoji="1" lang="en-US" altLang="zh-CN" dirty="0" smtClean="0">
                <a:latin typeface="+mn-ea"/>
              </a:rPr>
              <a:t>600</a:t>
            </a:r>
            <a:r>
              <a:rPr kumimoji="1" lang="zh-CN" altLang="en-US" dirty="0" smtClean="0">
                <a:latin typeface="+mn-ea"/>
              </a:rPr>
              <a:t>人</a:t>
            </a:r>
            <a:r>
              <a:rPr kumimoji="1" lang="en-US" altLang="zh-CN" dirty="0" smtClean="0">
                <a:latin typeface="+mn-ea"/>
              </a:rPr>
              <a:t>,35%</a:t>
            </a:r>
            <a:r>
              <a:rPr kumimoji="1" lang="zh-CN" altLang="en-US" dirty="0" smtClean="0">
                <a:latin typeface="+mn-ea"/>
              </a:rPr>
              <a:t>拥有博士或硕士学位</a:t>
            </a:r>
            <a:endParaRPr kumimoji="1" lang="en-US" altLang="zh-CN"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22</a:t>
            </a:fld>
            <a:endParaRPr lang="zh-CN" altLang="en-US"/>
          </a:p>
        </p:txBody>
      </p:sp>
    </p:spTree>
    <p:extLst>
      <p:ext uri="{BB962C8B-B14F-4D97-AF65-F5344CB8AC3E}">
        <p14:creationId xmlns:p14="http://schemas.microsoft.com/office/powerpoint/2010/main" val="987430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latin typeface="+mn-ea"/>
              </a:rPr>
              <a:t>团队成员：</a:t>
            </a:r>
            <a:r>
              <a:rPr kumimoji="1" lang="en-US" altLang="zh-CN" dirty="0" smtClean="0">
                <a:latin typeface="+mn-ea"/>
              </a:rPr>
              <a:t>600</a:t>
            </a:r>
            <a:r>
              <a:rPr kumimoji="1" lang="zh-CN" altLang="en-US" dirty="0" smtClean="0">
                <a:latin typeface="+mn-ea"/>
              </a:rPr>
              <a:t>人</a:t>
            </a:r>
            <a:r>
              <a:rPr kumimoji="1" lang="en-US" altLang="zh-CN" dirty="0" smtClean="0">
                <a:latin typeface="+mn-ea"/>
              </a:rPr>
              <a:t>,35%</a:t>
            </a:r>
            <a:r>
              <a:rPr kumimoji="1" lang="zh-CN" altLang="en-US" dirty="0" smtClean="0">
                <a:latin typeface="+mn-ea"/>
              </a:rPr>
              <a:t>拥有博士或硕士学位</a:t>
            </a:r>
            <a:endParaRPr kumimoji="1" lang="en-US" altLang="zh-CN"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23</a:t>
            </a:fld>
            <a:endParaRPr lang="zh-CN" altLang="en-US"/>
          </a:p>
        </p:txBody>
      </p:sp>
    </p:spTree>
    <p:extLst>
      <p:ext uri="{BB962C8B-B14F-4D97-AF65-F5344CB8AC3E}">
        <p14:creationId xmlns:p14="http://schemas.microsoft.com/office/powerpoint/2010/main" val="4141723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latin typeface="+mn-ea"/>
              </a:rPr>
              <a:t>团队成员：</a:t>
            </a:r>
            <a:r>
              <a:rPr kumimoji="1" lang="en-US" altLang="zh-CN" dirty="0" smtClean="0">
                <a:latin typeface="+mn-ea"/>
              </a:rPr>
              <a:t>600</a:t>
            </a:r>
            <a:r>
              <a:rPr kumimoji="1" lang="zh-CN" altLang="en-US" dirty="0" smtClean="0">
                <a:latin typeface="+mn-ea"/>
              </a:rPr>
              <a:t>人</a:t>
            </a:r>
            <a:r>
              <a:rPr kumimoji="1" lang="en-US" altLang="zh-CN" dirty="0" smtClean="0">
                <a:latin typeface="+mn-ea"/>
              </a:rPr>
              <a:t>,35%</a:t>
            </a:r>
            <a:r>
              <a:rPr kumimoji="1" lang="zh-CN" altLang="en-US" dirty="0" smtClean="0">
                <a:latin typeface="+mn-ea"/>
              </a:rPr>
              <a:t>拥有博士或硕士学位</a:t>
            </a:r>
            <a:endParaRPr kumimoji="1" lang="en-US" altLang="zh-CN"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25</a:t>
            </a:fld>
            <a:endParaRPr lang="zh-CN" altLang="en-US"/>
          </a:p>
        </p:txBody>
      </p:sp>
    </p:spTree>
    <p:extLst>
      <p:ext uri="{BB962C8B-B14F-4D97-AF65-F5344CB8AC3E}">
        <p14:creationId xmlns:p14="http://schemas.microsoft.com/office/powerpoint/2010/main" val="733544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latin typeface="+mn-ea"/>
              </a:rPr>
              <a:t>团队成员：</a:t>
            </a:r>
            <a:r>
              <a:rPr kumimoji="1" lang="en-US" altLang="zh-CN" dirty="0" smtClean="0">
                <a:latin typeface="+mn-ea"/>
              </a:rPr>
              <a:t>600</a:t>
            </a:r>
            <a:r>
              <a:rPr kumimoji="1" lang="zh-CN" altLang="en-US" dirty="0" smtClean="0">
                <a:latin typeface="+mn-ea"/>
              </a:rPr>
              <a:t>人</a:t>
            </a:r>
            <a:r>
              <a:rPr kumimoji="1" lang="en-US" altLang="zh-CN" dirty="0" smtClean="0">
                <a:latin typeface="+mn-ea"/>
              </a:rPr>
              <a:t>,35%</a:t>
            </a:r>
            <a:r>
              <a:rPr kumimoji="1" lang="zh-CN" altLang="en-US" dirty="0" smtClean="0">
                <a:latin typeface="+mn-ea"/>
              </a:rPr>
              <a:t>拥有博士或硕士学位</a:t>
            </a:r>
            <a:endParaRPr kumimoji="1" lang="en-US" altLang="zh-CN"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26</a:t>
            </a:fld>
            <a:endParaRPr lang="zh-CN" altLang="en-US"/>
          </a:p>
        </p:txBody>
      </p:sp>
    </p:spTree>
    <p:extLst>
      <p:ext uri="{BB962C8B-B14F-4D97-AF65-F5344CB8AC3E}">
        <p14:creationId xmlns:p14="http://schemas.microsoft.com/office/powerpoint/2010/main" val="2459626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2</a:t>
            </a:fld>
            <a:endParaRPr lang="zh-CN" altLang="en-US"/>
          </a:p>
        </p:txBody>
      </p:sp>
    </p:spTree>
    <p:extLst>
      <p:ext uri="{BB962C8B-B14F-4D97-AF65-F5344CB8AC3E}">
        <p14:creationId xmlns:p14="http://schemas.microsoft.com/office/powerpoint/2010/main" val="2377284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latin typeface="+mn-ea"/>
              </a:rPr>
              <a:t>团队成员：</a:t>
            </a:r>
            <a:r>
              <a:rPr kumimoji="1" lang="en-US" altLang="zh-CN" dirty="0" smtClean="0">
                <a:latin typeface="+mn-ea"/>
              </a:rPr>
              <a:t>600</a:t>
            </a:r>
            <a:r>
              <a:rPr kumimoji="1" lang="zh-CN" altLang="en-US" dirty="0" smtClean="0">
                <a:latin typeface="+mn-ea"/>
              </a:rPr>
              <a:t>人</a:t>
            </a:r>
            <a:r>
              <a:rPr kumimoji="1" lang="en-US" altLang="zh-CN" dirty="0" smtClean="0">
                <a:latin typeface="+mn-ea"/>
              </a:rPr>
              <a:t>,35%</a:t>
            </a:r>
            <a:r>
              <a:rPr kumimoji="1" lang="zh-CN" altLang="en-US" dirty="0" smtClean="0">
                <a:latin typeface="+mn-ea"/>
              </a:rPr>
              <a:t>拥有博士或硕士学位</a:t>
            </a:r>
            <a:endParaRPr kumimoji="1" lang="en-US" altLang="zh-CN"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28</a:t>
            </a:fld>
            <a:endParaRPr lang="zh-CN" altLang="en-US"/>
          </a:p>
        </p:txBody>
      </p:sp>
    </p:spTree>
    <p:extLst>
      <p:ext uri="{BB962C8B-B14F-4D97-AF65-F5344CB8AC3E}">
        <p14:creationId xmlns:p14="http://schemas.microsoft.com/office/powerpoint/2010/main" val="2102120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46</a:t>
            </a:fld>
            <a:endParaRPr lang="zh-CN" altLang="en-US"/>
          </a:p>
        </p:txBody>
      </p:sp>
    </p:spTree>
    <p:extLst>
      <p:ext uri="{BB962C8B-B14F-4D97-AF65-F5344CB8AC3E}">
        <p14:creationId xmlns:p14="http://schemas.microsoft.com/office/powerpoint/2010/main" val="152888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3</a:t>
            </a:fld>
            <a:endParaRPr lang="zh-CN" altLang="en-US"/>
          </a:p>
        </p:txBody>
      </p:sp>
    </p:spTree>
    <p:extLst>
      <p:ext uri="{BB962C8B-B14F-4D97-AF65-F5344CB8AC3E}">
        <p14:creationId xmlns:p14="http://schemas.microsoft.com/office/powerpoint/2010/main" val="17194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4</a:t>
            </a:fld>
            <a:endParaRPr lang="zh-CN" altLang="en-US"/>
          </a:p>
        </p:txBody>
      </p:sp>
    </p:spTree>
    <p:extLst>
      <p:ext uri="{BB962C8B-B14F-4D97-AF65-F5344CB8AC3E}">
        <p14:creationId xmlns:p14="http://schemas.microsoft.com/office/powerpoint/2010/main" val="1520477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5</a:t>
            </a:fld>
            <a:endParaRPr lang="zh-CN" altLang="en-US"/>
          </a:p>
        </p:txBody>
      </p:sp>
    </p:spTree>
    <p:extLst>
      <p:ext uri="{BB962C8B-B14F-4D97-AF65-F5344CB8AC3E}">
        <p14:creationId xmlns:p14="http://schemas.microsoft.com/office/powerpoint/2010/main" val="4283949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6</a:t>
            </a:fld>
            <a:endParaRPr lang="zh-CN" altLang="en-US"/>
          </a:p>
        </p:txBody>
      </p:sp>
    </p:spTree>
    <p:extLst>
      <p:ext uri="{BB962C8B-B14F-4D97-AF65-F5344CB8AC3E}">
        <p14:creationId xmlns:p14="http://schemas.microsoft.com/office/powerpoint/2010/main" val="991789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7</a:t>
            </a:fld>
            <a:endParaRPr lang="zh-CN" altLang="en-US"/>
          </a:p>
        </p:txBody>
      </p:sp>
    </p:spTree>
    <p:extLst>
      <p:ext uri="{BB962C8B-B14F-4D97-AF65-F5344CB8AC3E}">
        <p14:creationId xmlns:p14="http://schemas.microsoft.com/office/powerpoint/2010/main" val="2409399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8</a:t>
            </a:fld>
            <a:endParaRPr lang="zh-CN" altLang="en-US"/>
          </a:p>
        </p:txBody>
      </p:sp>
    </p:spTree>
    <p:extLst>
      <p:ext uri="{BB962C8B-B14F-4D97-AF65-F5344CB8AC3E}">
        <p14:creationId xmlns:p14="http://schemas.microsoft.com/office/powerpoint/2010/main" val="595709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latin typeface="+mn-ea"/>
              </a:rPr>
              <a:t>团队成员：</a:t>
            </a:r>
            <a:r>
              <a:rPr kumimoji="1" lang="en-US" altLang="zh-CN" dirty="0" smtClean="0">
                <a:latin typeface="+mn-ea"/>
              </a:rPr>
              <a:t>600</a:t>
            </a:r>
            <a:r>
              <a:rPr kumimoji="1" lang="zh-CN" altLang="en-US" dirty="0" smtClean="0">
                <a:latin typeface="+mn-ea"/>
              </a:rPr>
              <a:t>人</a:t>
            </a:r>
            <a:r>
              <a:rPr kumimoji="1" lang="en-US" altLang="zh-CN" dirty="0" smtClean="0">
                <a:latin typeface="+mn-ea"/>
              </a:rPr>
              <a:t>,35%</a:t>
            </a:r>
            <a:r>
              <a:rPr kumimoji="1" lang="zh-CN" altLang="en-US" dirty="0" smtClean="0">
                <a:latin typeface="+mn-ea"/>
              </a:rPr>
              <a:t>拥有博士或硕士学位</a:t>
            </a:r>
            <a:endParaRPr kumimoji="1" lang="en-US" altLang="zh-CN"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F63FC880-38B9-4AA1-BFE3-F1A6D2F3FAB5}" type="slidenum">
              <a:rPr lang="zh-CN" altLang="en-US" smtClean="0"/>
              <a:t>9</a:t>
            </a:fld>
            <a:endParaRPr lang="zh-CN" altLang="en-US"/>
          </a:p>
        </p:txBody>
      </p:sp>
    </p:spTree>
    <p:extLst>
      <p:ext uri="{BB962C8B-B14F-4D97-AF65-F5344CB8AC3E}">
        <p14:creationId xmlns:p14="http://schemas.microsoft.com/office/powerpoint/2010/main" val="304142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11D2FA2-21E3-1E44-B77D-36A028A919F0}" type="datetimeFigureOut">
              <a:rPr kumimoji="1" lang="zh-CN" altLang="en-US" smtClean="0"/>
              <a:t>2017/8/11 Friday</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5FD8007-47E7-8849-AC3C-066FC4027E86}" type="slidenum">
              <a:rPr kumimoji="1" lang="zh-CN" altLang="en-US" smtClean="0"/>
              <a:t>‹#›</a:t>
            </a:fld>
            <a:endParaRPr kumimoji="1" lang="zh-CN" altLang="en-US"/>
          </a:p>
        </p:txBody>
      </p:sp>
    </p:spTree>
    <p:extLst>
      <p:ext uri="{BB962C8B-B14F-4D97-AF65-F5344CB8AC3E}">
        <p14:creationId xmlns:p14="http://schemas.microsoft.com/office/powerpoint/2010/main" val="234395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1D2FA2-21E3-1E44-B77D-36A028A919F0}" type="datetimeFigureOut">
              <a:rPr kumimoji="1" lang="zh-CN" altLang="en-US" smtClean="0"/>
              <a:t>2017/8/11 Friday</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5FD8007-47E7-8849-AC3C-066FC4027E86}" type="slidenum">
              <a:rPr kumimoji="1" lang="zh-CN" altLang="en-US" smtClean="0"/>
              <a:t>‹#›</a:t>
            </a:fld>
            <a:endParaRPr kumimoji="1" lang="zh-CN" altLang="en-US"/>
          </a:p>
        </p:txBody>
      </p:sp>
    </p:spTree>
    <p:extLst>
      <p:ext uri="{BB962C8B-B14F-4D97-AF65-F5344CB8AC3E}">
        <p14:creationId xmlns:p14="http://schemas.microsoft.com/office/powerpoint/2010/main" val="63384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1D2FA2-21E3-1E44-B77D-36A028A919F0}" type="datetimeFigureOut">
              <a:rPr kumimoji="1" lang="zh-CN" altLang="en-US" smtClean="0"/>
              <a:t>2017/8/11 Friday</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5FD8007-47E7-8849-AC3C-066FC4027E86}" type="slidenum">
              <a:rPr kumimoji="1" lang="zh-CN" altLang="en-US" smtClean="0"/>
              <a:t>‹#›</a:t>
            </a:fld>
            <a:endParaRPr kumimoji="1" lang="zh-CN" altLang="en-US"/>
          </a:p>
        </p:txBody>
      </p:sp>
    </p:spTree>
    <p:extLst>
      <p:ext uri="{BB962C8B-B14F-4D97-AF65-F5344CB8AC3E}">
        <p14:creationId xmlns:p14="http://schemas.microsoft.com/office/powerpoint/2010/main" val="3861052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1488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6402" y="2131117"/>
            <a:ext cx="7771199" cy="1469571"/>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202" y="3885782"/>
            <a:ext cx="6401599" cy="175309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1"/>
          <p:cNvSpPr>
            <a:spLocks noGrp="1" noChangeArrowheads="1"/>
          </p:cNvSpPr>
          <p:nvPr>
            <p:ph type="dt" sz="half" idx="10"/>
          </p:nvPr>
        </p:nvSpPr>
        <p:spPr>
          <a:xfrm>
            <a:off x="3112002" y="6245287"/>
            <a:ext cx="2132799"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
        <p:nvSpPr>
          <p:cNvPr id="5" name="Rectangle 42"/>
          <p:cNvSpPr>
            <a:spLocks noGrp="1" noChangeArrowheads="1"/>
          </p:cNvSpPr>
          <p:nvPr>
            <p:ph type="ftr" sz="quarter" idx="11"/>
          </p:nvPr>
        </p:nvSpPr>
        <p:spPr>
          <a:xfrm>
            <a:off x="5779200" y="6245287"/>
            <a:ext cx="2894400"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Tree>
    <p:extLst>
      <p:ext uri="{BB962C8B-B14F-4D97-AF65-F5344CB8AC3E}">
        <p14:creationId xmlns:p14="http://schemas.microsoft.com/office/powerpoint/2010/main" val="41669302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602" y="274069"/>
            <a:ext cx="8228800" cy="11435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51202" y="1052169"/>
            <a:ext cx="8228799" cy="500095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1"/>
          <p:cNvSpPr>
            <a:spLocks noGrp="1" noChangeArrowheads="1"/>
          </p:cNvSpPr>
          <p:nvPr>
            <p:ph type="dt" sz="half" idx="10"/>
          </p:nvPr>
        </p:nvSpPr>
        <p:spPr>
          <a:xfrm>
            <a:off x="3112002" y="6245287"/>
            <a:ext cx="2132799"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
        <p:nvSpPr>
          <p:cNvPr id="5" name="Rectangle 42"/>
          <p:cNvSpPr>
            <a:spLocks noGrp="1" noChangeArrowheads="1"/>
          </p:cNvSpPr>
          <p:nvPr>
            <p:ph type="ftr" sz="quarter" idx="11"/>
          </p:nvPr>
        </p:nvSpPr>
        <p:spPr>
          <a:xfrm>
            <a:off x="5779200" y="6245287"/>
            <a:ext cx="2894400"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Tree>
    <p:extLst>
      <p:ext uri="{BB962C8B-B14F-4D97-AF65-F5344CB8AC3E}">
        <p14:creationId xmlns:p14="http://schemas.microsoft.com/office/powerpoint/2010/main" val="328404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1602" y="4407139"/>
            <a:ext cx="7772800" cy="136246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1602" y="2906068"/>
            <a:ext cx="7772800" cy="150107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1"/>
          <p:cNvSpPr>
            <a:spLocks noGrp="1" noChangeArrowheads="1"/>
          </p:cNvSpPr>
          <p:nvPr>
            <p:ph type="dt" sz="half" idx="10"/>
          </p:nvPr>
        </p:nvSpPr>
        <p:spPr>
          <a:xfrm>
            <a:off x="3112002" y="6245287"/>
            <a:ext cx="2132799"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
        <p:nvSpPr>
          <p:cNvPr id="5" name="Rectangle 42"/>
          <p:cNvSpPr>
            <a:spLocks noGrp="1" noChangeArrowheads="1"/>
          </p:cNvSpPr>
          <p:nvPr>
            <p:ph type="ftr" sz="quarter" idx="11"/>
          </p:nvPr>
        </p:nvSpPr>
        <p:spPr>
          <a:xfrm>
            <a:off x="5779200" y="6245287"/>
            <a:ext cx="2894400"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Tree>
    <p:extLst>
      <p:ext uri="{BB962C8B-B14F-4D97-AF65-F5344CB8AC3E}">
        <p14:creationId xmlns:p14="http://schemas.microsoft.com/office/powerpoint/2010/main" val="3298930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602" y="274069"/>
            <a:ext cx="8228800" cy="11435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1202" y="1052169"/>
            <a:ext cx="4036799" cy="5000954"/>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41600" y="1052169"/>
            <a:ext cx="4038400" cy="5000954"/>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1"/>
          <p:cNvSpPr>
            <a:spLocks noGrp="1" noChangeArrowheads="1"/>
          </p:cNvSpPr>
          <p:nvPr>
            <p:ph type="dt" sz="half" idx="10"/>
          </p:nvPr>
        </p:nvSpPr>
        <p:spPr>
          <a:xfrm>
            <a:off x="3112002" y="6245287"/>
            <a:ext cx="2132799"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
        <p:nvSpPr>
          <p:cNvPr id="6" name="Rectangle 42"/>
          <p:cNvSpPr>
            <a:spLocks noGrp="1" noChangeArrowheads="1"/>
          </p:cNvSpPr>
          <p:nvPr>
            <p:ph type="ftr" sz="quarter" idx="11"/>
          </p:nvPr>
        </p:nvSpPr>
        <p:spPr>
          <a:xfrm>
            <a:off x="5779200" y="6245287"/>
            <a:ext cx="2894400"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Tree>
    <p:extLst>
      <p:ext uri="{BB962C8B-B14F-4D97-AF65-F5344CB8AC3E}">
        <p14:creationId xmlns:p14="http://schemas.microsoft.com/office/powerpoint/2010/main" val="3430798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602" y="274069"/>
            <a:ext cx="8228800" cy="1143525"/>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600" y="1535728"/>
            <a:ext cx="4040000" cy="63949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600" y="2175218"/>
            <a:ext cx="4040000" cy="395035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802" y="1535728"/>
            <a:ext cx="4041600" cy="63949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4802" y="2175218"/>
            <a:ext cx="4041600" cy="395035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1"/>
          <p:cNvSpPr>
            <a:spLocks noGrp="1" noChangeArrowheads="1"/>
          </p:cNvSpPr>
          <p:nvPr>
            <p:ph type="dt" sz="half" idx="10"/>
          </p:nvPr>
        </p:nvSpPr>
        <p:spPr>
          <a:xfrm>
            <a:off x="3112002" y="6245287"/>
            <a:ext cx="2132799"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
        <p:nvSpPr>
          <p:cNvPr id="8" name="Rectangle 42"/>
          <p:cNvSpPr>
            <a:spLocks noGrp="1" noChangeArrowheads="1"/>
          </p:cNvSpPr>
          <p:nvPr>
            <p:ph type="ftr" sz="quarter" idx="11"/>
          </p:nvPr>
        </p:nvSpPr>
        <p:spPr>
          <a:xfrm>
            <a:off x="5779200" y="6245287"/>
            <a:ext cx="2894400"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Tree>
    <p:extLst>
      <p:ext uri="{BB962C8B-B14F-4D97-AF65-F5344CB8AC3E}">
        <p14:creationId xmlns:p14="http://schemas.microsoft.com/office/powerpoint/2010/main" val="4220284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602" y="274069"/>
            <a:ext cx="8228800" cy="1143525"/>
          </a:xfrm>
          <a:prstGeom prst="rect">
            <a:avLst/>
          </a:prstGeom>
        </p:spPr>
        <p:txBody>
          <a:bodyPr/>
          <a:lstStyle/>
          <a:p>
            <a:r>
              <a:rPr lang="zh-CN" altLang="en-US" smtClean="0"/>
              <a:t>单击此处编辑母版标题样式</a:t>
            </a:r>
            <a:endParaRPr lang="zh-CN" altLang="en-US"/>
          </a:p>
        </p:txBody>
      </p:sp>
      <p:sp>
        <p:nvSpPr>
          <p:cNvPr id="3" name="Rectangle 41"/>
          <p:cNvSpPr>
            <a:spLocks noGrp="1" noChangeArrowheads="1"/>
          </p:cNvSpPr>
          <p:nvPr>
            <p:ph type="dt" sz="half" idx="10"/>
          </p:nvPr>
        </p:nvSpPr>
        <p:spPr>
          <a:xfrm>
            <a:off x="3112002" y="6245287"/>
            <a:ext cx="2132799"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
        <p:nvSpPr>
          <p:cNvPr id="4" name="Rectangle 42"/>
          <p:cNvSpPr>
            <a:spLocks noGrp="1" noChangeArrowheads="1"/>
          </p:cNvSpPr>
          <p:nvPr>
            <p:ph type="ftr" sz="quarter" idx="11"/>
          </p:nvPr>
        </p:nvSpPr>
        <p:spPr>
          <a:xfrm>
            <a:off x="5779200" y="6245287"/>
            <a:ext cx="2894400"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Tree>
    <p:extLst>
      <p:ext uri="{BB962C8B-B14F-4D97-AF65-F5344CB8AC3E}">
        <p14:creationId xmlns:p14="http://schemas.microsoft.com/office/powerpoint/2010/main" val="35759390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80026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1D2FA2-21E3-1E44-B77D-36A028A919F0}" type="datetimeFigureOut">
              <a:rPr kumimoji="1" lang="zh-CN" altLang="en-US" smtClean="0"/>
              <a:t>2017/8/11 Friday</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5FD8007-47E7-8849-AC3C-066FC4027E86}" type="slidenum">
              <a:rPr kumimoji="1" lang="zh-CN" altLang="en-US" smtClean="0"/>
              <a:t>‹#›</a:t>
            </a:fld>
            <a:endParaRPr kumimoji="1" lang="zh-CN" altLang="en-US"/>
          </a:p>
        </p:txBody>
      </p:sp>
    </p:spTree>
    <p:extLst>
      <p:ext uri="{BB962C8B-B14F-4D97-AF65-F5344CB8AC3E}">
        <p14:creationId xmlns:p14="http://schemas.microsoft.com/office/powerpoint/2010/main" val="38938223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600" y="272494"/>
            <a:ext cx="3008000" cy="1162426"/>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400" y="272493"/>
            <a:ext cx="5112000" cy="585308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600" y="1434920"/>
            <a:ext cx="3008000" cy="469065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1"/>
          <p:cNvSpPr>
            <a:spLocks noGrp="1" noChangeArrowheads="1"/>
          </p:cNvSpPr>
          <p:nvPr>
            <p:ph type="dt" sz="half" idx="10"/>
          </p:nvPr>
        </p:nvSpPr>
        <p:spPr>
          <a:xfrm>
            <a:off x="3112002" y="6245287"/>
            <a:ext cx="2132799"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
        <p:nvSpPr>
          <p:cNvPr id="6" name="Rectangle 42"/>
          <p:cNvSpPr>
            <a:spLocks noGrp="1" noChangeArrowheads="1"/>
          </p:cNvSpPr>
          <p:nvPr>
            <p:ph type="ftr" sz="quarter" idx="11"/>
          </p:nvPr>
        </p:nvSpPr>
        <p:spPr>
          <a:xfrm>
            <a:off x="5779200" y="6245287"/>
            <a:ext cx="2894400"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Tree>
    <p:extLst>
      <p:ext uri="{BB962C8B-B14F-4D97-AF65-F5344CB8AC3E}">
        <p14:creationId xmlns:p14="http://schemas.microsoft.com/office/powerpoint/2010/main" val="2545545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000" y="4800915"/>
            <a:ext cx="5486400" cy="5670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000" y="612716"/>
            <a:ext cx="5486400" cy="411417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000" y="5367954"/>
            <a:ext cx="5486400" cy="80487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1"/>
          <p:cNvSpPr>
            <a:spLocks noGrp="1" noChangeArrowheads="1"/>
          </p:cNvSpPr>
          <p:nvPr>
            <p:ph type="dt" sz="half" idx="10"/>
          </p:nvPr>
        </p:nvSpPr>
        <p:spPr>
          <a:xfrm>
            <a:off x="3112002" y="6245287"/>
            <a:ext cx="2132799"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
        <p:nvSpPr>
          <p:cNvPr id="6" name="Rectangle 42"/>
          <p:cNvSpPr>
            <a:spLocks noGrp="1" noChangeArrowheads="1"/>
          </p:cNvSpPr>
          <p:nvPr>
            <p:ph type="ftr" sz="quarter" idx="11"/>
          </p:nvPr>
        </p:nvSpPr>
        <p:spPr>
          <a:xfrm>
            <a:off x="5779200" y="6245287"/>
            <a:ext cx="2894400"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Tree>
    <p:extLst>
      <p:ext uri="{BB962C8B-B14F-4D97-AF65-F5344CB8AC3E}">
        <p14:creationId xmlns:p14="http://schemas.microsoft.com/office/powerpoint/2010/main" val="1634458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602" y="274069"/>
            <a:ext cx="8228800" cy="114352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1202" y="1052169"/>
            <a:ext cx="8228799" cy="500095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1"/>
          <p:cNvSpPr>
            <a:spLocks noGrp="1" noChangeArrowheads="1"/>
          </p:cNvSpPr>
          <p:nvPr>
            <p:ph type="dt" sz="half" idx="10"/>
          </p:nvPr>
        </p:nvSpPr>
        <p:spPr>
          <a:xfrm>
            <a:off x="3112002" y="6245287"/>
            <a:ext cx="2132799"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
        <p:nvSpPr>
          <p:cNvPr id="5" name="Rectangle 42"/>
          <p:cNvSpPr>
            <a:spLocks noGrp="1" noChangeArrowheads="1"/>
          </p:cNvSpPr>
          <p:nvPr>
            <p:ph type="ftr" sz="quarter" idx="11"/>
          </p:nvPr>
        </p:nvSpPr>
        <p:spPr>
          <a:xfrm>
            <a:off x="5779200" y="6245287"/>
            <a:ext cx="2894400"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Tree>
    <p:extLst>
      <p:ext uri="{BB962C8B-B14F-4D97-AF65-F5344CB8AC3E}">
        <p14:creationId xmlns:p14="http://schemas.microsoft.com/office/powerpoint/2010/main" val="24308748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7602" y="274069"/>
            <a:ext cx="2108800" cy="577905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1202" y="274069"/>
            <a:ext cx="6172800" cy="577905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1"/>
          <p:cNvSpPr>
            <a:spLocks noGrp="1" noChangeArrowheads="1"/>
          </p:cNvSpPr>
          <p:nvPr>
            <p:ph type="dt" sz="half" idx="10"/>
          </p:nvPr>
        </p:nvSpPr>
        <p:spPr>
          <a:xfrm>
            <a:off x="3112002" y="6245287"/>
            <a:ext cx="2132799"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
        <p:nvSpPr>
          <p:cNvPr id="5" name="Rectangle 42"/>
          <p:cNvSpPr>
            <a:spLocks noGrp="1" noChangeArrowheads="1"/>
          </p:cNvSpPr>
          <p:nvPr>
            <p:ph type="ftr" sz="quarter" idx="11"/>
          </p:nvPr>
        </p:nvSpPr>
        <p:spPr>
          <a:xfrm>
            <a:off x="5779200" y="6245287"/>
            <a:ext cx="2894400" cy="475681"/>
          </a:xfrm>
          <a:prstGeom prst="rect">
            <a:avLst/>
          </a:prstGeom>
          <a:ln/>
        </p:spPr>
        <p:txBody>
          <a:bodyPr/>
          <a:lstStyle>
            <a:lvl1pPr>
              <a:defRPr/>
            </a:lvl1pPr>
          </a:lstStyle>
          <a:p>
            <a:pPr defTabSz="914400" fontAlgn="base">
              <a:spcBef>
                <a:spcPct val="0"/>
              </a:spcBef>
              <a:spcAft>
                <a:spcPct val="0"/>
              </a:spcAft>
              <a:defRPr/>
            </a:pPr>
            <a:endParaRPr kumimoji="1" lang="en-US" altLang="ko-KR" sz="1600">
              <a:solidFill>
                <a:srgbClr val="000000"/>
              </a:solidFill>
              <a:latin typeface="Times New Roman" pitchFamily="18" charset="0"/>
            </a:endParaRPr>
          </a:p>
        </p:txBody>
      </p:sp>
    </p:spTree>
    <p:extLst>
      <p:ext uri="{BB962C8B-B14F-4D97-AF65-F5344CB8AC3E}">
        <p14:creationId xmlns:p14="http://schemas.microsoft.com/office/powerpoint/2010/main" val="5443603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11D2FA2-21E3-1E44-B77D-36A028A919F0}" type="datetimeFigureOut">
              <a:rPr kumimoji="1" lang="zh-CN" altLang="en-US" smtClean="0">
                <a:solidFill>
                  <a:prstClr val="black">
                    <a:tint val="75000"/>
                  </a:prstClr>
                </a:solidFill>
              </a:rPr>
              <a:pPr/>
              <a:t>2017/8/11 Friday</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B5FD8007-47E7-8849-AC3C-066FC4027E86}"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0266105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1D2FA2-21E3-1E44-B77D-36A028A919F0}" type="datetimeFigureOut">
              <a:rPr kumimoji="1" lang="zh-CN" altLang="en-US" smtClean="0">
                <a:solidFill>
                  <a:prstClr val="black">
                    <a:tint val="75000"/>
                  </a:prstClr>
                </a:solidFill>
              </a:rPr>
              <a:pPr/>
              <a:t>2017/8/11 Friday</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B5FD8007-47E7-8849-AC3C-066FC4027E86}"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9629850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11D2FA2-21E3-1E44-B77D-36A028A919F0}" type="datetimeFigureOut">
              <a:rPr kumimoji="1" lang="zh-CN" altLang="en-US" smtClean="0">
                <a:solidFill>
                  <a:prstClr val="black">
                    <a:tint val="75000"/>
                  </a:prstClr>
                </a:solidFill>
              </a:rPr>
              <a:pPr/>
              <a:t>2017/8/11 Friday</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B5FD8007-47E7-8849-AC3C-066FC4027E86}"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7636881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11D2FA2-21E3-1E44-B77D-36A028A919F0}" type="datetimeFigureOut">
              <a:rPr kumimoji="1" lang="zh-CN" altLang="en-US" smtClean="0">
                <a:solidFill>
                  <a:prstClr val="black">
                    <a:tint val="75000"/>
                  </a:prstClr>
                </a:solidFill>
              </a:rPr>
              <a:pPr/>
              <a:t>2017/8/11 Friday</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B5FD8007-47E7-8849-AC3C-066FC4027E86}"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6868580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11D2FA2-21E3-1E44-B77D-36A028A919F0}" type="datetimeFigureOut">
              <a:rPr kumimoji="1" lang="zh-CN" altLang="en-US" smtClean="0">
                <a:solidFill>
                  <a:prstClr val="black">
                    <a:tint val="75000"/>
                  </a:prstClr>
                </a:solidFill>
              </a:rPr>
              <a:pPr/>
              <a:t>2017/8/11 Friday</a:t>
            </a:fld>
            <a:endParaRPr kumimoji="1"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kumimoji="1" lang="zh-CN" altLang="en-US">
              <a:solidFill>
                <a:prstClr val="black">
                  <a:tint val="75000"/>
                </a:prstClr>
              </a:solidFill>
            </a:endParaRPr>
          </a:p>
        </p:txBody>
      </p:sp>
      <p:sp>
        <p:nvSpPr>
          <p:cNvPr id="9" name="幻灯片编号占位符 8"/>
          <p:cNvSpPr>
            <a:spLocks noGrp="1"/>
          </p:cNvSpPr>
          <p:nvPr>
            <p:ph type="sldNum" sz="quarter" idx="12"/>
          </p:nvPr>
        </p:nvSpPr>
        <p:spPr/>
        <p:txBody>
          <a:bodyPr/>
          <a:lstStyle/>
          <a:p>
            <a:fld id="{B5FD8007-47E7-8849-AC3C-066FC4027E86}"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1932863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11D2FA2-21E3-1E44-B77D-36A028A919F0}" type="datetimeFigureOut">
              <a:rPr kumimoji="1" lang="zh-CN" altLang="en-US" smtClean="0">
                <a:solidFill>
                  <a:prstClr val="black">
                    <a:tint val="75000"/>
                  </a:prstClr>
                </a:solidFill>
              </a:rPr>
              <a:pPr/>
              <a:t>2017/8/11 Friday</a:t>
            </a:fld>
            <a:endParaRPr kumimoji="1"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kumimoji="1" lang="zh-CN" altLang="en-US">
              <a:solidFill>
                <a:prstClr val="black">
                  <a:tint val="75000"/>
                </a:prstClr>
              </a:solidFill>
            </a:endParaRPr>
          </a:p>
        </p:txBody>
      </p:sp>
      <p:sp>
        <p:nvSpPr>
          <p:cNvPr id="5" name="幻灯片编号占位符 4"/>
          <p:cNvSpPr>
            <a:spLocks noGrp="1"/>
          </p:cNvSpPr>
          <p:nvPr>
            <p:ph type="sldNum" sz="quarter" idx="12"/>
          </p:nvPr>
        </p:nvSpPr>
        <p:spPr/>
        <p:txBody>
          <a:bodyPr/>
          <a:lstStyle/>
          <a:p>
            <a:fld id="{B5FD8007-47E7-8849-AC3C-066FC4027E86}"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442761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11D2FA2-21E3-1E44-B77D-36A028A919F0}" type="datetimeFigureOut">
              <a:rPr kumimoji="1" lang="zh-CN" altLang="en-US" smtClean="0"/>
              <a:t>2017/8/11 Friday</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5FD8007-47E7-8849-AC3C-066FC4027E86}" type="slidenum">
              <a:rPr kumimoji="1" lang="zh-CN" altLang="en-US" smtClean="0"/>
              <a:t>‹#›</a:t>
            </a:fld>
            <a:endParaRPr kumimoji="1" lang="zh-CN" altLang="en-US"/>
          </a:p>
        </p:txBody>
      </p:sp>
    </p:spTree>
    <p:extLst>
      <p:ext uri="{BB962C8B-B14F-4D97-AF65-F5344CB8AC3E}">
        <p14:creationId xmlns:p14="http://schemas.microsoft.com/office/powerpoint/2010/main" val="18981085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1D2FA2-21E3-1E44-B77D-36A028A919F0}" type="datetimeFigureOut">
              <a:rPr kumimoji="1" lang="zh-CN" altLang="en-US" smtClean="0">
                <a:solidFill>
                  <a:prstClr val="black">
                    <a:tint val="75000"/>
                  </a:prstClr>
                </a:solidFill>
              </a:rPr>
              <a:pPr/>
              <a:t>2017/8/11 Friday</a:t>
            </a:fld>
            <a:endParaRPr kumimoji="1"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kumimoji="1" lang="zh-CN" altLang="en-US">
              <a:solidFill>
                <a:prstClr val="black">
                  <a:tint val="75000"/>
                </a:prstClr>
              </a:solidFill>
            </a:endParaRPr>
          </a:p>
        </p:txBody>
      </p:sp>
      <p:sp>
        <p:nvSpPr>
          <p:cNvPr id="4" name="幻灯片编号占位符 3"/>
          <p:cNvSpPr>
            <a:spLocks noGrp="1"/>
          </p:cNvSpPr>
          <p:nvPr>
            <p:ph type="sldNum" sz="quarter" idx="12"/>
          </p:nvPr>
        </p:nvSpPr>
        <p:spPr/>
        <p:txBody>
          <a:bodyPr/>
          <a:lstStyle/>
          <a:p>
            <a:fld id="{B5FD8007-47E7-8849-AC3C-066FC4027E86}"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7955516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1D2FA2-21E3-1E44-B77D-36A028A919F0}" type="datetimeFigureOut">
              <a:rPr kumimoji="1" lang="zh-CN" altLang="en-US" smtClean="0">
                <a:solidFill>
                  <a:prstClr val="black">
                    <a:tint val="75000"/>
                  </a:prstClr>
                </a:solidFill>
              </a:rPr>
              <a:pPr/>
              <a:t>2017/8/11 Friday</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B5FD8007-47E7-8849-AC3C-066FC4027E86}"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8131857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1D2FA2-21E3-1E44-B77D-36A028A919F0}" type="datetimeFigureOut">
              <a:rPr kumimoji="1" lang="zh-CN" altLang="en-US" smtClean="0">
                <a:solidFill>
                  <a:prstClr val="black">
                    <a:tint val="75000"/>
                  </a:prstClr>
                </a:solidFill>
              </a:rPr>
              <a:pPr/>
              <a:t>2017/8/11 Friday</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B5FD8007-47E7-8849-AC3C-066FC4027E86}"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529453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1D2FA2-21E3-1E44-B77D-36A028A919F0}" type="datetimeFigureOut">
              <a:rPr kumimoji="1" lang="zh-CN" altLang="en-US" smtClean="0">
                <a:solidFill>
                  <a:prstClr val="black">
                    <a:tint val="75000"/>
                  </a:prstClr>
                </a:solidFill>
              </a:rPr>
              <a:pPr/>
              <a:t>2017/8/11 Friday</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B5FD8007-47E7-8849-AC3C-066FC4027E86}"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5524597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1D2FA2-21E3-1E44-B77D-36A028A919F0}" type="datetimeFigureOut">
              <a:rPr kumimoji="1" lang="zh-CN" altLang="en-US" smtClean="0">
                <a:solidFill>
                  <a:prstClr val="black">
                    <a:tint val="75000"/>
                  </a:prstClr>
                </a:solidFill>
              </a:rPr>
              <a:pPr/>
              <a:t>2017/8/11 Friday</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B5FD8007-47E7-8849-AC3C-066FC4027E86}"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5369657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961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11D2FA2-21E3-1E44-B77D-36A028A919F0}" type="datetimeFigureOut">
              <a:rPr kumimoji="1" lang="zh-CN" altLang="en-US" smtClean="0"/>
              <a:t>2017/8/11 Friday</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5FD8007-47E7-8849-AC3C-066FC4027E86}" type="slidenum">
              <a:rPr kumimoji="1" lang="zh-CN" altLang="en-US" smtClean="0"/>
              <a:t>‹#›</a:t>
            </a:fld>
            <a:endParaRPr kumimoji="1" lang="zh-CN" altLang="en-US"/>
          </a:p>
        </p:txBody>
      </p:sp>
    </p:spTree>
    <p:extLst>
      <p:ext uri="{BB962C8B-B14F-4D97-AF65-F5344CB8AC3E}">
        <p14:creationId xmlns:p14="http://schemas.microsoft.com/office/powerpoint/2010/main" val="418904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11D2FA2-21E3-1E44-B77D-36A028A919F0}" type="datetimeFigureOut">
              <a:rPr kumimoji="1" lang="zh-CN" altLang="en-US" smtClean="0"/>
              <a:t>2017/8/11 Friday</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5FD8007-47E7-8849-AC3C-066FC4027E86}" type="slidenum">
              <a:rPr kumimoji="1" lang="zh-CN" altLang="en-US" smtClean="0"/>
              <a:t>‹#›</a:t>
            </a:fld>
            <a:endParaRPr kumimoji="1" lang="zh-CN" altLang="en-US"/>
          </a:p>
        </p:txBody>
      </p:sp>
    </p:spTree>
    <p:extLst>
      <p:ext uri="{BB962C8B-B14F-4D97-AF65-F5344CB8AC3E}">
        <p14:creationId xmlns:p14="http://schemas.microsoft.com/office/powerpoint/2010/main" val="2379671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11D2FA2-21E3-1E44-B77D-36A028A919F0}" type="datetimeFigureOut">
              <a:rPr kumimoji="1" lang="zh-CN" altLang="en-US" smtClean="0"/>
              <a:t>2017/8/11 Friday</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5FD8007-47E7-8849-AC3C-066FC4027E86}" type="slidenum">
              <a:rPr kumimoji="1" lang="zh-CN" altLang="en-US" smtClean="0"/>
              <a:t>‹#›</a:t>
            </a:fld>
            <a:endParaRPr kumimoji="1" lang="zh-CN" altLang="en-US"/>
          </a:p>
        </p:txBody>
      </p:sp>
    </p:spTree>
    <p:extLst>
      <p:ext uri="{BB962C8B-B14F-4D97-AF65-F5344CB8AC3E}">
        <p14:creationId xmlns:p14="http://schemas.microsoft.com/office/powerpoint/2010/main" val="192827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1D2FA2-21E3-1E44-B77D-36A028A919F0}" type="datetimeFigureOut">
              <a:rPr kumimoji="1" lang="zh-CN" altLang="en-US" smtClean="0"/>
              <a:t>2017/8/11 Friday</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5FD8007-47E7-8849-AC3C-066FC4027E86}" type="slidenum">
              <a:rPr kumimoji="1" lang="zh-CN" altLang="en-US" smtClean="0"/>
              <a:t>‹#›</a:t>
            </a:fld>
            <a:endParaRPr kumimoji="1" lang="zh-CN" altLang="en-US"/>
          </a:p>
        </p:txBody>
      </p:sp>
    </p:spTree>
    <p:extLst>
      <p:ext uri="{BB962C8B-B14F-4D97-AF65-F5344CB8AC3E}">
        <p14:creationId xmlns:p14="http://schemas.microsoft.com/office/powerpoint/2010/main" val="137487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1D2FA2-21E3-1E44-B77D-36A028A919F0}" type="datetimeFigureOut">
              <a:rPr kumimoji="1" lang="zh-CN" altLang="en-US" smtClean="0"/>
              <a:t>2017/8/11 Friday</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5FD8007-47E7-8849-AC3C-066FC4027E86}" type="slidenum">
              <a:rPr kumimoji="1" lang="zh-CN" altLang="en-US" smtClean="0"/>
              <a:t>‹#›</a:t>
            </a:fld>
            <a:endParaRPr kumimoji="1" lang="zh-CN" altLang="en-US"/>
          </a:p>
        </p:txBody>
      </p:sp>
    </p:spTree>
    <p:extLst>
      <p:ext uri="{BB962C8B-B14F-4D97-AF65-F5344CB8AC3E}">
        <p14:creationId xmlns:p14="http://schemas.microsoft.com/office/powerpoint/2010/main" val="19264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1D2FA2-21E3-1E44-B77D-36A028A919F0}" type="datetimeFigureOut">
              <a:rPr kumimoji="1" lang="zh-CN" altLang="en-US" smtClean="0"/>
              <a:t>2017/8/11 Friday</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5FD8007-47E7-8849-AC3C-066FC4027E86}" type="slidenum">
              <a:rPr kumimoji="1" lang="zh-CN" altLang="en-US" smtClean="0"/>
              <a:t>‹#›</a:t>
            </a:fld>
            <a:endParaRPr kumimoji="1" lang="zh-CN" altLang="en-US"/>
          </a:p>
        </p:txBody>
      </p:sp>
    </p:spTree>
    <p:extLst>
      <p:ext uri="{BB962C8B-B14F-4D97-AF65-F5344CB8AC3E}">
        <p14:creationId xmlns:p14="http://schemas.microsoft.com/office/powerpoint/2010/main" val="302077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D2FA2-21E3-1E44-B77D-36A028A919F0}" type="datetimeFigureOut">
              <a:rPr kumimoji="1" lang="zh-CN" altLang="en-US" smtClean="0"/>
              <a:t>2017/8/11 Friday</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D8007-47E7-8849-AC3C-066FC4027E86}" type="slidenum">
              <a:rPr kumimoji="1" lang="zh-CN" altLang="en-US" smtClean="0"/>
              <a:t>‹#›</a:t>
            </a:fld>
            <a:endParaRPr kumimoji="1" lang="zh-CN" altLang="en-US"/>
          </a:p>
        </p:txBody>
      </p:sp>
    </p:spTree>
    <p:extLst>
      <p:ext uri="{BB962C8B-B14F-4D97-AF65-F5344CB8AC3E}">
        <p14:creationId xmlns:p14="http://schemas.microsoft.com/office/powerpoint/2010/main" val="281513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2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028092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2400">
          <a:solidFill>
            <a:schemeClr val="tx1"/>
          </a:solidFill>
          <a:latin typeface="+mj-lt"/>
          <a:ea typeface="+mj-ea"/>
          <a:cs typeface="+mj-cs"/>
        </a:defRPr>
      </a:lvl1pPr>
      <a:lvl2pPr algn="ctr" rtl="0" eaLnBrk="0" fontAlgn="base" hangingPunct="0">
        <a:spcBef>
          <a:spcPct val="0"/>
        </a:spcBef>
        <a:spcAft>
          <a:spcPct val="0"/>
        </a:spcAft>
        <a:defRPr sz="2400">
          <a:solidFill>
            <a:schemeClr val="tx1"/>
          </a:solidFill>
          <a:latin typeface="Verdana" pitchFamily="34" charset="0"/>
          <a:ea typeface="宋体" charset="-122"/>
        </a:defRPr>
      </a:lvl2pPr>
      <a:lvl3pPr algn="ctr" rtl="0" eaLnBrk="0" fontAlgn="base" hangingPunct="0">
        <a:spcBef>
          <a:spcPct val="0"/>
        </a:spcBef>
        <a:spcAft>
          <a:spcPct val="0"/>
        </a:spcAft>
        <a:defRPr sz="2400">
          <a:solidFill>
            <a:schemeClr val="tx1"/>
          </a:solidFill>
          <a:latin typeface="Verdana" pitchFamily="34" charset="0"/>
          <a:ea typeface="宋体" charset="-122"/>
        </a:defRPr>
      </a:lvl3pPr>
      <a:lvl4pPr algn="ctr" rtl="0" eaLnBrk="0" fontAlgn="base" hangingPunct="0">
        <a:spcBef>
          <a:spcPct val="0"/>
        </a:spcBef>
        <a:spcAft>
          <a:spcPct val="0"/>
        </a:spcAft>
        <a:defRPr sz="2400">
          <a:solidFill>
            <a:schemeClr val="tx1"/>
          </a:solidFill>
          <a:latin typeface="Verdana" pitchFamily="34" charset="0"/>
          <a:ea typeface="宋体" charset="-122"/>
        </a:defRPr>
      </a:lvl4pPr>
      <a:lvl5pPr algn="ctr" rtl="0" eaLnBrk="0" fontAlgn="base" hangingPunct="0">
        <a:spcBef>
          <a:spcPct val="0"/>
        </a:spcBef>
        <a:spcAft>
          <a:spcPct val="0"/>
        </a:spcAft>
        <a:defRPr sz="2400">
          <a:solidFill>
            <a:schemeClr val="tx1"/>
          </a:solidFill>
          <a:latin typeface="Verdana" pitchFamily="34" charset="0"/>
          <a:ea typeface="宋体" charset="-122"/>
        </a:defRPr>
      </a:lvl5pPr>
      <a:lvl6pPr marL="457200" algn="ctr" rtl="0" fontAlgn="base">
        <a:spcBef>
          <a:spcPct val="0"/>
        </a:spcBef>
        <a:spcAft>
          <a:spcPct val="0"/>
        </a:spcAft>
        <a:defRPr sz="2400">
          <a:solidFill>
            <a:schemeClr val="tx1"/>
          </a:solidFill>
          <a:latin typeface="Verdana" pitchFamily="34" charset="0"/>
          <a:ea typeface="宋体" charset="-122"/>
        </a:defRPr>
      </a:lvl6pPr>
      <a:lvl7pPr marL="914400" algn="ctr" rtl="0" fontAlgn="base">
        <a:spcBef>
          <a:spcPct val="0"/>
        </a:spcBef>
        <a:spcAft>
          <a:spcPct val="0"/>
        </a:spcAft>
        <a:defRPr sz="2400">
          <a:solidFill>
            <a:schemeClr val="tx1"/>
          </a:solidFill>
          <a:latin typeface="Verdana" pitchFamily="34" charset="0"/>
          <a:ea typeface="宋体" charset="-122"/>
        </a:defRPr>
      </a:lvl7pPr>
      <a:lvl8pPr marL="1371600" algn="ctr" rtl="0" fontAlgn="base">
        <a:spcBef>
          <a:spcPct val="0"/>
        </a:spcBef>
        <a:spcAft>
          <a:spcPct val="0"/>
        </a:spcAft>
        <a:defRPr sz="2400">
          <a:solidFill>
            <a:schemeClr val="tx1"/>
          </a:solidFill>
          <a:latin typeface="Verdana" pitchFamily="34" charset="0"/>
          <a:ea typeface="宋体" charset="-122"/>
        </a:defRPr>
      </a:lvl8pPr>
      <a:lvl9pPr marL="1828800" algn="ctr" rtl="0" fontAlgn="base">
        <a:spcBef>
          <a:spcPct val="0"/>
        </a:spcBef>
        <a:spcAft>
          <a:spcPct val="0"/>
        </a:spcAft>
        <a:defRPr sz="2400">
          <a:solidFill>
            <a:schemeClr val="tx1"/>
          </a:solidFill>
          <a:latin typeface="Verdana" pitchFamily="34" charset="0"/>
          <a:ea typeface="宋体" charset="-122"/>
        </a:defRPr>
      </a:lvl9pPr>
    </p:titleStyle>
    <p:bodyStyle>
      <a:lvl1pPr marL="342900" indent="-342900" algn="l" rtl="0" eaLnBrk="0" fontAlgn="base" latinLnBrk="1" hangingPunct="0">
        <a:spcBef>
          <a:spcPct val="20000"/>
        </a:spcBef>
        <a:spcAft>
          <a:spcPct val="0"/>
        </a:spcAft>
        <a:buBlip>
          <a:blip r:embed="rId13"/>
        </a:buBlip>
        <a:defRPr sz="3200" b="1">
          <a:solidFill>
            <a:schemeClr val="bg1"/>
          </a:solidFill>
          <a:latin typeface="+mn-lt"/>
          <a:ea typeface="+mn-ea"/>
          <a:cs typeface="+mn-cs"/>
        </a:defRPr>
      </a:lvl1pPr>
      <a:lvl2pPr marL="742950" indent="-285750" algn="l" rtl="0" eaLnBrk="0" fontAlgn="base" latinLnBrk="1" hangingPunct="0">
        <a:spcBef>
          <a:spcPct val="20000"/>
        </a:spcBef>
        <a:spcAft>
          <a:spcPct val="0"/>
        </a:spcAft>
        <a:buClr>
          <a:schemeClr val="bg2"/>
        </a:buClr>
        <a:buSzPct val="70000"/>
        <a:buFont typeface="Wingdings" pitchFamily="2" charset="2"/>
        <a:buBlip>
          <a:blip r:embed="rId14"/>
        </a:buBlip>
        <a:defRPr sz="2800">
          <a:solidFill>
            <a:schemeClr val="bg1"/>
          </a:solidFill>
          <a:latin typeface="Arial" charset="0"/>
          <a:ea typeface="+mn-ea"/>
        </a:defRPr>
      </a:lvl2pPr>
      <a:lvl3pPr marL="1143000" indent="-228600" algn="l" rtl="0" eaLnBrk="0" fontAlgn="base" latinLnBrk="1" hangingPunct="0">
        <a:spcBef>
          <a:spcPct val="20000"/>
        </a:spcBef>
        <a:spcAft>
          <a:spcPct val="0"/>
        </a:spcAft>
        <a:buClr>
          <a:schemeClr val="bg2"/>
        </a:buClr>
        <a:buChar char="•"/>
        <a:defRPr sz="2400">
          <a:solidFill>
            <a:schemeClr val="bg1"/>
          </a:solidFill>
          <a:latin typeface="Arial" charset="0"/>
          <a:ea typeface="+mn-ea"/>
        </a:defRPr>
      </a:lvl3pPr>
      <a:lvl4pPr marL="1600200" indent="-228600" algn="l" rtl="0" eaLnBrk="0" fontAlgn="base" latinLnBrk="1" hangingPunct="0">
        <a:spcBef>
          <a:spcPct val="20000"/>
        </a:spcBef>
        <a:spcAft>
          <a:spcPct val="0"/>
        </a:spcAft>
        <a:buClr>
          <a:schemeClr val="bg2"/>
        </a:buClr>
        <a:buSzPct val="70000"/>
        <a:buChar char="•"/>
        <a:defRPr sz="2000">
          <a:solidFill>
            <a:schemeClr val="bg1"/>
          </a:solidFill>
          <a:latin typeface="Arial" charset="0"/>
          <a:ea typeface="+mn-ea"/>
        </a:defRPr>
      </a:lvl4pPr>
      <a:lvl5pPr marL="2057400" indent="-228600" algn="l" rtl="0" eaLnBrk="0" fontAlgn="base" latinLnBrk="1" hangingPunct="0">
        <a:spcBef>
          <a:spcPct val="20000"/>
        </a:spcBef>
        <a:spcAft>
          <a:spcPct val="0"/>
        </a:spcAft>
        <a:buClr>
          <a:schemeClr val="bg2"/>
        </a:buClr>
        <a:buFont typeface="Arial" charset="0"/>
        <a:buChar char="»"/>
        <a:defRPr sz="2000">
          <a:solidFill>
            <a:schemeClr val="bg1"/>
          </a:solidFill>
          <a:latin typeface="Arial" charset="0"/>
          <a:ea typeface="+mn-ea"/>
        </a:defRPr>
      </a:lvl5pPr>
      <a:lvl6pPr marL="2514600" indent="-228600" algn="l" rtl="0" fontAlgn="base" latinLnBrk="1">
        <a:spcBef>
          <a:spcPct val="20000"/>
        </a:spcBef>
        <a:spcAft>
          <a:spcPct val="0"/>
        </a:spcAft>
        <a:buClr>
          <a:schemeClr val="bg2"/>
        </a:buClr>
        <a:buFont typeface="Arial" charset="0"/>
        <a:buChar char="»"/>
        <a:defRPr sz="2000">
          <a:solidFill>
            <a:schemeClr val="bg1"/>
          </a:solidFill>
          <a:latin typeface="Arial" charset="0"/>
          <a:ea typeface="+mn-ea"/>
        </a:defRPr>
      </a:lvl6pPr>
      <a:lvl7pPr marL="2971800" indent="-228600" algn="l" rtl="0" fontAlgn="base" latinLnBrk="1">
        <a:spcBef>
          <a:spcPct val="20000"/>
        </a:spcBef>
        <a:spcAft>
          <a:spcPct val="0"/>
        </a:spcAft>
        <a:buClr>
          <a:schemeClr val="bg2"/>
        </a:buClr>
        <a:buFont typeface="Arial" charset="0"/>
        <a:buChar char="»"/>
        <a:defRPr sz="2000">
          <a:solidFill>
            <a:schemeClr val="bg1"/>
          </a:solidFill>
          <a:latin typeface="Arial" charset="0"/>
          <a:ea typeface="+mn-ea"/>
        </a:defRPr>
      </a:lvl7pPr>
      <a:lvl8pPr marL="3429000" indent="-228600" algn="l" rtl="0" fontAlgn="base" latinLnBrk="1">
        <a:spcBef>
          <a:spcPct val="20000"/>
        </a:spcBef>
        <a:spcAft>
          <a:spcPct val="0"/>
        </a:spcAft>
        <a:buClr>
          <a:schemeClr val="bg2"/>
        </a:buClr>
        <a:buFont typeface="Arial" charset="0"/>
        <a:buChar char="»"/>
        <a:defRPr sz="2000">
          <a:solidFill>
            <a:schemeClr val="bg1"/>
          </a:solidFill>
          <a:latin typeface="Arial" charset="0"/>
          <a:ea typeface="+mn-ea"/>
        </a:defRPr>
      </a:lvl8pPr>
      <a:lvl9pPr marL="3886200" indent="-228600" algn="l" rtl="0" fontAlgn="base" latinLnBrk="1">
        <a:spcBef>
          <a:spcPct val="20000"/>
        </a:spcBef>
        <a:spcAft>
          <a:spcPct val="0"/>
        </a:spcAft>
        <a:buClr>
          <a:schemeClr val="bg2"/>
        </a:buClr>
        <a:buFont typeface="Arial" charset="0"/>
        <a:buChar char="»"/>
        <a:defRPr sz="2000">
          <a:solidFill>
            <a:schemeClr val="bg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D2FA2-21E3-1E44-B77D-36A028A919F0}" type="datetimeFigureOut">
              <a:rPr kumimoji="1" lang="zh-CN" altLang="en-US" smtClean="0">
                <a:solidFill>
                  <a:prstClr val="black">
                    <a:tint val="75000"/>
                  </a:prstClr>
                </a:solidFill>
              </a:rPr>
              <a:pPr/>
              <a:t>2017/8/11 Friday</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D8007-47E7-8849-AC3C-066FC4027E86}"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18261492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8" Type="http://schemas.openxmlformats.org/officeDocument/2006/relationships/hyperlink" Target="http://baike.baidu.com/view/7383.htm" TargetMode="External"/><Relationship Id="rId3" Type="http://schemas.openxmlformats.org/officeDocument/2006/relationships/hyperlink" Target="http://baike.baidu.com/view/684757.htm" TargetMode="External"/><Relationship Id="rId7" Type="http://schemas.openxmlformats.org/officeDocument/2006/relationships/hyperlink" Target="http://baike.baidu.com/view/51184.htm"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hyperlink" Target="http://baike.baidu.com/view/319978.htm" TargetMode="External"/><Relationship Id="rId5" Type="http://schemas.openxmlformats.org/officeDocument/2006/relationships/hyperlink" Target="http://baike.baidu.com/view/1234431.htm" TargetMode="External"/><Relationship Id="rId4" Type="http://schemas.openxmlformats.org/officeDocument/2006/relationships/hyperlink" Target="http://baike.baidu.com/view/6043.ht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ha97.com/category/web-server/nginx"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hyperlink" Target="http://www.ha97.com/tag/haprox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ha97.com/category/web-server/nginx"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hyperlink" Target="http://www.ha97.com/category/microsoft/windows" TargetMode="External"/><Relationship Id="rId4" Type="http://schemas.openxmlformats.org/officeDocument/2006/relationships/hyperlink" Target="http://www.ha97.com/tag/haprox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nblogs.com/liwei0526vip/p/6370103.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blog.csdn.net/yinwenjie/article/details/46620711" TargetMode="External"/><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lib.csdn.net/base/aiplannin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66916" y="1995055"/>
            <a:ext cx="7551174" cy="1911375"/>
          </a:xfrm>
        </p:spPr>
        <p:txBody>
          <a:bodyPr>
            <a:normAutofit/>
          </a:bodyPr>
          <a:lstStyle/>
          <a:p>
            <a:pPr>
              <a:lnSpc>
                <a:spcPct val="200000"/>
              </a:lnSpc>
            </a:pPr>
            <a:r>
              <a:rPr lang="zh-CN" altLang="en-US" sz="5400" dirty="0"/>
              <a:t>负载均衡原理与实践</a:t>
            </a:r>
            <a:endParaRPr kumimoji="1" lang="zh-CN" altLang="en-US" sz="5400" b="1" dirty="0">
              <a:solidFill>
                <a:srgbClr val="00B0F0"/>
              </a:solidFill>
              <a:latin typeface="微软雅黑" pitchFamily="34" charset="-122"/>
              <a:ea typeface="微软雅黑" pitchFamily="34" charset="-122"/>
            </a:endParaRPr>
          </a:p>
        </p:txBody>
      </p:sp>
    </p:spTree>
    <p:extLst>
      <p:ext uri="{BB962C8B-B14F-4D97-AF65-F5344CB8AC3E}">
        <p14:creationId xmlns:p14="http://schemas.microsoft.com/office/powerpoint/2010/main" val="3939479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线连接符 4"/>
          <p:cNvCxnSpPr/>
          <p:nvPr/>
        </p:nvCxnSpPr>
        <p:spPr>
          <a:xfrm>
            <a:off x="271787" y="886891"/>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文本框 5"/>
          <p:cNvSpPr txBox="1"/>
          <p:nvPr/>
        </p:nvSpPr>
        <p:spPr>
          <a:xfrm>
            <a:off x="1386348" y="2811364"/>
            <a:ext cx="6975987" cy="954107"/>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zh-CN" altLang="en-US" sz="2800" b="1" dirty="0" smtClean="0"/>
              <a:t>第三部分       </a:t>
            </a:r>
            <a:r>
              <a:rPr lang="zh-CN" altLang="en-US" sz="2800" dirty="0" smtClean="0">
                <a:latin typeface="华文细黑" panose="02010600040101010101" pitchFamily="2" charset="-122"/>
                <a:ea typeface="华文细黑" panose="02010600040101010101" pitchFamily="2" charset="-122"/>
              </a:rPr>
              <a:t>负载</a:t>
            </a:r>
            <a:r>
              <a:rPr lang="zh-CN" altLang="en-US" sz="2800" dirty="0">
                <a:latin typeface="华文细黑" panose="02010600040101010101" pitchFamily="2" charset="-122"/>
                <a:ea typeface="华文细黑" panose="02010600040101010101" pitchFamily="2" charset="-122"/>
              </a:rPr>
              <a:t>均衡软件的比较分析</a:t>
            </a:r>
            <a:endParaRPr lang="zh-CN" altLang="en-US" sz="2800" b="1" dirty="0">
              <a:latin typeface="华文细黑" panose="02010600040101010101" pitchFamily="2" charset="-122"/>
              <a:ea typeface="华文细黑" panose="02010600040101010101" pitchFamily="2" charset="-122"/>
            </a:endParaRPr>
          </a:p>
          <a:p>
            <a:pPr lvl="0"/>
            <a:endParaRPr lang="zh-CN" altLang="en-US" sz="2800" b="1" dirty="0">
              <a:latin typeface="微软雅黑" pitchFamily="34" charset="-122"/>
              <a:ea typeface="微软雅黑" pitchFamily="34" charset="-122"/>
            </a:endParaRPr>
          </a:p>
        </p:txBody>
      </p:sp>
    </p:spTree>
    <p:extLst>
      <p:ext uri="{BB962C8B-B14F-4D97-AF65-F5344CB8AC3E}">
        <p14:creationId xmlns:p14="http://schemas.microsoft.com/office/powerpoint/2010/main" val="3052168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355328" y="292295"/>
            <a:ext cx="6979796" cy="461665"/>
          </a:xfrm>
          <a:prstGeom prst="rect">
            <a:avLst/>
          </a:prstGeom>
          <a:noFill/>
        </p:spPr>
        <p:txBody>
          <a:bodyPr wrap="none" rtlCol="0">
            <a:spAutoFit/>
          </a:bodyPr>
          <a:lstStyle/>
          <a:p>
            <a:pPr lvl="0"/>
            <a:r>
              <a:rPr kumimoji="1" lang="zh-CN" altLang="en-US" sz="2400" dirty="0">
                <a:latin typeface="微软雅黑" pitchFamily="34" charset="-122"/>
                <a:ea typeface="微软雅黑" pitchFamily="34" charset="-122"/>
                <a:cs typeface="Arial"/>
              </a:rPr>
              <a:t>负载均衡原理与实践</a:t>
            </a:r>
            <a:r>
              <a:rPr kumimoji="1" lang="en-US" altLang="zh-CN" sz="2400" dirty="0" smtClean="0">
                <a:latin typeface="微软雅黑" pitchFamily="34" charset="-122"/>
                <a:ea typeface="微软雅黑" pitchFamily="34" charset="-122"/>
                <a:cs typeface="Arial"/>
              </a:rPr>
              <a:t>——</a:t>
            </a:r>
            <a:r>
              <a:rPr lang="zh-CN" altLang="en-US" sz="2400" dirty="0">
                <a:latin typeface="华文细黑" panose="02010600040101010101" pitchFamily="2" charset="-122"/>
                <a:ea typeface="华文细黑" panose="02010600040101010101" pitchFamily="2" charset="-122"/>
              </a:rPr>
              <a:t>负载均衡软件的比较分析</a:t>
            </a:r>
            <a:endParaRPr lang="zh-CN" altLang="en-US" sz="2400" b="1" dirty="0">
              <a:latin typeface="华文细黑" panose="02010600040101010101" pitchFamily="2" charset="-122"/>
              <a:ea typeface="华文细黑" panose="02010600040101010101" pitchFamily="2" charset="-122"/>
            </a:endParaRPr>
          </a:p>
        </p:txBody>
      </p:sp>
      <p:cxnSp>
        <p:nvCxnSpPr>
          <p:cNvPr id="13" name="直线连接符 5"/>
          <p:cNvCxnSpPr/>
          <p:nvPr/>
        </p:nvCxnSpPr>
        <p:spPr>
          <a:xfrm>
            <a:off x="340425" y="877300"/>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矩形 4"/>
          <p:cNvSpPr/>
          <p:nvPr/>
        </p:nvSpPr>
        <p:spPr>
          <a:xfrm>
            <a:off x="737420" y="1610436"/>
            <a:ext cx="6597704" cy="369332"/>
          </a:xfrm>
          <a:prstGeom prst="rect">
            <a:avLst/>
          </a:prstGeom>
        </p:spPr>
        <p:txBody>
          <a:bodyPr wrap="square">
            <a:spAutoFit/>
          </a:bodyPr>
          <a:lstStyle/>
          <a:p>
            <a:r>
              <a:rPr lang="en-US" altLang="zh-CN" b="1" dirty="0" err="1">
                <a:solidFill>
                  <a:srgbClr val="0000FF"/>
                </a:solidFill>
              </a:rPr>
              <a:t>Nginx</a:t>
            </a:r>
            <a:r>
              <a:rPr lang="en-US" altLang="zh-CN" b="1" dirty="0" smtClean="0"/>
              <a:t>/</a:t>
            </a:r>
            <a:r>
              <a:rPr lang="en-US" altLang="zh-CN" b="1" dirty="0" smtClean="0">
                <a:solidFill>
                  <a:srgbClr val="0000FF"/>
                </a:solidFill>
              </a:rPr>
              <a:t>LVS</a:t>
            </a:r>
            <a:r>
              <a:rPr lang="en-US" altLang="zh-CN" b="1" dirty="0" smtClean="0"/>
              <a:t>/</a:t>
            </a:r>
            <a:r>
              <a:rPr lang="en-US" altLang="zh-CN" b="1" dirty="0" err="1">
                <a:solidFill>
                  <a:srgbClr val="0000FF"/>
                </a:solidFill>
              </a:rPr>
              <a:t>Haproxy</a:t>
            </a:r>
            <a:r>
              <a:rPr lang="zh-CN" altLang="en-US" b="1" dirty="0" smtClean="0"/>
              <a:t>是</a:t>
            </a:r>
            <a:r>
              <a:rPr lang="zh-CN" altLang="en-US" b="1" dirty="0"/>
              <a:t>目前使用最广泛的三种负载均衡软件</a:t>
            </a:r>
            <a:endParaRPr lang="zh-CN" altLang="en-US" dirty="0"/>
          </a:p>
        </p:txBody>
      </p:sp>
      <p:sp>
        <p:nvSpPr>
          <p:cNvPr id="6" name="矩形 5"/>
          <p:cNvSpPr/>
          <p:nvPr/>
        </p:nvSpPr>
        <p:spPr>
          <a:xfrm>
            <a:off x="737420" y="2212258"/>
            <a:ext cx="6754762" cy="923330"/>
          </a:xfrm>
          <a:prstGeom prst="rect">
            <a:avLst/>
          </a:prstGeom>
        </p:spPr>
        <p:txBody>
          <a:bodyPr wrap="square">
            <a:spAutoFit/>
          </a:bodyPr>
          <a:lstStyle/>
          <a:p>
            <a:r>
              <a:rPr lang="en-US" altLang="zh-CN" b="1" dirty="0" smtClean="0">
                <a:solidFill>
                  <a:srgbClr val="0000FF"/>
                </a:solidFill>
              </a:rPr>
              <a:t> </a:t>
            </a:r>
            <a:r>
              <a:rPr lang="en-US" altLang="zh-CN" b="1" dirty="0" err="1" smtClean="0">
                <a:solidFill>
                  <a:srgbClr val="0000FF"/>
                </a:solidFill>
              </a:rPr>
              <a:t>Nginx</a:t>
            </a:r>
            <a:r>
              <a:rPr lang="zh-CN" altLang="en-US" b="1" dirty="0" smtClean="0"/>
              <a:t>：</a:t>
            </a:r>
            <a:r>
              <a:rPr lang="zh-CN" altLang="en-US" dirty="0" smtClean="0"/>
              <a:t>是</a:t>
            </a:r>
            <a:r>
              <a:rPr lang="zh-CN" altLang="en-US" dirty="0"/>
              <a:t>一款轻量级的</a:t>
            </a:r>
            <a:r>
              <a:rPr lang="en-US" altLang="zh-CN" dirty="0"/>
              <a:t>Web </a:t>
            </a:r>
            <a:r>
              <a:rPr lang="zh-CN" altLang="en-US" dirty="0"/>
              <a:t>服务器</a:t>
            </a:r>
            <a:r>
              <a:rPr lang="en-US" altLang="zh-CN" dirty="0"/>
              <a:t>/</a:t>
            </a:r>
            <a:r>
              <a:rPr lang="zh-CN" altLang="en-US" dirty="0"/>
              <a:t>反向代理服务器及电子邮件（</a:t>
            </a:r>
            <a:r>
              <a:rPr lang="en-US" altLang="zh-CN" dirty="0"/>
              <a:t>IMAP/POP3</a:t>
            </a:r>
            <a:r>
              <a:rPr lang="zh-CN" altLang="en-US" dirty="0"/>
              <a:t>）代理</a:t>
            </a:r>
            <a:r>
              <a:rPr lang="zh-CN" altLang="en-US" dirty="0" smtClean="0"/>
              <a:t>服务器</a:t>
            </a:r>
            <a:r>
              <a:rPr lang="zh-CN" altLang="en-US" dirty="0"/>
              <a:t>。</a:t>
            </a:r>
            <a:r>
              <a:rPr lang="zh-CN" altLang="en-US" dirty="0" smtClean="0"/>
              <a:t>其</a:t>
            </a:r>
            <a:r>
              <a:rPr lang="zh-CN" altLang="en-US" dirty="0"/>
              <a:t>特点是占有内存少，</a:t>
            </a:r>
            <a:r>
              <a:rPr lang="zh-CN" altLang="en-US" dirty="0">
                <a:hlinkClick r:id="rId3"/>
              </a:rPr>
              <a:t>并发</a:t>
            </a:r>
            <a:r>
              <a:rPr lang="zh-CN" altLang="en-US" dirty="0"/>
              <a:t>能力</a:t>
            </a:r>
            <a:r>
              <a:rPr lang="zh-CN" altLang="en-US" dirty="0" smtClean="0"/>
              <a:t>强，</a:t>
            </a:r>
            <a:r>
              <a:rPr lang="zh-CN" altLang="en-US" dirty="0"/>
              <a:t>中国大陆使用</a:t>
            </a:r>
            <a:r>
              <a:rPr lang="en-US" altLang="zh-CN" dirty="0" err="1"/>
              <a:t>nginx</a:t>
            </a:r>
            <a:r>
              <a:rPr lang="zh-CN" altLang="en-US" dirty="0"/>
              <a:t>网站用户有：百度、新浪、</a:t>
            </a:r>
            <a:r>
              <a:rPr lang="zh-CN" altLang="en-US" dirty="0">
                <a:hlinkClick r:id="rId4"/>
              </a:rPr>
              <a:t>网易</a:t>
            </a:r>
            <a:r>
              <a:rPr lang="zh-CN" altLang="en-US" dirty="0"/>
              <a:t>、腾讯等。</a:t>
            </a:r>
          </a:p>
        </p:txBody>
      </p:sp>
      <p:sp>
        <p:nvSpPr>
          <p:cNvPr id="7" name="矩形 6"/>
          <p:cNvSpPr/>
          <p:nvPr/>
        </p:nvSpPr>
        <p:spPr>
          <a:xfrm>
            <a:off x="866928" y="3368078"/>
            <a:ext cx="6468195" cy="1754326"/>
          </a:xfrm>
          <a:prstGeom prst="rect">
            <a:avLst/>
          </a:prstGeom>
        </p:spPr>
        <p:txBody>
          <a:bodyPr wrap="square">
            <a:spAutoFit/>
          </a:bodyPr>
          <a:lstStyle/>
          <a:p>
            <a:r>
              <a:rPr lang="en-US" altLang="zh-CN" b="1" dirty="0" smtClean="0">
                <a:solidFill>
                  <a:srgbClr val="0000FF"/>
                </a:solidFill>
              </a:rPr>
              <a:t>LVS:</a:t>
            </a:r>
            <a:r>
              <a:rPr lang="en-US" altLang="zh-CN" b="1" dirty="0"/>
              <a:t>LVS</a:t>
            </a:r>
            <a:r>
              <a:rPr lang="zh-CN" altLang="en-US" dirty="0"/>
              <a:t>是</a:t>
            </a:r>
            <a:r>
              <a:rPr lang="en-US" altLang="zh-CN" b="1" dirty="0"/>
              <a:t>Linux Virtual Server</a:t>
            </a:r>
            <a:r>
              <a:rPr lang="zh-CN" altLang="en-US" dirty="0"/>
              <a:t>的简写，意即</a:t>
            </a:r>
            <a:r>
              <a:rPr lang="en-US" altLang="zh-CN" b="1" dirty="0"/>
              <a:t>Linux</a:t>
            </a:r>
            <a:r>
              <a:rPr lang="zh-CN" altLang="en-US" b="1" dirty="0"/>
              <a:t>虚拟服务器</a:t>
            </a:r>
            <a:r>
              <a:rPr lang="zh-CN" altLang="en-US" dirty="0"/>
              <a:t>，是一个虚拟的服务器集群</a:t>
            </a:r>
            <a:r>
              <a:rPr lang="zh-CN" altLang="en-US" dirty="0" smtClean="0"/>
              <a:t>系统。</a:t>
            </a:r>
            <a:r>
              <a:rPr lang="en-US" altLang="zh-CN" dirty="0"/>
              <a:t>LVS</a:t>
            </a:r>
            <a:r>
              <a:rPr lang="zh-CN" altLang="en-US" dirty="0"/>
              <a:t>集群采用</a:t>
            </a:r>
            <a:r>
              <a:rPr lang="en-US" altLang="zh-CN" dirty="0"/>
              <a:t>IP</a:t>
            </a:r>
            <a:r>
              <a:rPr lang="zh-CN" altLang="en-US" dirty="0">
                <a:hlinkClick r:id="rId5"/>
              </a:rPr>
              <a:t>负载均衡技术</a:t>
            </a:r>
            <a:r>
              <a:rPr lang="zh-CN" altLang="en-US" dirty="0"/>
              <a:t>和基于内容请求分发技术。调度器具有很好的吞吐率，将请求均衡地转移到不同的服务器上执行，且调度器自动屏蔽掉服务器的故障，从而将一组服务器构成一个高性能的、高可用的</a:t>
            </a:r>
            <a:r>
              <a:rPr lang="zh-CN" altLang="en-US" dirty="0">
                <a:hlinkClick r:id="rId6"/>
              </a:rPr>
              <a:t>虚拟服务器</a:t>
            </a:r>
            <a:r>
              <a:rPr lang="zh-CN" altLang="en-US" dirty="0"/>
              <a:t>。</a:t>
            </a:r>
          </a:p>
        </p:txBody>
      </p:sp>
      <p:sp>
        <p:nvSpPr>
          <p:cNvPr id="8" name="矩形 7"/>
          <p:cNvSpPr/>
          <p:nvPr/>
        </p:nvSpPr>
        <p:spPr>
          <a:xfrm>
            <a:off x="914400" y="5354894"/>
            <a:ext cx="6931742" cy="923330"/>
          </a:xfrm>
          <a:prstGeom prst="rect">
            <a:avLst/>
          </a:prstGeom>
        </p:spPr>
        <p:txBody>
          <a:bodyPr wrap="square">
            <a:spAutoFit/>
          </a:bodyPr>
          <a:lstStyle/>
          <a:p>
            <a:r>
              <a:rPr lang="en-US" altLang="zh-CN" b="1" dirty="0" err="1" smtClean="0">
                <a:solidFill>
                  <a:srgbClr val="0000FF"/>
                </a:solidFill>
              </a:rPr>
              <a:t>Haproxy</a:t>
            </a:r>
            <a:r>
              <a:rPr lang="zh-CN" altLang="en-US" b="1" dirty="0" smtClean="0">
                <a:solidFill>
                  <a:srgbClr val="0000FF"/>
                </a:solidFill>
              </a:rPr>
              <a:t>：</a:t>
            </a:r>
            <a:r>
              <a:rPr lang="en-US" altLang="zh-CN" dirty="0" err="1"/>
              <a:t>HAProxy</a:t>
            </a:r>
            <a:r>
              <a:rPr lang="zh-CN" altLang="en-US" dirty="0"/>
              <a:t>提供高可用性、</a:t>
            </a:r>
            <a:r>
              <a:rPr lang="zh-CN" altLang="en-US" dirty="0">
                <a:hlinkClick r:id="rId7"/>
              </a:rPr>
              <a:t>负载均衡</a:t>
            </a:r>
            <a:r>
              <a:rPr lang="zh-CN" altLang="en-US" dirty="0"/>
              <a:t>以及基于</a:t>
            </a:r>
            <a:r>
              <a:rPr lang="en-US" altLang="zh-CN" dirty="0"/>
              <a:t>TCP</a:t>
            </a:r>
            <a:r>
              <a:rPr lang="zh-CN" altLang="en-US" dirty="0"/>
              <a:t>和</a:t>
            </a:r>
            <a:r>
              <a:rPr lang="en-US" altLang="zh-CN" dirty="0"/>
              <a:t>HTTP</a:t>
            </a:r>
            <a:r>
              <a:rPr lang="zh-CN" altLang="en-US" dirty="0"/>
              <a:t>应用的代理，支持</a:t>
            </a:r>
            <a:r>
              <a:rPr lang="zh-CN" altLang="en-US" dirty="0">
                <a:hlinkClick r:id="rId8"/>
              </a:rPr>
              <a:t>虚拟主机</a:t>
            </a:r>
            <a:r>
              <a:rPr lang="zh-CN" altLang="en-US" dirty="0"/>
              <a:t>，它是免费、快速并且可靠的一种解决方案。</a:t>
            </a:r>
          </a:p>
        </p:txBody>
      </p:sp>
    </p:spTree>
    <p:extLst>
      <p:ext uri="{BB962C8B-B14F-4D97-AF65-F5344CB8AC3E}">
        <p14:creationId xmlns:p14="http://schemas.microsoft.com/office/powerpoint/2010/main" val="3838714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355328" y="292295"/>
            <a:ext cx="6979796" cy="461665"/>
          </a:xfrm>
          <a:prstGeom prst="rect">
            <a:avLst/>
          </a:prstGeom>
          <a:noFill/>
        </p:spPr>
        <p:txBody>
          <a:bodyPr wrap="none" rtlCol="0">
            <a:spAutoFit/>
          </a:bodyPr>
          <a:lstStyle/>
          <a:p>
            <a:pPr lvl="0"/>
            <a:r>
              <a:rPr kumimoji="1" lang="zh-CN" altLang="en-US" sz="2400" dirty="0">
                <a:latin typeface="微软雅黑" pitchFamily="34" charset="-122"/>
                <a:ea typeface="微软雅黑" pitchFamily="34" charset="-122"/>
                <a:cs typeface="Arial"/>
              </a:rPr>
              <a:t>负载均衡原理与实践</a:t>
            </a:r>
            <a:r>
              <a:rPr kumimoji="1" lang="en-US" altLang="zh-CN" sz="2400" dirty="0" smtClean="0">
                <a:latin typeface="微软雅黑" pitchFamily="34" charset="-122"/>
                <a:ea typeface="微软雅黑" pitchFamily="34" charset="-122"/>
                <a:cs typeface="Arial"/>
              </a:rPr>
              <a:t>——</a:t>
            </a:r>
            <a:r>
              <a:rPr lang="zh-CN" altLang="en-US" sz="2400" dirty="0">
                <a:latin typeface="华文细黑" panose="02010600040101010101" pitchFamily="2" charset="-122"/>
                <a:ea typeface="华文细黑" panose="02010600040101010101" pitchFamily="2" charset="-122"/>
              </a:rPr>
              <a:t>负载均衡软件的比较分析</a:t>
            </a:r>
            <a:endParaRPr lang="zh-CN" altLang="en-US" sz="2400" b="1" dirty="0">
              <a:latin typeface="华文细黑" panose="02010600040101010101" pitchFamily="2" charset="-122"/>
              <a:ea typeface="华文细黑" panose="02010600040101010101" pitchFamily="2" charset="-122"/>
            </a:endParaRPr>
          </a:p>
        </p:txBody>
      </p:sp>
      <p:cxnSp>
        <p:nvCxnSpPr>
          <p:cNvPr id="13" name="直线连接符 5"/>
          <p:cNvCxnSpPr/>
          <p:nvPr/>
        </p:nvCxnSpPr>
        <p:spPr>
          <a:xfrm>
            <a:off x="340425" y="877300"/>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454745" y="925106"/>
            <a:ext cx="8229600" cy="490232"/>
          </a:xfrm>
        </p:spPr>
        <p:txBody>
          <a:bodyPr>
            <a:normAutofit fontScale="90000"/>
          </a:bodyPr>
          <a:lstStyle/>
          <a:p>
            <a:r>
              <a:rPr lang="en-US" altLang="zh-CN" sz="2800" b="1" dirty="0" err="1" smtClean="0">
                <a:hlinkClick r:id="rId3" tooltip="Nginx"/>
              </a:rPr>
              <a:t>Nginx</a:t>
            </a:r>
            <a:r>
              <a:rPr lang="en-US" altLang="zh-CN" sz="2800" b="1" dirty="0" smtClean="0"/>
              <a:t>/</a:t>
            </a:r>
            <a:r>
              <a:rPr lang="en-US" altLang="zh-CN" sz="2800" b="1" dirty="0" smtClean="0">
                <a:solidFill>
                  <a:srgbClr val="0000FF"/>
                </a:solidFill>
              </a:rPr>
              <a:t>LVS</a:t>
            </a:r>
            <a:r>
              <a:rPr lang="en-US" altLang="zh-CN" sz="2800" b="1" dirty="0" smtClean="0"/>
              <a:t>/</a:t>
            </a:r>
            <a:r>
              <a:rPr lang="en-US" altLang="zh-CN" sz="2800" b="1" dirty="0" err="1" smtClean="0">
                <a:hlinkClick r:id="rId4" tooltip="HAProxy"/>
              </a:rPr>
              <a:t>HAProxy</a:t>
            </a:r>
            <a:r>
              <a:rPr lang="zh-CN" altLang="en-US" sz="2800" b="1" dirty="0" smtClean="0"/>
              <a:t>的比较</a:t>
            </a: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val="2142775235"/>
              </p:ext>
            </p:extLst>
          </p:nvPr>
        </p:nvGraphicFramePr>
        <p:xfrm>
          <a:off x="355328" y="1402840"/>
          <a:ext cx="8421030" cy="5394960"/>
        </p:xfrm>
        <a:graphic>
          <a:graphicData uri="http://schemas.openxmlformats.org/drawingml/2006/table">
            <a:tbl>
              <a:tblPr firstRow="1" bandRow="1">
                <a:tableStyleId>{5C22544A-7EE6-4342-B048-85BDC9FD1C3A}</a:tableStyleId>
              </a:tblPr>
              <a:tblGrid>
                <a:gridCol w="1541591"/>
                <a:gridCol w="6879439"/>
              </a:tblGrid>
              <a:tr h="356427">
                <a:tc>
                  <a:txBody>
                    <a:bodyPr/>
                    <a:lstStyle/>
                    <a:p>
                      <a:pPr algn="ctr"/>
                      <a:r>
                        <a:rPr lang="zh-CN" altLang="en-US" dirty="0" smtClean="0"/>
                        <a:t>软件</a:t>
                      </a:r>
                      <a:endParaRPr lang="zh-CN" altLang="en-US" dirty="0"/>
                    </a:p>
                  </a:txBody>
                  <a:tcPr/>
                </a:tc>
                <a:tc>
                  <a:txBody>
                    <a:bodyPr/>
                    <a:lstStyle/>
                    <a:p>
                      <a:pPr algn="ctr"/>
                      <a:r>
                        <a:rPr lang="zh-CN" altLang="en-US" dirty="0" smtClean="0"/>
                        <a:t>优点</a:t>
                      </a:r>
                      <a:endParaRPr lang="zh-CN" altLang="en-US" dirty="0"/>
                    </a:p>
                  </a:txBody>
                  <a:tcPr/>
                </a:tc>
              </a:tr>
              <a:tr h="1336600">
                <a:tc>
                  <a:txBody>
                    <a:bodyPr/>
                    <a:lstStyle/>
                    <a:p>
                      <a:r>
                        <a:rPr lang="en-US" altLang="zh-CN" sz="1800" b="1" dirty="0" err="1" smtClean="0"/>
                        <a:t>Nginx</a:t>
                      </a:r>
                      <a:endParaRPr lang="zh-CN" altLang="en-US" dirty="0"/>
                    </a:p>
                  </a:txBody>
                  <a:tcPr/>
                </a:tc>
                <a:tc>
                  <a:txBody>
                    <a:bodyPr/>
                    <a:lstStyle/>
                    <a:p>
                      <a:pPr marL="285750" indent="-285750">
                        <a:buFont typeface="Wingdings" panose="05000000000000000000" pitchFamily="2" charset="2"/>
                        <a:buChar char="u"/>
                      </a:pPr>
                      <a:r>
                        <a:rPr lang="zh-CN" altLang="en-US" sz="1400" dirty="0" smtClean="0"/>
                        <a:t>工作在网络的</a:t>
                      </a:r>
                      <a:r>
                        <a:rPr lang="en-US" altLang="zh-CN" sz="1400" dirty="0" smtClean="0"/>
                        <a:t>7</a:t>
                      </a:r>
                      <a:r>
                        <a:rPr lang="zh-CN" altLang="en-US" sz="1400" dirty="0" smtClean="0"/>
                        <a:t>层之上，可以针对</a:t>
                      </a:r>
                      <a:r>
                        <a:rPr lang="en-US" altLang="zh-CN" sz="1400" dirty="0" smtClean="0"/>
                        <a:t>http</a:t>
                      </a:r>
                      <a:r>
                        <a:rPr lang="zh-CN" altLang="en-US" sz="1400" dirty="0" smtClean="0"/>
                        <a:t>应用做一些分流的策略，比如针对域名、目录结构，它的</a:t>
                      </a:r>
                      <a:r>
                        <a:rPr lang="zh-CN" altLang="en-US" sz="1400" b="1" dirty="0" smtClean="0"/>
                        <a:t>正则规则</a:t>
                      </a:r>
                      <a:r>
                        <a:rPr lang="zh-CN" altLang="en-US" sz="1400" dirty="0" smtClean="0"/>
                        <a:t>比</a:t>
                      </a:r>
                      <a:r>
                        <a:rPr lang="en-US" altLang="zh-CN" sz="1400" dirty="0" err="1" smtClean="0"/>
                        <a:t>HAProxy</a:t>
                      </a:r>
                      <a:r>
                        <a:rPr lang="zh-CN" altLang="en-US" sz="1400" dirty="0" smtClean="0"/>
                        <a:t>更为强大和灵活。</a:t>
                      </a:r>
                      <a:endParaRPr lang="en-US" altLang="zh-CN" sz="1400" b="1" dirty="0" smtClean="0"/>
                    </a:p>
                    <a:p>
                      <a:pPr marL="285750" indent="-285750">
                        <a:buFont typeface="Wingdings" panose="05000000000000000000" pitchFamily="2" charset="2"/>
                        <a:buChar char="u"/>
                      </a:pPr>
                      <a:r>
                        <a:rPr lang="en-US" altLang="zh-CN" sz="1400" b="1" dirty="0" err="1" smtClean="0"/>
                        <a:t>Nginx</a:t>
                      </a:r>
                      <a:r>
                        <a:rPr lang="zh-CN" altLang="en-US" sz="1400" b="1" dirty="0" smtClean="0"/>
                        <a:t>对网络稳定性的依赖非常小</a:t>
                      </a:r>
                      <a:r>
                        <a:rPr lang="zh-CN" altLang="en-US" sz="1400" dirty="0" smtClean="0"/>
                        <a:t>，理论上能</a:t>
                      </a:r>
                      <a:r>
                        <a:rPr lang="en-US" altLang="zh-CN" sz="1400" dirty="0" smtClean="0"/>
                        <a:t>ping</a:t>
                      </a:r>
                      <a:r>
                        <a:rPr lang="zh-CN" altLang="en-US" sz="1400" dirty="0" smtClean="0"/>
                        <a:t>通就就能进行负载功能，这个也是它的优势之一。</a:t>
                      </a:r>
                      <a:endParaRPr lang="en-US" altLang="zh-CN" sz="1400" dirty="0" smtClean="0"/>
                    </a:p>
                    <a:p>
                      <a:pPr marL="285750" indent="-285750">
                        <a:buFont typeface="Wingdings" panose="05000000000000000000" pitchFamily="2" charset="2"/>
                        <a:buChar char="u"/>
                      </a:pPr>
                      <a:r>
                        <a:rPr lang="en-US" altLang="zh-CN" sz="1400" dirty="0" err="1" smtClean="0"/>
                        <a:t>Nginx</a:t>
                      </a:r>
                      <a:r>
                        <a:rPr lang="zh-CN" altLang="en-US" sz="1400" dirty="0" smtClean="0"/>
                        <a:t>安装和配置比较简单，测试起来比较方便，它基本能把错误用日志打印出来。</a:t>
                      </a:r>
                      <a:endParaRPr lang="en-US" altLang="zh-CN" sz="1400" dirty="0" smtClean="0"/>
                    </a:p>
                    <a:p>
                      <a:pPr marL="285750" indent="-285750">
                        <a:buFont typeface="Wingdings" panose="05000000000000000000" pitchFamily="2" charset="2"/>
                        <a:buChar char="u"/>
                      </a:pPr>
                      <a:r>
                        <a:rPr lang="en-US" altLang="zh-CN" sz="1400" dirty="0" err="1" smtClean="0"/>
                        <a:t>Nginx</a:t>
                      </a:r>
                      <a:r>
                        <a:rPr lang="zh-CN" altLang="en-US" sz="1400" dirty="0" smtClean="0"/>
                        <a:t>也可作为静态网页和图片服务器，这方面的性能也无对手。</a:t>
                      </a:r>
                      <a:endParaRPr lang="zh-CN" altLang="en-US" sz="1400" dirty="0"/>
                    </a:p>
                  </a:txBody>
                  <a:tcPr/>
                </a:tc>
              </a:tr>
              <a:tr h="1752432">
                <a:tc>
                  <a:txBody>
                    <a:bodyPr/>
                    <a:lstStyle/>
                    <a:p>
                      <a:r>
                        <a:rPr lang="en-US" altLang="zh-CN" b="1" dirty="0" smtClean="0"/>
                        <a:t>LVS</a:t>
                      </a:r>
                      <a:endParaRPr lang="zh-CN" altLang="en-US" b="1" dirty="0"/>
                    </a:p>
                  </a:txBody>
                  <a:tcPr/>
                </a:tc>
                <a:tc>
                  <a:txBody>
                    <a:bodyPr/>
                    <a:lstStyle/>
                    <a:p>
                      <a:pPr marL="285750" indent="-285750">
                        <a:buFont typeface="Wingdings" panose="05000000000000000000" pitchFamily="2" charset="2"/>
                        <a:buChar char="u"/>
                      </a:pPr>
                      <a:r>
                        <a:rPr lang="zh-CN" altLang="en-US" sz="1400" dirty="0" smtClean="0"/>
                        <a:t>抗负载能力强、是工作在网络</a:t>
                      </a:r>
                      <a:r>
                        <a:rPr lang="en-US" altLang="zh-CN" sz="1400" dirty="0" smtClean="0"/>
                        <a:t>4</a:t>
                      </a:r>
                      <a:r>
                        <a:rPr lang="zh-CN" altLang="en-US" sz="1400" dirty="0" smtClean="0"/>
                        <a:t>层之上仅作分发之用，</a:t>
                      </a:r>
                      <a:r>
                        <a:rPr lang="zh-CN" altLang="en-US" sz="1400" b="1" dirty="0" smtClean="0"/>
                        <a:t>没有流量的产生</a:t>
                      </a:r>
                      <a:r>
                        <a:rPr lang="zh-CN" altLang="en-US" sz="1400" dirty="0" smtClean="0"/>
                        <a:t>，这个特点也决定了它在负载均衡软件里的性能最强的，对内存和</a:t>
                      </a:r>
                      <a:r>
                        <a:rPr lang="en-US" altLang="zh-CN" sz="1400" dirty="0" err="1" smtClean="0"/>
                        <a:t>cpu</a:t>
                      </a:r>
                      <a:r>
                        <a:rPr lang="zh-CN" altLang="en-US" sz="1400" dirty="0" smtClean="0"/>
                        <a:t>资源消耗比较低。</a:t>
                      </a:r>
                      <a:endParaRPr lang="en-US" altLang="zh-CN" sz="1400" dirty="0" smtClean="0"/>
                    </a:p>
                    <a:p>
                      <a:pPr marL="285750" indent="-285750">
                        <a:buFont typeface="Wingdings" panose="05000000000000000000" pitchFamily="2" charset="2"/>
                        <a:buChar char="u"/>
                      </a:pPr>
                      <a:r>
                        <a:rPr lang="zh-CN" altLang="en-US" sz="1400" dirty="0" smtClean="0"/>
                        <a:t>工作稳定，因为其本身抗负载能力很强，自身有完整的双机热备方案，如</a:t>
                      </a:r>
                      <a:r>
                        <a:rPr lang="en-US" altLang="zh-CN" sz="1400" dirty="0" err="1" smtClean="0"/>
                        <a:t>LVS+Keepalived</a:t>
                      </a:r>
                      <a:r>
                        <a:rPr lang="zh-CN" altLang="en-US" sz="1400" dirty="0" smtClean="0"/>
                        <a:t>，不过我们在项目实施中用得最多的还是</a:t>
                      </a:r>
                      <a:r>
                        <a:rPr lang="en-US" altLang="zh-CN" sz="1400" dirty="0" smtClean="0"/>
                        <a:t>LVS/</a:t>
                      </a:r>
                      <a:r>
                        <a:rPr lang="en-US" altLang="zh-CN" sz="1400" dirty="0" err="1" smtClean="0"/>
                        <a:t>DR+Keepalived</a:t>
                      </a:r>
                      <a:r>
                        <a:rPr lang="zh-CN" altLang="en-US" sz="1400" dirty="0" smtClean="0"/>
                        <a:t>。</a:t>
                      </a:r>
                      <a:endParaRPr lang="en-US" altLang="zh-CN" sz="1400" dirty="0" smtClean="0"/>
                    </a:p>
                    <a:p>
                      <a:pPr marL="285750" indent="-285750">
                        <a:buFont typeface="Wingdings" panose="05000000000000000000" pitchFamily="2" charset="2"/>
                        <a:buChar char="u"/>
                      </a:pPr>
                      <a:r>
                        <a:rPr lang="zh-CN" altLang="en-US" sz="1400" dirty="0" smtClean="0"/>
                        <a:t>无流量，</a:t>
                      </a:r>
                      <a:r>
                        <a:rPr lang="en-US" altLang="zh-CN" sz="1400" dirty="0" smtClean="0"/>
                        <a:t>LVS</a:t>
                      </a:r>
                      <a:r>
                        <a:rPr lang="zh-CN" altLang="en-US" sz="1400" dirty="0" smtClean="0"/>
                        <a:t>只分发请求，而流量并不从它本身出去，这点保证了均衡器</a:t>
                      </a:r>
                      <a:r>
                        <a:rPr lang="en-US" altLang="zh-CN" sz="1400" dirty="0" smtClean="0"/>
                        <a:t>IO</a:t>
                      </a:r>
                      <a:r>
                        <a:rPr lang="zh-CN" altLang="en-US" sz="1400" dirty="0" smtClean="0"/>
                        <a:t>的性能不会收到大流量的影响。</a:t>
                      </a:r>
                      <a:endParaRPr lang="en-US" altLang="zh-CN" sz="1400" dirty="0" smtClean="0"/>
                    </a:p>
                    <a:p>
                      <a:pPr marL="285750" indent="-285750">
                        <a:buFont typeface="Wingdings" panose="05000000000000000000" pitchFamily="2" charset="2"/>
                        <a:buChar char="u"/>
                      </a:pPr>
                      <a:r>
                        <a:rPr lang="zh-CN" altLang="en-US" sz="1400" dirty="0" smtClean="0"/>
                        <a:t>应用范围比较广，因为</a:t>
                      </a:r>
                      <a:r>
                        <a:rPr lang="en-US" altLang="zh-CN" sz="1400" dirty="0" smtClean="0"/>
                        <a:t>LVS</a:t>
                      </a:r>
                      <a:r>
                        <a:rPr lang="zh-CN" altLang="en-US" sz="1400" dirty="0" smtClean="0"/>
                        <a:t>工作在</a:t>
                      </a:r>
                      <a:r>
                        <a:rPr lang="en-US" altLang="zh-CN" sz="1400" dirty="0" smtClean="0"/>
                        <a:t>4</a:t>
                      </a:r>
                      <a:r>
                        <a:rPr lang="zh-CN" altLang="en-US" sz="1400" dirty="0" smtClean="0"/>
                        <a:t>层，所以它几乎可以对所有应用做负载均衡，包括</a:t>
                      </a:r>
                      <a:r>
                        <a:rPr lang="en-US" altLang="zh-CN" sz="1400" dirty="0" smtClean="0"/>
                        <a:t>http</a:t>
                      </a:r>
                      <a:r>
                        <a:rPr lang="zh-CN" altLang="en-US" sz="1400" dirty="0" smtClean="0"/>
                        <a:t>、数据库、在线聊天室等等。</a:t>
                      </a:r>
                      <a:endParaRPr lang="zh-CN" altLang="en-US" sz="1400" dirty="0"/>
                    </a:p>
                  </a:txBody>
                  <a:tcPr/>
                </a:tc>
              </a:tr>
              <a:tr h="1832720">
                <a:tc>
                  <a:txBody>
                    <a:bodyPr/>
                    <a:lstStyle/>
                    <a:p>
                      <a:r>
                        <a:rPr lang="en-US" altLang="zh-CN" b="1" dirty="0" err="1" smtClean="0"/>
                        <a:t>HAProxy</a:t>
                      </a:r>
                      <a:endParaRPr lang="zh-CN" altLang="en-US" b="1" dirty="0"/>
                    </a:p>
                  </a:txBody>
                  <a:tcPr/>
                </a:tc>
                <a:tc>
                  <a:txBody>
                    <a:bodyPr/>
                    <a:lstStyle/>
                    <a:p>
                      <a:pPr marL="285750" indent="-285750">
                        <a:buFont typeface="Wingdings" panose="05000000000000000000" pitchFamily="2" charset="2"/>
                        <a:buChar char="u"/>
                      </a:pPr>
                      <a:r>
                        <a:rPr lang="en-US" altLang="zh-CN" sz="1400" dirty="0" err="1" smtClean="0"/>
                        <a:t>HAProxy</a:t>
                      </a:r>
                      <a:r>
                        <a:rPr lang="zh-CN" altLang="en-US" sz="1400" dirty="0" smtClean="0"/>
                        <a:t>也是支持虚拟主机的</a:t>
                      </a:r>
                      <a:r>
                        <a:rPr lang="zh-CN" altLang="en-US" sz="1800" kern="1200" dirty="0" smtClean="0">
                          <a:solidFill>
                            <a:schemeClr val="dk1"/>
                          </a:solidFill>
                          <a:effectLst/>
                          <a:latin typeface="+mn-lt"/>
                          <a:ea typeface="+mn-ea"/>
                          <a:cs typeface="+mn-cs"/>
                        </a:rPr>
                        <a:t>，</a:t>
                      </a:r>
                      <a:r>
                        <a:rPr lang="zh-CN" altLang="en-US" sz="1400" kern="1200" dirty="0" smtClean="0">
                          <a:solidFill>
                            <a:schemeClr val="dk1"/>
                          </a:solidFill>
                          <a:latin typeface="+mn-lt"/>
                          <a:ea typeface="+mn-ea"/>
                          <a:cs typeface="+mn-cs"/>
                        </a:rPr>
                        <a:t>可以工作在</a:t>
                      </a:r>
                      <a:r>
                        <a:rPr lang="en-US" altLang="zh-CN" sz="1400" kern="1200" dirty="0" smtClean="0">
                          <a:solidFill>
                            <a:schemeClr val="dk1"/>
                          </a:solidFill>
                          <a:latin typeface="+mn-lt"/>
                          <a:ea typeface="+mn-ea"/>
                          <a:cs typeface="+mn-cs"/>
                        </a:rPr>
                        <a:t>4</a:t>
                      </a:r>
                      <a:r>
                        <a:rPr lang="zh-CN" altLang="en-US" sz="1400" kern="1200" dirty="0" smtClean="0">
                          <a:solidFill>
                            <a:schemeClr val="dk1"/>
                          </a:solidFill>
                          <a:latin typeface="+mn-lt"/>
                          <a:ea typeface="+mn-ea"/>
                          <a:cs typeface="+mn-cs"/>
                        </a:rPr>
                        <a:t>、</a:t>
                      </a:r>
                      <a:r>
                        <a:rPr lang="en-US" altLang="zh-CN" sz="1400" kern="1200" dirty="0" smtClean="0">
                          <a:solidFill>
                            <a:schemeClr val="dk1"/>
                          </a:solidFill>
                          <a:latin typeface="+mn-lt"/>
                          <a:ea typeface="+mn-ea"/>
                          <a:cs typeface="+mn-cs"/>
                        </a:rPr>
                        <a:t>7</a:t>
                      </a:r>
                      <a:r>
                        <a:rPr lang="zh-CN" altLang="en-US" sz="1400" kern="1200" dirty="0" smtClean="0">
                          <a:solidFill>
                            <a:schemeClr val="dk1"/>
                          </a:solidFill>
                          <a:latin typeface="+mn-lt"/>
                          <a:ea typeface="+mn-ea"/>
                          <a:cs typeface="+mn-cs"/>
                        </a:rPr>
                        <a:t>层</a:t>
                      </a:r>
                      <a:r>
                        <a:rPr lang="en-US" altLang="zh-CN" sz="1400" kern="1200" dirty="0" smtClean="0">
                          <a:solidFill>
                            <a:schemeClr val="dk1"/>
                          </a:solidFill>
                          <a:latin typeface="+mn-lt"/>
                          <a:ea typeface="+mn-ea"/>
                          <a:cs typeface="+mn-cs"/>
                        </a:rPr>
                        <a:t>(</a:t>
                      </a:r>
                      <a:r>
                        <a:rPr lang="zh-CN" altLang="en-US" sz="1400" kern="1200" dirty="0" smtClean="0">
                          <a:solidFill>
                            <a:schemeClr val="dk1"/>
                          </a:solidFill>
                          <a:latin typeface="+mn-lt"/>
                          <a:ea typeface="+mn-ea"/>
                          <a:cs typeface="+mn-cs"/>
                        </a:rPr>
                        <a:t>支持多网段</a:t>
                      </a:r>
                      <a:r>
                        <a:rPr lang="en-US" altLang="zh-CN" sz="1400" kern="1200" dirty="0" smtClean="0">
                          <a:solidFill>
                            <a:schemeClr val="dk1"/>
                          </a:solidFill>
                          <a:latin typeface="+mn-lt"/>
                          <a:ea typeface="+mn-ea"/>
                          <a:cs typeface="+mn-cs"/>
                        </a:rPr>
                        <a:t>)</a:t>
                      </a:r>
                      <a:r>
                        <a:rPr lang="zh-CN" altLang="en-US" sz="1800" kern="1200" dirty="0" smtClean="0">
                          <a:solidFill>
                            <a:schemeClr val="dk1"/>
                          </a:solidFill>
                          <a:effectLst/>
                          <a:latin typeface="+mn-lt"/>
                          <a:ea typeface="+mn-ea"/>
                          <a:cs typeface="+mn-cs"/>
                        </a:rPr>
                        <a:t>；</a:t>
                      </a:r>
                      <a:r>
                        <a:rPr lang="zh-CN" altLang="en-US" sz="1400" dirty="0" smtClean="0"/>
                        <a:t>。</a:t>
                      </a:r>
                      <a:endParaRPr lang="en-US" altLang="zh-CN" sz="1400" dirty="0" smtClean="0"/>
                    </a:p>
                    <a:p>
                      <a:pPr marL="285750" indent="-285750">
                        <a:buFont typeface="Wingdings" panose="05000000000000000000" pitchFamily="2" charset="2"/>
                        <a:buChar char="u"/>
                      </a:pPr>
                      <a:r>
                        <a:rPr lang="en-US" altLang="zh-CN" sz="1400" dirty="0" err="1" smtClean="0"/>
                        <a:t>HAProxy</a:t>
                      </a:r>
                      <a:r>
                        <a:rPr lang="zh-CN" altLang="en-US" sz="1400" dirty="0" smtClean="0"/>
                        <a:t>的优点能够补充</a:t>
                      </a:r>
                      <a:r>
                        <a:rPr lang="en-US" altLang="zh-CN" sz="1400" dirty="0" err="1" smtClean="0"/>
                        <a:t>Nginx</a:t>
                      </a:r>
                      <a:r>
                        <a:rPr lang="zh-CN" altLang="en-US" sz="1400" dirty="0" smtClean="0"/>
                        <a:t>的一些缺点，比如</a:t>
                      </a:r>
                      <a:r>
                        <a:rPr lang="zh-CN" altLang="en-US" sz="1400" b="1" dirty="0" smtClean="0"/>
                        <a:t>支持</a:t>
                      </a:r>
                      <a:r>
                        <a:rPr lang="en-US" altLang="zh-CN" sz="1400" b="1" dirty="0" smtClean="0"/>
                        <a:t>Session</a:t>
                      </a:r>
                      <a:r>
                        <a:rPr lang="zh-CN" altLang="en-US" sz="1400" b="1" dirty="0" smtClean="0"/>
                        <a:t>的保持，</a:t>
                      </a:r>
                      <a:r>
                        <a:rPr lang="en-US" altLang="zh-CN" sz="1400" b="1" dirty="0" smtClean="0"/>
                        <a:t>Cookie</a:t>
                      </a:r>
                      <a:r>
                        <a:rPr lang="zh-CN" altLang="en-US" sz="1400" b="1" dirty="0" smtClean="0"/>
                        <a:t>的引导；同时支持通过获取指定的</a:t>
                      </a:r>
                      <a:r>
                        <a:rPr lang="en-US" altLang="zh-CN" sz="1400" b="1" dirty="0" err="1" smtClean="0"/>
                        <a:t>url</a:t>
                      </a:r>
                      <a:r>
                        <a:rPr lang="zh-CN" altLang="en-US" sz="1400" b="1" dirty="0" smtClean="0"/>
                        <a:t>来检测后端服务器的状态。</a:t>
                      </a:r>
                      <a:endParaRPr lang="en-US" altLang="zh-CN" sz="1400" b="0" dirty="0" smtClean="0"/>
                    </a:p>
                    <a:p>
                      <a:pPr marL="285750" indent="-285750">
                        <a:buFont typeface="Wingdings" panose="05000000000000000000" pitchFamily="2" charset="2"/>
                        <a:buChar char="u"/>
                      </a:pPr>
                      <a:r>
                        <a:rPr lang="en-US" altLang="zh-CN" sz="1400" dirty="0" err="1" smtClean="0"/>
                        <a:t>HAProxy</a:t>
                      </a:r>
                      <a:r>
                        <a:rPr lang="zh-CN" altLang="en-US" sz="1400" dirty="0" smtClean="0"/>
                        <a:t>跟</a:t>
                      </a:r>
                      <a:r>
                        <a:rPr lang="en-US" altLang="zh-CN" sz="1400" dirty="0" smtClean="0"/>
                        <a:t>LVS</a:t>
                      </a:r>
                      <a:r>
                        <a:rPr lang="zh-CN" altLang="en-US" sz="1400" dirty="0" smtClean="0"/>
                        <a:t>类似，本身就只是一款负载均衡软件；单纯从效率上来讲</a:t>
                      </a:r>
                      <a:r>
                        <a:rPr lang="en-US" altLang="zh-CN" sz="1400" dirty="0" err="1" smtClean="0"/>
                        <a:t>HAProxy</a:t>
                      </a:r>
                      <a:r>
                        <a:rPr lang="zh-CN" altLang="en-US" sz="1400" dirty="0" smtClean="0"/>
                        <a:t>会比</a:t>
                      </a:r>
                      <a:r>
                        <a:rPr lang="en-US" altLang="zh-CN" sz="1400" dirty="0" err="1" smtClean="0"/>
                        <a:t>Nginx</a:t>
                      </a:r>
                      <a:r>
                        <a:rPr lang="zh-CN" altLang="en-US" sz="1400" dirty="0" smtClean="0"/>
                        <a:t>有更出色的负载均衡速度，在并发处理上也是优于</a:t>
                      </a:r>
                      <a:r>
                        <a:rPr lang="en-US" altLang="zh-CN" sz="1400" dirty="0" err="1" smtClean="0"/>
                        <a:t>Nginx</a:t>
                      </a:r>
                      <a:r>
                        <a:rPr lang="zh-CN" altLang="en-US" sz="1400" dirty="0" smtClean="0"/>
                        <a:t>的。</a:t>
                      </a:r>
                      <a:endParaRPr lang="en-US" altLang="zh-CN" sz="1400" dirty="0" smtClean="0"/>
                    </a:p>
                    <a:p>
                      <a:pPr marL="285750" indent="-285750">
                        <a:buFont typeface="Wingdings" panose="05000000000000000000" pitchFamily="2" charset="2"/>
                        <a:buChar char="u"/>
                      </a:pPr>
                      <a:r>
                        <a:rPr lang="en-US" altLang="zh-CN" sz="1400" dirty="0" err="1" smtClean="0"/>
                        <a:t>HAProxy</a:t>
                      </a:r>
                      <a:r>
                        <a:rPr lang="zh-CN" altLang="en-US" sz="1400" b="1" dirty="0" smtClean="0"/>
                        <a:t>支持</a:t>
                      </a:r>
                      <a:r>
                        <a:rPr lang="en-US" altLang="zh-CN" sz="1400" b="1" dirty="0" smtClean="0"/>
                        <a:t>TCP</a:t>
                      </a:r>
                      <a:r>
                        <a:rPr lang="zh-CN" altLang="en-US" sz="1400" b="1" dirty="0" smtClean="0"/>
                        <a:t>协议的负载均衡转发</a:t>
                      </a:r>
                      <a:r>
                        <a:rPr lang="zh-CN" altLang="en-US" sz="1400" dirty="0" smtClean="0"/>
                        <a:t>，可以对</a:t>
                      </a:r>
                      <a:r>
                        <a:rPr lang="en-US" altLang="zh-CN" sz="1400" dirty="0" smtClean="0"/>
                        <a:t>MySQL</a:t>
                      </a:r>
                      <a:r>
                        <a:rPr lang="zh-CN" altLang="en-US" sz="1400" dirty="0" smtClean="0"/>
                        <a:t>读进行负载均衡，对后端的</a:t>
                      </a:r>
                      <a:r>
                        <a:rPr lang="en-US" altLang="zh-CN" sz="1400" dirty="0" smtClean="0"/>
                        <a:t>MySQL</a:t>
                      </a:r>
                      <a:r>
                        <a:rPr lang="zh-CN" altLang="en-US" sz="1400" dirty="0" smtClean="0"/>
                        <a:t>节点进行检测和负载均衡。</a:t>
                      </a:r>
                      <a:endParaRPr lang="en-US" altLang="zh-CN" sz="1400" dirty="0" smtClean="0"/>
                    </a:p>
                    <a:p>
                      <a:pPr marL="285750" indent="-285750">
                        <a:buFont typeface="Wingdings" panose="05000000000000000000" pitchFamily="2" charset="2"/>
                        <a:buChar char="u"/>
                      </a:pPr>
                      <a:r>
                        <a:rPr lang="en-US" altLang="zh-CN" sz="1400" dirty="0" err="1" smtClean="0"/>
                        <a:t>HAProxy</a:t>
                      </a:r>
                      <a:r>
                        <a:rPr lang="zh-CN" altLang="en-US" sz="1400" dirty="0" smtClean="0"/>
                        <a:t>负载均衡策略非常多</a:t>
                      </a:r>
                      <a:endParaRPr lang="zh-CN" altLang="en-US" sz="1400" dirty="0"/>
                    </a:p>
                  </a:txBody>
                  <a:tcPr/>
                </a:tc>
              </a:tr>
            </a:tbl>
          </a:graphicData>
        </a:graphic>
      </p:graphicFrame>
    </p:spTree>
    <p:extLst>
      <p:ext uri="{BB962C8B-B14F-4D97-AF65-F5344CB8AC3E}">
        <p14:creationId xmlns:p14="http://schemas.microsoft.com/office/powerpoint/2010/main" val="3597394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355328" y="292295"/>
            <a:ext cx="6979796" cy="461665"/>
          </a:xfrm>
          <a:prstGeom prst="rect">
            <a:avLst/>
          </a:prstGeom>
          <a:noFill/>
        </p:spPr>
        <p:txBody>
          <a:bodyPr wrap="none" rtlCol="0">
            <a:spAutoFit/>
          </a:bodyPr>
          <a:lstStyle/>
          <a:p>
            <a:pPr lvl="0"/>
            <a:r>
              <a:rPr kumimoji="1" lang="zh-CN" altLang="en-US" sz="2400" dirty="0">
                <a:latin typeface="微软雅黑" pitchFamily="34" charset="-122"/>
                <a:ea typeface="微软雅黑" pitchFamily="34" charset="-122"/>
                <a:cs typeface="Arial"/>
              </a:rPr>
              <a:t>负载均衡原理与实践</a:t>
            </a:r>
            <a:r>
              <a:rPr kumimoji="1" lang="en-US" altLang="zh-CN" sz="2400" dirty="0" smtClean="0">
                <a:latin typeface="微软雅黑" pitchFamily="34" charset="-122"/>
                <a:ea typeface="微软雅黑" pitchFamily="34" charset="-122"/>
                <a:cs typeface="Arial"/>
              </a:rPr>
              <a:t>——</a:t>
            </a:r>
            <a:r>
              <a:rPr lang="zh-CN" altLang="en-US" sz="2400" dirty="0">
                <a:latin typeface="华文细黑" panose="02010600040101010101" pitchFamily="2" charset="-122"/>
                <a:ea typeface="华文细黑" panose="02010600040101010101" pitchFamily="2" charset="-122"/>
              </a:rPr>
              <a:t>负载均衡软件的比较分析</a:t>
            </a:r>
            <a:endParaRPr lang="zh-CN" altLang="en-US" sz="2400" b="1" dirty="0">
              <a:latin typeface="华文细黑" panose="02010600040101010101" pitchFamily="2" charset="-122"/>
              <a:ea typeface="华文细黑" panose="02010600040101010101" pitchFamily="2" charset="-122"/>
            </a:endParaRPr>
          </a:p>
        </p:txBody>
      </p:sp>
      <p:cxnSp>
        <p:nvCxnSpPr>
          <p:cNvPr id="13" name="直线连接符 5"/>
          <p:cNvCxnSpPr/>
          <p:nvPr/>
        </p:nvCxnSpPr>
        <p:spPr>
          <a:xfrm>
            <a:off x="340425" y="877300"/>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454745" y="925106"/>
            <a:ext cx="8229600" cy="490232"/>
          </a:xfrm>
        </p:spPr>
        <p:txBody>
          <a:bodyPr>
            <a:normAutofit fontScale="90000"/>
          </a:bodyPr>
          <a:lstStyle/>
          <a:p>
            <a:r>
              <a:rPr lang="en-US" altLang="zh-CN" sz="2800" b="1" dirty="0" err="1" smtClean="0">
                <a:hlinkClick r:id="rId3" tooltip="Nginx"/>
              </a:rPr>
              <a:t>Nginx</a:t>
            </a:r>
            <a:r>
              <a:rPr lang="en-US" altLang="zh-CN" sz="2800" b="1" dirty="0" smtClean="0"/>
              <a:t>/</a:t>
            </a:r>
            <a:r>
              <a:rPr lang="en-US" altLang="zh-CN" sz="2800" b="1" dirty="0" smtClean="0">
                <a:solidFill>
                  <a:srgbClr val="0000FF"/>
                </a:solidFill>
              </a:rPr>
              <a:t>LVS</a:t>
            </a:r>
            <a:r>
              <a:rPr lang="en-US" altLang="zh-CN" sz="2800" b="1" dirty="0" smtClean="0"/>
              <a:t>/</a:t>
            </a:r>
            <a:r>
              <a:rPr lang="en-US" altLang="zh-CN" sz="2800" b="1" dirty="0" err="1" smtClean="0">
                <a:hlinkClick r:id="rId4" tooltip="HAProxy"/>
              </a:rPr>
              <a:t>HAProxy</a:t>
            </a:r>
            <a:r>
              <a:rPr lang="zh-CN" altLang="en-US" sz="2800" b="1" dirty="0" smtClean="0"/>
              <a:t>的比较</a:t>
            </a: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val="2245257938"/>
              </p:ext>
            </p:extLst>
          </p:nvPr>
        </p:nvGraphicFramePr>
        <p:xfrm>
          <a:off x="355328" y="1402840"/>
          <a:ext cx="8421030" cy="4551231"/>
        </p:xfrm>
        <a:graphic>
          <a:graphicData uri="http://schemas.openxmlformats.org/drawingml/2006/table">
            <a:tbl>
              <a:tblPr firstRow="1" bandRow="1">
                <a:tableStyleId>{5C22544A-7EE6-4342-B048-85BDC9FD1C3A}</a:tableStyleId>
              </a:tblPr>
              <a:tblGrid>
                <a:gridCol w="1541591"/>
                <a:gridCol w="6879439"/>
              </a:tblGrid>
              <a:tr h="311043">
                <a:tc>
                  <a:txBody>
                    <a:bodyPr/>
                    <a:lstStyle/>
                    <a:p>
                      <a:pPr algn="ctr"/>
                      <a:r>
                        <a:rPr lang="zh-CN" altLang="en-US" dirty="0" smtClean="0"/>
                        <a:t>软件</a:t>
                      </a:r>
                      <a:endParaRPr lang="zh-CN" altLang="en-US" dirty="0"/>
                    </a:p>
                  </a:txBody>
                  <a:tcPr/>
                </a:tc>
                <a:tc>
                  <a:txBody>
                    <a:bodyPr/>
                    <a:lstStyle/>
                    <a:p>
                      <a:pPr algn="ctr"/>
                      <a:r>
                        <a:rPr lang="zh-CN" altLang="en-US" dirty="0" smtClean="0"/>
                        <a:t>缺点</a:t>
                      </a:r>
                      <a:endParaRPr lang="zh-CN" altLang="en-US" dirty="0"/>
                    </a:p>
                  </a:txBody>
                  <a:tcPr/>
                </a:tc>
              </a:tr>
              <a:tr h="1136648">
                <a:tc>
                  <a:txBody>
                    <a:bodyPr/>
                    <a:lstStyle/>
                    <a:p>
                      <a:r>
                        <a:rPr lang="en-US" altLang="zh-CN" sz="1800" b="1" dirty="0" err="1" smtClean="0"/>
                        <a:t>Nginx</a:t>
                      </a:r>
                      <a:endParaRPr lang="zh-CN" altLang="en-US" dirty="0"/>
                    </a:p>
                  </a:txBody>
                  <a:tcPr/>
                </a:tc>
                <a:tc>
                  <a:txBody>
                    <a:bodyPr/>
                    <a:lstStyle/>
                    <a:p>
                      <a:pPr marL="285750" indent="-285750">
                        <a:buFont typeface="Wingdings" panose="05000000000000000000" pitchFamily="2" charset="2"/>
                        <a:buChar char="u"/>
                      </a:pPr>
                      <a:r>
                        <a:rPr lang="en-US" altLang="zh-CN" sz="1400" dirty="0" err="1" smtClean="0"/>
                        <a:t>Nginx</a:t>
                      </a:r>
                      <a:r>
                        <a:rPr lang="zh-CN" altLang="en-US" sz="1400" dirty="0" smtClean="0"/>
                        <a:t>仅能支持</a:t>
                      </a:r>
                      <a:r>
                        <a:rPr lang="en-US" altLang="zh-CN" sz="1400" dirty="0" smtClean="0"/>
                        <a:t>http</a:t>
                      </a:r>
                      <a:r>
                        <a:rPr lang="zh-CN" altLang="en-US" sz="1400" dirty="0" smtClean="0"/>
                        <a:t>、</a:t>
                      </a:r>
                      <a:r>
                        <a:rPr lang="en-US" altLang="zh-CN" sz="1400" dirty="0" smtClean="0"/>
                        <a:t>https</a:t>
                      </a:r>
                      <a:r>
                        <a:rPr lang="zh-CN" altLang="en-US" sz="1400" dirty="0" smtClean="0"/>
                        <a:t>和</a:t>
                      </a:r>
                      <a:r>
                        <a:rPr lang="en-US" altLang="zh-CN" sz="1400" dirty="0" smtClean="0"/>
                        <a:t>Email</a:t>
                      </a:r>
                      <a:r>
                        <a:rPr lang="zh-CN" altLang="en-US" sz="1400" dirty="0" smtClean="0"/>
                        <a:t>协议，这样就在适用范围上面小些，这个是它的缺点。</a:t>
                      </a:r>
                      <a:endParaRPr lang="en-US" altLang="zh-CN" sz="1400" dirty="0" smtClean="0"/>
                    </a:p>
                    <a:p>
                      <a:pPr marL="285750" indent="-285750">
                        <a:buFont typeface="Wingdings" panose="05000000000000000000" pitchFamily="2" charset="2"/>
                        <a:buChar char="u"/>
                      </a:pPr>
                      <a:r>
                        <a:rPr lang="zh-CN" altLang="en-US" sz="1400" b="1" dirty="0" smtClean="0"/>
                        <a:t>对后端服务器的健康检查，只支持通过端口来检测，不支持通过</a:t>
                      </a:r>
                      <a:r>
                        <a:rPr lang="en-US" altLang="zh-CN" sz="1400" b="1" dirty="0" err="1" smtClean="0"/>
                        <a:t>url</a:t>
                      </a:r>
                      <a:r>
                        <a:rPr lang="zh-CN" altLang="en-US" sz="1400" b="1" dirty="0" smtClean="0"/>
                        <a:t>来检测。</a:t>
                      </a:r>
                      <a:r>
                        <a:rPr lang="zh-CN" altLang="en-US" sz="1400" dirty="0" smtClean="0"/>
                        <a:t>不支持</a:t>
                      </a:r>
                      <a:r>
                        <a:rPr lang="en-US" altLang="zh-CN" sz="1400" dirty="0" smtClean="0"/>
                        <a:t>Session</a:t>
                      </a:r>
                      <a:r>
                        <a:rPr lang="zh-CN" altLang="en-US" sz="1400" dirty="0" smtClean="0"/>
                        <a:t>的直接保持，但能通过</a:t>
                      </a:r>
                      <a:r>
                        <a:rPr lang="en-US" altLang="zh-CN" sz="1400" dirty="0" err="1" smtClean="0"/>
                        <a:t>ip_hash</a:t>
                      </a:r>
                      <a:r>
                        <a:rPr lang="zh-CN" altLang="en-US" sz="1400" dirty="0" smtClean="0"/>
                        <a:t>来解决</a:t>
                      </a:r>
                      <a:endParaRPr lang="zh-CN" altLang="en-US" sz="1400" dirty="0"/>
                    </a:p>
                  </a:txBody>
                  <a:tcPr/>
                </a:tc>
              </a:tr>
              <a:tr h="1490273">
                <a:tc>
                  <a:txBody>
                    <a:bodyPr/>
                    <a:lstStyle/>
                    <a:p>
                      <a:r>
                        <a:rPr lang="en-US" altLang="zh-CN" b="1" dirty="0" smtClean="0"/>
                        <a:t>LVS</a:t>
                      </a:r>
                      <a:endParaRPr lang="zh-CN" altLang="en-US" b="1" dirty="0"/>
                    </a:p>
                  </a:txBody>
                  <a:tcPr/>
                </a:tc>
                <a:tc>
                  <a:txBody>
                    <a:bodyPr/>
                    <a:lstStyle/>
                    <a:p>
                      <a:pPr marL="285750" indent="-285750">
                        <a:buFont typeface="Wingdings" panose="05000000000000000000" pitchFamily="2" charset="2"/>
                        <a:buChar char="u"/>
                      </a:pPr>
                      <a:r>
                        <a:rPr lang="zh-CN" altLang="en-US" sz="1400" dirty="0" smtClean="0"/>
                        <a:t>软件本身</a:t>
                      </a:r>
                      <a:r>
                        <a:rPr lang="zh-CN" altLang="en-US" sz="1400" b="1" dirty="0" smtClean="0"/>
                        <a:t>不支持正则表达式处理，不能做动静分离</a:t>
                      </a:r>
                      <a:r>
                        <a:rPr lang="zh-CN" altLang="en-US" sz="1400" dirty="0" smtClean="0"/>
                        <a:t>；而现在许多网站在这方面都有较强的需求，这个是</a:t>
                      </a:r>
                      <a:r>
                        <a:rPr lang="en-US" altLang="zh-CN" sz="1400" dirty="0" err="1" smtClean="0"/>
                        <a:t>Nginx</a:t>
                      </a:r>
                      <a:r>
                        <a:rPr lang="en-US" altLang="zh-CN" sz="1400" dirty="0" smtClean="0"/>
                        <a:t>/</a:t>
                      </a:r>
                      <a:r>
                        <a:rPr lang="en-US" altLang="zh-CN" sz="1400" dirty="0" err="1" smtClean="0"/>
                        <a:t>HAProxy+Keepalived</a:t>
                      </a:r>
                      <a:r>
                        <a:rPr lang="zh-CN" altLang="en-US" sz="1400" dirty="0" smtClean="0"/>
                        <a:t>的优势所在。</a:t>
                      </a:r>
                      <a:endParaRPr lang="en-US" altLang="zh-CN" sz="1400" dirty="0" smtClean="0"/>
                    </a:p>
                    <a:p>
                      <a:pPr marL="285750" indent="-285750">
                        <a:buFont typeface="Wingdings" panose="05000000000000000000" pitchFamily="2" charset="2"/>
                        <a:buChar char="u"/>
                      </a:pPr>
                      <a:r>
                        <a:rPr lang="zh-CN" altLang="en-US" sz="1400" dirty="0" smtClean="0"/>
                        <a:t>如果是网站应用比较庞大的话，</a:t>
                      </a:r>
                      <a:r>
                        <a:rPr lang="en-US" altLang="zh-CN" sz="1400" dirty="0" smtClean="0"/>
                        <a:t>LVS/</a:t>
                      </a:r>
                      <a:r>
                        <a:rPr lang="en-US" altLang="zh-CN" sz="1400" dirty="0" err="1" smtClean="0"/>
                        <a:t>DR+Keepalived</a:t>
                      </a:r>
                      <a:r>
                        <a:rPr lang="zh-CN" altLang="en-US" sz="1400" dirty="0" smtClean="0"/>
                        <a:t>实施起来就比较复杂了，特别后面有</a:t>
                      </a:r>
                      <a:r>
                        <a:rPr lang="en-US" altLang="zh-CN" sz="1400" dirty="0" smtClean="0">
                          <a:hlinkClick r:id="rId5" tooltip="Windows"/>
                        </a:rPr>
                        <a:t>Windows</a:t>
                      </a:r>
                      <a:r>
                        <a:rPr lang="zh-CN" altLang="en-US" sz="1400" dirty="0" smtClean="0"/>
                        <a:t> </a:t>
                      </a:r>
                      <a:r>
                        <a:rPr lang="en-US" altLang="zh-CN" sz="1400" dirty="0" smtClean="0"/>
                        <a:t>Server</a:t>
                      </a:r>
                      <a:r>
                        <a:rPr lang="zh-CN" altLang="en-US" sz="1400" dirty="0" smtClean="0"/>
                        <a:t>的机器的话，如果实施及配置还有维护过程就比较复杂了</a:t>
                      </a:r>
                      <a:endParaRPr lang="en-US" altLang="zh-CN" sz="1400" dirty="0" smtClean="0"/>
                    </a:p>
                    <a:p>
                      <a:pPr marL="285750" indent="-285750">
                        <a:buFont typeface="Wingdings" panose="05000000000000000000" pitchFamily="2" charset="2"/>
                        <a:buChar char="u"/>
                      </a:pPr>
                      <a:r>
                        <a:rPr lang="zh-CN" altLang="en-US" sz="1400" dirty="0" smtClean="0"/>
                        <a:t>相反</a:t>
                      </a:r>
                      <a:r>
                        <a:rPr lang="en-US" altLang="zh-CN" sz="1400" dirty="0" smtClean="0"/>
                        <a:t>LVS</a:t>
                      </a:r>
                      <a:r>
                        <a:rPr lang="zh-CN" altLang="en-US" sz="1400" dirty="0" smtClean="0"/>
                        <a:t>对网络稳定性依赖比较大</a:t>
                      </a:r>
                      <a:endParaRPr lang="zh-CN" altLang="en-US" sz="1400" dirty="0"/>
                    </a:p>
                  </a:txBody>
                  <a:tcPr/>
                </a:tc>
              </a:tr>
              <a:tr h="1558550">
                <a:tc>
                  <a:txBody>
                    <a:bodyPr/>
                    <a:lstStyle/>
                    <a:p>
                      <a:r>
                        <a:rPr lang="en-US" altLang="zh-CN" b="1" dirty="0" err="1" smtClean="0"/>
                        <a:t>HAProxy</a:t>
                      </a:r>
                      <a:endParaRPr lang="zh-CN" altLang="en-US" b="1" dirty="0"/>
                    </a:p>
                  </a:txBody>
                  <a:tcPr/>
                </a:tc>
                <a:tc>
                  <a:txBody>
                    <a:bodyPr/>
                    <a:lstStyle/>
                    <a:p>
                      <a:pPr marL="285750" indent="-285750">
                        <a:buFont typeface="Wingdings" panose="05000000000000000000" pitchFamily="2" charset="2"/>
                        <a:buChar char="u"/>
                      </a:pPr>
                      <a:r>
                        <a:rPr lang="en-US" altLang="zh-CN" sz="1400" dirty="0" err="1" smtClean="0">
                          <a:effectLst/>
                        </a:rPr>
                        <a:t>haproxy</a:t>
                      </a:r>
                      <a:r>
                        <a:rPr lang="zh-CN" altLang="en-US" sz="1400" dirty="0" smtClean="0">
                          <a:effectLst/>
                        </a:rPr>
                        <a:t>上扩展性很差，添加新功能很费劲，对不断扩展的新业务，</a:t>
                      </a:r>
                      <a:r>
                        <a:rPr lang="en-US" altLang="zh-CN" sz="1400" dirty="0" err="1" smtClean="0">
                          <a:effectLst/>
                        </a:rPr>
                        <a:t>haproxy</a:t>
                      </a:r>
                      <a:r>
                        <a:rPr lang="zh-CN" altLang="en-US" sz="1400" dirty="0" smtClean="0">
                          <a:effectLst/>
                        </a:rPr>
                        <a:t>很难应对</a:t>
                      </a:r>
                      <a:endParaRPr lang="en-US" altLang="zh-CN" sz="1400" dirty="0" smtClean="0">
                        <a:effectLst/>
                      </a:endParaRPr>
                    </a:p>
                    <a:p>
                      <a:pPr marL="285750" indent="-285750">
                        <a:buFont typeface="Wingdings" panose="05000000000000000000" pitchFamily="2" charset="2"/>
                        <a:buChar char="u"/>
                      </a:pPr>
                      <a:r>
                        <a:rPr lang="zh-CN" altLang="en-US" sz="1400" dirty="0" smtClean="0"/>
                        <a:t>重载配置的功能需要重启进程，虽然也是 </a:t>
                      </a:r>
                      <a:r>
                        <a:rPr lang="en-US" altLang="zh-CN" sz="1400" dirty="0" smtClean="0"/>
                        <a:t>soft restart</a:t>
                      </a:r>
                      <a:r>
                        <a:rPr lang="zh-CN" altLang="en-US" sz="1400" dirty="0" smtClean="0"/>
                        <a:t>，但没有 </a:t>
                      </a:r>
                      <a:r>
                        <a:rPr lang="en-US" altLang="zh-CN" sz="1400" dirty="0" err="1" smtClean="0"/>
                        <a:t>Nginx</a:t>
                      </a:r>
                      <a:r>
                        <a:rPr lang="en-US" altLang="zh-CN" sz="1400" dirty="0" smtClean="0"/>
                        <a:t> </a:t>
                      </a:r>
                      <a:r>
                        <a:rPr lang="zh-CN" altLang="en-US" sz="1400" dirty="0" smtClean="0"/>
                        <a:t>的 </a:t>
                      </a:r>
                      <a:r>
                        <a:rPr lang="en-US" altLang="zh-CN" sz="1400" dirty="0" err="1" smtClean="0"/>
                        <a:t>reaload</a:t>
                      </a:r>
                      <a:r>
                        <a:rPr lang="en-US" altLang="zh-CN" sz="1400" dirty="0" smtClean="0"/>
                        <a:t> </a:t>
                      </a:r>
                      <a:r>
                        <a:rPr lang="zh-CN" altLang="en-US" sz="1400" dirty="0" smtClean="0"/>
                        <a:t>更为平滑和友好</a:t>
                      </a:r>
                      <a:endParaRPr lang="zh-CN" altLang="en-US" sz="1400" dirty="0"/>
                    </a:p>
                  </a:txBody>
                  <a:tcPr/>
                </a:tc>
              </a:tr>
            </a:tbl>
          </a:graphicData>
        </a:graphic>
      </p:graphicFrame>
    </p:spTree>
    <p:extLst>
      <p:ext uri="{BB962C8B-B14F-4D97-AF65-F5344CB8AC3E}">
        <p14:creationId xmlns:p14="http://schemas.microsoft.com/office/powerpoint/2010/main" val="1546459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线连接符 4"/>
          <p:cNvCxnSpPr/>
          <p:nvPr/>
        </p:nvCxnSpPr>
        <p:spPr>
          <a:xfrm>
            <a:off x="271787" y="886891"/>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文本框 5"/>
          <p:cNvSpPr txBox="1"/>
          <p:nvPr/>
        </p:nvSpPr>
        <p:spPr>
          <a:xfrm>
            <a:off x="1675518" y="2777282"/>
            <a:ext cx="5330305" cy="523220"/>
          </a:xfrm>
          <a:prstGeom prst="rect">
            <a:avLst/>
          </a:prstGeom>
          <a:noFill/>
        </p:spPr>
        <p:txBody>
          <a:bodyPr wrap="non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zh-CN" altLang="en-US" sz="2800" b="1" dirty="0" smtClean="0"/>
              <a:t>第四部分    </a:t>
            </a:r>
            <a:r>
              <a:rPr lang="zh-CN" altLang="en-US" sz="2800" dirty="0" smtClean="0">
                <a:latin typeface="华文细黑" panose="02010600040101010101" pitchFamily="2" charset="-122"/>
                <a:ea typeface="华文细黑" panose="02010600040101010101" pitchFamily="2" charset="-122"/>
              </a:rPr>
              <a:t>使用</a:t>
            </a:r>
            <a:r>
              <a:rPr lang="en-US" altLang="zh-CN" sz="2800" dirty="0" err="1" smtClean="0">
                <a:latin typeface="华文细黑" panose="02010600040101010101" pitchFamily="2" charset="-122"/>
                <a:ea typeface="华文细黑" panose="02010600040101010101" pitchFamily="2" charset="-122"/>
              </a:rPr>
              <a:t>Lvs</a:t>
            </a:r>
            <a:r>
              <a:rPr lang="zh-CN" altLang="en-US" sz="2800" dirty="0" smtClean="0">
                <a:latin typeface="华文细黑" panose="02010600040101010101" pitchFamily="2" charset="-122"/>
                <a:ea typeface="华文细黑" panose="02010600040101010101" pitchFamily="2" charset="-122"/>
              </a:rPr>
              <a:t>实现</a:t>
            </a:r>
            <a:r>
              <a:rPr lang="zh-CN" altLang="en-US" sz="2800" dirty="0">
                <a:latin typeface="华文细黑" panose="02010600040101010101" pitchFamily="2" charset="-122"/>
                <a:ea typeface="华文细黑" panose="02010600040101010101" pitchFamily="2" charset="-122"/>
              </a:rPr>
              <a:t>负载</a:t>
            </a:r>
            <a:r>
              <a:rPr lang="zh-CN" altLang="en-US" sz="2800" dirty="0" smtClean="0">
                <a:latin typeface="华文细黑" panose="02010600040101010101" pitchFamily="2" charset="-122"/>
                <a:ea typeface="华文细黑" panose="02010600040101010101" pitchFamily="2" charset="-122"/>
              </a:rPr>
              <a:t>均衡</a:t>
            </a:r>
            <a:endParaRPr lang="zh-CN" altLang="en-US" sz="2800" b="1"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927422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355328" y="292295"/>
            <a:ext cx="6511719" cy="461665"/>
          </a:xfrm>
          <a:prstGeom prst="rect">
            <a:avLst/>
          </a:prstGeom>
          <a:noFill/>
        </p:spPr>
        <p:txBody>
          <a:bodyPr wrap="none" rtlCol="0">
            <a:spAutoFit/>
          </a:bodyPr>
          <a:lstStyle/>
          <a:p>
            <a:pPr lvl="0"/>
            <a:r>
              <a:rPr kumimoji="1" lang="zh-CN" altLang="en-US" sz="2400" dirty="0">
                <a:latin typeface="微软雅黑" pitchFamily="34" charset="-122"/>
                <a:ea typeface="微软雅黑" pitchFamily="34" charset="-122"/>
                <a:cs typeface="Arial"/>
              </a:rPr>
              <a:t>负载均衡原理与实践</a:t>
            </a:r>
            <a:r>
              <a:rPr kumimoji="1" lang="en-US" altLang="zh-CN" sz="2400" dirty="0" smtClean="0">
                <a:latin typeface="微软雅黑" pitchFamily="34" charset="-122"/>
                <a:ea typeface="微软雅黑" pitchFamily="34" charset="-122"/>
                <a:cs typeface="Arial"/>
              </a:rPr>
              <a:t>——</a:t>
            </a:r>
            <a:r>
              <a:rPr lang="zh-CN" altLang="en-US" sz="2400" dirty="0" smtClean="0">
                <a:latin typeface="华文细黑" panose="02010600040101010101" pitchFamily="2" charset="-122"/>
                <a:ea typeface="华文细黑" panose="02010600040101010101" pitchFamily="2" charset="-122"/>
              </a:rPr>
              <a:t>使用</a:t>
            </a:r>
            <a:r>
              <a:rPr lang="en-US" altLang="zh-CN" sz="2400" dirty="0" err="1" smtClean="0">
                <a:latin typeface="华文细黑" panose="02010600040101010101" pitchFamily="2" charset="-122"/>
                <a:ea typeface="华文细黑" panose="02010600040101010101" pitchFamily="2" charset="-122"/>
              </a:rPr>
              <a:t>Lvs</a:t>
            </a:r>
            <a:r>
              <a:rPr lang="zh-CN" altLang="en-US" sz="2400" dirty="0" smtClean="0">
                <a:latin typeface="华文细黑" panose="02010600040101010101" pitchFamily="2" charset="-122"/>
                <a:ea typeface="华文细黑" panose="02010600040101010101" pitchFamily="2" charset="-122"/>
              </a:rPr>
              <a:t>实现</a:t>
            </a:r>
            <a:r>
              <a:rPr lang="zh-CN" altLang="en-US" sz="2400" dirty="0">
                <a:latin typeface="华文细黑" panose="02010600040101010101" pitchFamily="2" charset="-122"/>
                <a:ea typeface="华文细黑" panose="02010600040101010101" pitchFamily="2" charset="-122"/>
              </a:rPr>
              <a:t>负载均衡</a:t>
            </a:r>
            <a:endParaRPr lang="zh-CN" altLang="en-US" sz="2400" b="1" dirty="0">
              <a:latin typeface="华文细黑" panose="02010600040101010101" pitchFamily="2" charset="-122"/>
              <a:ea typeface="华文细黑" panose="02010600040101010101" pitchFamily="2" charset="-122"/>
            </a:endParaRPr>
          </a:p>
        </p:txBody>
      </p:sp>
      <p:cxnSp>
        <p:nvCxnSpPr>
          <p:cNvPr id="13" name="直线连接符 5"/>
          <p:cNvCxnSpPr/>
          <p:nvPr/>
        </p:nvCxnSpPr>
        <p:spPr>
          <a:xfrm>
            <a:off x="340425" y="877300"/>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914400" y="1569934"/>
            <a:ext cx="4807974" cy="2677656"/>
          </a:xfrm>
          <a:prstGeom prst="rect">
            <a:avLst/>
          </a:prstGeom>
        </p:spPr>
        <p:txBody>
          <a:bodyPr wrap="square">
            <a:spAutoFit/>
          </a:bodyPr>
          <a:lstStyle/>
          <a:p>
            <a:r>
              <a:rPr lang="en-US" altLang="zh-CN" sz="2400" dirty="0" smtClean="0"/>
              <a:t>1.</a:t>
            </a:r>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Lvs</a:t>
            </a:r>
            <a:r>
              <a:rPr lang="zh-CN" altLang="en-US" sz="2400" dirty="0" smtClean="0"/>
              <a:t>下载</a:t>
            </a:r>
            <a:endParaRPr lang="en-US" altLang="zh-CN" sz="2400" dirty="0" smtClean="0"/>
          </a:p>
          <a:p>
            <a:endParaRPr lang="en-US" altLang="zh-CN" sz="2400" dirty="0"/>
          </a:p>
          <a:p>
            <a:r>
              <a:rPr lang="en-US" altLang="zh-CN" sz="2400" dirty="0" smtClean="0"/>
              <a:t>2.</a:t>
            </a:r>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Lvs</a:t>
            </a:r>
            <a:r>
              <a:rPr lang="zh-CN" altLang="en-US" sz="2400" dirty="0" smtClean="0"/>
              <a:t>安装</a:t>
            </a:r>
            <a:endParaRPr lang="en-US" altLang="zh-CN" sz="2400" dirty="0" smtClean="0"/>
          </a:p>
          <a:p>
            <a:endParaRPr lang="en-US" altLang="zh-CN" sz="2400" dirty="0"/>
          </a:p>
          <a:p>
            <a:r>
              <a:rPr lang="en-US" altLang="zh-CN" sz="2400" dirty="0" smtClean="0"/>
              <a:t>3.</a:t>
            </a:r>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Lvs</a:t>
            </a:r>
            <a:r>
              <a:rPr lang="zh-CN" altLang="en-US" sz="2400" dirty="0" smtClean="0"/>
              <a:t>配置</a:t>
            </a:r>
            <a:endParaRPr lang="en-US" altLang="zh-CN" sz="2400" dirty="0" smtClean="0"/>
          </a:p>
          <a:p>
            <a:endParaRPr lang="en-US" altLang="zh-CN" sz="2400" dirty="0"/>
          </a:p>
          <a:p>
            <a:r>
              <a:rPr lang="en-US" altLang="zh-CN" sz="2400" dirty="0" smtClean="0"/>
              <a:t>4.</a:t>
            </a:r>
            <a:r>
              <a:rPr lang="zh-CN" altLang="en-US" sz="2400" dirty="0" smtClean="0"/>
              <a:t>启动</a:t>
            </a:r>
            <a:r>
              <a:rPr lang="en-US" altLang="zh-CN" sz="2400" dirty="0" err="1">
                <a:latin typeface="华文细黑" panose="02010600040101010101" pitchFamily="2" charset="-122"/>
                <a:ea typeface="华文细黑" panose="02010600040101010101" pitchFamily="2" charset="-122"/>
              </a:rPr>
              <a:t>Lvs</a:t>
            </a:r>
            <a:endParaRPr lang="zh-CN" altLang="en-US" sz="2400" dirty="0"/>
          </a:p>
        </p:txBody>
      </p:sp>
      <p:sp>
        <p:nvSpPr>
          <p:cNvPr id="8" name="矩形 7"/>
          <p:cNvSpPr/>
          <p:nvPr/>
        </p:nvSpPr>
        <p:spPr>
          <a:xfrm>
            <a:off x="668593" y="4583521"/>
            <a:ext cx="6506507" cy="1569660"/>
          </a:xfrm>
          <a:prstGeom prst="rect">
            <a:avLst/>
          </a:prstGeom>
        </p:spPr>
        <p:txBody>
          <a:bodyPr wrap="square">
            <a:spAutoFit/>
          </a:bodyPr>
          <a:lstStyle/>
          <a:p>
            <a:r>
              <a:rPr lang="zh-CN" altLang="en-US" sz="2400" dirty="0" smtClean="0"/>
              <a:t>详见</a:t>
            </a:r>
            <a:r>
              <a:rPr lang="en-US" altLang="zh-CN" sz="2400" dirty="0" smtClean="0"/>
              <a:t>《</a:t>
            </a:r>
            <a:r>
              <a:rPr lang="zh-CN" altLang="en-US" sz="2400" b="1" dirty="0">
                <a:hlinkClick r:id="rId3"/>
              </a:rPr>
              <a:t>使用</a:t>
            </a:r>
            <a:r>
              <a:rPr lang="en-US" altLang="zh-CN" sz="2400" b="1" dirty="0">
                <a:hlinkClick r:id="rId3"/>
              </a:rPr>
              <a:t>LVS</a:t>
            </a:r>
            <a:r>
              <a:rPr lang="zh-CN" altLang="en-US" sz="2400" b="1" dirty="0">
                <a:hlinkClick r:id="rId3"/>
              </a:rPr>
              <a:t>实现负载均衡原理及安装配置</a:t>
            </a:r>
            <a:r>
              <a:rPr lang="zh-CN" altLang="en-US" sz="2400" b="1" dirty="0" smtClean="0">
                <a:hlinkClick r:id="rId3"/>
              </a:rPr>
              <a:t>详解</a:t>
            </a:r>
            <a:r>
              <a:rPr lang="en-US" altLang="zh-CN" sz="2400" dirty="0" smtClean="0"/>
              <a:t>》</a:t>
            </a:r>
          </a:p>
          <a:p>
            <a:r>
              <a:rPr lang="en-US" altLang="zh-CN" sz="2400" dirty="0"/>
              <a:t>http://www.cnblogs.com/liwei0526vip/p/6370103.html</a:t>
            </a:r>
          </a:p>
        </p:txBody>
      </p:sp>
    </p:spTree>
    <p:extLst>
      <p:ext uri="{BB962C8B-B14F-4D97-AF65-F5344CB8AC3E}">
        <p14:creationId xmlns:p14="http://schemas.microsoft.com/office/powerpoint/2010/main" val="592041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355328" y="292295"/>
            <a:ext cx="6511719" cy="461665"/>
          </a:xfrm>
          <a:prstGeom prst="rect">
            <a:avLst/>
          </a:prstGeom>
          <a:noFill/>
        </p:spPr>
        <p:txBody>
          <a:bodyPr wrap="none" rtlCol="0">
            <a:spAutoFit/>
          </a:bodyPr>
          <a:lstStyle/>
          <a:p>
            <a:pPr lvl="0"/>
            <a:r>
              <a:rPr kumimoji="1" lang="zh-CN" altLang="en-US" sz="2400" dirty="0">
                <a:latin typeface="微软雅黑" pitchFamily="34" charset="-122"/>
                <a:ea typeface="微软雅黑" pitchFamily="34" charset="-122"/>
                <a:cs typeface="Arial"/>
              </a:rPr>
              <a:t>负载均衡原理与实践</a:t>
            </a:r>
            <a:r>
              <a:rPr kumimoji="1" lang="en-US" altLang="zh-CN" sz="2400" dirty="0" smtClean="0">
                <a:latin typeface="微软雅黑" pitchFamily="34" charset="-122"/>
                <a:ea typeface="微软雅黑" pitchFamily="34" charset="-122"/>
                <a:cs typeface="Arial"/>
              </a:rPr>
              <a:t>——</a:t>
            </a:r>
            <a:r>
              <a:rPr lang="zh-CN" altLang="en-US" sz="2400" dirty="0" smtClean="0">
                <a:latin typeface="华文细黑" panose="02010600040101010101" pitchFamily="2" charset="-122"/>
                <a:ea typeface="华文细黑" panose="02010600040101010101" pitchFamily="2" charset="-122"/>
              </a:rPr>
              <a:t>使用</a:t>
            </a:r>
            <a:r>
              <a:rPr lang="en-US" altLang="zh-CN" sz="2400" dirty="0" err="1" smtClean="0">
                <a:latin typeface="华文细黑" panose="02010600040101010101" pitchFamily="2" charset="-122"/>
                <a:ea typeface="华文细黑" panose="02010600040101010101" pitchFamily="2" charset="-122"/>
              </a:rPr>
              <a:t>Lvs</a:t>
            </a:r>
            <a:r>
              <a:rPr lang="zh-CN" altLang="en-US" sz="2400" dirty="0" smtClean="0">
                <a:latin typeface="华文细黑" panose="02010600040101010101" pitchFamily="2" charset="-122"/>
                <a:ea typeface="华文细黑" panose="02010600040101010101" pitchFamily="2" charset="-122"/>
              </a:rPr>
              <a:t>实现</a:t>
            </a:r>
            <a:r>
              <a:rPr lang="zh-CN" altLang="en-US" sz="2400" dirty="0">
                <a:latin typeface="华文细黑" panose="02010600040101010101" pitchFamily="2" charset="-122"/>
                <a:ea typeface="华文细黑" panose="02010600040101010101" pitchFamily="2" charset="-122"/>
              </a:rPr>
              <a:t>负载均衡</a:t>
            </a:r>
            <a:endParaRPr lang="zh-CN" altLang="en-US" sz="2400" b="1" dirty="0">
              <a:latin typeface="华文细黑" panose="02010600040101010101" pitchFamily="2" charset="-122"/>
              <a:ea typeface="华文细黑" panose="02010600040101010101" pitchFamily="2" charset="-122"/>
            </a:endParaRPr>
          </a:p>
        </p:txBody>
      </p:sp>
      <p:cxnSp>
        <p:nvCxnSpPr>
          <p:cNvPr id="13" name="直线连接符 5"/>
          <p:cNvCxnSpPr/>
          <p:nvPr/>
        </p:nvCxnSpPr>
        <p:spPr>
          <a:xfrm>
            <a:off x="340425" y="877300"/>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267288" y="1002639"/>
            <a:ext cx="7439798" cy="322042"/>
          </a:xfrm>
        </p:spPr>
        <p:txBody>
          <a:bodyPr>
            <a:noAutofit/>
          </a:bodyPr>
          <a:lstStyle/>
          <a:p>
            <a:pPr marL="571500" indent="-571500">
              <a:buFont typeface="Wingdings" panose="05000000000000000000" pitchFamily="2" charset="2"/>
              <a:buChar char="n"/>
            </a:pPr>
            <a:r>
              <a:rPr lang="en-US" altLang="zh-CN" sz="4000" dirty="0" smtClean="0">
                <a:solidFill>
                  <a:srgbClr val="0000FF"/>
                </a:solidFill>
              </a:rPr>
              <a:t>LVS</a:t>
            </a:r>
            <a:r>
              <a:rPr lang="zh-CN" altLang="en-US" sz="4000" dirty="0">
                <a:solidFill>
                  <a:srgbClr val="0000FF"/>
                </a:solidFill>
              </a:rPr>
              <a:t>的三种工作方式</a:t>
            </a:r>
          </a:p>
        </p:txBody>
      </p:sp>
      <p:sp>
        <p:nvSpPr>
          <p:cNvPr id="3" name="矩形 2"/>
          <p:cNvSpPr/>
          <p:nvPr/>
        </p:nvSpPr>
        <p:spPr>
          <a:xfrm>
            <a:off x="266077" y="1506001"/>
            <a:ext cx="8606936" cy="2769989"/>
          </a:xfrm>
          <a:prstGeom prst="rect">
            <a:avLst/>
          </a:prstGeom>
        </p:spPr>
        <p:txBody>
          <a:bodyPr wrap="square">
            <a:spAutoFit/>
          </a:bodyPr>
          <a:lstStyle/>
          <a:p>
            <a:r>
              <a:rPr lang="en-US" altLang="zh-CN" b="1" dirty="0"/>
              <a:t>1</a:t>
            </a:r>
            <a:r>
              <a:rPr lang="zh-CN" altLang="en-US" b="1" dirty="0" smtClean="0"/>
              <a:t>、</a:t>
            </a:r>
            <a:r>
              <a:rPr lang="en-US" altLang="zh-CN" dirty="0"/>
              <a:t>LVS-NAT</a:t>
            </a:r>
            <a:r>
              <a:rPr lang="zh-CN" altLang="en-US" dirty="0"/>
              <a:t>工作方式</a:t>
            </a:r>
          </a:p>
          <a:p>
            <a:r>
              <a:rPr lang="en-US" altLang="zh-CN" dirty="0" smtClean="0"/>
              <a:t>	</a:t>
            </a:r>
            <a:r>
              <a:rPr lang="en-US" altLang="zh-CN" sz="1400" dirty="0" smtClean="0"/>
              <a:t>NAT</a:t>
            </a:r>
            <a:r>
              <a:rPr lang="zh-CN" altLang="en-US" sz="1400" dirty="0"/>
              <a:t>方式是一种由</a:t>
            </a:r>
            <a:r>
              <a:rPr lang="en-US" altLang="zh-CN" sz="1400" dirty="0"/>
              <a:t>LVS Master</a:t>
            </a:r>
            <a:r>
              <a:rPr lang="zh-CN" altLang="en-US" sz="1400" dirty="0"/>
              <a:t>服务节点收到数据报，然后转给下层的</a:t>
            </a:r>
            <a:r>
              <a:rPr lang="en-US" altLang="zh-CN" sz="1400" dirty="0"/>
              <a:t>Real Server</a:t>
            </a:r>
            <a:r>
              <a:rPr lang="zh-CN" altLang="en-US" sz="1400" dirty="0"/>
              <a:t>节点，当</a:t>
            </a:r>
            <a:r>
              <a:rPr lang="en-US" altLang="zh-CN" sz="1400" dirty="0"/>
              <a:t>Real Server</a:t>
            </a:r>
            <a:r>
              <a:rPr lang="zh-CN" altLang="en-US" sz="1400" dirty="0"/>
              <a:t>处理完成后回发给</a:t>
            </a:r>
            <a:r>
              <a:rPr lang="en-US" altLang="zh-CN" sz="1400" dirty="0"/>
              <a:t>LVS Master</a:t>
            </a:r>
            <a:r>
              <a:rPr lang="zh-CN" altLang="en-US" sz="1400" dirty="0"/>
              <a:t>节点然后又由</a:t>
            </a:r>
            <a:r>
              <a:rPr lang="en-US" altLang="zh-CN" sz="1400" dirty="0"/>
              <a:t>LVS Master</a:t>
            </a:r>
            <a:r>
              <a:rPr lang="zh-CN" altLang="en-US" sz="1400" dirty="0"/>
              <a:t>节点转发出去的工作方式。</a:t>
            </a:r>
            <a:r>
              <a:rPr lang="en-US" altLang="zh-CN" sz="1400" dirty="0"/>
              <a:t>LVS</a:t>
            </a:r>
            <a:r>
              <a:rPr lang="zh-CN" altLang="en-US" sz="1400" dirty="0"/>
              <a:t>的管理程序</a:t>
            </a:r>
            <a:r>
              <a:rPr lang="en-US" altLang="zh-CN" sz="1400" dirty="0"/>
              <a:t>IPVSADMIN</a:t>
            </a:r>
            <a:r>
              <a:rPr lang="zh-CN" altLang="en-US" sz="1400" dirty="0"/>
              <a:t>负责绑定转发规则，并完成</a:t>
            </a:r>
            <a:r>
              <a:rPr lang="en-US" altLang="zh-CN" sz="1400" dirty="0"/>
              <a:t>IP</a:t>
            </a:r>
            <a:r>
              <a:rPr lang="zh-CN" altLang="en-US" sz="1400" dirty="0"/>
              <a:t>数据报文和</a:t>
            </a:r>
            <a:r>
              <a:rPr lang="en-US" altLang="zh-CN" sz="1400" dirty="0"/>
              <a:t>TCP</a:t>
            </a:r>
            <a:r>
              <a:rPr lang="zh-CN" altLang="en-US" sz="1400" dirty="0"/>
              <a:t>数据报文中属性的重写</a:t>
            </a:r>
            <a:r>
              <a:rPr lang="zh-CN" altLang="en-US" sz="1400" dirty="0" smtClean="0"/>
              <a:t>。</a:t>
            </a:r>
            <a:endParaRPr lang="en-US" altLang="zh-CN" sz="1400" dirty="0" smtClean="0"/>
          </a:p>
          <a:p>
            <a:r>
              <a:rPr lang="en-US" altLang="zh-CN" b="1" dirty="0" smtClean="0"/>
              <a:t>2</a:t>
            </a:r>
            <a:r>
              <a:rPr lang="zh-CN" altLang="en-US" b="1" dirty="0" smtClean="0"/>
              <a:t>、</a:t>
            </a:r>
            <a:r>
              <a:rPr lang="en-US" altLang="zh-CN" dirty="0"/>
              <a:t>LVS-DR</a:t>
            </a:r>
            <a:r>
              <a:rPr lang="zh-CN" altLang="en-US" dirty="0"/>
              <a:t>工作方式</a:t>
            </a:r>
          </a:p>
          <a:p>
            <a:r>
              <a:rPr lang="en-US" altLang="zh-CN" dirty="0" smtClean="0"/>
              <a:t>	</a:t>
            </a:r>
            <a:r>
              <a:rPr lang="en-US" altLang="zh-CN" sz="1400" dirty="0" smtClean="0"/>
              <a:t>LVS</a:t>
            </a:r>
            <a:r>
              <a:rPr lang="zh-CN" altLang="en-US" sz="1400" dirty="0"/>
              <a:t>的</a:t>
            </a:r>
            <a:r>
              <a:rPr lang="en-US" altLang="zh-CN" sz="1400" dirty="0"/>
              <a:t>DR</a:t>
            </a:r>
            <a:r>
              <a:rPr lang="zh-CN" altLang="en-US" sz="1400" dirty="0"/>
              <a:t>工作模式，是目前生产环境中最常用的一种工作模式，网上的资料也是最多的，有的文章对</a:t>
            </a:r>
            <a:r>
              <a:rPr lang="en-US" altLang="zh-CN" sz="1400" dirty="0"/>
              <a:t>DR</a:t>
            </a:r>
            <a:r>
              <a:rPr lang="zh-CN" altLang="en-US" sz="1400" dirty="0"/>
              <a:t>工作模式的讲解还是比较透彻的</a:t>
            </a:r>
            <a:r>
              <a:rPr lang="zh-CN" altLang="en-US" sz="1400" dirty="0" smtClean="0"/>
              <a:t>。</a:t>
            </a:r>
            <a:endParaRPr lang="en-US" altLang="zh-CN" sz="1400" dirty="0" smtClean="0"/>
          </a:p>
          <a:p>
            <a:r>
              <a:rPr lang="en-US" altLang="zh-CN" b="1" dirty="0" smtClean="0"/>
              <a:t>3</a:t>
            </a:r>
            <a:r>
              <a:rPr lang="zh-CN" altLang="en-US" b="1" dirty="0" smtClean="0"/>
              <a:t>、</a:t>
            </a:r>
            <a:r>
              <a:rPr lang="en-US" altLang="zh-CN" dirty="0"/>
              <a:t>LVS-TUN</a:t>
            </a:r>
            <a:r>
              <a:rPr lang="zh-CN" altLang="en-US" dirty="0"/>
              <a:t>工作方式</a:t>
            </a:r>
          </a:p>
          <a:p>
            <a:r>
              <a:rPr lang="en-US" altLang="zh-CN" sz="1400" dirty="0" smtClean="0"/>
              <a:t>	</a:t>
            </a:r>
            <a:r>
              <a:rPr lang="zh-CN" altLang="en-US" sz="1400" dirty="0" smtClean="0"/>
              <a:t>很多</a:t>
            </a:r>
            <a:r>
              <a:rPr lang="zh-CN" altLang="en-US" sz="1400" dirty="0"/>
              <a:t>网络上的文章都为读者介绍</a:t>
            </a:r>
            <a:r>
              <a:rPr lang="en-US" altLang="zh-CN" sz="1400" dirty="0"/>
              <a:t>DR</a:t>
            </a:r>
            <a:r>
              <a:rPr lang="zh-CN" altLang="en-US" sz="1400" dirty="0"/>
              <a:t>和</a:t>
            </a:r>
            <a:r>
              <a:rPr lang="en-US" altLang="zh-CN" sz="1400" dirty="0"/>
              <a:t>TUN</a:t>
            </a:r>
            <a:r>
              <a:rPr lang="zh-CN" altLang="en-US" sz="1400" dirty="0"/>
              <a:t>的工作方式类似，要么就是直接讲解</a:t>
            </a:r>
            <a:r>
              <a:rPr lang="en-US" altLang="zh-CN" sz="1400" dirty="0"/>
              <a:t>DR</a:t>
            </a:r>
            <a:r>
              <a:rPr lang="zh-CN" altLang="en-US" sz="1400" dirty="0"/>
              <a:t>模式和</a:t>
            </a:r>
            <a:r>
              <a:rPr lang="en-US" altLang="zh-CN" sz="1400" dirty="0"/>
              <a:t>TUN</a:t>
            </a:r>
            <a:r>
              <a:rPr lang="zh-CN" altLang="en-US" sz="1400" dirty="0"/>
              <a:t>模式的安装配置方式，然后总结两种模式类似</a:t>
            </a:r>
            <a:r>
              <a:rPr lang="zh-CN" altLang="en-US" sz="1400" dirty="0" smtClean="0"/>
              <a:t>。但实际上</a:t>
            </a:r>
            <a:r>
              <a:rPr lang="en-US" altLang="zh-CN" sz="1400" dirty="0"/>
              <a:t>LVS-DR</a:t>
            </a:r>
            <a:r>
              <a:rPr lang="zh-CN" altLang="en-US" sz="1400" dirty="0"/>
              <a:t>模式和</a:t>
            </a:r>
            <a:r>
              <a:rPr lang="en-US" altLang="zh-CN" sz="1400" dirty="0"/>
              <a:t>LVS-TUN</a:t>
            </a:r>
            <a:r>
              <a:rPr lang="zh-CN" altLang="en-US" sz="1400" dirty="0"/>
              <a:t>模式的工作原理完全不一样，工作场景完全不一样。</a:t>
            </a:r>
            <a:r>
              <a:rPr lang="en-US" altLang="zh-CN" sz="1400" dirty="0"/>
              <a:t>DR</a:t>
            </a:r>
            <a:r>
              <a:rPr lang="zh-CN" altLang="en-US" sz="1400" dirty="0"/>
              <a:t>基于数据报文重写，</a:t>
            </a:r>
            <a:r>
              <a:rPr lang="en-US" altLang="zh-CN" sz="1400" dirty="0"/>
              <a:t>TUN</a:t>
            </a:r>
            <a:r>
              <a:rPr lang="zh-CN" altLang="en-US" sz="1400" dirty="0"/>
              <a:t>模式基于</a:t>
            </a:r>
            <a:r>
              <a:rPr lang="en-US" altLang="zh-CN" sz="1400" dirty="0"/>
              <a:t>IP</a:t>
            </a:r>
            <a:r>
              <a:rPr lang="zh-CN" altLang="en-US" sz="1400" dirty="0"/>
              <a:t>隧道，后者是对数据报文的重新封装。</a:t>
            </a:r>
            <a:endParaRPr lang="en-US" altLang="zh-CN" sz="1400" dirty="0"/>
          </a:p>
        </p:txBody>
      </p:sp>
    </p:spTree>
    <p:extLst>
      <p:ext uri="{BB962C8B-B14F-4D97-AF65-F5344CB8AC3E}">
        <p14:creationId xmlns:p14="http://schemas.microsoft.com/office/powerpoint/2010/main" val="932486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LVS-NAT</a:t>
            </a:r>
            <a:r>
              <a:rPr lang="zh-CN" altLang="en-US" dirty="0"/>
              <a:t>工作</a:t>
            </a:r>
            <a:r>
              <a:rPr lang="zh-CN" altLang="en-US" dirty="0" smtClean="0"/>
              <a:t>方式</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855" y="1600200"/>
            <a:ext cx="5280290" cy="4525963"/>
          </a:xfrm>
        </p:spPr>
      </p:pic>
    </p:spTree>
    <p:extLst>
      <p:ext uri="{BB962C8B-B14F-4D97-AF65-F5344CB8AC3E}">
        <p14:creationId xmlns:p14="http://schemas.microsoft.com/office/powerpoint/2010/main" val="1607915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LVS-DR</a:t>
            </a:r>
            <a:r>
              <a:rPr lang="zh-CN" altLang="en-US" dirty="0"/>
              <a:t>工作</a:t>
            </a:r>
            <a:r>
              <a:rPr lang="zh-CN" altLang="en-US" dirty="0" smtClean="0"/>
              <a:t>方式</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8840" y="1600200"/>
            <a:ext cx="5186320" cy="4525963"/>
          </a:xfrm>
        </p:spPr>
      </p:pic>
    </p:spTree>
    <p:extLst>
      <p:ext uri="{BB962C8B-B14F-4D97-AF65-F5344CB8AC3E}">
        <p14:creationId xmlns:p14="http://schemas.microsoft.com/office/powerpoint/2010/main" val="13037806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LVS-TUN</a:t>
            </a:r>
            <a:r>
              <a:rPr lang="zh-CN" altLang="en-US" dirty="0"/>
              <a:t>工作</a:t>
            </a:r>
            <a:r>
              <a:rPr lang="zh-CN" altLang="en-US" dirty="0" smtClean="0"/>
              <a:t>方式</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2322" y="1600200"/>
            <a:ext cx="6119356" cy="4525963"/>
          </a:xfrm>
        </p:spPr>
      </p:pic>
    </p:spTree>
    <p:extLst>
      <p:ext uri="{BB962C8B-B14F-4D97-AF65-F5344CB8AC3E}">
        <p14:creationId xmlns:p14="http://schemas.microsoft.com/office/powerpoint/2010/main" val="3443351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4"/>
          <p:cNvSpPr txBox="1"/>
          <p:nvPr/>
        </p:nvSpPr>
        <p:spPr>
          <a:xfrm>
            <a:off x="355328" y="292295"/>
            <a:ext cx="2031325" cy="461665"/>
          </a:xfrm>
          <a:prstGeom prst="rect">
            <a:avLst/>
          </a:prstGeom>
          <a:noFill/>
        </p:spPr>
        <p:txBody>
          <a:bodyPr wrap="none" rtlCol="0">
            <a:spAutoFit/>
          </a:bodyPr>
          <a:lstStyle/>
          <a:p>
            <a:r>
              <a:rPr kumimoji="1" lang="zh-CN" altLang="en-US" sz="2400" dirty="0" smtClean="0">
                <a:latin typeface="微软雅黑" pitchFamily="34" charset="-122"/>
                <a:ea typeface="微软雅黑" pitchFamily="34" charset="-122"/>
                <a:cs typeface="Arial"/>
              </a:rPr>
              <a:t>主要内容大纲</a:t>
            </a:r>
            <a:endParaRPr kumimoji="1" lang="zh-CN" altLang="en-US" sz="2400" dirty="0">
              <a:latin typeface="微软雅黑" pitchFamily="34" charset="-122"/>
              <a:ea typeface="微软雅黑" pitchFamily="34" charset="-122"/>
              <a:cs typeface="Arial"/>
            </a:endParaRPr>
          </a:p>
        </p:txBody>
      </p:sp>
      <p:cxnSp>
        <p:nvCxnSpPr>
          <p:cNvPr id="11" name="直线连接符 5"/>
          <p:cNvCxnSpPr/>
          <p:nvPr/>
        </p:nvCxnSpPr>
        <p:spPr>
          <a:xfrm>
            <a:off x="340425" y="862552"/>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aphicFrame>
        <p:nvGraphicFramePr>
          <p:cNvPr id="58" name="图示 57"/>
          <p:cNvGraphicFramePr/>
          <p:nvPr>
            <p:extLst>
              <p:ext uri="{D42A27DB-BD31-4B8C-83A1-F6EECF244321}">
                <p14:modId xmlns:p14="http://schemas.microsoft.com/office/powerpoint/2010/main" val="3624083927"/>
              </p:ext>
            </p:extLst>
          </p:nvPr>
        </p:nvGraphicFramePr>
        <p:xfrm>
          <a:off x="1279809" y="1651520"/>
          <a:ext cx="7069712" cy="4749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04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8"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355328" y="292295"/>
            <a:ext cx="6511719" cy="461665"/>
          </a:xfrm>
          <a:prstGeom prst="rect">
            <a:avLst/>
          </a:prstGeom>
          <a:noFill/>
        </p:spPr>
        <p:txBody>
          <a:bodyPr wrap="none" rtlCol="0">
            <a:spAutoFit/>
          </a:bodyPr>
          <a:lstStyle/>
          <a:p>
            <a:pPr lvl="0"/>
            <a:r>
              <a:rPr kumimoji="1" lang="zh-CN" altLang="en-US" sz="2400" dirty="0">
                <a:latin typeface="微软雅黑" pitchFamily="34" charset="-122"/>
                <a:ea typeface="微软雅黑" pitchFamily="34" charset="-122"/>
                <a:cs typeface="Arial"/>
              </a:rPr>
              <a:t>负载均衡原理与实践</a:t>
            </a:r>
            <a:r>
              <a:rPr kumimoji="1" lang="en-US" altLang="zh-CN" sz="2400" dirty="0" smtClean="0">
                <a:latin typeface="微软雅黑" pitchFamily="34" charset="-122"/>
                <a:ea typeface="微软雅黑" pitchFamily="34" charset="-122"/>
                <a:cs typeface="Arial"/>
              </a:rPr>
              <a:t>——</a:t>
            </a:r>
            <a:r>
              <a:rPr lang="zh-CN" altLang="en-US" sz="2400" dirty="0" smtClean="0">
                <a:latin typeface="华文细黑" panose="02010600040101010101" pitchFamily="2" charset="-122"/>
                <a:ea typeface="华文细黑" panose="02010600040101010101" pitchFamily="2" charset="-122"/>
              </a:rPr>
              <a:t>使用</a:t>
            </a:r>
            <a:r>
              <a:rPr lang="en-US" altLang="zh-CN" sz="2400" dirty="0" err="1" smtClean="0">
                <a:latin typeface="华文细黑" panose="02010600040101010101" pitchFamily="2" charset="-122"/>
                <a:ea typeface="华文细黑" panose="02010600040101010101" pitchFamily="2" charset="-122"/>
              </a:rPr>
              <a:t>Lvs</a:t>
            </a:r>
            <a:r>
              <a:rPr lang="zh-CN" altLang="en-US" sz="2400" dirty="0" smtClean="0">
                <a:latin typeface="华文细黑" panose="02010600040101010101" pitchFamily="2" charset="-122"/>
                <a:ea typeface="华文细黑" panose="02010600040101010101" pitchFamily="2" charset="-122"/>
              </a:rPr>
              <a:t>实现</a:t>
            </a:r>
            <a:r>
              <a:rPr lang="zh-CN" altLang="en-US" sz="2400" dirty="0">
                <a:latin typeface="华文细黑" panose="02010600040101010101" pitchFamily="2" charset="-122"/>
                <a:ea typeface="华文细黑" panose="02010600040101010101" pitchFamily="2" charset="-122"/>
              </a:rPr>
              <a:t>负载均衡</a:t>
            </a:r>
            <a:endParaRPr lang="zh-CN" altLang="en-US" sz="2400" b="1" dirty="0">
              <a:latin typeface="华文细黑" panose="02010600040101010101" pitchFamily="2" charset="-122"/>
              <a:ea typeface="华文细黑" panose="02010600040101010101" pitchFamily="2" charset="-122"/>
            </a:endParaRPr>
          </a:p>
        </p:txBody>
      </p:sp>
      <p:cxnSp>
        <p:nvCxnSpPr>
          <p:cNvPr id="13" name="直线连接符 5"/>
          <p:cNvCxnSpPr/>
          <p:nvPr/>
        </p:nvCxnSpPr>
        <p:spPr>
          <a:xfrm>
            <a:off x="340425" y="877300"/>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267288" y="974646"/>
            <a:ext cx="5515896" cy="322042"/>
          </a:xfrm>
        </p:spPr>
        <p:txBody>
          <a:bodyPr>
            <a:normAutofit fontScale="90000"/>
          </a:bodyPr>
          <a:lstStyle/>
          <a:p>
            <a:pPr marL="571500" indent="-571500">
              <a:buFont typeface="Wingdings" panose="05000000000000000000" pitchFamily="2" charset="2"/>
              <a:buChar char="n"/>
            </a:pPr>
            <a:r>
              <a:rPr lang="en-US" altLang="zh-CN" dirty="0" err="1" smtClean="0">
                <a:solidFill>
                  <a:srgbClr val="0000FF"/>
                </a:solidFill>
              </a:rPr>
              <a:t>Lvs</a:t>
            </a:r>
            <a:r>
              <a:rPr lang="zh-CN" altLang="en-US" dirty="0" smtClean="0">
                <a:solidFill>
                  <a:srgbClr val="0000FF"/>
                </a:solidFill>
              </a:rPr>
              <a:t>负载均衡策略</a:t>
            </a:r>
            <a:endParaRPr lang="zh-CN" altLang="en-US" dirty="0">
              <a:solidFill>
                <a:srgbClr val="0000FF"/>
              </a:solidFill>
            </a:endParaRPr>
          </a:p>
        </p:txBody>
      </p:sp>
      <p:sp>
        <p:nvSpPr>
          <p:cNvPr id="3" name="矩形 2"/>
          <p:cNvSpPr/>
          <p:nvPr/>
        </p:nvSpPr>
        <p:spPr>
          <a:xfrm>
            <a:off x="267288" y="1394033"/>
            <a:ext cx="8606936" cy="5355312"/>
          </a:xfrm>
          <a:prstGeom prst="rect">
            <a:avLst/>
          </a:prstGeom>
        </p:spPr>
        <p:txBody>
          <a:bodyPr wrap="square">
            <a:spAutoFit/>
          </a:bodyPr>
          <a:lstStyle/>
          <a:p>
            <a:r>
              <a:rPr lang="en-US" altLang="zh-CN" b="1" dirty="0"/>
              <a:t>1</a:t>
            </a:r>
            <a:r>
              <a:rPr lang="zh-CN" altLang="en-US" b="1" dirty="0" smtClean="0"/>
              <a:t>、轮询（</a:t>
            </a:r>
            <a:r>
              <a:rPr lang="en-US" altLang="zh-CN" b="1" dirty="0" err="1" smtClean="0"/>
              <a:t>roundrobin</a:t>
            </a:r>
            <a:r>
              <a:rPr lang="zh-CN" altLang="en-US" b="1" dirty="0" smtClean="0"/>
              <a:t>）</a:t>
            </a:r>
            <a:endParaRPr lang="en-US" altLang="zh-CN" b="1" dirty="0"/>
          </a:p>
          <a:p>
            <a:r>
              <a:rPr lang="zh-CN" altLang="en-US" dirty="0"/>
              <a:t>表示简单的轮询，这个是负载均衡基本都具备的；</a:t>
            </a:r>
            <a:endParaRPr lang="en-US" altLang="zh-CN" dirty="0"/>
          </a:p>
          <a:p>
            <a:r>
              <a:rPr lang="en-US" altLang="zh-CN" b="1" dirty="0"/>
              <a:t>2</a:t>
            </a:r>
            <a:r>
              <a:rPr lang="zh-CN" altLang="en-US" b="1" dirty="0" smtClean="0"/>
              <a:t>、加权轮询（</a:t>
            </a:r>
            <a:r>
              <a:rPr lang="en-US" altLang="zh-CN" b="1" dirty="0" err="1" smtClean="0"/>
              <a:t>wrr</a:t>
            </a:r>
            <a:r>
              <a:rPr lang="zh-CN" altLang="en-US" b="1" dirty="0" smtClean="0"/>
              <a:t>）</a:t>
            </a:r>
            <a:endParaRPr lang="en-US" altLang="zh-CN" b="1" dirty="0"/>
          </a:p>
          <a:p>
            <a:r>
              <a:rPr lang="zh-CN" altLang="en-US" dirty="0"/>
              <a:t>表示根据权重，建议关注；</a:t>
            </a:r>
            <a:endParaRPr lang="en-US" altLang="zh-CN" dirty="0"/>
          </a:p>
          <a:p>
            <a:r>
              <a:rPr lang="en-US" altLang="zh-CN" b="1" dirty="0"/>
              <a:t>3</a:t>
            </a:r>
            <a:r>
              <a:rPr lang="zh-CN" altLang="en-US" b="1" dirty="0" smtClean="0"/>
              <a:t>、最少链接（</a:t>
            </a:r>
            <a:r>
              <a:rPr lang="en-US" altLang="zh-CN" b="1" dirty="0" err="1" smtClean="0"/>
              <a:t>wc</a:t>
            </a:r>
            <a:r>
              <a:rPr lang="zh-CN" altLang="en-US" b="1" dirty="0" smtClean="0"/>
              <a:t>）</a:t>
            </a:r>
            <a:endParaRPr lang="en-US" altLang="zh-CN" b="1" dirty="0"/>
          </a:p>
          <a:p>
            <a:r>
              <a:rPr lang="zh-CN" altLang="en-US" dirty="0"/>
              <a:t>表示最少连接者先处理，建议关注；</a:t>
            </a:r>
            <a:endParaRPr lang="en-US" altLang="zh-CN" dirty="0"/>
          </a:p>
          <a:p>
            <a:r>
              <a:rPr lang="en-US" altLang="zh-CN" b="1" dirty="0"/>
              <a:t>4</a:t>
            </a:r>
            <a:r>
              <a:rPr lang="zh-CN" altLang="en-US" b="1" dirty="0" smtClean="0"/>
              <a:t>、加权最少链接（</a:t>
            </a:r>
            <a:r>
              <a:rPr lang="en-US" altLang="zh-CN" b="1" dirty="0" err="1" smtClean="0"/>
              <a:t>wlc</a:t>
            </a:r>
            <a:r>
              <a:rPr lang="zh-CN" altLang="en-US" b="1" dirty="0" smtClean="0"/>
              <a:t>）</a:t>
            </a:r>
            <a:endParaRPr lang="en-US" altLang="zh-CN" b="1" dirty="0"/>
          </a:p>
          <a:p>
            <a:r>
              <a:rPr lang="zh-CN" altLang="en-US" dirty="0"/>
              <a:t>这个算法比 </a:t>
            </a:r>
            <a:r>
              <a:rPr lang="en-US" altLang="zh-CN" dirty="0" err="1"/>
              <a:t>lc</a:t>
            </a:r>
            <a:r>
              <a:rPr lang="en-US" altLang="zh-CN" dirty="0"/>
              <a:t> </a:t>
            </a:r>
            <a:r>
              <a:rPr lang="zh-CN" altLang="en-US" dirty="0"/>
              <a:t>多了一个权重的</a:t>
            </a:r>
            <a:r>
              <a:rPr lang="zh-CN" altLang="en-US" dirty="0" smtClean="0"/>
              <a:t>概念</a:t>
            </a:r>
            <a:endParaRPr lang="en-US" altLang="zh-CN" dirty="0" smtClean="0"/>
          </a:p>
          <a:p>
            <a:r>
              <a:rPr lang="en-US" altLang="zh-CN" b="1" dirty="0" smtClean="0"/>
              <a:t>5</a:t>
            </a:r>
            <a:r>
              <a:rPr lang="zh-CN" altLang="en-US" b="1" dirty="0" smtClean="0"/>
              <a:t>、基于局部性的最少连接调度算法（</a:t>
            </a:r>
            <a:r>
              <a:rPr lang="en-US" altLang="zh-CN" b="1" dirty="0" err="1" smtClean="0"/>
              <a:t>lblc</a:t>
            </a:r>
            <a:r>
              <a:rPr lang="zh-CN" altLang="en-US" b="1" dirty="0" smtClean="0"/>
              <a:t>）</a:t>
            </a:r>
            <a:endParaRPr lang="en-US" altLang="zh-CN" b="1" dirty="0"/>
          </a:p>
          <a:p>
            <a:r>
              <a:rPr lang="zh-CN" altLang="en-US" dirty="0"/>
              <a:t>这个算法是请求数据包的目标 </a:t>
            </a:r>
            <a:r>
              <a:rPr lang="en-US" altLang="zh-CN" dirty="0"/>
              <a:t>IP </a:t>
            </a:r>
            <a:r>
              <a:rPr lang="zh-CN" altLang="en-US" dirty="0"/>
              <a:t>地址的一种调度算法，该算法先根据请求的目标 </a:t>
            </a:r>
            <a:r>
              <a:rPr lang="en-US" altLang="zh-CN" dirty="0"/>
              <a:t>IP </a:t>
            </a:r>
            <a:r>
              <a:rPr lang="zh-CN" altLang="en-US" dirty="0"/>
              <a:t>地址寻找最近的该目标 </a:t>
            </a:r>
            <a:r>
              <a:rPr lang="en-US" altLang="zh-CN" dirty="0"/>
              <a:t>IP </a:t>
            </a:r>
            <a:r>
              <a:rPr lang="zh-CN" altLang="en-US" dirty="0"/>
              <a:t>地址所有使用的</a:t>
            </a:r>
            <a:r>
              <a:rPr lang="zh-CN" altLang="en-US" dirty="0" smtClean="0"/>
              <a:t>服务器</a:t>
            </a:r>
            <a:endParaRPr lang="en-US" altLang="zh-CN" dirty="0" smtClean="0"/>
          </a:p>
          <a:p>
            <a:r>
              <a:rPr lang="en-US" altLang="zh-CN" b="1" dirty="0" smtClean="0"/>
              <a:t>6</a:t>
            </a:r>
            <a:r>
              <a:rPr lang="zh-CN" altLang="en-US" b="1" dirty="0"/>
              <a:t>、 </a:t>
            </a:r>
            <a:r>
              <a:rPr lang="zh-CN" altLang="en-US" b="1" dirty="0" smtClean="0"/>
              <a:t>复杂的基于局部性最少的连接算法（</a:t>
            </a:r>
            <a:r>
              <a:rPr lang="en-US" altLang="zh-CN" b="1" dirty="0" err="1" smtClean="0"/>
              <a:t>lblcr</a:t>
            </a:r>
            <a:r>
              <a:rPr lang="zh-CN" altLang="en-US" b="1" dirty="0" smtClean="0"/>
              <a:t>）</a:t>
            </a:r>
            <a:endParaRPr lang="en-US" altLang="zh-CN" b="1" dirty="0"/>
          </a:p>
          <a:p>
            <a:r>
              <a:rPr lang="zh-CN" altLang="en-US" dirty="0"/>
              <a:t>记录的不是要给目标 </a:t>
            </a:r>
            <a:r>
              <a:rPr lang="en-US" altLang="zh-CN" dirty="0"/>
              <a:t>IP </a:t>
            </a:r>
            <a:r>
              <a:rPr lang="zh-CN" altLang="en-US" dirty="0"/>
              <a:t>与一台服务器之间的连接记录，它会维护一个目标 </a:t>
            </a:r>
            <a:r>
              <a:rPr lang="en-US" altLang="zh-CN" dirty="0"/>
              <a:t>IP </a:t>
            </a:r>
            <a:r>
              <a:rPr lang="zh-CN" altLang="en-US" dirty="0"/>
              <a:t>到一组服务器之间的映射关系，防止单点服务器负载过高</a:t>
            </a:r>
            <a:r>
              <a:rPr lang="zh-CN" altLang="en-US" dirty="0" smtClean="0"/>
              <a:t>；</a:t>
            </a:r>
            <a:endParaRPr lang="en-US" altLang="zh-CN" dirty="0"/>
          </a:p>
          <a:p>
            <a:r>
              <a:rPr lang="en-US" altLang="zh-CN" b="1" dirty="0"/>
              <a:t>7</a:t>
            </a:r>
            <a:r>
              <a:rPr lang="zh-CN" altLang="en-US" b="1" dirty="0" smtClean="0"/>
              <a:t>、目标地址散列调度算法（</a:t>
            </a:r>
            <a:r>
              <a:rPr lang="en-US" altLang="zh-CN" b="1" dirty="0" smtClean="0"/>
              <a:t>dh</a:t>
            </a:r>
            <a:r>
              <a:rPr lang="zh-CN" altLang="en-US" b="1" dirty="0" smtClean="0"/>
              <a:t>）</a:t>
            </a:r>
            <a:endParaRPr lang="en-US" altLang="zh-CN" b="1" dirty="0"/>
          </a:p>
          <a:p>
            <a:r>
              <a:rPr lang="zh-CN" altLang="en-US" dirty="0"/>
              <a:t>该算法是根据目标 </a:t>
            </a:r>
            <a:r>
              <a:rPr lang="en-US" altLang="zh-CN" dirty="0"/>
              <a:t>IP </a:t>
            </a:r>
            <a:r>
              <a:rPr lang="zh-CN" altLang="en-US" dirty="0"/>
              <a:t>地址通过散列函数将目标 </a:t>
            </a:r>
            <a:r>
              <a:rPr lang="en-US" altLang="zh-CN" dirty="0"/>
              <a:t>IP </a:t>
            </a:r>
            <a:r>
              <a:rPr lang="zh-CN" altLang="en-US" dirty="0"/>
              <a:t>与服务器建立映射</a:t>
            </a:r>
            <a:r>
              <a:rPr lang="zh-CN" altLang="en-US" dirty="0" smtClean="0"/>
              <a:t>关系</a:t>
            </a:r>
            <a:endParaRPr lang="en-US" altLang="zh-CN" dirty="0"/>
          </a:p>
          <a:p>
            <a:r>
              <a:rPr lang="en-US" altLang="zh-CN" b="1" dirty="0"/>
              <a:t>8</a:t>
            </a:r>
            <a:r>
              <a:rPr lang="zh-CN" altLang="en-US" b="1" dirty="0"/>
              <a:t>、 原</a:t>
            </a:r>
            <a:r>
              <a:rPr lang="zh-CN" altLang="en-US" b="1" dirty="0" smtClean="0"/>
              <a:t>地址散列调度算法（</a:t>
            </a:r>
            <a:r>
              <a:rPr lang="en-US" altLang="zh-CN" b="1" dirty="0" err="1" smtClean="0"/>
              <a:t>sh</a:t>
            </a:r>
            <a:r>
              <a:rPr lang="zh-CN" altLang="en-US" b="1" dirty="0" smtClean="0"/>
              <a:t>）</a:t>
            </a:r>
            <a:endParaRPr lang="en-US" altLang="zh-CN" b="1" dirty="0"/>
          </a:p>
          <a:p>
            <a:r>
              <a:rPr lang="zh-CN" altLang="en-US" dirty="0"/>
              <a:t>与目标地址散列调度算法类似，但它是根据源地址散列算法进行静态分配固定的服务器资源</a:t>
            </a:r>
            <a:r>
              <a:rPr lang="zh-CN" altLang="en-US" dirty="0" smtClean="0"/>
              <a:t>。</a:t>
            </a:r>
            <a:endParaRPr lang="zh-CN" altLang="en-US" dirty="0"/>
          </a:p>
        </p:txBody>
      </p:sp>
    </p:spTree>
    <p:extLst>
      <p:ext uri="{BB962C8B-B14F-4D97-AF65-F5344CB8AC3E}">
        <p14:creationId xmlns:p14="http://schemas.microsoft.com/office/powerpoint/2010/main" val="42252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线连接符 4"/>
          <p:cNvCxnSpPr/>
          <p:nvPr/>
        </p:nvCxnSpPr>
        <p:spPr>
          <a:xfrm>
            <a:off x="271787" y="886891"/>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文本框 5"/>
          <p:cNvSpPr txBox="1"/>
          <p:nvPr/>
        </p:nvSpPr>
        <p:spPr>
          <a:xfrm>
            <a:off x="1675518" y="2777282"/>
            <a:ext cx="5799986" cy="523220"/>
          </a:xfrm>
          <a:prstGeom prst="rect">
            <a:avLst/>
          </a:prstGeom>
          <a:noFill/>
        </p:spPr>
        <p:txBody>
          <a:bodyPr wrap="non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zh-CN" altLang="en-US" sz="2800" b="1" dirty="0" smtClean="0"/>
              <a:t>第五部分    </a:t>
            </a:r>
            <a:r>
              <a:rPr lang="zh-CN" altLang="en-US" sz="2800" dirty="0" smtClean="0">
                <a:latin typeface="华文细黑" panose="02010600040101010101" pitchFamily="2" charset="-122"/>
                <a:ea typeface="华文细黑" panose="02010600040101010101" pitchFamily="2" charset="-122"/>
              </a:rPr>
              <a:t>使用</a:t>
            </a:r>
            <a:r>
              <a:rPr lang="en-US" altLang="zh-CN" sz="2800" dirty="0" err="1">
                <a:latin typeface="华文细黑" panose="02010600040101010101" pitchFamily="2" charset="-122"/>
                <a:ea typeface="华文细黑" panose="02010600040101010101" pitchFamily="2" charset="-122"/>
              </a:rPr>
              <a:t>Nginx</a:t>
            </a:r>
            <a:r>
              <a:rPr lang="zh-CN" altLang="en-US" sz="2800" dirty="0">
                <a:latin typeface="华文细黑" panose="02010600040101010101" pitchFamily="2" charset="-122"/>
                <a:ea typeface="华文细黑" panose="02010600040101010101" pitchFamily="2" charset="-122"/>
              </a:rPr>
              <a:t>实现负载</a:t>
            </a:r>
            <a:r>
              <a:rPr lang="zh-CN" altLang="en-US" sz="2800" dirty="0" smtClean="0">
                <a:latin typeface="华文细黑" panose="02010600040101010101" pitchFamily="2" charset="-122"/>
                <a:ea typeface="华文细黑" panose="02010600040101010101" pitchFamily="2" charset="-122"/>
              </a:rPr>
              <a:t>均衡</a:t>
            </a:r>
            <a:endParaRPr lang="zh-CN" altLang="en-US" sz="2800" b="1"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206313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355328" y="292295"/>
            <a:ext cx="6910866" cy="461665"/>
          </a:xfrm>
          <a:prstGeom prst="rect">
            <a:avLst/>
          </a:prstGeom>
          <a:noFill/>
        </p:spPr>
        <p:txBody>
          <a:bodyPr wrap="none" rtlCol="0">
            <a:spAutoFit/>
          </a:bodyPr>
          <a:lstStyle/>
          <a:p>
            <a:pPr lvl="0"/>
            <a:r>
              <a:rPr kumimoji="1" lang="zh-CN" altLang="en-US" sz="2400" dirty="0">
                <a:latin typeface="微软雅黑" pitchFamily="34" charset="-122"/>
                <a:ea typeface="微软雅黑" pitchFamily="34" charset="-122"/>
                <a:cs typeface="Arial"/>
              </a:rPr>
              <a:t>负载均衡原理与实践</a:t>
            </a:r>
            <a:r>
              <a:rPr kumimoji="1" lang="en-US" altLang="zh-CN" sz="2400" dirty="0" smtClean="0">
                <a:latin typeface="微软雅黑" pitchFamily="34" charset="-122"/>
                <a:ea typeface="微软雅黑" pitchFamily="34" charset="-122"/>
                <a:cs typeface="Arial"/>
              </a:rPr>
              <a:t>——</a:t>
            </a:r>
            <a:r>
              <a:rPr lang="zh-CN" altLang="en-US" sz="2400" dirty="0">
                <a:latin typeface="华文细黑" panose="02010600040101010101" pitchFamily="2" charset="-122"/>
                <a:ea typeface="华文细黑" panose="02010600040101010101" pitchFamily="2" charset="-122"/>
              </a:rPr>
              <a:t>使用</a:t>
            </a:r>
            <a:r>
              <a:rPr lang="en-US" altLang="zh-CN" sz="2400" dirty="0" err="1">
                <a:latin typeface="华文细黑" panose="02010600040101010101" pitchFamily="2" charset="-122"/>
                <a:ea typeface="华文细黑" panose="02010600040101010101" pitchFamily="2" charset="-122"/>
              </a:rPr>
              <a:t>Nginx</a:t>
            </a:r>
            <a:r>
              <a:rPr lang="zh-CN" altLang="en-US" sz="2400" dirty="0">
                <a:latin typeface="华文细黑" panose="02010600040101010101" pitchFamily="2" charset="-122"/>
                <a:ea typeface="华文细黑" panose="02010600040101010101" pitchFamily="2" charset="-122"/>
              </a:rPr>
              <a:t>实现负载均衡</a:t>
            </a:r>
            <a:endParaRPr lang="zh-CN" altLang="en-US" sz="2400" b="1" dirty="0">
              <a:latin typeface="华文细黑" panose="02010600040101010101" pitchFamily="2" charset="-122"/>
              <a:ea typeface="华文细黑" panose="02010600040101010101" pitchFamily="2" charset="-122"/>
            </a:endParaRPr>
          </a:p>
        </p:txBody>
      </p:sp>
      <p:cxnSp>
        <p:nvCxnSpPr>
          <p:cNvPr id="13" name="直线连接符 5"/>
          <p:cNvCxnSpPr/>
          <p:nvPr/>
        </p:nvCxnSpPr>
        <p:spPr>
          <a:xfrm>
            <a:off x="340425" y="877300"/>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914400" y="1569934"/>
            <a:ext cx="4807974" cy="2677656"/>
          </a:xfrm>
          <a:prstGeom prst="rect">
            <a:avLst/>
          </a:prstGeom>
        </p:spPr>
        <p:txBody>
          <a:bodyPr wrap="square">
            <a:spAutoFit/>
          </a:bodyPr>
          <a:lstStyle/>
          <a:p>
            <a:r>
              <a:rPr lang="en-US" altLang="zh-CN" sz="2400" dirty="0" smtClean="0"/>
              <a:t>1.Nginx</a:t>
            </a:r>
            <a:r>
              <a:rPr lang="zh-CN" altLang="en-US" sz="2400" dirty="0" smtClean="0"/>
              <a:t>下载</a:t>
            </a:r>
            <a:endParaRPr lang="en-US" altLang="zh-CN" sz="2400" dirty="0" smtClean="0"/>
          </a:p>
          <a:p>
            <a:endParaRPr lang="en-US" altLang="zh-CN" sz="2400" dirty="0"/>
          </a:p>
          <a:p>
            <a:r>
              <a:rPr lang="en-US" altLang="zh-CN" sz="2400" dirty="0" smtClean="0"/>
              <a:t>2.Nginx</a:t>
            </a:r>
            <a:r>
              <a:rPr lang="zh-CN" altLang="en-US" sz="2400" dirty="0" smtClean="0"/>
              <a:t>安装</a:t>
            </a:r>
            <a:endParaRPr lang="en-US" altLang="zh-CN" sz="2400" dirty="0" smtClean="0"/>
          </a:p>
          <a:p>
            <a:endParaRPr lang="en-US" altLang="zh-CN" sz="2400" dirty="0"/>
          </a:p>
          <a:p>
            <a:r>
              <a:rPr lang="en-US" altLang="zh-CN" sz="2400" dirty="0" smtClean="0"/>
              <a:t>3.Nginx</a:t>
            </a:r>
            <a:r>
              <a:rPr lang="zh-CN" altLang="en-US" sz="2400" dirty="0" smtClean="0"/>
              <a:t>配置</a:t>
            </a:r>
            <a:endParaRPr lang="en-US" altLang="zh-CN" sz="2400" dirty="0" smtClean="0"/>
          </a:p>
          <a:p>
            <a:endParaRPr lang="en-US" altLang="zh-CN" sz="2400" dirty="0"/>
          </a:p>
          <a:p>
            <a:r>
              <a:rPr lang="en-US" altLang="zh-CN" sz="2400" dirty="0" smtClean="0"/>
              <a:t>4.</a:t>
            </a:r>
            <a:r>
              <a:rPr lang="zh-CN" altLang="en-US" sz="2400" dirty="0" smtClean="0"/>
              <a:t>启动</a:t>
            </a:r>
            <a:r>
              <a:rPr lang="en-US" altLang="zh-CN" sz="2400" dirty="0" err="1" smtClean="0"/>
              <a:t>Nginx</a:t>
            </a:r>
            <a:endParaRPr lang="zh-CN" altLang="en-US" sz="2400" dirty="0"/>
          </a:p>
        </p:txBody>
      </p:sp>
      <p:sp>
        <p:nvSpPr>
          <p:cNvPr id="8" name="矩形 7"/>
          <p:cNvSpPr/>
          <p:nvPr/>
        </p:nvSpPr>
        <p:spPr>
          <a:xfrm>
            <a:off x="668593" y="4583521"/>
            <a:ext cx="6506507" cy="1200329"/>
          </a:xfrm>
          <a:prstGeom prst="rect">
            <a:avLst/>
          </a:prstGeom>
        </p:spPr>
        <p:txBody>
          <a:bodyPr wrap="square">
            <a:spAutoFit/>
          </a:bodyPr>
          <a:lstStyle/>
          <a:p>
            <a:r>
              <a:rPr lang="zh-CN" altLang="en-US" sz="2400" dirty="0" smtClean="0"/>
              <a:t>详见</a:t>
            </a:r>
            <a:r>
              <a:rPr lang="en-US" altLang="zh-CN" sz="2400" dirty="0" smtClean="0"/>
              <a:t>《</a:t>
            </a:r>
            <a:r>
              <a:rPr lang="en-US" altLang="zh-CN" sz="2400" b="1" dirty="0" err="1">
                <a:hlinkClick r:id="rId3"/>
              </a:rPr>
              <a:t>Nginx</a:t>
            </a:r>
            <a:r>
              <a:rPr lang="zh-CN" altLang="en-US" sz="2400" b="1" dirty="0">
                <a:hlinkClick r:id="rId3"/>
              </a:rPr>
              <a:t>安装</a:t>
            </a:r>
            <a:r>
              <a:rPr lang="en-US" altLang="zh-CN" sz="2400" dirty="0" smtClean="0"/>
              <a:t>》</a:t>
            </a:r>
          </a:p>
          <a:p>
            <a:r>
              <a:rPr lang="en-US" altLang="zh-CN" sz="2400" dirty="0"/>
              <a:t>http://blog.csdn.net/yinwenjie/article/details/46620711</a:t>
            </a:r>
          </a:p>
        </p:txBody>
      </p:sp>
    </p:spTree>
    <p:extLst>
      <p:ext uri="{BB962C8B-B14F-4D97-AF65-F5344CB8AC3E}">
        <p14:creationId xmlns:p14="http://schemas.microsoft.com/office/powerpoint/2010/main" val="3463640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355328" y="292295"/>
            <a:ext cx="6979796" cy="461665"/>
          </a:xfrm>
          <a:prstGeom prst="rect">
            <a:avLst/>
          </a:prstGeom>
          <a:noFill/>
        </p:spPr>
        <p:txBody>
          <a:bodyPr wrap="none" rtlCol="0">
            <a:spAutoFit/>
          </a:bodyPr>
          <a:lstStyle/>
          <a:p>
            <a:pPr lvl="0"/>
            <a:r>
              <a:rPr kumimoji="1" lang="zh-CN" altLang="en-US" sz="2400" dirty="0">
                <a:latin typeface="微软雅黑" pitchFamily="34" charset="-122"/>
                <a:ea typeface="微软雅黑" pitchFamily="34" charset="-122"/>
                <a:cs typeface="Arial"/>
              </a:rPr>
              <a:t>负载均衡原理与实践</a:t>
            </a:r>
            <a:r>
              <a:rPr kumimoji="1" lang="en-US" altLang="zh-CN" sz="2400" dirty="0" smtClean="0">
                <a:latin typeface="微软雅黑" pitchFamily="34" charset="-122"/>
                <a:ea typeface="微软雅黑" pitchFamily="34" charset="-122"/>
                <a:cs typeface="Arial"/>
              </a:rPr>
              <a:t>——</a:t>
            </a:r>
            <a:r>
              <a:rPr lang="zh-CN" altLang="en-US" sz="2400" dirty="0">
                <a:latin typeface="华文细黑" panose="02010600040101010101" pitchFamily="2" charset="-122"/>
                <a:ea typeface="华文细黑" panose="02010600040101010101" pitchFamily="2" charset="-122"/>
              </a:rPr>
              <a:t>使用</a:t>
            </a:r>
            <a:r>
              <a:rPr lang="en-US" altLang="zh-CN" sz="2400" dirty="0" err="1">
                <a:latin typeface="华文细黑" panose="02010600040101010101" pitchFamily="2" charset="-122"/>
                <a:ea typeface="华文细黑" panose="02010600040101010101" pitchFamily="2" charset="-122"/>
              </a:rPr>
              <a:t>Nginx</a:t>
            </a:r>
            <a:r>
              <a:rPr lang="zh-CN" altLang="en-US" sz="2400" dirty="0">
                <a:latin typeface="华文细黑" panose="02010600040101010101" pitchFamily="2" charset="-122"/>
                <a:ea typeface="华文细黑" panose="02010600040101010101" pitchFamily="2" charset="-122"/>
              </a:rPr>
              <a:t>实现负载均衡</a:t>
            </a:r>
            <a:endParaRPr lang="zh-CN" altLang="en-US" sz="2400" b="1" dirty="0">
              <a:latin typeface="华文细黑" panose="02010600040101010101" pitchFamily="2" charset="-122"/>
              <a:ea typeface="华文细黑" panose="02010600040101010101" pitchFamily="2" charset="-122"/>
            </a:endParaRPr>
          </a:p>
        </p:txBody>
      </p:sp>
      <p:cxnSp>
        <p:nvCxnSpPr>
          <p:cNvPr id="13" name="直线连接符 5"/>
          <p:cNvCxnSpPr/>
          <p:nvPr/>
        </p:nvCxnSpPr>
        <p:spPr>
          <a:xfrm>
            <a:off x="340425" y="877300"/>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119804" y="1226840"/>
            <a:ext cx="5515896" cy="448159"/>
          </a:xfrm>
        </p:spPr>
        <p:txBody>
          <a:bodyPr>
            <a:normAutofit fontScale="90000"/>
          </a:bodyPr>
          <a:lstStyle/>
          <a:p>
            <a:pPr marL="571500" indent="-571500">
              <a:buFont typeface="Wingdings" panose="05000000000000000000" pitchFamily="2" charset="2"/>
              <a:buChar char="n"/>
            </a:pPr>
            <a:r>
              <a:rPr lang="en-US" altLang="zh-CN" dirty="0" err="1" smtClean="0">
                <a:solidFill>
                  <a:srgbClr val="0000FF"/>
                </a:solidFill>
              </a:rPr>
              <a:t>Nginx</a:t>
            </a:r>
            <a:r>
              <a:rPr lang="zh-CN" altLang="en-US" dirty="0" smtClean="0">
                <a:solidFill>
                  <a:srgbClr val="0000FF"/>
                </a:solidFill>
              </a:rPr>
              <a:t>负载均衡策略</a:t>
            </a:r>
            <a:endParaRPr lang="zh-CN" altLang="en-US" dirty="0">
              <a:solidFill>
                <a:srgbClr val="0000FF"/>
              </a:solidFill>
            </a:endParaRPr>
          </a:p>
        </p:txBody>
      </p:sp>
      <p:sp>
        <p:nvSpPr>
          <p:cNvPr id="3" name="矩形 2"/>
          <p:cNvSpPr/>
          <p:nvPr/>
        </p:nvSpPr>
        <p:spPr>
          <a:xfrm>
            <a:off x="267288" y="2095557"/>
            <a:ext cx="8606936" cy="3970318"/>
          </a:xfrm>
          <a:prstGeom prst="rect">
            <a:avLst/>
          </a:prstGeom>
        </p:spPr>
        <p:txBody>
          <a:bodyPr wrap="square">
            <a:spAutoFit/>
          </a:bodyPr>
          <a:lstStyle/>
          <a:p>
            <a:r>
              <a:rPr lang="en-US" altLang="zh-CN" b="1" dirty="0"/>
              <a:t>1</a:t>
            </a:r>
            <a:r>
              <a:rPr lang="zh-CN" altLang="en-US" b="1" dirty="0"/>
              <a:t>、轮询（默认）</a:t>
            </a:r>
            <a:r>
              <a:rPr lang="zh-CN" altLang="en-US" dirty="0"/>
              <a:t> </a:t>
            </a:r>
            <a:br>
              <a:rPr lang="zh-CN" altLang="en-US" dirty="0"/>
            </a:br>
            <a:r>
              <a:rPr lang="zh-CN" altLang="en-US" dirty="0"/>
              <a:t>每个请求按时间顺序逐一分配到不同的后端服务器，如果后端服务器</a:t>
            </a:r>
            <a:r>
              <a:rPr lang="en-US" altLang="zh-CN" dirty="0"/>
              <a:t>down</a:t>
            </a:r>
            <a:r>
              <a:rPr lang="zh-CN" altLang="en-US" dirty="0"/>
              <a:t>掉，能自动剔除</a:t>
            </a:r>
            <a:r>
              <a:rPr lang="zh-CN" altLang="en-US" dirty="0" smtClean="0"/>
              <a:t>。 </a:t>
            </a:r>
            <a:r>
              <a:rPr lang="zh-CN" altLang="en-US" dirty="0"/>
              <a:t/>
            </a:r>
            <a:br>
              <a:rPr lang="zh-CN" altLang="en-US" dirty="0"/>
            </a:br>
            <a:r>
              <a:rPr lang="en-US" altLang="zh-CN" b="1" dirty="0" smtClean="0"/>
              <a:t>2</a:t>
            </a:r>
            <a:r>
              <a:rPr lang="zh-CN" altLang="en-US" b="1" dirty="0"/>
              <a:t>、</a:t>
            </a:r>
            <a:r>
              <a:rPr lang="en-US" altLang="zh-CN" b="1" dirty="0"/>
              <a:t>weight </a:t>
            </a:r>
            <a:br>
              <a:rPr lang="en-US" altLang="zh-CN" b="1" dirty="0"/>
            </a:br>
            <a:r>
              <a:rPr lang="zh-CN" altLang="en-US" dirty="0"/>
              <a:t>指定轮询几率，</a:t>
            </a:r>
            <a:r>
              <a:rPr lang="en-US" altLang="zh-CN" dirty="0"/>
              <a:t>weight</a:t>
            </a:r>
            <a:r>
              <a:rPr lang="zh-CN" altLang="en-US" dirty="0"/>
              <a:t>和访问比率成正比，用于后端服务器性能不均的情况。 </a:t>
            </a:r>
            <a:r>
              <a:rPr lang="en-US" altLang="zh-CN" dirty="0"/>
              <a:t/>
            </a:r>
            <a:br>
              <a:rPr lang="en-US" altLang="zh-CN" dirty="0"/>
            </a:br>
            <a:r>
              <a:rPr lang="en-US" altLang="zh-CN" b="1" dirty="0" smtClean="0"/>
              <a:t>3</a:t>
            </a:r>
            <a:r>
              <a:rPr lang="zh-CN" altLang="en-US" b="1" dirty="0"/>
              <a:t>、</a:t>
            </a:r>
            <a:r>
              <a:rPr lang="en-US" altLang="zh-CN" b="1" dirty="0" err="1"/>
              <a:t>ip_hash</a:t>
            </a:r>
            <a:r>
              <a:rPr lang="en-US" altLang="zh-CN" b="1" dirty="0"/>
              <a:t> </a:t>
            </a:r>
            <a:br>
              <a:rPr lang="en-US" altLang="zh-CN" b="1" dirty="0"/>
            </a:br>
            <a:r>
              <a:rPr lang="zh-CN" altLang="en-US" dirty="0"/>
              <a:t>每个请求按访问</a:t>
            </a:r>
            <a:r>
              <a:rPr lang="en-US" altLang="zh-CN" dirty="0" err="1"/>
              <a:t>ip</a:t>
            </a:r>
            <a:r>
              <a:rPr lang="zh-CN" altLang="en-US" dirty="0"/>
              <a:t>的</a:t>
            </a:r>
            <a:r>
              <a:rPr lang="en-US" altLang="zh-CN" dirty="0"/>
              <a:t>hash</a:t>
            </a:r>
            <a:r>
              <a:rPr lang="zh-CN" altLang="en-US" dirty="0"/>
              <a:t>结果分配，这样每个访客固定访问一个后端服务器，可以解决</a:t>
            </a:r>
            <a:r>
              <a:rPr lang="en-US" altLang="zh-CN" dirty="0"/>
              <a:t>session</a:t>
            </a:r>
            <a:r>
              <a:rPr lang="zh-CN" altLang="en-US" dirty="0"/>
              <a:t>的问题。 </a:t>
            </a:r>
            <a:r>
              <a:rPr lang="en-US" altLang="zh-CN" dirty="0"/>
              <a:t/>
            </a:r>
            <a:br>
              <a:rPr lang="en-US" altLang="zh-CN" dirty="0"/>
            </a:br>
            <a:r>
              <a:rPr lang="en-US" altLang="zh-CN" b="1" dirty="0" smtClean="0"/>
              <a:t>4</a:t>
            </a:r>
            <a:r>
              <a:rPr lang="zh-CN" altLang="en-US" b="1" dirty="0"/>
              <a:t>、</a:t>
            </a:r>
            <a:r>
              <a:rPr lang="en-US" altLang="zh-CN" b="1" dirty="0"/>
              <a:t>fair</a:t>
            </a:r>
            <a:r>
              <a:rPr lang="zh-CN" altLang="en-US" b="1" dirty="0"/>
              <a:t>（第三方）</a:t>
            </a:r>
            <a:r>
              <a:rPr lang="zh-CN" altLang="en-US" dirty="0"/>
              <a:t> </a:t>
            </a:r>
            <a:br>
              <a:rPr lang="zh-CN" altLang="en-US" dirty="0"/>
            </a:br>
            <a:r>
              <a:rPr lang="zh-CN" altLang="en-US" dirty="0"/>
              <a:t>按后端服务器的响应时间来分配请求，响应时间短的优先分配。 </a:t>
            </a:r>
            <a:br>
              <a:rPr lang="zh-CN" altLang="en-US" dirty="0"/>
            </a:br>
            <a:r>
              <a:rPr lang="en-US" altLang="zh-CN" b="1" dirty="0" smtClean="0"/>
              <a:t>5</a:t>
            </a:r>
            <a:r>
              <a:rPr lang="zh-CN" altLang="en-US" b="1" dirty="0"/>
              <a:t>、</a:t>
            </a:r>
            <a:r>
              <a:rPr lang="en-US" altLang="zh-CN" b="1" dirty="0" err="1"/>
              <a:t>url_hash</a:t>
            </a:r>
            <a:r>
              <a:rPr lang="zh-CN" altLang="en-US" b="1" dirty="0"/>
              <a:t>（第三方）</a:t>
            </a:r>
            <a:r>
              <a:rPr lang="zh-CN" altLang="en-US" dirty="0"/>
              <a:t> </a:t>
            </a:r>
            <a:br>
              <a:rPr lang="zh-CN" altLang="en-US" dirty="0"/>
            </a:br>
            <a:r>
              <a:rPr lang="zh-CN" altLang="en-US" dirty="0"/>
              <a:t>按访问</a:t>
            </a:r>
            <a:r>
              <a:rPr lang="en-US" altLang="zh-CN" dirty="0" err="1"/>
              <a:t>url</a:t>
            </a:r>
            <a:r>
              <a:rPr lang="zh-CN" altLang="en-US" dirty="0"/>
              <a:t>的</a:t>
            </a:r>
            <a:r>
              <a:rPr lang="en-US" altLang="zh-CN" dirty="0"/>
              <a:t>hash</a:t>
            </a:r>
            <a:r>
              <a:rPr lang="zh-CN" altLang="en-US" dirty="0"/>
              <a:t>结果来分配请求，使每个</a:t>
            </a:r>
            <a:r>
              <a:rPr lang="en-US" altLang="zh-CN" dirty="0" err="1"/>
              <a:t>url</a:t>
            </a:r>
            <a:r>
              <a:rPr lang="zh-CN" altLang="en-US" dirty="0"/>
              <a:t>定向到同一个后端服务器，后端服务器为缓存时比较有效。 </a:t>
            </a:r>
            <a:br>
              <a:rPr lang="zh-CN" altLang="en-US" dirty="0"/>
            </a:br>
            <a:endParaRPr lang="zh-CN" altLang="en-US" dirty="0"/>
          </a:p>
        </p:txBody>
      </p:sp>
    </p:spTree>
    <p:extLst>
      <p:ext uri="{BB962C8B-B14F-4D97-AF65-F5344CB8AC3E}">
        <p14:creationId xmlns:p14="http://schemas.microsoft.com/office/powerpoint/2010/main" val="2265006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线连接符 4"/>
          <p:cNvCxnSpPr/>
          <p:nvPr/>
        </p:nvCxnSpPr>
        <p:spPr>
          <a:xfrm>
            <a:off x="271787" y="886891"/>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文本框 5"/>
          <p:cNvSpPr txBox="1"/>
          <p:nvPr/>
        </p:nvSpPr>
        <p:spPr>
          <a:xfrm>
            <a:off x="1430343" y="2777282"/>
            <a:ext cx="6141127" cy="523220"/>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kumimoji="1" lang="zh-CN" altLang="en-US" sz="2800" b="1" dirty="0" smtClean="0"/>
              <a:t>第六部分    </a:t>
            </a:r>
            <a:r>
              <a:rPr lang="zh-CN" altLang="en-US" sz="2800" dirty="0" smtClean="0">
                <a:latin typeface="华文细黑" panose="02010600040101010101" pitchFamily="2" charset="-122"/>
                <a:ea typeface="华文细黑" panose="02010600040101010101" pitchFamily="2" charset="-122"/>
              </a:rPr>
              <a:t>使用</a:t>
            </a:r>
            <a:r>
              <a:rPr lang="en-US" altLang="zh-CN" sz="2800" dirty="0" err="1" smtClean="0"/>
              <a:t>HAProxy</a:t>
            </a:r>
            <a:r>
              <a:rPr lang="zh-CN" altLang="en-US" sz="2800" dirty="0" smtClean="0">
                <a:latin typeface="华文细黑" panose="02010600040101010101" pitchFamily="2" charset="-122"/>
                <a:ea typeface="华文细黑" panose="02010600040101010101" pitchFamily="2" charset="-122"/>
              </a:rPr>
              <a:t>实现</a:t>
            </a:r>
            <a:r>
              <a:rPr lang="zh-CN" altLang="en-US" sz="2800" dirty="0">
                <a:latin typeface="华文细黑" panose="02010600040101010101" pitchFamily="2" charset="-122"/>
                <a:ea typeface="华文细黑" panose="02010600040101010101" pitchFamily="2" charset="-122"/>
              </a:rPr>
              <a:t>负载</a:t>
            </a:r>
            <a:r>
              <a:rPr lang="zh-CN" altLang="en-US" sz="2800" dirty="0" smtClean="0">
                <a:latin typeface="华文细黑" panose="02010600040101010101" pitchFamily="2" charset="-122"/>
                <a:ea typeface="华文细黑" panose="02010600040101010101" pitchFamily="2" charset="-122"/>
              </a:rPr>
              <a:t>均衡</a:t>
            </a:r>
            <a:endParaRPr lang="zh-CN" altLang="en-US" sz="2800" b="1"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4342479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355328" y="292295"/>
            <a:ext cx="7140353" cy="461665"/>
          </a:xfrm>
          <a:prstGeom prst="rect">
            <a:avLst/>
          </a:prstGeom>
          <a:noFill/>
        </p:spPr>
        <p:txBody>
          <a:bodyPr wrap="none" rtlCol="0">
            <a:spAutoFit/>
          </a:bodyPr>
          <a:lstStyle/>
          <a:p>
            <a:pPr lvl="0"/>
            <a:r>
              <a:rPr kumimoji="1" lang="zh-CN" altLang="en-US" sz="2400" dirty="0">
                <a:latin typeface="微软雅黑" pitchFamily="34" charset="-122"/>
                <a:ea typeface="微软雅黑" pitchFamily="34" charset="-122"/>
                <a:cs typeface="Arial"/>
              </a:rPr>
              <a:t>负载均衡原理与实践</a:t>
            </a:r>
            <a:r>
              <a:rPr kumimoji="1" lang="en-US" altLang="zh-CN" sz="2400" dirty="0" smtClean="0">
                <a:latin typeface="微软雅黑" pitchFamily="34" charset="-122"/>
                <a:ea typeface="微软雅黑" pitchFamily="34" charset="-122"/>
                <a:cs typeface="Arial"/>
              </a:rPr>
              <a:t>——</a:t>
            </a:r>
            <a:r>
              <a:rPr lang="zh-CN" altLang="en-US" sz="2400" dirty="0">
                <a:latin typeface="华文细黑" panose="02010600040101010101" pitchFamily="2" charset="-122"/>
                <a:ea typeface="华文细黑" panose="02010600040101010101" pitchFamily="2" charset="-122"/>
              </a:rPr>
              <a:t>使用</a:t>
            </a:r>
            <a:r>
              <a:rPr lang="en-US" altLang="zh-CN" sz="2400" dirty="0" err="1"/>
              <a:t>HAProxy</a:t>
            </a:r>
            <a:r>
              <a:rPr lang="zh-CN" altLang="en-US" sz="2400" dirty="0">
                <a:latin typeface="华文细黑" panose="02010600040101010101" pitchFamily="2" charset="-122"/>
                <a:ea typeface="华文细黑" panose="02010600040101010101" pitchFamily="2" charset="-122"/>
              </a:rPr>
              <a:t>实现负载均衡</a:t>
            </a:r>
            <a:endParaRPr lang="zh-CN" altLang="en-US" sz="2400" b="1" dirty="0">
              <a:latin typeface="华文细黑" panose="02010600040101010101" pitchFamily="2" charset="-122"/>
              <a:ea typeface="华文细黑" panose="02010600040101010101" pitchFamily="2" charset="-122"/>
            </a:endParaRPr>
          </a:p>
        </p:txBody>
      </p:sp>
      <p:cxnSp>
        <p:nvCxnSpPr>
          <p:cNvPr id="13" name="直线连接符 5"/>
          <p:cNvCxnSpPr/>
          <p:nvPr/>
        </p:nvCxnSpPr>
        <p:spPr>
          <a:xfrm>
            <a:off x="340425" y="877300"/>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 name="矩形 6"/>
          <p:cNvSpPr/>
          <p:nvPr/>
        </p:nvSpPr>
        <p:spPr>
          <a:xfrm>
            <a:off x="914400" y="1569934"/>
            <a:ext cx="4807974" cy="2677656"/>
          </a:xfrm>
          <a:prstGeom prst="rect">
            <a:avLst/>
          </a:prstGeom>
        </p:spPr>
        <p:txBody>
          <a:bodyPr wrap="square">
            <a:spAutoFit/>
          </a:bodyPr>
          <a:lstStyle/>
          <a:p>
            <a:r>
              <a:rPr lang="en-US" altLang="zh-CN" sz="2400" dirty="0" smtClean="0"/>
              <a:t>1.</a:t>
            </a:r>
            <a:r>
              <a:rPr lang="en-US" altLang="zh-CN" sz="2400" dirty="0"/>
              <a:t> </a:t>
            </a:r>
            <a:r>
              <a:rPr lang="en-US" altLang="zh-CN" sz="2400" dirty="0" err="1"/>
              <a:t>HAProxy</a:t>
            </a:r>
            <a:r>
              <a:rPr lang="zh-CN" altLang="en-US" sz="2400" dirty="0" smtClean="0"/>
              <a:t>下载</a:t>
            </a:r>
            <a:endParaRPr lang="en-US" altLang="zh-CN" sz="2400" dirty="0" smtClean="0"/>
          </a:p>
          <a:p>
            <a:endParaRPr lang="en-US" altLang="zh-CN" sz="2400" dirty="0"/>
          </a:p>
          <a:p>
            <a:r>
              <a:rPr lang="en-US" altLang="zh-CN" sz="2400" dirty="0" smtClean="0"/>
              <a:t>2.</a:t>
            </a:r>
            <a:r>
              <a:rPr lang="en-US" altLang="zh-CN" sz="2400" dirty="0"/>
              <a:t> </a:t>
            </a:r>
            <a:r>
              <a:rPr lang="en-US" altLang="zh-CN" sz="2400" dirty="0" err="1"/>
              <a:t>HAProxy</a:t>
            </a:r>
            <a:r>
              <a:rPr lang="zh-CN" altLang="en-US" sz="2400" dirty="0" smtClean="0"/>
              <a:t>安装</a:t>
            </a:r>
            <a:endParaRPr lang="en-US" altLang="zh-CN" sz="2400" dirty="0" smtClean="0"/>
          </a:p>
          <a:p>
            <a:endParaRPr lang="en-US" altLang="zh-CN" sz="2400" dirty="0"/>
          </a:p>
          <a:p>
            <a:r>
              <a:rPr lang="en-US" altLang="zh-CN" sz="2400" dirty="0" smtClean="0"/>
              <a:t>3.</a:t>
            </a:r>
            <a:r>
              <a:rPr lang="en-US" altLang="zh-CN" sz="2400" dirty="0"/>
              <a:t> </a:t>
            </a:r>
            <a:r>
              <a:rPr lang="en-US" altLang="zh-CN" sz="2400" dirty="0" err="1"/>
              <a:t>HAProxy</a:t>
            </a:r>
            <a:r>
              <a:rPr lang="zh-CN" altLang="en-US" sz="2400" dirty="0" smtClean="0"/>
              <a:t>配置</a:t>
            </a:r>
            <a:endParaRPr lang="en-US" altLang="zh-CN" sz="2400" dirty="0" smtClean="0"/>
          </a:p>
          <a:p>
            <a:endParaRPr lang="en-US" altLang="zh-CN" sz="2400" dirty="0"/>
          </a:p>
          <a:p>
            <a:r>
              <a:rPr lang="en-US" altLang="zh-CN" sz="2400" dirty="0" smtClean="0"/>
              <a:t>4.</a:t>
            </a:r>
            <a:r>
              <a:rPr lang="zh-CN" altLang="en-US" sz="2400" dirty="0" smtClean="0"/>
              <a:t>启动</a:t>
            </a:r>
            <a:r>
              <a:rPr lang="en-US" altLang="zh-CN" sz="2400" dirty="0" err="1"/>
              <a:t>HAProxy</a:t>
            </a:r>
            <a:endParaRPr lang="zh-CN" altLang="en-US" sz="2400" dirty="0"/>
          </a:p>
        </p:txBody>
      </p:sp>
      <p:sp>
        <p:nvSpPr>
          <p:cNvPr id="8" name="矩形 7"/>
          <p:cNvSpPr/>
          <p:nvPr/>
        </p:nvSpPr>
        <p:spPr>
          <a:xfrm>
            <a:off x="668593" y="4583521"/>
            <a:ext cx="6506507" cy="830997"/>
          </a:xfrm>
          <a:prstGeom prst="rect">
            <a:avLst/>
          </a:prstGeom>
        </p:spPr>
        <p:txBody>
          <a:bodyPr wrap="square">
            <a:spAutoFit/>
          </a:bodyPr>
          <a:lstStyle/>
          <a:p>
            <a:r>
              <a:rPr lang="zh-CN" altLang="en-US" sz="2400" dirty="0" smtClean="0"/>
              <a:t>详见</a:t>
            </a:r>
            <a:r>
              <a:rPr lang="en-US" altLang="zh-CN" sz="2400" dirty="0" smtClean="0"/>
              <a:t>《</a:t>
            </a:r>
            <a:r>
              <a:rPr lang="en-US" altLang="zh-CN" sz="2400" b="1" dirty="0" err="1"/>
              <a:t>Haproxy</a:t>
            </a:r>
            <a:r>
              <a:rPr lang="zh-CN" altLang="en-US" sz="2400" b="1" dirty="0"/>
              <a:t>安装及配置</a:t>
            </a:r>
            <a:r>
              <a:rPr lang="en-US" altLang="zh-CN" sz="2400" dirty="0" smtClean="0"/>
              <a:t>》</a:t>
            </a:r>
          </a:p>
          <a:p>
            <a:r>
              <a:rPr lang="en-US" altLang="zh-CN" sz="2400" dirty="0"/>
              <a:t>http://johnsz.blog.51cto.com/525379/715922/</a:t>
            </a:r>
          </a:p>
        </p:txBody>
      </p:sp>
    </p:spTree>
    <p:extLst>
      <p:ext uri="{BB962C8B-B14F-4D97-AF65-F5344CB8AC3E}">
        <p14:creationId xmlns:p14="http://schemas.microsoft.com/office/powerpoint/2010/main" val="11708581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355328" y="292295"/>
            <a:ext cx="7140353" cy="461665"/>
          </a:xfrm>
          <a:prstGeom prst="rect">
            <a:avLst/>
          </a:prstGeom>
          <a:noFill/>
        </p:spPr>
        <p:txBody>
          <a:bodyPr wrap="none" rtlCol="0">
            <a:spAutoFit/>
          </a:bodyPr>
          <a:lstStyle/>
          <a:p>
            <a:pPr lvl="0"/>
            <a:r>
              <a:rPr kumimoji="1" lang="zh-CN" altLang="en-US" sz="2400" dirty="0">
                <a:latin typeface="微软雅黑" pitchFamily="34" charset="-122"/>
                <a:ea typeface="微软雅黑" pitchFamily="34" charset="-122"/>
                <a:cs typeface="Arial"/>
              </a:rPr>
              <a:t>负载均衡原理与实践</a:t>
            </a:r>
            <a:r>
              <a:rPr kumimoji="1" lang="en-US" altLang="zh-CN" sz="2400" dirty="0" smtClean="0">
                <a:latin typeface="微软雅黑" pitchFamily="34" charset="-122"/>
                <a:ea typeface="微软雅黑" pitchFamily="34" charset="-122"/>
                <a:cs typeface="Arial"/>
              </a:rPr>
              <a:t>——</a:t>
            </a:r>
            <a:r>
              <a:rPr lang="zh-CN" altLang="en-US" sz="2400" dirty="0">
                <a:latin typeface="华文细黑" panose="02010600040101010101" pitchFamily="2" charset="-122"/>
                <a:ea typeface="华文细黑" panose="02010600040101010101" pitchFamily="2" charset="-122"/>
              </a:rPr>
              <a:t>使用</a:t>
            </a:r>
            <a:r>
              <a:rPr lang="en-US" altLang="zh-CN" sz="2400" dirty="0" err="1"/>
              <a:t>HAProxy</a:t>
            </a:r>
            <a:r>
              <a:rPr lang="zh-CN" altLang="en-US" sz="2400" dirty="0">
                <a:latin typeface="华文细黑" panose="02010600040101010101" pitchFamily="2" charset="-122"/>
                <a:ea typeface="华文细黑" panose="02010600040101010101" pitchFamily="2" charset="-122"/>
              </a:rPr>
              <a:t>实现负载均衡</a:t>
            </a:r>
            <a:endParaRPr lang="zh-CN" altLang="en-US" sz="2400" b="1" dirty="0">
              <a:latin typeface="华文细黑" panose="02010600040101010101" pitchFamily="2" charset="-122"/>
              <a:ea typeface="华文细黑" panose="02010600040101010101" pitchFamily="2" charset="-122"/>
            </a:endParaRPr>
          </a:p>
        </p:txBody>
      </p:sp>
      <p:cxnSp>
        <p:nvCxnSpPr>
          <p:cNvPr id="13" name="直线连接符 5"/>
          <p:cNvCxnSpPr/>
          <p:nvPr/>
        </p:nvCxnSpPr>
        <p:spPr>
          <a:xfrm>
            <a:off x="340425" y="877300"/>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 name="标题 1"/>
          <p:cNvSpPr>
            <a:spLocks noGrp="1"/>
          </p:cNvSpPr>
          <p:nvPr>
            <p:ph type="title"/>
          </p:nvPr>
        </p:nvSpPr>
        <p:spPr>
          <a:xfrm>
            <a:off x="193545" y="1002760"/>
            <a:ext cx="5941783" cy="448159"/>
          </a:xfrm>
        </p:spPr>
        <p:txBody>
          <a:bodyPr>
            <a:normAutofit fontScale="90000"/>
          </a:bodyPr>
          <a:lstStyle/>
          <a:p>
            <a:pPr marL="571500" indent="-571500">
              <a:buFont typeface="Wingdings" panose="05000000000000000000" pitchFamily="2" charset="2"/>
              <a:buChar char="n"/>
            </a:pPr>
            <a:r>
              <a:rPr lang="en-US" altLang="zh-CN" dirty="0" err="1" smtClean="0">
                <a:solidFill>
                  <a:srgbClr val="0000FF"/>
                </a:solidFill>
              </a:rPr>
              <a:t>HAProxy</a:t>
            </a:r>
            <a:r>
              <a:rPr lang="zh-CN" altLang="en-US" dirty="0" smtClean="0">
                <a:solidFill>
                  <a:srgbClr val="0000FF"/>
                </a:solidFill>
              </a:rPr>
              <a:t>负载均衡策略</a:t>
            </a:r>
            <a:endParaRPr lang="zh-CN" altLang="en-US" dirty="0">
              <a:solidFill>
                <a:srgbClr val="0000FF"/>
              </a:solidFill>
            </a:endParaRPr>
          </a:p>
        </p:txBody>
      </p:sp>
      <p:sp>
        <p:nvSpPr>
          <p:cNvPr id="8" name="矩形 7"/>
          <p:cNvSpPr/>
          <p:nvPr/>
        </p:nvSpPr>
        <p:spPr>
          <a:xfrm>
            <a:off x="267288" y="1770634"/>
            <a:ext cx="8606936" cy="4801314"/>
          </a:xfrm>
          <a:prstGeom prst="rect">
            <a:avLst/>
          </a:prstGeom>
        </p:spPr>
        <p:txBody>
          <a:bodyPr wrap="square">
            <a:spAutoFit/>
          </a:bodyPr>
          <a:lstStyle/>
          <a:p>
            <a:r>
              <a:rPr lang="en-US" altLang="zh-CN" b="1" dirty="0" smtClean="0"/>
              <a:t>1</a:t>
            </a:r>
            <a:r>
              <a:rPr lang="zh-CN" altLang="en-US" b="1" dirty="0" smtClean="0"/>
              <a:t>、</a:t>
            </a:r>
            <a:r>
              <a:rPr lang="en-US" altLang="zh-CN" b="1" dirty="0" err="1" smtClean="0"/>
              <a:t>roundrobin</a:t>
            </a:r>
            <a:endParaRPr lang="en-US" altLang="zh-CN" b="1" dirty="0" smtClean="0"/>
          </a:p>
          <a:p>
            <a:r>
              <a:rPr lang="zh-CN" altLang="en-US" dirty="0" smtClean="0"/>
              <a:t>表示</a:t>
            </a:r>
            <a:r>
              <a:rPr lang="zh-CN" altLang="en-US" dirty="0"/>
              <a:t>简单的轮询</a:t>
            </a:r>
            <a:r>
              <a:rPr lang="zh-CN" altLang="en-US" dirty="0" smtClean="0"/>
              <a:t>，这个</a:t>
            </a:r>
            <a:r>
              <a:rPr lang="zh-CN" altLang="en-US" dirty="0"/>
              <a:t>是负载均衡基本都具备的</a:t>
            </a:r>
            <a:r>
              <a:rPr lang="zh-CN" altLang="en-US" dirty="0" smtClean="0"/>
              <a:t>；</a:t>
            </a:r>
            <a:endParaRPr lang="en-US" altLang="zh-CN" dirty="0" smtClean="0"/>
          </a:p>
          <a:p>
            <a:r>
              <a:rPr lang="en-US" altLang="zh-CN" b="1" dirty="0"/>
              <a:t>2</a:t>
            </a:r>
            <a:r>
              <a:rPr lang="zh-CN" altLang="en-US" b="1" dirty="0"/>
              <a:t>、</a:t>
            </a:r>
            <a:r>
              <a:rPr lang="en-US" altLang="zh-CN" b="1" dirty="0"/>
              <a:t>static-</a:t>
            </a:r>
            <a:r>
              <a:rPr lang="en-US" altLang="zh-CN" b="1" dirty="0" err="1"/>
              <a:t>rr</a:t>
            </a:r>
            <a:endParaRPr lang="en-US" altLang="zh-CN" b="1" dirty="0"/>
          </a:p>
          <a:p>
            <a:r>
              <a:rPr lang="zh-CN" altLang="en-US" dirty="0" smtClean="0"/>
              <a:t>表示</a:t>
            </a:r>
            <a:r>
              <a:rPr lang="zh-CN" altLang="en-US" dirty="0"/>
              <a:t>根据权重，建议关注</a:t>
            </a:r>
            <a:r>
              <a:rPr lang="zh-CN" altLang="en-US" dirty="0" smtClean="0"/>
              <a:t>；</a:t>
            </a:r>
            <a:endParaRPr lang="en-US" altLang="zh-CN" dirty="0" smtClean="0"/>
          </a:p>
          <a:p>
            <a:r>
              <a:rPr lang="en-US" altLang="zh-CN" b="1" dirty="0"/>
              <a:t>3</a:t>
            </a:r>
            <a:r>
              <a:rPr lang="zh-CN" altLang="en-US" b="1" dirty="0"/>
              <a:t>、</a:t>
            </a:r>
            <a:r>
              <a:rPr lang="en-US" altLang="zh-CN" b="1" dirty="0" err="1"/>
              <a:t>leastconn</a:t>
            </a:r>
            <a:endParaRPr lang="en-US" altLang="zh-CN" b="1" dirty="0"/>
          </a:p>
          <a:p>
            <a:r>
              <a:rPr lang="zh-CN" altLang="en-US" dirty="0" smtClean="0"/>
              <a:t>表示</a:t>
            </a:r>
            <a:r>
              <a:rPr lang="zh-CN" altLang="en-US" dirty="0"/>
              <a:t>最少连接者先处理，建议关注</a:t>
            </a:r>
            <a:r>
              <a:rPr lang="zh-CN" altLang="en-US" dirty="0" smtClean="0"/>
              <a:t>；</a:t>
            </a:r>
            <a:endParaRPr lang="en-US" altLang="zh-CN" dirty="0" smtClean="0"/>
          </a:p>
          <a:p>
            <a:r>
              <a:rPr lang="en-US" altLang="zh-CN" b="1" dirty="0"/>
              <a:t>4</a:t>
            </a:r>
            <a:r>
              <a:rPr lang="zh-CN" altLang="en-US" b="1" dirty="0"/>
              <a:t>、</a:t>
            </a:r>
            <a:r>
              <a:rPr lang="en-US" altLang="zh-CN" b="1" dirty="0" smtClean="0"/>
              <a:t>source</a:t>
            </a:r>
            <a:endParaRPr lang="en-US" altLang="zh-CN" b="1" dirty="0"/>
          </a:p>
          <a:p>
            <a:r>
              <a:rPr lang="zh-CN" altLang="en-US" dirty="0" smtClean="0"/>
              <a:t>表示</a:t>
            </a:r>
            <a:r>
              <a:rPr lang="zh-CN" altLang="en-US" dirty="0"/>
              <a:t>根据请求源</a:t>
            </a:r>
            <a:r>
              <a:rPr lang="en-US" altLang="zh-CN" dirty="0"/>
              <a:t>IP</a:t>
            </a:r>
            <a:r>
              <a:rPr lang="zh-CN" altLang="en-US" dirty="0"/>
              <a:t>，这个跟</a:t>
            </a:r>
            <a:r>
              <a:rPr lang="en-US" altLang="zh-CN" dirty="0" err="1"/>
              <a:t>Nginx</a:t>
            </a:r>
            <a:r>
              <a:rPr lang="zh-CN" altLang="en-US" dirty="0"/>
              <a:t>的</a:t>
            </a:r>
            <a:r>
              <a:rPr lang="en-US" altLang="zh-CN" dirty="0" err="1"/>
              <a:t>IP_hash</a:t>
            </a:r>
            <a:r>
              <a:rPr lang="zh-CN" altLang="en-US" dirty="0"/>
              <a:t>机制类似，我们用其作为解决</a:t>
            </a:r>
            <a:r>
              <a:rPr lang="en-US" altLang="zh-CN" dirty="0"/>
              <a:t>session</a:t>
            </a:r>
            <a:r>
              <a:rPr lang="zh-CN" altLang="en-US" dirty="0"/>
              <a:t>问题的一种方法，建议关注</a:t>
            </a:r>
            <a:r>
              <a:rPr lang="zh-CN" altLang="en-US" dirty="0" smtClean="0"/>
              <a:t>；</a:t>
            </a:r>
            <a:endParaRPr lang="en-US" altLang="zh-CN" dirty="0" smtClean="0"/>
          </a:p>
          <a:p>
            <a:r>
              <a:rPr lang="en-US" altLang="zh-CN" b="1" dirty="0"/>
              <a:t>5</a:t>
            </a:r>
            <a:r>
              <a:rPr lang="zh-CN" altLang="en-US" b="1" dirty="0"/>
              <a:t>、</a:t>
            </a:r>
            <a:r>
              <a:rPr lang="en-US" altLang="zh-CN" b="1" dirty="0" err="1"/>
              <a:t>ri</a:t>
            </a:r>
            <a:endParaRPr lang="en-US" altLang="zh-CN" b="1" dirty="0"/>
          </a:p>
          <a:p>
            <a:r>
              <a:rPr lang="zh-CN" altLang="en-US" dirty="0" smtClean="0"/>
              <a:t>表示</a:t>
            </a:r>
            <a:r>
              <a:rPr lang="zh-CN" altLang="en-US" dirty="0"/>
              <a:t>根据请求的</a:t>
            </a:r>
            <a:r>
              <a:rPr lang="en-US" altLang="zh-CN" dirty="0"/>
              <a:t>URI</a:t>
            </a:r>
            <a:r>
              <a:rPr lang="zh-CN" altLang="en-US" dirty="0" smtClean="0"/>
              <a:t>；</a:t>
            </a:r>
            <a:endParaRPr lang="en-US" altLang="zh-CN" dirty="0" smtClean="0"/>
          </a:p>
          <a:p>
            <a:r>
              <a:rPr lang="en-US" altLang="zh-CN" b="1" dirty="0"/>
              <a:t>6</a:t>
            </a:r>
            <a:r>
              <a:rPr lang="zh-CN" altLang="en-US" b="1" dirty="0"/>
              <a:t>、 </a:t>
            </a:r>
            <a:r>
              <a:rPr lang="en-US" altLang="zh-CN" b="1" dirty="0" err="1"/>
              <a:t>rl_param</a:t>
            </a:r>
            <a:endParaRPr lang="en-US" altLang="zh-CN" b="1" dirty="0"/>
          </a:p>
          <a:p>
            <a:r>
              <a:rPr lang="zh-CN" altLang="en-US" dirty="0" smtClean="0"/>
              <a:t>表示</a:t>
            </a:r>
            <a:r>
              <a:rPr lang="zh-CN" altLang="en-US" dirty="0"/>
              <a:t>根据请求的</a:t>
            </a:r>
            <a:r>
              <a:rPr lang="en-US" altLang="zh-CN" dirty="0" err="1"/>
              <a:t>URl</a:t>
            </a:r>
            <a:r>
              <a:rPr lang="zh-CN" altLang="en-US" dirty="0"/>
              <a:t>参数’</a:t>
            </a:r>
            <a:r>
              <a:rPr lang="en-US" altLang="zh-CN" dirty="0"/>
              <a:t>balance </a:t>
            </a:r>
            <a:r>
              <a:rPr lang="en-US" altLang="zh-CN" dirty="0" err="1"/>
              <a:t>url_param</a:t>
            </a:r>
            <a:r>
              <a:rPr lang="en-US" altLang="zh-CN" dirty="0"/>
              <a:t>’ requires an URL parameter name</a:t>
            </a:r>
            <a:r>
              <a:rPr lang="zh-CN" altLang="en-US" dirty="0" smtClean="0"/>
              <a:t>；</a:t>
            </a:r>
            <a:endParaRPr lang="en-US" altLang="zh-CN" dirty="0" smtClean="0"/>
          </a:p>
          <a:p>
            <a:r>
              <a:rPr lang="en-US" altLang="zh-CN" b="1" dirty="0"/>
              <a:t>7</a:t>
            </a:r>
            <a:r>
              <a:rPr lang="zh-CN" altLang="en-US" b="1" dirty="0"/>
              <a:t>、</a:t>
            </a:r>
            <a:r>
              <a:rPr lang="en-US" altLang="zh-CN" b="1" dirty="0" err="1"/>
              <a:t>hdr</a:t>
            </a:r>
            <a:r>
              <a:rPr lang="en-US" altLang="zh-CN" b="1" dirty="0"/>
              <a:t>(name</a:t>
            </a:r>
            <a:r>
              <a:rPr lang="en-US" altLang="zh-CN" b="1" dirty="0" smtClean="0"/>
              <a:t>)</a:t>
            </a:r>
            <a:endParaRPr lang="en-US" altLang="zh-CN" b="1" dirty="0"/>
          </a:p>
          <a:p>
            <a:r>
              <a:rPr lang="zh-CN" altLang="en-US" dirty="0" smtClean="0"/>
              <a:t>表示</a:t>
            </a:r>
            <a:r>
              <a:rPr lang="zh-CN" altLang="en-US" dirty="0"/>
              <a:t>根据</a:t>
            </a:r>
            <a:r>
              <a:rPr lang="en-US" altLang="zh-CN" dirty="0"/>
              <a:t>HTTP</a:t>
            </a:r>
            <a:r>
              <a:rPr lang="zh-CN" altLang="en-US" dirty="0"/>
              <a:t>请求头来锁定每一次</a:t>
            </a:r>
            <a:r>
              <a:rPr lang="en-US" altLang="zh-CN" dirty="0"/>
              <a:t>HTTP</a:t>
            </a:r>
            <a:r>
              <a:rPr lang="zh-CN" altLang="en-US" dirty="0"/>
              <a:t>请求</a:t>
            </a:r>
            <a:r>
              <a:rPr lang="zh-CN" altLang="en-US" dirty="0" smtClean="0"/>
              <a:t>；</a:t>
            </a:r>
            <a:endParaRPr lang="en-US" altLang="zh-CN" dirty="0" smtClean="0"/>
          </a:p>
          <a:p>
            <a:r>
              <a:rPr lang="en-US" altLang="zh-CN" b="1" dirty="0"/>
              <a:t>8</a:t>
            </a:r>
            <a:r>
              <a:rPr lang="zh-CN" altLang="en-US" b="1" dirty="0"/>
              <a:t>、 </a:t>
            </a:r>
            <a:r>
              <a:rPr lang="en-US" altLang="zh-CN" b="1" dirty="0" err="1"/>
              <a:t>rdp</a:t>
            </a:r>
            <a:r>
              <a:rPr lang="en-US" altLang="zh-CN" b="1" dirty="0"/>
              <a:t>-cookie(name)</a:t>
            </a:r>
          </a:p>
          <a:p>
            <a:r>
              <a:rPr lang="zh-CN" altLang="en-US" dirty="0" smtClean="0"/>
              <a:t>表示根据</a:t>
            </a:r>
            <a:r>
              <a:rPr lang="en-US" altLang="zh-CN" dirty="0"/>
              <a:t>cookie(name)</a:t>
            </a:r>
            <a:r>
              <a:rPr lang="zh-CN" altLang="en-US" dirty="0"/>
              <a:t>来锁定并哈希每一次</a:t>
            </a:r>
            <a:r>
              <a:rPr lang="en-US" altLang="zh-CN" dirty="0"/>
              <a:t>TCP</a:t>
            </a:r>
            <a:r>
              <a:rPr lang="zh-CN" altLang="en-US" dirty="0"/>
              <a:t>请求。</a:t>
            </a:r>
          </a:p>
        </p:txBody>
      </p:sp>
    </p:spTree>
    <p:extLst>
      <p:ext uri="{BB962C8B-B14F-4D97-AF65-F5344CB8AC3E}">
        <p14:creationId xmlns:p14="http://schemas.microsoft.com/office/powerpoint/2010/main" val="2901060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线连接符 4"/>
          <p:cNvCxnSpPr/>
          <p:nvPr/>
        </p:nvCxnSpPr>
        <p:spPr>
          <a:xfrm>
            <a:off x="271787" y="886891"/>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文本框 5"/>
          <p:cNvSpPr txBox="1"/>
          <p:nvPr/>
        </p:nvSpPr>
        <p:spPr>
          <a:xfrm>
            <a:off x="2359492" y="2796616"/>
            <a:ext cx="6141127" cy="523220"/>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kumimoji="1" lang="zh-CN" altLang="en-US" sz="2800" b="1" dirty="0" smtClean="0"/>
              <a:t>第七部分      </a:t>
            </a:r>
            <a:r>
              <a:rPr lang="en-US" altLang="zh-CN" sz="2800" dirty="0" smtClean="0">
                <a:latin typeface="华文细黑" panose="02010600040101010101" pitchFamily="2" charset="-122"/>
                <a:ea typeface="华文细黑" panose="02010600040101010101" pitchFamily="2" charset="-122"/>
              </a:rPr>
              <a:t>session</a:t>
            </a:r>
            <a:r>
              <a:rPr lang="zh-CN" altLang="en-US" sz="2800" dirty="0" smtClean="0">
                <a:latin typeface="华文细黑" panose="02010600040101010101" pitchFamily="2" charset="-122"/>
                <a:ea typeface="华文细黑" panose="02010600040101010101" pitchFamily="2" charset="-122"/>
              </a:rPr>
              <a:t>共享</a:t>
            </a:r>
            <a:endParaRPr lang="zh-CN" altLang="en-US" sz="2800" b="1"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2080095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355328" y="292295"/>
            <a:ext cx="5240537" cy="461665"/>
          </a:xfrm>
          <a:prstGeom prst="rect">
            <a:avLst/>
          </a:prstGeom>
          <a:noFill/>
        </p:spPr>
        <p:txBody>
          <a:bodyPr wrap="none" rtlCol="0">
            <a:spAutoFit/>
          </a:bodyPr>
          <a:lstStyle/>
          <a:p>
            <a:pPr lvl="0"/>
            <a:r>
              <a:rPr kumimoji="1" lang="zh-CN" altLang="en-US" sz="2400" dirty="0">
                <a:latin typeface="微软雅黑" pitchFamily="34" charset="-122"/>
                <a:ea typeface="微软雅黑" pitchFamily="34" charset="-122"/>
                <a:cs typeface="Arial"/>
              </a:rPr>
              <a:t>负载均衡原理与实践</a:t>
            </a:r>
            <a:r>
              <a:rPr kumimoji="1" lang="en-US" altLang="zh-CN" sz="2400" dirty="0" smtClean="0">
                <a:latin typeface="微软雅黑" pitchFamily="34" charset="-122"/>
                <a:ea typeface="微软雅黑" pitchFamily="34" charset="-122"/>
                <a:cs typeface="Arial"/>
              </a:rPr>
              <a:t>——</a:t>
            </a:r>
            <a:r>
              <a:rPr lang="en-US" altLang="zh-CN" sz="2400" dirty="0" smtClean="0">
                <a:latin typeface="华文细黑" panose="02010600040101010101" pitchFamily="2" charset="-122"/>
                <a:ea typeface="华文细黑" panose="02010600040101010101" pitchFamily="2" charset="-122"/>
              </a:rPr>
              <a:t>session</a:t>
            </a:r>
            <a:r>
              <a:rPr lang="zh-CN" altLang="en-US" sz="2400" dirty="0" smtClean="0">
                <a:latin typeface="华文细黑" panose="02010600040101010101" pitchFamily="2" charset="-122"/>
                <a:ea typeface="华文细黑" panose="02010600040101010101" pitchFamily="2" charset="-122"/>
              </a:rPr>
              <a:t>共享</a:t>
            </a:r>
            <a:endParaRPr lang="zh-CN" altLang="en-US" sz="2400" b="1" dirty="0">
              <a:latin typeface="华文细黑" panose="02010600040101010101" pitchFamily="2" charset="-122"/>
              <a:ea typeface="华文细黑" panose="02010600040101010101" pitchFamily="2" charset="-122"/>
            </a:endParaRPr>
          </a:p>
        </p:txBody>
      </p:sp>
      <p:cxnSp>
        <p:nvCxnSpPr>
          <p:cNvPr id="13" name="直线连接符 5"/>
          <p:cNvCxnSpPr/>
          <p:nvPr/>
        </p:nvCxnSpPr>
        <p:spPr>
          <a:xfrm>
            <a:off x="340425" y="877300"/>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矩形 7"/>
          <p:cNvSpPr/>
          <p:nvPr/>
        </p:nvSpPr>
        <p:spPr>
          <a:xfrm>
            <a:off x="340425" y="1254440"/>
            <a:ext cx="8606936" cy="4247317"/>
          </a:xfrm>
          <a:prstGeom prst="rect">
            <a:avLst/>
          </a:prstGeom>
        </p:spPr>
        <p:txBody>
          <a:bodyPr wrap="square">
            <a:spAutoFit/>
          </a:bodyPr>
          <a:lstStyle/>
          <a:p>
            <a:r>
              <a:rPr lang="en-US" altLang="zh-CN" b="1" dirty="0" smtClean="0"/>
              <a:t>Session</a:t>
            </a:r>
            <a:r>
              <a:rPr lang="zh-CN" altLang="en-US" b="1" dirty="0" smtClean="0"/>
              <a:t>共享方式：</a:t>
            </a:r>
            <a:endParaRPr lang="en-US" altLang="zh-CN" b="1" dirty="0" smtClean="0"/>
          </a:p>
          <a:p>
            <a:endParaRPr lang="en-US" altLang="zh-CN" b="1" dirty="0" smtClean="0"/>
          </a:p>
          <a:p>
            <a:r>
              <a:rPr lang="en-US" altLang="zh-CN" b="1" dirty="0" smtClean="0"/>
              <a:t>1</a:t>
            </a:r>
            <a:r>
              <a:rPr lang="zh-CN" altLang="en-US" b="1" dirty="0" smtClean="0"/>
              <a:t>、</a:t>
            </a:r>
            <a:r>
              <a:rPr lang="en-US" altLang="zh-CN" b="1" dirty="0" smtClean="0"/>
              <a:t>tomcat session</a:t>
            </a:r>
            <a:r>
              <a:rPr lang="zh-CN" altLang="en-US" b="1" dirty="0" smtClean="0"/>
              <a:t>复制</a:t>
            </a:r>
            <a:endParaRPr lang="en-US" altLang="zh-CN" b="1" dirty="0" smtClean="0"/>
          </a:p>
          <a:p>
            <a:r>
              <a:rPr lang="zh-CN" altLang="en-US" dirty="0" smtClean="0"/>
              <a:t>通过修改</a:t>
            </a:r>
            <a:r>
              <a:rPr lang="en-US" altLang="zh-CN" dirty="0" smtClean="0"/>
              <a:t>server.xml</a:t>
            </a:r>
            <a:r>
              <a:rPr lang="zh-CN" altLang="en-US" dirty="0" smtClean="0"/>
              <a:t>实现；</a:t>
            </a:r>
            <a:endParaRPr lang="en-US" altLang="zh-CN" dirty="0" smtClean="0"/>
          </a:p>
          <a:p>
            <a:endParaRPr lang="en-US" altLang="zh-CN" dirty="0" smtClean="0"/>
          </a:p>
          <a:p>
            <a:r>
              <a:rPr lang="en-US" altLang="zh-CN" b="1" dirty="0"/>
              <a:t>2</a:t>
            </a:r>
            <a:r>
              <a:rPr lang="zh-CN" altLang="en-US" b="1" dirty="0" smtClean="0"/>
              <a:t>、</a:t>
            </a:r>
            <a:r>
              <a:rPr lang="en-US" altLang="zh-CN" b="1" dirty="0"/>
              <a:t>cookie </a:t>
            </a:r>
            <a:r>
              <a:rPr lang="zh-CN" altLang="en-US" b="1" dirty="0"/>
              <a:t>识别  </a:t>
            </a:r>
            <a:endParaRPr lang="zh-CN" altLang="en-US" dirty="0"/>
          </a:p>
          <a:p>
            <a:r>
              <a:rPr lang="en-US" altLang="zh-CN" dirty="0" smtClean="0"/>
              <a:t>WEB</a:t>
            </a:r>
            <a:r>
              <a:rPr lang="zh-CN" altLang="en-US" dirty="0"/>
              <a:t>服务端发送给客户端的</a:t>
            </a:r>
            <a:r>
              <a:rPr lang="en-US" altLang="zh-CN" dirty="0"/>
              <a:t>cookie</a:t>
            </a:r>
            <a:r>
              <a:rPr lang="zh-CN" altLang="en-US" dirty="0"/>
              <a:t>中插入</a:t>
            </a:r>
            <a:r>
              <a:rPr lang="en-US" altLang="zh-CN" dirty="0"/>
              <a:t>(</a:t>
            </a:r>
            <a:r>
              <a:rPr lang="zh-CN" altLang="en-US" dirty="0"/>
              <a:t>或添加加前缀</a:t>
            </a:r>
            <a:r>
              <a:rPr lang="en-US" altLang="zh-CN" dirty="0"/>
              <a:t>)</a:t>
            </a:r>
            <a:r>
              <a:rPr lang="en-US" altLang="zh-CN" dirty="0" err="1"/>
              <a:t>haproxy</a:t>
            </a:r>
            <a:r>
              <a:rPr lang="zh-CN" altLang="en-US" dirty="0"/>
              <a:t>定义的后端的服务器</a:t>
            </a:r>
            <a:r>
              <a:rPr lang="en-US" altLang="zh-CN" dirty="0"/>
              <a:t>COOKIE </a:t>
            </a:r>
            <a:r>
              <a:rPr lang="en-US" altLang="zh-CN" dirty="0" smtClean="0"/>
              <a:t>ID</a:t>
            </a:r>
          </a:p>
          <a:p>
            <a:endParaRPr lang="en-US" altLang="zh-CN" dirty="0"/>
          </a:p>
          <a:p>
            <a:r>
              <a:rPr lang="en-US" altLang="zh-CN" b="1" dirty="0" smtClean="0"/>
              <a:t>3</a:t>
            </a:r>
            <a:r>
              <a:rPr lang="zh-CN" altLang="en-US" b="1" dirty="0"/>
              <a:t>、</a:t>
            </a:r>
            <a:r>
              <a:rPr lang="zh-CN" altLang="en-US" b="1" dirty="0" smtClean="0"/>
              <a:t>数据库保存</a:t>
            </a:r>
            <a:r>
              <a:rPr lang="en-US" altLang="zh-CN" b="1" dirty="0"/>
              <a:t>session</a:t>
            </a:r>
            <a:endParaRPr lang="en-US" altLang="zh-CN" b="1" dirty="0" smtClean="0"/>
          </a:p>
          <a:p>
            <a:endParaRPr lang="en-US" altLang="zh-CN" b="1" dirty="0" smtClean="0"/>
          </a:p>
          <a:p>
            <a:r>
              <a:rPr lang="zh-CN" altLang="en-US" dirty="0" smtClean="0"/>
              <a:t>将</a:t>
            </a:r>
            <a:r>
              <a:rPr lang="en-US" altLang="zh-CN" dirty="0" smtClean="0"/>
              <a:t>session</a:t>
            </a:r>
            <a:r>
              <a:rPr lang="zh-CN" altLang="en-US" dirty="0" smtClean="0"/>
              <a:t>写入到数据库的表中；</a:t>
            </a:r>
            <a:endParaRPr lang="en-US" altLang="zh-CN" dirty="0" smtClean="0"/>
          </a:p>
          <a:p>
            <a:endParaRPr lang="en-US" altLang="zh-CN" dirty="0" smtClean="0"/>
          </a:p>
          <a:p>
            <a:r>
              <a:rPr lang="en-US" altLang="zh-CN" b="1" dirty="0"/>
              <a:t>4</a:t>
            </a:r>
            <a:r>
              <a:rPr lang="zh-CN" altLang="en-US" b="1" dirty="0" smtClean="0"/>
              <a:t>、集中式</a:t>
            </a:r>
            <a:r>
              <a:rPr lang="en-US" altLang="zh-CN" b="1" dirty="0" smtClean="0"/>
              <a:t>session</a:t>
            </a:r>
          </a:p>
          <a:p>
            <a:r>
              <a:rPr lang="en-US" altLang="zh-CN" dirty="0" err="1" smtClean="0"/>
              <a:t>Redis</a:t>
            </a:r>
            <a:r>
              <a:rPr lang="zh-CN" altLang="en-US" dirty="0" smtClean="0"/>
              <a:t>或</a:t>
            </a:r>
            <a:r>
              <a:rPr lang="en-US" altLang="zh-CN" dirty="0" err="1" smtClean="0"/>
              <a:t>memcache</a:t>
            </a:r>
            <a:r>
              <a:rPr lang="zh-CN" altLang="en-US" dirty="0" smtClean="0"/>
              <a:t>或</a:t>
            </a:r>
            <a:r>
              <a:rPr lang="en-US" altLang="zh-CN" dirty="0" err="1"/>
              <a:t>terrocotta</a:t>
            </a:r>
            <a:endParaRPr lang="en-US" altLang="zh-CN" dirty="0" smtClean="0"/>
          </a:p>
        </p:txBody>
      </p:sp>
    </p:spTree>
    <p:extLst>
      <p:ext uri="{BB962C8B-B14F-4D97-AF65-F5344CB8AC3E}">
        <p14:creationId xmlns:p14="http://schemas.microsoft.com/office/powerpoint/2010/main" val="1703618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线连接符 4"/>
          <p:cNvCxnSpPr/>
          <p:nvPr/>
        </p:nvCxnSpPr>
        <p:spPr>
          <a:xfrm>
            <a:off x="271787" y="886891"/>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文本框 5"/>
          <p:cNvSpPr txBox="1"/>
          <p:nvPr/>
        </p:nvSpPr>
        <p:spPr>
          <a:xfrm>
            <a:off x="2352722" y="2825651"/>
            <a:ext cx="4222631" cy="523220"/>
          </a:xfrm>
          <a:prstGeom prst="rect">
            <a:avLst/>
          </a:prstGeom>
          <a:noFill/>
        </p:spPr>
        <p:txBody>
          <a:bodyPr wrap="non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zh-CN" altLang="en-US" sz="2800" b="1" dirty="0" smtClean="0"/>
              <a:t>第八部分 </a:t>
            </a:r>
            <a:r>
              <a:rPr lang="zh-CN" altLang="en-US" sz="2800" dirty="0" smtClean="0"/>
              <a:t>不同</a:t>
            </a:r>
            <a:r>
              <a:rPr lang="zh-CN" altLang="en-US" sz="2800" dirty="0"/>
              <a:t>的负载场景</a:t>
            </a:r>
          </a:p>
        </p:txBody>
      </p:sp>
    </p:spTree>
    <p:extLst>
      <p:ext uri="{BB962C8B-B14F-4D97-AF65-F5344CB8AC3E}">
        <p14:creationId xmlns:p14="http://schemas.microsoft.com/office/powerpoint/2010/main" val="1334880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线连接符 4"/>
          <p:cNvCxnSpPr/>
          <p:nvPr/>
        </p:nvCxnSpPr>
        <p:spPr>
          <a:xfrm>
            <a:off x="271787" y="886891"/>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文本框 5"/>
          <p:cNvSpPr txBox="1"/>
          <p:nvPr/>
        </p:nvSpPr>
        <p:spPr>
          <a:xfrm>
            <a:off x="1714994" y="2777282"/>
            <a:ext cx="5391469" cy="523220"/>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kumimoji="1" lang="zh-CN" altLang="en-US" sz="2800" b="1" dirty="0" smtClean="0"/>
              <a:t>第一部分    </a:t>
            </a:r>
            <a:r>
              <a:rPr lang="zh-CN" altLang="en-US" sz="2800" dirty="0" smtClean="0">
                <a:latin typeface="华文细黑" pitchFamily="2" charset="-122"/>
                <a:ea typeface="华文细黑" pitchFamily="2" charset="-122"/>
              </a:rPr>
              <a:t>集群</a:t>
            </a:r>
            <a:r>
              <a:rPr lang="zh-CN" altLang="en-US" sz="2800" dirty="0">
                <a:latin typeface="华文细黑" pitchFamily="2" charset="-122"/>
                <a:ea typeface="华文细黑" pitchFamily="2" charset="-122"/>
              </a:rPr>
              <a:t>及负载均衡概念</a:t>
            </a:r>
          </a:p>
        </p:txBody>
      </p:sp>
    </p:spTree>
    <p:extLst>
      <p:ext uri="{BB962C8B-B14F-4D97-AF65-F5344CB8AC3E}">
        <p14:creationId xmlns:p14="http://schemas.microsoft.com/office/powerpoint/2010/main" val="229117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负载场景</a:t>
            </a:r>
            <a:r>
              <a:rPr lang="zh-CN" altLang="en-US" dirty="0"/>
              <a:t>一</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这</a:t>
            </a:r>
            <a:r>
              <a:rPr lang="zh-CN" altLang="en-US" sz="1800" dirty="0"/>
              <a:t>是一个国家级物流园区的货运订单和物流管理系统。在物流园区内的货运代理商、合作司机（货运车辆）、园区管理员和客服人员都要使用这套系统。每日</a:t>
            </a:r>
            <a:r>
              <a:rPr lang="en-US" altLang="zh-CN" sz="1800" dirty="0"/>
              <a:t>RUV</a:t>
            </a:r>
            <a:r>
              <a:rPr lang="zh-CN" altLang="en-US" sz="1800" dirty="0"/>
              <a:t>在</a:t>
            </a:r>
            <a:r>
              <a:rPr lang="en-US" altLang="zh-CN" sz="1800" dirty="0"/>
              <a:t>1</a:t>
            </a:r>
            <a:r>
              <a:rPr lang="zh-CN" altLang="en-US" sz="1800" dirty="0"/>
              <a:t>万人次，日</a:t>
            </a:r>
            <a:r>
              <a:rPr lang="en-US" altLang="zh-CN" sz="1800" dirty="0"/>
              <a:t>PV</a:t>
            </a:r>
            <a:r>
              <a:rPr lang="zh-CN" altLang="en-US" sz="1800" dirty="0"/>
              <a:t>在</a:t>
            </a:r>
            <a:r>
              <a:rPr lang="en-US" altLang="zh-CN" sz="1800" dirty="0"/>
              <a:t>10</a:t>
            </a:r>
            <a:r>
              <a:rPr lang="zh-CN" altLang="en-US" sz="1800" dirty="0"/>
              <a:t>万左右。甲方总经理使用这套系统的原有是抱着“试一下移动互联网对物流产品是否能起到提高效率的作用”。可以看出整个系统基本上没有访问压力，甲方对您设计的系统只有一个要求：能够保证系统以后的功能和性能扩展性。</a:t>
            </a:r>
          </a:p>
        </p:txBody>
      </p:sp>
    </p:spTree>
    <p:extLst>
      <p:ext uri="{BB962C8B-B14F-4D97-AF65-F5344CB8AC3E}">
        <p14:creationId xmlns:p14="http://schemas.microsoft.com/office/powerpoint/2010/main" val="22035182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289" y="699181"/>
            <a:ext cx="7287642" cy="5439534"/>
          </a:xfrm>
          <a:prstGeom prst="rect">
            <a:avLst/>
          </a:prstGeom>
        </p:spPr>
      </p:pic>
    </p:spTree>
    <p:extLst>
      <p:ext uri="{BB962C8B-B14F-4D97-AF65-F5344CB8AC3E}">
        <p14:creationId xmlns:p14="http://schemas.microsoft.com/office/powerpoint/2010/main" val="99820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86415"/>
          </a:xfrm>
        </p:spPr>
        <p:txBody>
          <a:bodyPr>
            <a:normAutofit/>
          </a:bodyPr>
          <a:lstStyle/>
          <a:p>
            <a:r>
              <a:rPr lang="zh-CN" altLang="en-US" sz="3600" dirty="0"/>
              <a:t>解决方案一：独立的</a:t>
            </a:r>
            <a:r>
              <a:rPr lang="en-US" altLang="zh-CN" sz="3600" dirty="0" err="1"/>
              <a:t>Nginx</a:t>
            </a:r>
            <a:r>
              <a:rPr lang="en-US" altLang="zh-CN" sz="3600" dirty="0"/>
              <a:t>/</a:t>
            </a:r>
            <a:r>
              <a:rPr lang="en-US" altLang="zh-CN" sz="3600" dirty="0" err="1"/>
              <a:t>Haproxy</a:t>
            </a:r>
            <a:r>
              <a:rPr lang="zh-CN" altLang="en-US" sz="3600" dirty="0" smtClean="0"/>
              <a:t>方案</a:t>
            </a:r>
            <a:endParaRPr lang="zh-CN" altLang="en-US" sz="3600" dirty="0"/>
          </a:p>
        </p:txBody>
      </p:sp>
      <p:sp>
        <p:nvSpPr>
          <p:cNvPr id="5" name="内容占位符 4"/>
          <p:cNvSpPr>
            <a:spLocks noGrp="1"/>
          </p:cNvSpPr>
          <p:nvPr>
            <p:ph idx="1"/>
          </p:nvPr>
        </p:nvSpPr>
        <p:spPr>
          <a:xfrm>
            <a:off x="457200" y="1012371"/>
            <a:ext cx="8229600" cy="4525963"/>
          </a:xfrm>
        </p:spPr>
        <p:txBody>
          <a:bodyPr>
            <a:normAutofit/>
          </a:bodyPr>
          <a:lstStyle/>
          <a:p>
            <a:r>
              <a:rPr lang="zh-CN" altLang="en-US" sz="1600" dirty="0"/>
              <a:t>第一个业务场景下，系统并没有多大的压力就是一套简单业务系统，日访问量也完全没有“有访问压力”这样的说法。但是客户有一个要求值得我们关注：要保证系统以后的功能和性能扩展性。为了保证功能和性能扩展性，在系统建立之初就要有一个很好的业务拆分规划，例如我们首先会把用户信息权限子系统和订单系统进行拆分，独立的车辆信息和定位系统可能也需要拆分出来。</a:t>
            </a:r>
          </a:p>
          <a:p>
            <a:r>
              <a:rPr lang="zh-CN" altLang="en-US" sz="1600" dirty="0"/>
              <a:t>这也是我们在系统建立时就要引入负载均衡层的一个重要原因。也是负载均衡层的重要作用之一。</a:t>
            </a:r>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404" y="2901575"/>
            <a:ext cx="6098465" cy="3611435"/>
          </a:xfrm>
          <a:prstGeom prst="rect">
            <a:avLst/>
          </a:prstGeom>
        </p:spPr>
      </p:pic>
    </p:spTree>
    <p:extLst>
      <p:ext uri="{BB962C8B-B14F-4D97-AF65-F5344CB8AC3E}">
        <p14:creationId xmlns:p14="http://schemas.microsoft.com/office/powerpoint/2010/main" val="66573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负载场景</a:t>
            </a:r>
            <a:r>
              <a:rPr lang="zh-CN" altLang="en-US" dirty="0" smtClean="0"/>
              <a:t>二</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效果</a:t>
            </a:r>
            <a:r>
              <a:rPr lang="zh-CN" altLang="en-US" sz="1800" dirty="0"/>
              <a:t>不错！在第一版系统架设后的</a:t>
            </a:r>
            <a:r>
              <a:rPr lang="en-US" altLang="zh-CN" sz="1800" dirty="0"/>
              <a:t>6</a:t>
            </a:r>
            <a:r>
              <a:rPr lang="zh-CN" altLang="en-US" sz="1800" dirty="0"/>
              <a:t>个月，货场丢货的情况大大减少，并且由于货车在途情况的监控，按时到达率也显著提升，</a:t>
            </a:r>
            <a:r>
              <a:rPr lang="zh-CN" altLang="en-US" sz="1800" dirty="0" smtClean="0"/>
              <a:t>货车</a:t>
            </a:r>
            <a:r>
              <a:rPr lang="zh-CN" altLang="en-US" sz="1800" dirty="0"/>
              <a:t>司机也反映由于整个货场货车信息都是共享的，货车的待货时间也明显缩短。在这期间物流园中越来越多的货运代理商、货车司机都开始使用这套系统了，整个系统的访问量成线性增长。</a:t>
            </a:r>
          </a:p>
          <a:p>
            <a:r>
              <a:rPr lang="zh-CN" altLang="en-US" sz="1800" dirty="0"/>
              <a:t>物流园的总经理对整个系统的作用感到满意，决定扩大系统的使用范围，并增加新的功能。经过讨论甲方最终决定把整套系统开放给货主：或者可以在系统上查看货运代理商的线路报价、线上通知代理商上门取货、监控目前自己货品的运输状态、了解第三方签收情况。初步估计系统的日</a:t>
            </a:r>
            <a:r>
              <a:rPr lang="en-US" altLang="zh-CN" sz="1800" dirty="0"/>
              <a:t>RUV</a:t>
            </a:r>
            <a:r>
              <a:rPr lang="zh-CN" altLang="en-US" sz="1800" dirty="0"/>
              <a:t>将达到</a:t>
            </a:r>
            <a:r>
              <a:rPr lang="en-US" altLang="zh-CN" sz="1800" dirty="0"/>
              <a:t>10</a:t>
            </a:r>
            <a:r>
              <a:rPr lang="zh-CN" altLang="en-US" sz="1800" dirty="0"/>
              <a:t>万，日</a:t>
            </a:r>
            <a:r>
              <a:rPr lang="en-US" altLang="zh-CN" sz="1800" dirty="0"/>
              <a:t>PV</a:t>
            </a:r>
            <a:r>
              <a:rPr lang="zh-CN" altLang="en-US" sz="1800" dirty="0"/>
              <a:t>将突破</a:t>
            </a:r>
            <a:r>
              <a:rPr lang="en-US" altLang="zh-CN" sz="1800" dirty="0"/>
              <a:t>50</a:t>
            </a:r>
            <a:r>
              <a:rPr lang="zh-CN" altLang="en-US" sz="1800" dirty="0"/>
              <a:t>万</a:t>
            </a:r>
            <a:r>
              <a:rPr lang="zh-CN" altLang="en-US" sz="1800" dirty="0" smtClean="0"/>
              <a:t>。</a:t>
            </a:r>
            <a:endParaRPr lang="zh-CN" altLang="en-US" sz="1800" dirty="0"/>
          </a:p>
        </p:txBody>
      </p:sp>
    </p:spTree>
    <p:extLst>
      <p:ext uri="{BB962C8B-B14F-4D97-AF65-F5344CB8AC3E}">
        <p14:creationId xmlns:p14="http://schemas.microsoft.com/office/powerpoint/2010/main" val="25229909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179" y="571101"/>
            <a:ext cx="7287642" cy="5715798"/>
          </a:xfrm>
          <a:prstGeom prst="rect">
            <a:avLst/>
          </a:prstGeom>
        </p:spPr>
      </p:pic>
    </p:spTree>
    <p:extLst>
      <p:ext uri="{BB962C8B-B14F-4D97-AF65-F5344CB8AC3E}">
        <p14:creationId xmlns:p14="http://schemas.microsoft.com/office/powerpoint/2010/main" val="3355052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86415"/>
          </a:xfrm>
        </p:spPr>
        <p:txBody>
          <a:bodyPr>
            <a:normAutofit fontScale="90000"/>
          </a:bodyPr>
          <a:lstStyle/>
          <a:p>
            <a:r>
              <a:rPr lang="zh-CN" altLang="en-US" sz="3600" dirty="0"/>
              <a:t>解决方案二：</a:t>
            </a:r>
            <a:r>
              <a:rPr lang="en-US" altLang="zh-CN" sz="3600" dirty="0" err="1"/>
              <a:t>Nginx</a:t>
            </a:r>
            <a:r>
              <a:rPr lang="en-US" altLang="zh-CN" sz="3600" dirty="0"/>
              <a:t>/</a:t>
            </a:r>
            <a:r>
              <a:rPr lang="en-US" altLang="zh-CN" sz="3600" dirty="0" err="1"/>
              <a:t>Haproxy</a:t>
            </a:r>
            <a:r>
              <a:rPr lang="en-US" altLang="zh-CN" sz="3600" dirty="0"/>
              <a:t> + </a:t>
            </a:r>
            <a:r>
              <a:rPr lang="en-US" altLang="zh-CN" sz="3600" dirty="0" err="1"/>
              <a:t>Keepalived</a:t>
            </a:r>
            <a:r>
              <a:rPr lang="zh-CN" altLang="en-US" sz="3600" dirty="0"/>
              <a:t>方案</a:t>
            </a:r>
          </a:p>
        </p:txBody>
      </p:sp>
      <p:sp>
        <p:nvSpPr>
          <p:cNvPr id="5" name="内容占位符 4"/>
          <p:cNvSpPr>
            <a:spLocks noGrp="1"/>
          </p:cNvSpPr>
          <p:nvPr>
            <p:ph idx="1"/>
          </p:nvPr>
        </p:nvSpPr>
        <p:spPr>
          <a:xfrm>
            <a:off x="457200" y="1012371"/>
            <a:ext cx="8229600" cy="4525963"/>
          </a:xfrm>
        </p:spPr>
        <p:txBody>
          <a:bodyPr>
            <a:normAutofit/>
          </a:bodyPr>
          <a:lstStyle/>
          <a:p>
            <a:r>
              <a:rPr lang="zh-CN" altLang="en-US" sz="1600" dirty="0"/>
              <a:t>此后，系统的访问压力进一步加大，系统的稳定性越来越受到我们的关注。所以在单节点处理还能满足业务要求的情况下，我们为负载层（还有各层）引入热备方案，以保证一个节点在崩溃的情况下，另一个节点能够自动接替其工作，为工程师解决问题赢得时间。</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366" y="2035627"/>
            <a:ext cx="5745897" cy="4335627"/>
          </a:xfrm>
          <a:prstGeom prst="rect">
            <a:avLst/>
          </a:prstGeom>
        </p:spPr>
      </p:pic>
    </p:spTree>
    <p:extLst>
      <p:ext uri="{BB962C8B-B14F-4D97-AF65-F5344CB8AC3E}">
        <p14:creationId xmlns:p14="http://schemas.microsoft.com/office/powerpoint/2010/main" val="83910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负载</a:t>
            </a:r>
            <a:r>
              <a:rPr lang="zh-CN" altLang="en-US" dirty="0" smtClean="0"/>
              <a:t>场景三</a:t>
            </a:r>
            <a:endParaRPr lang="zh-CN" altLang="en-US" dirty="0"/>
          </a:p>
        </p:txBody>
      </p:sp>
      <p:sp>
        <p:nvSpPr>
          <p:cNvPr id="3" name="内容占位符 2"/>
          <p:cNvSpPr>
            <a:spLocks noGrp="1"/>
          </p:cNvSpPr>
          <p:nvPr>
            <p:ph idx="1"/>
          </p:nvPr>
        </p:nvSpPr>
        <p:spPr/>
        <p:txBody>
          <a:bodyPr>
            <a:normAutofit/>
          </a:bodyPr>
          <a:lstStyle/>
          <a:p>
            <a:r>
              <a:rPr lang="zh-CN" altLang="en-US" sz="1800" dirty="0"/>
              <a:t>一年后，赞不绝口的大宗货品运输服务质量终于传到了政府领导的耳朵里。省里分管运输的领导亲自领队到物流园区参观考察，最终决定由省政府牵头，各地方政府参与，将这套管理办法在整个省级范围进行推广使用。全省</a:t>
            </a:r>
            <a:r>
              <a:rPr lang="en-US" altLang="zh-CN" sz="1800" dirty="0"/>
              <a:t>10</a:t>
            </a:r>
            <a:r>
              <a:rPr lang="zh-CN" altLang="en-US" sz="1800" dirty="0"/>
              <a:t>家大型物流园和</a:t>
            </a:r>
            <a:r>
              <a:rPr lang="en-US" altLang="zh-CN" sz="1800" dirty="0"/>
              <a:t>50</a:t>
            </a:r>
            <a:r>
              <a:rPr lang="zh-CN" altLang="en-US" sz="1800" dirty="0"/>
              <a:t>家二级物流园中的上万货运代理商、散落省内的零散代理商、</a:t>
            </a:r>
            <a:r>
              <a:rPr lang="en-US" altLang="zh-CN" sz="1800" dirty="0"/>
              <a:t>10</a:t>
            </a:r>
            <a:r>
              <a:rPr lang="zh-CN" altLang="en-US" sz="1800" dirty="0"/>
              <a:t>万个人</a:t>
            </a:r>
            <a:r>
              <a:rPr lang="en-US" altLang="zh-CN" sz="1800" dirty="0"/>
              <a:t>/</a:t>
            </a:r>
            <a:r>
              <a:rPr lang="zh-CN" altLang="en-US" sz="1800" dirty="0"/>
              <a:t>企业货主、</a:t>
            </a:r>
            <a:r>
              <a:rPr lang="en-US" altLang="zh-CN" sz="1800" dirty="0"/>
              <a:t>40</a:t>
            </a:r>
            <a:r>
              <a:rPr lang="zh-CN" altLang="en-US" sz="1800" dirty="0"/>
              <a:t>万优等资质车源共同接入系统。</a:t>
            </a:r>
          </a:p>
          <a:p>
            <a:r>
              <a:rPr lang="zh-CN" altLang="en-US" sz="1800" dirty="0"/>
              <a:t>新的功能上，增加了费用结算和运费保障功能，从货主预付款开始到第三方确认收货的整个环节都进行费用管理。为了保证线上收货环节的顺利，新版本中还增加了代理商之间的合作收货功能。新系统的日</a:t>
            </a:r>
            <a:r>
              <a:rPr lang="en-US" altLang="zh-CN" sz="1800" dirty="0"/>
              <a:t>RUV</a:t>
            </a:r>
            <a:r>
              <a:rPr lang="zh-CN" altLang="en-US" sz="1800" dirty="0"/>
              <a:t>将超过</a:t>
            </a:r>
            <a:r>
              <a:rPr lang="en-US" altLang="zh-CN" sz="1800" dirty="0"/>
              <a:t>50</a:t>
            </a:r>
            <a:r>
              <a:rPr lang="zh-CN" altLang="en-US" sz="1800" dirty="0"/>
              <a:t>万，日</a:t>
            </a:r>
            <a:r>
              <a:rPr lang="en-US" altLang="zh-CN" sz="1800" dirty="0"/>
              <a:t>PV</a:t>
            </a:r>
            <a:r>
              <a:rPr lang="zh-CN" altLang="en-US" sz="1800" dirty="0"/>
              <a:t>将突破</a:t>
            </a:r>
            <a:r>
              <a:rPr lang="en-US" altLang="zh-CN" sz="1800" dirty="0"/>
              <a:t>250</a:t>
            </a:r>
            <a:r>
              <a:rPr lang="zh-CN" altLang="en-US" sz="1800" dirty="0"/>
              <a:t>万</a:t>
            </a:r>
            <a:r>
              <a:rPr lang="zh-CN" altLang="en-US" sz="1800" dirty="0" smtClean="0"/>
              <a:t>。</a:t>
            </a:r>
            <a:endParaRPr lang="zh-CN" altLang="en-US" sz="1800" dirty="0"/>
          </a:p>
        </p:txBody>
      </p:sp>
    </p:spTree>
    <p:extLst>
      <p:ext uri="{BB962C8B-B14F-4D97-AF65-F5344CB8AC3E}">
        <p14:creationId xmlns:p14="http://schemas.microsoft.com/office/powerpoint/2010/main" val="23130766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541" y="175758"/>
            <a:ext cx="8630854" cy="6506483"/>
          </a:xfrm>
          <a:prstGeom prst="rect">
            <a:avLst/>
          </a:prstGeom>
        </p:spPr>
      </p:pic>
    </p:spTree>
    <p:extLst>
      <p:ext uri="{BB962C8B-B14F-4D97-AF65-F5344CB8AC3E}">
        <p14:creationId xmlns:p14="http://schemas.microsoft.com/office/powerpoint/2010/main" val="17982632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86415"/>
          </a:xfrm>
        </p:spPr>
        <p:txBody>
          <a:bodyPr>
            <a:normAutofit/>
          </a:bodyPr>
          <a:lstStyle/>
          <a:p>
            <a:r>
              <a:rPr lang="zh-CN" altLang="en-US" sz="2400" dirty="0"/>
              <a:t>解决方案三：</a:t>
            </a:r>
            <a:r>
              <a:rPr lang="en-US" altLang="zh-CN" sz="2400" dirty="0"/>
              <a:t>LVS</a:t>
            </a:r>
            <a:r>
              <a:rPr lang="zh-CN" altLang="en-US" sz="2400" dirty="0"/>
              <a:t>（</a:t>
            </a:r>
            <a:r>
              <a:rPr lang="en-US" altLang="zh-CN" sz="2400" dirty="0"/>
              <a:t>DR</a:t>
            </a:r>
            <a:r>
              <a:rPr lang="zh-CN" altLang="en-US" sz="2400" dirty="0"/>
              <a:t>）</a:t>
            </a:r>
            <a:r>
              <a:rPr lang="en-US" altLang="zh-CN" sz="2400" dirty="0"/>
              <a:t>+ </a:t>
            </a:r>
            <a:r>
              <a:rPr lang="en-US" altLang="zh-CN" sz="2400" dirty="0" err="1"/>
              <a:t>Keepalived</a:t>
            </a:r>
            <a:r>
              <a:rPr lang="en-US" altLang="zh-CN" sz="2400" dirty="0"/>
              <a:t>+ </a:t>
            </a:r>
            <a:r>
              <a:rPr lang="en-US" altLang="zh-CN" sz="2400" dirty="0" err="1" smtClean="0"/>
              <a:t>Nginx</a:t>
            </a:r>
            <a:r>
              <a:rPr lang="en-US" altLang="zh-CN" sz="2400" dirty="0" smtClean="0"/>
              <a:t>/</a:t>
            </a:r>
            <a:r>
              <a:rPr lang="en-US" altLang="zh-CN" sz="2400" dirty="0" err="1" smtClean="0"/>
              <a:t>Haproxy</a:t>
            </a:r>
            <a:r>
              <a:rPr lang="zh-CN" altLang="en-US" sz="2400" dirty="0" smtClean="0"/>
              <a:t>方案</a:t>
            </a:r>
            <a:endParaRPr lang="zh-CN" altLang="en-US" sz="2400" dirty="0"/>
          </a:p>
        </p:txBody>
      </p:sp>
      <p:sp>
        <p:nvSpPr>
          <p:cNvPr id="5" name="内容占位符 4"/>
          <p:cNvSpPr>
            <a:spLocks noGrp="1"/>
          </p:cNvSpPr>
          <p:nvPr>
            <p:ph idx="1"/>
          </p:nvPr>
        </p:nvSpPr>
        <p:spPr>
          <a:xfrm>
            <a:off x="457200" y="1012371"/>
            <a:ext cx="8229600" cy="4525963"/>
          </a:xfrm>
        </p:spPr>
        <p:txBody>
          <a:bodyPr>
            <a:normAutofit/>
          </a:bodyPr>
          <a:lstStyle/>
          <a:p>
            <a:r>
              <a:rPr lang="zh-CN" altLang="en-US" sz="1600" dirty="0"/>
              <a:t>在第三版本架构方案中，为了保证负载层足够稳定的状态下，适应更大的访问吞吐量还要应付可能的访问洪峰，我们加入了</a:t>
            </a:r>
            <a:r>
              <a:rPr lang="en-US" altLang="zh-CN" sz="1600" dirty="0"/>
              <a:t>LVS</a:t>
            </a:r>
            <a:r>
              <a:rPr lang="zh-CN" altLang="en-US" sz="1600" dirty="0"/>
              <a:t>技术。</a:t>
            </a:r>
            <a:r>
              <a:rPr lang="en-US" altLang="zh-CN" sz="1600" dirty="0"/>
              <a:t>LVS</a:t>
            </a:r>
            <a:r>
              <a:rPr lang="zh-CN" altLang="en-US" sz="1600" dirty="0"/>
              <a:t>负责第一层负载，然后再将访问请求转发到后端的若干台</a:t>
            </a:r>
            <a:r>
              <a:rPr lang="en-US" altLang="zh-CN" sz="1600" dirty="0" err="1"/>
              <a:t>Nginx</a:t>
            </a:r>
            <a:r>
              <a:rPr lang="zh-CN" altLang="en-US" sz="1600" dirty="0"/>
              <a:t>上。</a:t>
            </a:r>
            <a:r>
              <a:rPr lang="en-US" altLang="zh-CN" sz="1600" dirty="0"/>
              <a:t>LVS</a:t>
            </a:r>
            <a:r>
              <a:rPr lang="zh-CN" altLang="en-US" sz="1600" dirty="0"/>
              <a:t>的</a:t>
            </a:r>
            <a:r>
              <a:rPr lang="en-US" altLang="zh-CN" sz="1600" dirty="0"/>
              <a:t>DR</a:t>
            </a:r>
            <a:r>
              <a:rPr lang="zh-CN" altLang="en-US" sz="1600" dirty="0"/>
              <a:t>工作模式，只是将请求转到后端，后端的</a:t>
            </a:r>
            <a:r>
              <a:rPr lang="en-US" altLang="zh-CN" sz="1600" dirty="0" err="1"/>
              <a:t>Nginx</a:t>
            </a:r>
            <a:r>
              <a:rPr lang="zh-CN" altLang="en-US" sz="1600" dirty="0"/>
              <a:t>服务器必须有一个外网</a:t>
            </a:r>
            <a:r>
              <a:rPr lang="en-US" altLang="zh-CN" sz="1600" dirty="0"/>
              <a:t>IP</a:t>
            </a:r>
            <a:r>
              <a:rPr lang="zh-CN" altLang="en-US" sz="1600" dirty="0"/>
              <a:t>，在收到请求并处理完成后，</a:t>
            </a:r>
            <a:r>
              <a:rPr lang="en-US" altLang="zh-CN" sz="1600" dirty="0" err="1"/>
              <a:t>Nginx</a:t>
            </a:r>
            <a:r>
              <a:rPr lang="zh-CN" altLang="en-US" sz="1600" dirty="0"/>
              <a:t>将直接发送结果到请求方，不会再经</a:t>
            </a:r>
            <a:r>
              <a:rPr lang="en-US" altLang="zh-CN" sz="1600" dirty="0"/>
              <a:t>LVS</a:t>
            </a:r>
            <a:r>
              <a:rPr lang="zh-CN" altLang="en-US" sz="1600" dirty="0"/>
              <a:t>回发</a:t>
            </a:r>
            <a:r>
              <a:rPr lang="zh-CN" altLang="en-US" sz="1600" dirty="0" smtClean="0"/>
              <a:t>。</a:t>
            </a:r>
            <a:endParaRPr lang="zh-CN" altLang="en-US" dirty="0"/>
          </a:p>
        </p:txBody>
      </p:sp>
    </p:spTree>
    <p:extLst>
      <p:ext uri="{BB962C8B-B14F-4D97-AF65-F5344CB8AC3E}">
        <p14:creationId xmlns:p14="http://schemas.microsoft.com/office/powerpoint/2010/main" val="39557753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73" y="122488"/>
            <a:ext cx="5755426" cy="6613023"/>
          </a:xfrm>
          <a:prstGeom prst="rect">
            <a:avLst/>
          </a:prstGeom>
        </p:spPr>
      </p:pic>
    </p:spTree>
    <p:extLst>
      <p:ext uri="{BB962C8B-B14F-4D97-AF65-F5344CB8AC3E}">
        <p14:creationId xmlns:p14="http://schemas.microsoft.com/office/powerpoint/2010/main" val="26893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355328" y="292295"/>
            <a:ext cx="6388287" cy="830997"/>
          </a:xfrm>
          <a:prstGeom prst="rect">
            <a:avLst/>
          </a:prstGeom>
          <a:noFill/>
        </p:spPr>
        <p:txBody>
          <a:bodyPr wrap="none" rtlCol="0">
            <a:spAutoFit/>
          </a:bodyPr>
          <a:lstStyle/>
          <a:p>
            <a:pPr lvl="0">
              <a:buClr>
                <a:srgbClr val="777777"/>
              </a:buClr>
              <a:buSzPct val="85000"/>
              <a:defRPr/>
            </a:pPr>
            <a:r>
              <a:rPr kumimoji="1" lang="zh-CN" altLang="en-US" sz="2400" dirty="0" smtClean="0">
                <a:latin typeface="微软雅黑" pitchFamily="34" charset="-122"/>
                <a:ea typeface="微软雅黑" pitchFamily="34" charset="-122"/>
                <a:cs typeface="Arial"/>
              </a:rPr>
              <a:t>负载均衡原理与实践</a:t>
            </a:r>
            <a:r>
              <a:rPr kumimoji="1" lang="en-US" altLang="zh-CN" sz="2400" dirty="0" smtClean="0">
                <a:latin typeface="微软雅黑" pitchFamily="34" charset="-122"/>
                <a:ea typeface="微软雅黑" pitchFamily="34" charset="-122"/>
                <a:cs typeface="Arial"/>
              </a:rPr>
              <a:t>——</a:t>
            </a:r>
            <a:r>
              <a:rPr lang="zh-CN" altLang="en-US" sz="2400" dirty="0">
                <a:latin typeface="华文细黑" panose="02010600040101010101" pitchFamily="2" charset="-122"/>
                <a:ea typeface="华文细黑" panose="02010600040101010101" pitchFamily="2" charset="-122"/>
              </a:rPr>
              <a:t>集群及负载均衡概念</a:t>
            </a:r>
            <a:endParaRPr lang="zh-CN" altLang="en-US" sz="2400" b="1" dirty="0">
              <a:latin typeface="华文细黑" panose="02010600040101010101" pitchFamily="2" charset="-122"/>
              <a:ea typeface="华文细黑" panose="02010600040101010101" pitchFamily="2" charset="-122"/>
            </a:endParaRPr>
          </a:p>
          <a:p>
            <a:pPr>
              <a:buClr>
                <a:srgbClr val="777777"/>
              </a:buClr>
              <a:buSzPct val="85000"/>
              <a:defRPr/>
            </a:pPr>
            <a:endParaRPr lang="zh-CN" altLang="en-US" sz="2400" dirty="0">
              <a:latin typeface="华文细黑" pitchFamily="2" charset="-122"/>
              <a:ea typeface="华文细黑" pitchFamily="2" charset="-122"/>
            </a:endParaRPr>
          </a:p>
        </p:txBody>
      </p:sp>
      <p:cxnSp>
        <p:nvCxnSpPr>
          <p:cNvPr id="13" name="直线连接符 5"/>
          <p:cNvCxnSpPr/>
          <p:nvPr/>
        </p:nvCxnSpPr>
        <p:spPr>
          <a:xfrm>
            <a:off x="340425" y="877300"/>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 name="矩形 1"/>
          <p:cNvSpPr/>
          <p:nvPr/>
        </p:nvSpPr>
        <p:spPr>
          <a:xfrm>
            <a:off x="1380916" y="4167664"/>
            <a:ext cx="6701200" cy="2122376"/>
          </a:xfrm>
          <a:prstGeom prst="rect">
            <a:avLst/>
          </a:prstGeom>
        </p:spPr>
        <p:txBody>
          <a:bodyPr wrap="square">
            <a:spAutoFit/>
          </a:bodyPr>
          <a:lstStyle/>
          <a:p>
            <a:pPr>
              <a:lnSpc>
                <a:spcPct val="150000"/>
              </a:lnSpc>
            </a:pPr>
            <a:r>
              <a:rPr lang="en-US" altLang="zh-CN" dirty="0">
                <a:latin typeface="Verdana" panose="020B0604030504040204" pitchFamily="34" charset="0"/>
                <a:cs typeface="宋体" panose="02010600030101010101" pitchFamily="2" charset="-122"/>
              </a:rPr>
              <a:t/>
            </a:r>
            <a:br>
              <a:rPr lang="en-US" altLang="zh-CN" dirty="0">
                <a:latin typeface="Verdana" panose="020B0604030504040204" pitchFamily="34" charset="0"/>
                <a:cs typeface="宋体" panose="02010600030101010101" pitchFamily="2" charset="-122"/>
              </a:rPr>
            </a:br>
            <a:r>
              <a:rPr lang="en-US" altLang="zh-CN" dirty="0" smtClean="0">
                <a:latin typeface="Verdana" panose="020B0604030504040204" pitchFamily="34" charset="0"/>
                <a:cs typeface="宋体" panose="02010600030101010101" pitchFamily="2" charset="-122"/>
              </a:rPr>
              <a:t>	</a:t>
            </a:r>
            <a:r>
              <a:rPr lang="zh-CN" altLang="zh-CN" dirty="0" smtClean="0">
                <a:latin typeface="Arial" panose="020B0604020202020204" pitchFamily="34" charset="0"/>
                <a:cs typeface="宋体" panose="02010600030101010101" pitchFamily="2" charset="-122"/>
              </a:rPr>
              <a:t>所谓</a:t>
            </a:r>
            <a:r>
              <a:rPr lang="zh-CN" altLang="zh-CN" dirty="0">
                <a:latin typeface="Arial" panose="020B0604020202020204" pitchFamily="34" charset="0"/>
                <a:cs typeface="宋体" panose="02010600030101010101" pitchFamily="2" charset="-122"/>
              </a:rPr>
              <a:t>集群是指一组独立的计算机系统构成的多处理器系统，每台服务器都具有等价的地位，它们之间通过网络实现进程间的通信。应用程序可以通过网络共享内存进行消息传送，实现分布式计算机。集群也是指多台计算机共同协作运行一个应用。</a:t>
            </a:r>
            <a:endParaRPr lang="zh-CN" altLang="en-US" dirty="0"/>
          </a:p>
        </p:txBody>
      </p:sp>
      <p:sp>
        <p:nvSpPr>
          <p:cNvPr id="3" name="矩形 2"/>
          <p:cNvSpPr/>
          <p:nvPr/>
        </p:nvSpPr>
        <p:spPr>
          <a:xfrm>
            <a:off x="914400" y="2276145"/>
            <a:ext cx="2454518" cy="369332"/>
          </a:xfrm>
          <a:prstGeom prst="rect">
            <a:avLst/>
          </a:prstGeom>
        </p:spPr>
        <p:txBody>
          <a:bodyPr wrap="none">
            <a:spAutoFit/>
          </a:bodyPr>
          <a:lstStyle/>
          <a:p>
            <a:r>
              <a:rPr lang="zh-CN" altLang="zh-CN" dirty="0">
                <a:solidFill>
                  <a:srgbClr val="FF0000"/>
                </a:solidFill>
                <a:latin typeface="Arial" panose="020B0604020202020204" pitchFamily="34" charset="0"/>
                <a:cs typeface="宋体" panose="02010600030101010101" pitchFamily="2" charset="-122"/>
              </a:rPr>
              <a:t>什么是集群</a:t>
            </a:r>
            <a:r>
              <a:rPr lang="en-US" altLang="zh-CN" dirty="0">
                <a:solidFill>
                  <a:srgbClr val="FF0000"/>
                </a:solidFill>
                <a:latin typeface="Arial" panose="020B0604020202020204" pitchFamily="34" charset="0"/>
              </a:rPr>
              <a:t>(Cluster</a:t>
            </a:r>
            <a:r>
              <a:rPr lang="en-US" altLang="zh-CN" dirty="0" smtClean="0">
                <a:solidFill>
                  <a:srgbClr val="FF0000"/>
                </a:solidFill>
                <a:latin typeface="Arial" panose="020B0604020202020204" pitchFamily="34" charset="0"/>
              </a:rPr>
              <a:t>)</a:t>
            </a:r>
            <a:r>
              <a:rPr lang="zh-CN" altLang="en-US" dirty="0" smtClean="0">
                <a:solidFill>
                  <a:srgbClr val="FF0000"/>
                </a:solidFill>
                <a:latin typeface="Arial" panose="020B0604020202020204" pitchFamily="34" charset="0"/>
              </a:rPr>
              <a:t>？</a:t>
            </a:r>
            <a:endParaRPr lang="zh-CN" altLang="en-US" dirty="0">
              <a:solidFill>
                <a:srgbClr val="FF0000"/>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7819" y="1139682"/>
            <a:ext cx="4454013" cy="3011591"/>
          </a:xfrm>
          <a:prstGeom prst="rect">
            <a:avLst/>
          </a:prstGeom>
        </p:spPr>
      </p:pic>
    </p:spTree>
    <p:extLst>
      <p:ext uri="{BB962C8B-B14F-4D97-AF65-F5344CB8AC3E}">
        <p14:creationId xmlns:p14="http://schemas.microsoft.com/office/powerpoint/2010/main" val="28605472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负载</a:t>
            </a:r>
            <a:r>
              <a:rPr lang="zh-CN" altLang="en-US" dirty="0" smtClean="0"/>
              <a:t>场景四</a:t>
            </a:r>
            <a:endParaRPr lang="zh-CN" altLang="en-US" dirty="0"/>
          </a:p>
        </p:txBody>
      </p:sp>
      <p:sp>
        <p:nvSpPr>
          <p:cNvPr id="3" name="内容占位符 2"/>
          <p:cNvSpPr>
            <a:spLocks noGrp="1"/>
          </p:cNvSpPr>
          <p:nvPr>
            <p:ph idx="1"/>
          </p:nvPr>
        </p:nvSpPr>
        <p:spPr/>
        <p:txBody>
          <a:bodyPr>
            <a:normAutofit/>
          </a:bodyPr>
          <a:lstStyle/>
          <a:p>
            <a:r>
              <a:rPr lang="zh-CN" altLang="en-US" sz="1800" dirty="0"/>
              <a:t>服务效应、经济效应、口碑效应不断发酵，经过近两年多的发展，目前这套系统已经是省内知名的物流配送平台，专门服务大宗货运物流。联合政府向全国推广服务的时机终于到来。预计全国</a:t>
            </a:r>
            <a:r>
              <a:rPr lang="en-US" altLang="zh-CN" sz="1800" dirty="0"/>
              <a:t>1000</a:t>
            </a:r>
            <a:r>
              <a:rPr lang="zh-CN" altLang="en-US" sz="1800" dirty="0"/>
              <a:t>多个物流园区，</a:t>
            </a:r>
            <a:r>
              <a:rPr lang="en-US" altLang="zh-CN" sz="1800" dirty="0"/>
              <a:t>50</a:t>
            </a:r>
            <a:r>
              <a:rPr lang="zh-CN" altLang="en-US" sz="1800" dirty="0"/>
              <a:t>万左右物流代理商，</a:t>
            </a:r>
            <a:r>
              <a:rPr lang="en-US" altLang="zh-CN" sz="1800" dirty="0"/>
              <a:t>500</a:t>
            </a:r>
            <a:r>
              <a:rPr lang="zh-CN" altLang="en-US" sz="1800" dirty="0"/>
              <a:t>万货运车辆、数不清的个人和企业货主都将使用该系统。预估的</a:t>
            </a:r>
            <a:r>
              <a:rPr lang="en-US" altLang="zh-CN" sz="1800" dirty="0"/>
              <a:t>RUV</a:t>
            </a:r>
            <a:r>
              <a:rPr lang="zh-CN" altLang="en-US" sz="1800" dirty="0"/>
              <a:t>和</a:t>
            </a:r>
            <a:r>
              <a:rPr lang="en-US" altLang="zh-CN" sz="1800" dirty="0"/>
              <a:t>PV</a:t>
            </a:r>
            <a:r>
              <a:rPr lang="zh-CN" altLang="en-US" sz="1800" dirty="0"/>
              <a:t>是多少呢？无法预估，如果按照全国</a:t>
            </a:r>
            <a:r>
              <a:rPr lang="en-US" altLang="zh-CN" sz="1800" dirty="0"/>
              <a:t>32</a:t>
            </a:r>
            <a:r>
              <a:rPr lang="zh-CN" altLang="en-US" sz="1800" dirty="0"/>
              <a:t>省来进行一个简单的乘法，是可以得到一个大概的值（</a:t>
            </a:r>
            <a:r>
              <a:rPr lang="en-US" altLang="zh-CN" sz="1800" dirty="0"/>
              <a:t>50</a:t>
            </a:r>
            <a:r>
              <a:rPr lang="zh-CN" altLang="en-US" sz="1800" dirty="0"/>
              <a:t>万 * </a:t>
            </a:r>
            <a:r>
              <a:rPr lang="en-US" altLang="zh-CN" sz="1800" dirty="0"/>
              <a:t>32 = 1500</a:t>
            </a:r>
            <a:r>
              <a:rPr lang="zh-CN" altLang="en-US" sz="1800" dirty="0"/>
              <a:t>万</a:t>
            </a:r>
            <a:r>
              <a:rPr lang="en-US" altLang="zh-CN" sz="1800" dirty="0"/>
              <a:t>+</a:t>
            </a:r>
            <a:r>
              <a:rPr lang="zh-CN" altLang="en-US" sz="1800" dirty="0"/>
              <a:t>；</a:t>
            </a:r>
            <a:r>
              <a:rPr lang="en-US" altLang="zh-CN" sz="1800" dirty="0"/>
              <a:t>500</a:t>
            </a:r>
            <a:r>
              <a:rPr lang="zh-CN" altLang="en-US" sz="1800" dirty="0"/>
              <a:t>万 * </a:t>
            </a:r>
            <a:r>
              <a:rPr lang="en-US" altLang="zh-CN" sz="1800" dirty="0"/>
              <a:t>32 = 1.5</a:t>
            </a:r>
            <a:r>
              <a:rPr lang="zh-CN" altLang="en-US" sz="1800" dirty="0"/>
              <a:t>亿</a:t>
            </a:r>
            <a:r>
              <a:rPr lang="en-US" altLang="zh-CN" sz="1800" dirty="0"/>
              <a:t>+</a:t>
            </a:r>
            <a:r>
              <a:rPr lang="zh-CN" altLang="en-US" sz="1800" dirty="0"/>
              <a:t>，已经超过了</a:t>
            </a:r>
            <a:r>
              <a:rPr lang="en-US" altLang="zh-CN" sz="1800" dirty="0"/>
              <a:t>JD.com</a:t>
            </a:r>
            <a:r>
              <a:rPr lang="zh-CN" altLang="en-US" sz="1800" dirty="0"/>
              <a:t>的平峰流量），但是各省的物流业规模是不一样的，从业者数量也不一样，所以这样的预估并不科学。而且再这样的系统规模下我们应该更过的考虑系统的峰值冗余。</a:t>
            </a:r>
          </a:p>
          <a:p>
            <a:r>
              <a:rPr lang="zh-CN" altLang="en-US" sz="1800" dirty="0"/>
              <a:t>业务功能的情况：为了保证注册货车的有效性，您所在的公司被政府允许访问政府的车辆信息库，在车辆注册的过程中进行车辆信息有效性的</a:t>
            </a:r>
            <a:r>
              <a:rPr lang="zh-CN" altLang="en-US" sz="1800" dirty="0" smtClean="0"/>
              <a:t>验证</a:t>
            </a:r>
            <a:endParaRPr lang="zh-CN" altLang="en-US" sz="1800" dirty="0"/>
          </a:p>
        </p:txBody>
      </p:sp>
    </p:spTree>
    <p:extLst>
      <p:ext uri="{BB962C8B-B14F-4D97-AF65-F5344CB8AC3E}">
        <p14:creationId xmlns:p14="http://schemas.microsoft.com/office/powerpoint/2010/main" val="9441692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86415"/>
          </a:xfrm>
        </p:spPr>
        <p:txBody>
          <a:bodyPr>
            <a:normAutofit/>
          </a:bodyPr>
          <a:lstStyle/>
          <a:p>
            <a:r>
              <a:rPr lang="zh-CN" altLang="en-US" sz="2000" dirty="0"/>
              <a:t>解决方案四：</a:t>
            </a:r>
            <a:r>
              <a:rPr lang="en-US" altLang="zh-CN" sz="2000" dirty="0"/>
              <a:t>DNS</a:t>
            </a:r>
            <a:r>
              <a:rPr lang="zh-CN" altLang="en-US" sz="2000" dirty="0"/>
              <a:t>轮询 </a:t>
            </a:r>
            <a:r>
              <a:rPr lang="en-US" altLang="zh-CN" sz="2000" dirty="0"/>
              <a:t>+ LVS</a:t>
            </a:r>
            <a:r>
              <a:rPr lang="zh-CN" altLang="en-US" sz="2000" dirty="0"/>
              <a:t>（</a:t>
            </a:r>
            <a:r>
              <a:rPr lang="en-US" altLang="zh-CN" sz="2000" dirty="0"/>
              <a:t>DR</a:t>
            </a:r>
            <a:r>
              <a:rPr lang="zh-CN" altLang="en-US" sz="2000" dirty="0"/>
              <a:t>）</a:t>
            </a:r>
            <a:r>
              <a:rPr lang="en-US" altLang="zh-CN" sz="2000" dirty="0"/>
              <a:t>+ </a:t>
            </a:r>
            <a:r>
              <a:rPr lang="en-US" altLang="zh-CN" sz="2000" dirty="0" err="1"/>
              <a:t>Keepalived</a:t>
            </a:r>
            <a:r>
              <a:rPr lang="en-US" altLang="zh-CN" sz="2000" dirty="0"/>
              <a:t> + </a:t>
            </a:r>
            <a:r>
              <a:rPr lang="en-US" altLang="zh-CN" sz="2000" dirty="0" err="1" smtClean="0"/>
              <a:t>Nginx</a:t>
            </a:r>
            <a:r>
              <a:rPr lang="en-US" altLang="zh-CN" sz="2000" dirty="0" smtClean="0"/>
              <a:t>/</a:t>
            </a:r>
            <a:r>
              <a:rPr lang="en-US" altLang="zh-CN" sz="2000" dirty="0" err="1" smtClean="0"/>
              <a:t>Haproxy</a:t>
            </a:r>
            <a:r>
              <a:rPr lang="zh-CN" altLang="en-US" sz="2000" dirty="0" smtClean="0"/>
              <a:t>方案</a:t>
            </a:r>
            <a:endParaRPr lang="zh-CN" altLang="en-US" sz="2000" dirty="0"/>
          </a:p>
        </p:txBody>
      </p:sp>
      <p:sp>
        <p:nvSpPr>
          <p:cNvPr id="5" name="内容占位符 4"/>
          <p:cNvSpPr>
            <a:spLocks noGrp="1"/>
          </p:cNvSpPr>
          <p:nvPr>
            <p:ph idx="1"/>
          </p:nvPr>
        </p:nvSpPr>
        <p:spPr>
          <a:xfrm>
            <a:off x="457200" y="1012371"/>
            <a:ext cx="8229600" cy="4525963"/>
          </a:xfrm>
        </p:spPr>
        <p:txBody>
          <a:bodyPr>
            <a:normAutofit/>
          </a:bodyPr>
          <a:lstStyle/>
          <a:p>
            <a:r>
              <a:rPr lang="zh-CN" altLang="en-US" sz="1600" dirty="0"/>
              <a:t>场景四中，为了满足平均上亿的日</a:t>
            </a:r>
            <a:r>
              <a:rPr lang="en-US" altLang="zh-CN" sz="1600" dirty="0"/>
              <a:t>PV</a:t>
            </a:r>
            <a:r>
              <a:rPr lang="zh-CN" altLang="en-US" sz="1600" dirty="0"/>
              <a:t>访问，在对业务进行外网暴露的基础上，我们在互联网的最前端做了一个</a:t>
            </a:r>
            <a:r>
              <a:rPr lang="en-US" altLang="zh-CN" sz="1600" dirty="0"/>
              <a:t>DNS</a:t>
            </a:r>
            <a:r>
              <a:rPr lang="zh-CN" altLang="en-US" sz="1600" dirty="0"/>
              <a:t>轮询。然后将（对用户信息系统）访问压力首先分摊到两个对称</a:t>
            </a:r>
            <a:r>
              <a:rPr lang="en-US" altLang="zh-CN" sz="1600" dirty="0"/>
              <a:t>LVS</a:t>
            </a:r>
            <a:r>
              <a:rPr lang="zh-CN" altLang="en-US" sz="1600" dirty="0"/>
              <a:t>组上，再由每个组向下继续分拆访问</a:t>
            </a:r>
            <a:r>
              <a:rPr lang="zh-CN" altLang="en-US" sz="1600" dirty="0" smtClean="0"/>
              <a:t>压力</a:t>
            </a:r>
            <a:endParaRPr lang="en-US" altLang="zh-CN" sz="1600" dirty="0" smtClean="0"/>
          </a:p>
          <a:p>
            <a:r>
              <a:rPr lang="zh-CN" altLang="en-US" sz="1600" dirty="0" smtClean="0"/>
              <a:t>首先</a:t>
            </a:r>
            <a:r>
              <a:rPr lang="zh-CN" altLang="en-US" sz="1600" dirty="0"/>
              <a:t>我们不在像前面的方案中，使用目录名分割业务系统了，而是直接将业务系统的访问使用不同的二级域名进行拆分。这样的变化有利于每个业务系统都拥有自己独立的负载均衡层。</a:t>
            </a:r>
          </a:p>
          <a:p>
            <a:r>
              <a:rPr lang="zh-CN" altLang="en-US" sz="1600" dirty="0"/>
              <a:t>请注意上图中的细节，这个负载均衡层是专门为“用户信息子系统”提供负载均衡支撑的，而可能还存在的“订单子系统”、“车辆信息子系统”都会有他们独立的负载均衡层。</a:t>
            </a:r>
          </a:p>
          <a:p>
            <a:r>
              <a:rPr lang="zh-CN" altLang="en-US" sz="1600" dirty="0"/>
              <a:t>在</a:t>
            </a:r>
            <a:r>
              <a:rPr lang="en-US" altLang="zh-CN" sz="1600" dirty="0"/>
              <a:t>LVS</a:t>
            </a:r>
            <a:r>
              <a:rPr lang="zh-CN" altLang="en-US" sz="1600" dirty="0"/>
              <a:t>下方的</a:t>
            </a:r>
            <a:r>
              <a:rPr lang="en-US" altLang="zh-CN" sz="1600" dirty="0" err="1"/>
              <a:t>Nginx</a:t>
            </a:r>
            <a:r>
              <a:rPr lang="zh-CN" altLang="en-US" sz="1600" dirty="0"/>
              <a:t>服务可以实现无限制的扩展，同样的就像场景三种所给出的解决方案一样，</a:t>
            </a:r>
            <a:r>
              <a:rPr lang="en-US" altLang="zh-CN" sz="1600" dirty="0" err="1"/>
              <a:t>Nginx</a:t>
            </a:r>
            <a:r>
              <a:rPr lang="zh-CN" altLang="en-US" sz="1600" dirty="0"/>
              <a:t>本身不在需要</a:t>
            </a:r>
            <a:r>
              <a:rPr lang="en-US" altLang="zh-CN" sz="1600" dirty="0" err="1"/>
              <a:t>Keepalived</a:t>
            </a:r>
            <a:r>
              <a:rPr lang="zh-CN" altLang="en-US" sz="1600" dirty="0"/>
              <a:t>保持热备，而是全部交由上层的</a:t>
            </a:r>
            <a:r>
              <a:rPr lang="en-US" altLang="zh-CN" sz="1600" dirty="0"/>
              <a:t>LVS</a:t>
            </a:r>
            <a:r>
              <a:rPr lang="zh-CN" altLang="en-US" sz="1600" dirty="0"/>
              <a:t>进行健康情况检查。而即使有一两台</a:t>
            </a:r>
            <a:r>
              <a:rPr lang="en-US" altLang="zh-CN" sz="1600" dirty="0" err="1"/>
              <a:t>Nginx</a:t>
            </a:r>
            <a:r>
              <a:rPr lang="zh-CN" altLang="en-US" sz="1600" dirty="0"/>
              <a:t>服务器出现故障，对整个负载集群来说问题也不大</a:t>
            </a:r>
            <a:r>
              <a:rPr lang="zh-CN" altLang="en-US" sz="1600" dirty="0" smtClean="0"/>
              <a:t>。</a:t>
            </a:r>
            <a:endParaRPr lang="zh-CN" altLang="en-US" sz="1600" dirty="0"/>
          </a:p>
        </p:txBody>
      </p:sp>
    </p:spTree>
    <p:extLst>
      <p:ext uri="{BB962C8B-B14F-4D97-AF65-F5344CB8AC3E}">
        <p14:creationId xmlns:p14="http://schemas.microsoft.com/office/powerpoint/2010/main" val="1770238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67" y="0"/>
            <a:ext cx="7980066" cy="6858000"/>
          </a:xfrm>
          <a:prstGeom prst="rect">
            <a:avLst/>
          </a:prstGeom>
        </p:spPr>
      </p:pic>
    </p:spTree>
    <p:extLst>
      <p:ext uri="{BB962C8B-B14F-4D97-AF65-F5344CB8AC3E}">
        <p14:creationId xmlns:p14="http://schemas.microsoft.com/office/powerpoint/2010/main" val="690990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线连接符 4"/>
          <p:cNvCxnSpPr/>
          <p:nvPr/>
        </p:nvCxnSpPr>
        <p:spPr>
          <a:xfrm>
            <a:off x="271787" y="886891"/>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文本框 5"/>
          <p:cNvSpPr txBox="1"/>
          <p:nvPr/>
        </p:nvSpPr>
        <p:spPr>
          <a:xfrm>
            <a:off x="2352722" y="2825651"/>
            <a:ext cx="3248005" cy="523220"/>
          </a:xfrm>
          <a:prstGeom prst="rect">
            <a:avLst/>
          </a:prstGeom>
          <a:noFill/>
        </p:spPr>
        <p:txBody>
          <a:bodyPr wrap="non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kumimoji="1" lang="zh-CN" altLang="en-US" sz="2800" b="1" dirty="0" smtClean="0"/>
              <a:t>第九部分           总结</a:t>
            </a:r>
            <a:endParaRPr kumimoji="1" lang="zh-CN" altLang="en-US" sz="2800" b="1" dirty="0"/>
          </a:p>
        </p:txBody>
      </p:sp>
    </p:spTree>
    <p:extLst>
      <p:ext uri="{BB962C8B-B14F-4D97-AF65-F5344CB8AC3E}">
        <p14:creationId xmlns:p14="http://schemas.microsoft.com/office/powerpoint/2010/main" val="40387814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647" y="46655"/>
            <a:ext cx="5077534" cy="6668431"/>
          </a:xfrm>
          <a:prstGeom prst="rect">
            <a:avLst/>
          </a:prstGeom>
        </p:spPr>
      </p:pic>
      <p:sp>
        <p:nvSpPr>
          <p:cNvPr id="5" name="矩形 4"/>
          <p:cNvSpPr/>
          <p:nvPr/>
        </p:nvSpPr>
        <p:spPr>
          <a:xfrm>
            <a:off x="3001366" y="0"/>
            <a:ext cx="2770759" cy="369332"/>
          </a:xfrm>
          <a:prstGeom prst="rect">
            <a:avLst/>
          </a:prstGeom>
        </p:spPr>
        <p:txBody>
          <a:bodyPr wrap="none">
            <a:spAutoFit/>
          </a:bodyPr>
          <a:lstStyle/>
          <a:p>
            <a:r>
              <a:rPr lang="zh-CN" altLang="en-US" dirty="0"/>
              <a:t>标准</a:t>
            </a:r>
            <a:r>
              <a:rPr lang="en-US" altLang="zh-CN" dirty="0"/>
              <a:t>Web</a:t>
            </a:r>
            <a:r>
              <a:rPr lang="zh-CN" altLang="en-US" dirty="0"/>
              <a:t>系统的架构分层</a:t>
            </a:r>
          </a:p>
        </p:txBody>
      </p:sp>
    </p:spTree>
    <p:extLst>
      <p:ext uri="{BB962C8B-B14F-4D97-AF65-F5344CB8AC3E}">
        <p14:creationId xmlns:p14="http://schemas.microsoft.com/office/powerpoint/2010/main" val="183675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负载分配层</a:t>
            </a:r>
            <a:br>
              <a:rPr lang="zh-CN" altLang="en-US" dirty="0"/>
            </a:br>
            <a:endParaRPr lang="zh-CN" altLang="en-US" dirty="0"/>
          </a:p>
        </p:txBody>
      </p:sp>
      <p:sp>
        <p:nvSpPr>
          <p:cNvPr id="3" name="内容占位符 2"/>
          <p:cNvSpPr>
            <a:spLocks noGrp="1"/>
          </p:cNvSpPr>
          <p:nvPr>
            <p:ph idx="1"/>
          </p:nvPr>
        </p:nvSpPr>
        <p:spPr>
          <a:xfrm>
            <a:off x="457200" y="1082352"/>
            <a:ext cx="8229600" cy="5043812"/>
          </a:xfrm>
        </p:spPr>
        <p:txBody>
          <a:bodyPr>
            <a:normAutofit fontScale="92500" lnSpcReduction="20000"/>
          </a:bodyPr>
          <a:lstStyle/>
          <a:p>
            <a:r>
              <a:rPr lang="zh-CN" altLang="en-US" sz="1800" dirty="0" smtClean="0"/>
              <a:t>实际上</a:t>
            </a:r>
            <a:r>
              <a:rPr lang="zh-CN" altLang="en-US" sz="1800" dirty="0"/>
              <a:t>负载均衡的概念很广泛，所述的过程是将来源于外部的处理压力通过某种规律</a:t>
            </a:r>
            <a:r>
              <a:rPr lang="en-US" altLang="zh-CN" sz="1800" dirty="0"/>
              <a:t>/</a:t>
            </a:r>
            <a:r>
              <a:rPr lang="zh-CN" altLang="en-US" sz="1800" dirty="0"/>
              <a:t>手段分摊到内部各个处理节点上。在日常生活中我们随时随地在和负载技术打交道，例如：上下班高峰期的车流量引导、民航空管局的航空流量管制、银行柜台的叫号系统。</a:t>
            </a:r>
          </a:p>
          <a:p>
            <a:r>
              <a:rPr lang="zh-CN" altLang="en-US" sz="1800" dirty="0"/>
              <a:t>这里我们所说的负载分配层，是单指利用软件实现的计算机系统上的狭义负载均衡。一个大型（日</a:t>
            </a:r>
            <a:r>
              <a:rPr lang="en-US" altLang="zh-CN" sz="1800" dirty="0"/>
              <a:t>PV</a:t>
            </a:r>
            <a:r>
              <a:rPr lang="zh-CN" altLang="en-US" sz="1800" dirty="0"/>
              <a:t>一亿</a:t>
            </a:r>
            <a:r>
              <a:rPr lang="en-US" altLang="zh-CN" sz="1800" dirty="0"/>
              <a:t>+</a:t>
            </a:r>
            <a:r>
              <a:rPr lang="zh-CN" altLang="en-US" sz="1800" dirty="0"/>
              <a:t>）、中型（日</a:t>
            </a:r>
            <a:r>
              <a:rPr lang="en-US" altLang="zh-CN" sz="1800" dirty="0"/>
              <a:t>PV</a:t>
            </a:r>
            <a:r>
              <a:rPr lang="zh-CN" altLang="en-US" sz="1800" dirty="0"/>
              <a:t>一千万</a:t>
            </a:r>
            <a:r>
              <a:rPr lang="en-US" altLang="zh-CN" sz="1800" dirty="0"/>
              <a:t>+</a:t>
            </a:r>
            <a:r>
              <a:rPr lang="zh-CN" altLang="en-US" sz="1800" dirty="0"/>
              <a:t>）</a:t>
            </a:r>
            <a:r>
              <a:rPr lang="en-US" altLang="zh-CN" sz="1800" dirty="0"/>
              <a:t>Web</a:t>
            </a:r>
            <a:r>
              <a:rPr lang="zh-CN" altLang="en-US" sz="1800" dirty="0"/>
              <a:t>业务系统，是不可能只有一个业务处理服务，而是多台服务器同时进行某一个相同业务的服务。所以我们需要根据业务形态设计一种架构方式，将来自外部客户端的业务请求分担到每一个可用的业务节点上</a:t>
            </a:r>
            <a:r>
              <a:rPr lang="zh-CN" altLang="en-US" sz="1800" dirty="0" smtClean="0"/>
              <a:t>。</a:t>
            </a:r>
            <a:endParaRPr lang="en-US" altLang="zh-CN" sz="1800" dirty="0" smtClean="0"/>
          </a:p>
          <a:p>
            <a:r>
              <a:rPr lang="zh-CN" altLang="en-US" sz="1800" dirty="0"/>
              <a:t>负载层还有一个作用，是根据用户的请求规则，将不同的请求类型分派到不同的服务器上。例如：如果某一个</a:t>
            </a:r>
            <a:r>
              <a:rPr lang="en-US" altLang="zh-CN" sz="1800" dirty="0"/>
              <a:t>HTTP</a:t>
            </a:r>
            <a:r>
              <a:rPr lang="zh-CN" altLang="en-US" sz="1800" dirty="0"/>
              <a:t>请求是请求一张图片，那么负载层会直接到图片存储介质上寻找相应的图片；如果某一个</a:t>
            </a:r>
            <a:r>
              <a:rPr lang="en-US" altLang="zh-CN" sz="1800" dirty="0"/>
              <a:t>HTTP</a:t>
            </a:r>
            <a:r>
              <a:rPr lang="zh-CN" altLang="en-US" sz="1800" dirty="0"/>
              <a:t>请求是提交的一张订单，那么负载层会根据规则将这张订单提交发送到指定的“订单服务”节点上。</a:t>
            </a:r>
          </a:p>
          <a:p>
            <a:r>
              <a:rPr lang="zh-CN" altLang="en-US" sz="1800" dirty="0"/>
              <a:t>不同的业务需求，使用的负载层方案也是不同的，这就考验架构师的方案选择能力。例如</a:t>
            </a:r>
            <a:r>
              <a:rPr lang="en-US" altLang="zh-CN" sz="1800" dirty="0" err="1"/>
              <a:t>Nginx</a:t>
            </a:r>
            <a:r>
              <a:rPr lang="zh-CN" altLang="en-US" sz="1800" dirty="0"/>
              <a:t>只能处理</a:t>
            </a:r>
            <a:r>
              <a:rPr lang="en-US" altLang="zh-CN" sz="1800" dirty="0"/>
              <a:t>TCP/IP</a:t>
            </a:r>
            <a:r>
              <a:rPr lang="zh-CN" altLang="en-US" sz="1800" dirty="0"/>
              <a:t>协议的之上应用层</a:t>
            </a:r>
            <a:r>
              <a:rPr lang="en-US" altLang="zh-CN" sz="1800" dirty="0"/>
              <a:t>HTTP</a:t>
            </a:r>
            <a:r>
              <a:rPr lang="zh-CN" altLang="en-US" sz="1800" dirty="0"/>
              <a:t>协议，如果要处理</a:t>
            </a:r>
            <a:r>
              <a:rPr lang="en-US" altLang="zh-CN" sz="1800" dirty="0"/>
              <a:t>TCP/IP</a:t>
            </a:r>
            <a:r>
              <a:rPr lang="zh-CN" altLang="en-US" sz="1800" dirty="0"/>
              <a:t>协议，则要按照第三方的</a:t>
            </a:r>
            <a:r>
              <a:rPr lang="en-US" altLang="zh-CN" sz="1800" dirty="0"/>
              <a:t>TCP-Proxy-Module</a:t>
            </a:r>
            <a:r>
              <a:rPr lang="zh-CN" altLang="en-US" sz="1800" dirty="0"/>
              <a:t>模。更好的直接在</a:t>
            </a:r>
            <a:r>
              <a:rPr lang="en-US" altLang="zh-CN" sz="1800" dirty="0"/>
              <a:t>TCP/IP</a:t>
            </a:r>
            <a:r>
              <a:rPr lang="zh-CN" altLang="en-US" sz="1800" dirty="0"/>
              <a:t>层负载的方案，是使用</a:t>
            </a:r>
            <a:r>
              <a:rPr lang="en-US" altLang="zh-CN" sz="1800" dirty="0" err="1"/>
              <a:t>HAProxy</a:t>
            </a:r>
            <a:r>
              <a:rPr lang="zh-CN" altLang="en-US" sz="1800" dirty="0" smtClean="0"/>
              <a:t>。</a:t>
            </a:r>
            <a:endParaRPr lang="zh-CN" altLang="en-US" sz="1800" dirty="0"/>
          </a:p>
          <a:p>
            <a:r>
              <a:rPr lang="zh-CN" altLang="en-US" sz="1800" dirty="0"/>
              <a:t>常用的负载层架构方式包括： </a:t>
            </a:r>
            <a:br>
              <a:rPr lang="zh-CN" altLang="en-US" sz="1800" dirty="0"/>
            </a:br>
            <a:r>
              <a:rPr lang="en-US" altLang="zh-CN" sz="1800" dirty="0"/>
              <a:t>- </a:t>
            </a:r>
            <a:r>
              <a:rPr lang="zh-CN" altLang="en-US" sz="1800" dirty="0"/>
              <a:t>独立的</a:t>
            </a:r>
            <a:r>
              <a:rPr lang="en-US" altLang="zh-CN" sz="1800" dirty="0" err="1"/>
              <a:t>Nginx</a:t>
            </a:r>
            <a:r>
              <a:rPr lang="zh-CN" altLang="en-US" sz="1800" dirty="0"/>
              <a:t>负载或</a:t>
            </a:r>
            <a:r>
              <a:rPr lang="en-US" altLang="zh-CN" sz="1800" dirty="0" err="1"/>
              <a:t>HAProxy</a:t>
            </a:r>
            <a:r>
              <a:rPr lang="zh-CN" altLang="en-US" sz="1800" dirty="0"/>
              <a:t>方案 </a:t>
            </a:r>
            <a:br>
              <a:rPr lang="zh-CN" altLang="en-US" sz="1800" dirty="0"/>
            </a:br>
            <a:r>
              <a:rPr lang="en-US" altLang="zh-CN" sz="1800" dirty="0"/>
              <a:t>- LVS</a:t>
            </a:r>
            <a:r>
              <a:rPr lang="zh-CN" altLang="en-US" sz="1800" dirty="0"/>
              <a:t>（</a:t>
            </a:r>
            <a:r>
              <a:rPr lang="en-US" altLang="zh-CN" sz="1800" dirty="0"/>
              <a:t>DR</a:t>
            </a:r>
            <a:r>
              <a:rPr lang="zh-CN" altLang="en-US" sz="1800" dirty="0"/>
              <a:t>）</a:t>
            </a:r>
            <a:r>
              <a:rPr lang="en-US" altLang="zh-CN" sz="1800" dirty="0"/>
              <a:t>+ </a:t>
            </a:r>
            <a:r>
              <a:rPr lang="en-US" altLang="zh-CN" sz="1800" dirty="0" err="1"/>
              <a:t>Nginx</a:t>
            </a:r>
            <a:r>
              <a:rPr lang="en-US" altLang="zh-CN" sz="1800" dirty="0"/>
              <a:t>/ </a:t>
            </a:r>
            <a:r>
              <a:rPr lang="en-US" altLang="zh-CN" sz="1800" dirty="0" err="1"/>
              <a:t>HAProxy</a:t>
            </a:r>
            <a:r>
              <a:rPr lang="zh-CN" altLang="en-US" sz="1800" dirty="0"/>
              <a:t>方案 </a:t>
            </a:r>
            <a:br>
              <a:rPr lang="zh-CN" altLang="en-US" sz="1800" dirty="0"/>
            </a:br>
            <a:r>
              <a:rPr lang="en-US" altLang="zh-CN" sz="1800" dirty="0"/>
              <a:t>- DNS</a:t>
            </a:r>
            <a:r>
              <a:rPr lang="zh-CN" altLang="en-US" sz="1800" dirty="0"/>
              <a:t>轮询 </a:t>
            </a:r>
            <a:r>
              <a:rPr lang="en-US" altLang="zh-CN" sz="1800" dirty="0"/>
              <a:t>+ LVS + </a:t>
            </a:r>
            <a:r>
              <a:rPr lang="en-US" altLang="zh-CN" sz="1800" dirty="0" err="1"/>
              <a:t>Nginx</a:t>
            </a:r>
            <a:r>
              <a:rPr lang="en-US" altLang="zh-CN" sz="1800" dirty="0"/>
              <a:t>/ </a:t>
            </a:r>
            <a:r>
              <a:rPr lang="en-US" altLang="zh-CN" sz="1800" dirty="0" err="1"/>
              <a:t>HAProxy</a:t>
            </a:r>
            <a:r>
              <a:rPr lang="zh-CN" altLang="en-US" sz="1800" dirty="0"/>
              <a:t>方案 </a:t>
            </a:r>
            <a:br>
              <a:rPr lang="zh-CN" altLang="en-US" sz="1800" dirty="0"/>
            </a:br>
            <a:r>
              <a:rPr lang="en-US" altLang="zh-CN" sz="1800" dirty="0"/>
              <a:t>- </a:t>
            </a:r>
            <a:r>
              <a:rPr lang="zh-CN" altLang="en-US" sz="1800" dirty="0">
                <a:hlinkClick r:id="rId2" tooltip="人工智能规划与决策知识库"/>
              </a:rPr>
              <a:t>智能</a:t>
            </a:r>
            <a:r>
              <a:rPr lang="en-US" altLang="zh-CN" sz="1800" dirty="0"/>
              <a:t>DNS</a:t>
            </a:r>
            <a:r>
              <a:rPr lang="zh-CN" altLang="en-US" sz="1800" dirty="0"/>
              <a:t>（</a:t>
            </a:r>
            <a:r>
              <a:rPr lang="en-US" altLang="zh-CN" sz="1800" dirty="0"/>
              <a:t>DNS</a:t>
            </a:r>
            <a:r>
              <a:rPr lang="zh-CN" altLang="en-US" sz="1800" dirty="0"/>
              <a:t>路由） </a:t>
            </a:r>
            <a:r>
              <a:rPr lang="en-US" altLang="zh-CN" sz="1800" dirty="0"/>
              <a:t>+ LVS + </a:t>
            </a:r>
            <a:r>
              <a:rPr lang="en-US" altLang="zh-CN" sz="1800" dirty="0" err="1"/>
              <a:t>Nginx</a:t>
            </a:r>
            <a:r>
              <a:rPr lang="en-US" altLang="zh-CN" sz="1800" dirty="0"/>
              <a:t>/ </a:t>
            </a:r>
            <a:r>
              <a:rPr lang="en-US" altLang="zh-CN" sz="1800" dirty="0" err="1"/>
              <a:t>HAProxy</a:t>
            </a:r>
            <a:r>
              <a:rPr lang="zh-CN" altLang="en-US" sz="1800" dirty="0"/>
              <a:t>方案</a:t>
            </a:r>
          </a:p>
        </p:txBody>
      </p:sp>
    </p:spTree>
    <p:extLst>
      <p:ext uri="{BB962C8B-B14F-4D97-AF65-F5344CB8AC3E}">
        <p14:creationId xmlns:p14="http://schemas.microsoft.com/office/powerpoint/2010/main" val="2547414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185196" y="1747838"/>
            <a:ext cx="8855566" cy="4525962"/>
          </a:xfrm>
          <a:extLst>
            <a:ext uri="{909E8E84-426E-40DD-AFC4-6F175D3DCCD1}">
              <a14:hiddenFill xmlns:a14="http://schemas.microsoft.com/office/drawing/2010/main">
                <a:solidFill>
                  <a:schemeClr val="accent1"/>
                </a:solidFill>
              </a14:hiddenFill>
            </a:ext>
          </a:extLst>
        </p:spPr>
        <p:txBody>
          <a:bodyPr>
            <a:normAutofit fontScale="85000" lnSpcReduction="10000"/>
          </a:bodyPr>
          <a:lstStyle/>
          <a:p>
            <a:pPr>
              <a:lnSpc>
                <a:spcPct val="150000"/>
              </a:lnSpc>
            </a:pPr>
            <a:r>
              <a:rPr lang="zh-CN" altLang="en-US" sz="1800" dirty="0" smtClean="0"/>
              <a:t>第一</a:t>
            </a:r>
            <a:r>
              <a:rPr lang="zh-CN" altLang="en-US" sz="1800" dirty="0"/>
              <a:t>阶段：利用</a:t>
            </a:r>
            <a:r>
              <a:rPr lang="en-US" altLang="zh-CN" sz="1800" dirty="0" err="1"/>
              <a:t>Nginx</a:t>
            </a:r>
            <a:r>
              <a:rPr lang="zh-CN" altLang="en-US" sz="1800" dirty="0"/>
              <a:t>或</a:t>
            </a:r>
            <a:r>
              <a:rPr lang="en-US" altLang="zh-CN" sz="1800" dirty="0" err="1"/>
              <a:t>HAProxy</a:t>
            </a:r>
            <a:r>
              <a:rPr lang="zh-CN" altLang="en-US" sz="1800" dirty="0"/>
              <a:t>进行单点的负载均衡，这一阶段服务器规模刚脱离开单服务器、单数据库的模式，需要一定的负载均衡，但是仍然规模较小没有专业的维护团队来进行维护，也没有需要进行大规模的网站部署。这样利用</a:t>
            </a:r>
            <a:r>
              <a:rPr lang="en-US" altLang="zh-CN" sz="1800" dirty="0" err="1"/>
              <a:t>Nginx</a:t>
            </a:r>
            <a:r>
              <a:rPr lang="zh-CN" altLang="en-US" sz="1800" dirty="0"/>
              <a:t>或</a:t>
            </a:r>
            <a:r>
              <a:rPr lang="en-US" altLang="zh-CN" sz="1800" dirty="0" err="1"/>
              <a:t>HAproxy</a:t>
            </a:r>
            <a:r>
              <a:rPr lang="zh-CN" altLang="en-US" sz="1800" dirty="0"/>
              <a:t>就是第一选择，此时这些东西上手快， 配置容易，在七层之上利用</a:t>
            </a:r>
            <a:r>
              <a:rPr lang="en-US" altLang="zh-CN" sz="1800" dirty="0"/>
              <a:t>HTTP</a:t>
            </a:r>
            <a:r>
              <a:rPr lang="zh-CN" altLang="en-US" sz="1800" dirty="0"/>
              <a:t>协议就可以。这时是第一选择。</a:t>
            </a:r>
          </a:p>
          <a:p>
            <a:pPr>
              <a:lnSpc>
                <a:spcPct val="150000"/>
              </a:lnSpc>
            </a:pPr>
            <a:r>
              <a:rPr lang="zh-CN" altLang="en-US" sz="1800" dirty="0"/>
              <a:t>第二阶段：随着网络服务进一步扩大，这时单点的</a:t>
            </a:r>
            <a:r>
              <a:rPr lang="en-US" altLang="zh-CN" sz="1800" dirty="0" err="1" smtClean="0"/>
              <a:t>Nginx</a:t>
            </a:r>
            <a:r>
              <a:rPr lang="zh-CN" altLang="en-US" sz="1800" dirty="0"/>
              <a:t>或</a:t>
            </a:r>
            <a:r>
              <a:rPr lang="en-US" altLang="zh-CN" sz="1800" dirty="0" err="1"/>
              <a:t>HAproxy</a:t>
            </a:r>
            <a:r>
              <a:rPr lang="zh-CN" altLang="en-US" sz="1800" dirty="0" smtClean="0"/>
              <a:t>已经</a:t>
            </a:r>
            <a:r>
              <a:rPr lang="zh-CN" altLang="en-US" sz="1800" dirty="0"/>
              <a:t>不能满足，这时使用</a:t>
            </a:r>
            <a:r>
              <a:rPr lang="en-US" altLang="zh-CN" sz="1800" dirty="0"/>
              <a:t>LVS</a:t>
            </a:r>
            <a:r>
              <a:rPr lang="zh-CN" altLang="en-US" sz="1800" dirty="0"/>
              <a:t>或者</a:t>
            </a:r>
            <a:r>
              <a:rPr lang="zh-CN" altLang="en-US" sz="1800" dirty="0" smtClean="0"/>
              <a:t>商用负载均衡例如</a:t>
            </a:r>
            <a:r>
              <a:rPr lang="en-US" altLang="zh-CN" sz="1800" dirty="0" smtClean="0"/>
              <a:t>F5/A10/Array</a:t>
            </a:r>
            <a:r>
              <a:rPr lang="zh-CN" altLang="en-US" sz="1800" dirty="0" smtClean="0"/>
              <a:t>就是</a:t>
            </a:r>
            <a:r>
              <a:rPr lang="zh-CN" altLang="en-US" sz="1800" dirty="0"/>
              <a:t>首要选择，</a:t>
            </a:r>
            <a:r>
              <a:rPr lang="en-US" altLang="zh-CN" sz="1800" dirty="0" err="1" smtClean="0"/>
              <a:t>Nginx</a:t>
            </a:r>
            <a:r>
              <a:rPr lang="zh-CN" altLang="en-US" sz="1800" dirty="0"/>
              <a:t>或</a:t>
            </a:r>
            <a:r>
              <a:rPr lang="en-US" altLang="zh-CN" sz="1800" dirty="0" err="1"/>
              <a:t>HAproxy</a:t>
            </a:r>
            <a:r>
              <a:rPr lang="zh-CN" altLang="en-US" sz="1800" dirty="0" smtClean="0"/>
              <a:t>此时</a:t>
            </a:r>
            <a:r>
              <a:rPr lang="zh-CN" altLang="en-US" sz="1800" dirty="0"/>
              <a:t>就作为</a:t>
            </a:r>
            <a:r>
              <a:rPr lang="en-US" altLang="zh-CN" sz="1800" dirty="0"/>
              <a:t>LVS</a:t>
            </a:r>
            <a:r>
              <a:rPr lang="zh-CN" altLang="en-US" sz="1800" dirty="0" smtClean="0"/>
              <a:t>或者</a:t>
            </a:r>
            <a:r>
              <a:rPr lang="en-US" altLang="zh-CN" sz="1800" dirty="0" smtClean="0"/>
              <a:t>F5</a:t>
            </a:r>
            <a:r>
              <a:rPr lang="zh-CN" altLang="en-US" sz="1800" dirty="0" smtClean="0"/>
              <a:t>的</a:t>
            </a:r>
            <a:r>
              <a:rPr lang="zh-CN" altLang="en-US" sz="1800" dirty="0"/>
              <a:t>节点来使用，具体</a:t>
            </a:r>
            <a:r>
              <a:rPr lang="en-US" altLang="zh-CN" sz="1800" dirty="0"/>
              <a:t>LVS</a:t>
            </a:r>
            <a:r>
              <a:rPr lang="zh-CN" altLang="en-US" sz="1800" dirty="0" smtClean="0"/>
              <a:t>或</a:t>
            </a:r>
            <a:r>
              <a:rPr lang="en-US" altLang="zh-CN" sz="1800" dirty="0" smtClean="0"/>
              <a:t>F5</a:t>
            </a:r>
            <a:r>
              <a:rPr lang="zh-CN" altLang="en-US" sz="1800" dirty="0" smtClean="0"/>
              <a:t>的</a:t>
            </a:r>
            <a:r>
              <a:rPr lang="zh-CN" altLang="en-US" sz="1800" dirty="0"/>
              <a:t>是选择是根据公司规模和预算来选择</a:t>
            </a:r>
            <a:r>
              <a:rPr lang="zh-CN" altLang="en-US" sz="1800" dirty="0" smtClean="0"/>
              <a:t>，</a:t>
            </a:r>
            <a:r>
              <a:rPr lang="en-US" altLang="zh-CN" sz="1800" b="1" dirty="0" smtClean="0"/>
              <a:t>F5</a:t>
            </a:r>
            <a:r>
              <a:rPr lang="zh-CN" altLang="en-US" sz="1800" b="1" dirty="0" smtClean="0"/>
              <a:t>的</a:t>
            </a:r>
            <a:r>
              <a:rPr lang="zh-CN" altLang="en-US" sz="1800" b="1" dirty="0"/>
              <a:t>应用交付功能非常</a:t>
            </a:r>
            <a:r>
              <a:rPr lang="zh-CN" altLang="en-US" sz="1800" b="1" dirty="0" smtClean="0"/>
              <a:t>强大，商用</a:t>
            </a:r>
            <a:r>
              <a:rPr lang="zh-CN" altLang="en-US" sz="1800" b="1" dirty="0"/>
              <a:t>首选！</a:t>
            </a:r>
            <a:r>
              <a:rPr lang="zh-CN" altLang="en-US" sz="1800" dirty="0"/>
              <a:t>但是一般来说这阶段相关人才跟不上业务的提升，所以购买商业负载均衡已经成为了必经之路。</a:t>
            </a:r>
          </a:p>
          <a:p>
            <a:pPr>
              <a:lnSpc>
                <a:spcPct val="150000"/>
              </a:lnSpc>
            </a:pPr>
            <a:r>
              <a:rPr lang="zh-CN" altLang="en-US" sz="1800" dirty="0"/>
              <a:t>第三阶段：这时网络服务已经成为主流产品，此时随着公司知名度也进一步扩展，相关人才的能力以及数量也随之提升，这时无论从开发适合自身产品的定制，以及降低成本来讲开源的</a:t>
            </a:r>
            <a:r>
              <a:rPr lang="en-US" altLang="zh-CN" sz="1800" dirty="0"/>
              <a:t>LVS</a:t>
            </a:r>
            <a:r>
              <a:rPr lang="zh-CN" altLang="en-US" sz="1800" dirty="0"/>
              <a:t>，已经成为首选，这时</a:t>
            </a:r>
            <a:r>
              <a:rPr lang="en-US" altLang="zh-CN" sz="1800" dirty="0"/>
              <a:t>LVS</a:t>
            </a:r>
            <a:r>
              <a:rPr lang="zh-CN" altLang="en-US" sz="1800" dirty="0"/>
              <a:t>会成为主流。</a:t>
            </a:r>
          </a:p>
          <a:p>
            <a:pPr marL="0" indent="0">
              <a:buNone/>
            </a:pPr>
            <a:endParaRPr lang="zh-CN" altLang="zh-CN" sz="2400" dirty="0" smtClean="0"/>
          </a:p>
        </p:txBody>
      </p:sp>
      <p:sp>
        <p:nvSpPr>
          <p:cNvPr id="59398" name="文本框 4"/>
          <p:cNvSpPr txBox="1">
            <a:spLocks noChangeArrowheads="1"/>
          </p:cNvSpPr>
          <p:nvPr/>
        </p:nvSpPr>
        <p:spPr bwMode="auto">
          <a:xfrm>
            <a:off x="355600" y="292100"/>
            <a:ext cx="43011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400" dirty="0">
                <a:latin typeface="微软雅黑" pitchFamily="34" charset="-122"/>
                <a:ea typeface="微软雅黑" pitchFamily="34" charset="-122"/>
                <a:cs typeface="Arial"/>
              </a:rPr>
              <a:t>负载均衡原理与实践</a:t>
            </a:r>
            <a:r>
              <a:rPr kumimoji="1" lang="en-US" altLang="zh-CN" sz="2400" dirty="0">
                <a:latin typeface="微软雅黑" pitchFamily="34" charset="-122"/>
                <a:ea typeface="微软雅黑" pitchFamily="34" charset="-122"/>
                <a:cs typeface="Arial"/>
              </a:rPr>
              <a:t>——</a:t>
            </a:r>
            <a:r>
              <a:rPr kumimoji="1" lang="zh-CN" altLang="en-US" sz="2400" dirty="0" smtClean="0">
                <a:latin typeface="微软雅黑" pitchFamily="34" charset="-122"/>
                <a:ea typeface="微软雅黑" pitchFamily="34" charset="-122"/>
                <a:cs typeface="Arial"/>
              </a:rPr>
              <a:t>总结</a:t>
            </a:r>
            <a:endParaRPr kumimoji="1" lang="zh-CN" altLang="en-US" sz="2400" dirty="0">
              <a:latin typeface="Arial" panose="020B0604020202020204" pitchFamily="34" charset="0"/>
              <a:cs typeface="Arial" panose="020B0604020202020204" pitchFamily="34" charset="0"/>
            </a:endParaRPr>
          </a:p>
        </p:txBody>
      </p:sp>
      <p:cxnSp>
        <p:nvCxnSpPr>
          <p:cNvPr id="7" name="直线连接符 5"/>
          <p:cNvCxnSpPr/>
          <p:nvPr/>
        </p:nvCxnSpPr>
        <p:spPr>
          <a:xfrm>
            <a:off x="339725" y="877888"/>
            <a:ext cx="8458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185196" y="1101507"/>
            <a:ext cx="8612729" cy="369332"/>
          </a:xfrm>
          <a:prstGeom prst="rect">
            <a:avLst/>
          </a:prstGeom>
        </p:spPr>
        <p:txBody>
          <a:bodyPr wrap="square">
            <a:spAutoFit/>
          </a:bodyPr>
          <a:lstStyle/>
          <a:p>
            <a:r>
              <a:rPr lang="zh-CN" altLang="en-US" b="1" dirty="0"/>
              <a:t>在对网络负载均衡的使用是随着网站规模的提升根据不同的阶段来使用不同的技术：</a:t>
            </a:r>
            <a:endParaRPr lang="zh-CN" altLang="en-US" dirty="0"/>
          </a:p>
        </p:txBody>
      </p:sp>
    </p:spTree>
    <p:extLst>
      <p:ext uri="{BB962C8B-B14F-4D97-AF65-F5344CB8AC3E}">
        <p14:creationId xmlns:p14="http://schemas.microsoft.com/office/powerpoint/2010/main" val="52856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355328" y="292295"/>
            <a:ext cx="6388287" cy="830997"/>
          </a:xfrm>
          <a:prstGeom prst="rect">
            <a:avLst/>
          </a:prstGeom>
          <a:noFill/>
        </p:spPr>
        <p:txBody>
          <a:bodyPr wrap="none" rtlCol="0">
            <a:spAutoFit/>
          </a:bodyPr>
          <a:lstStyle/>
          <a:p>
            <a:pPr lvl="0">
              <a:buClr>
                <a:srgbClr val="777777"/>
              </a:buClr>
              <a:buSzPct val="85000"/>
              <a:defRPr/>
            </a:pPr>
            <a:r>
              <a:rPr kumimoji="1" lang="zh-CN" altLang="en-US" sz="2400" dirty="0" smtClean="0">
                <a:latin typeface="微软雅黑" pitchFamily="34" charset="-122"/>
                <a:ea typeface="微软雅黑" pitchFamily="34" charset="-122"/>
                <a:cs typeface="Arial"/>
              </a:rPr>
              <a:t>负载均衡原理与实践</a:t>
            </a:r>
            <a:r>
              <a:rPr kumimoji="1" lang="en-US" altLang="zh-CN" sz="2400" dirty="0" smtClean="0">
                <a:latin typeface="微软雅黑" pitchFamily="34" charset="-122"/>
                <a:ea typeface="微软雅黑" pitchFamily="34" charset="-122"/>
                <a:cs typeface="Arial"/>
              </a:rPr>
              <a:t>——</a:t>
            </a:r>
            <a:r>
              <a:rPr lang="zh-CN" altLang="en-US" sz="2400" dirty="0">
                <a:latin typeface="华文细黑" panose="02010600040101010101" pitchFamily="2" charset="-122"/>
                <a:ea typeface="华文细黑" panose="02010600040101010101" pitchFamily="2" charset="-122"/>
              </a:rPr>
              <a:t>集群及负载均衡概念</a:t>
            </a:r>
            <a:endParaRPr lang="zh-CN" altLang="en-US" sz="2400" b="1" dirty="0">
              <a:latin typeface="华文细黑" panose="02010600040101010101" pitchFamily="2" charset="-122"/>
              <a:ea typeface="华文细黑" panose="02010600040101010101" pitchFamily="2" charset="-122"/>
            </a:endParaRPr>
          </a:p>
          <a:p>
            <a:pPr>
              <a:buClr>
                <a:srgbClr val="777777"/>
              </a:buClr>
              <a:buSzPct val="85000"/>
              <a:defRPr/>
            </a:pPr>
            <a:endParaRPr lang="zh-CN" altLang="en-US" sz="2400" dirty="0">
              <a:latin typeface="华文细黑" pitchFamily="2" charset="-122"/>
              <a:ea typeface="华文细黑" pitchFamily="2" charset="-122"/>
            </a:endParaRPr>
          </a:p>
        </p:txBody>
      </p:sp>
      <p:cxnSp>
        <p:nvCxnSpPr>
          <p:cNvPr id="13" name="直线连接符 5"/>
          <p:cNvCxnSpPr/>
          <p:nvPr/>
        </p:nvCxnSpPr>
        <p:spPr>
          <a:xfrm>
            <a:off x="340425" y="877300"/>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 name="矩形 1"/>
          <p:cNvSpPr/>
          <p:nvPr/>
        </p:nvSpPr>
        <p:spPr>
          <a:xfrm>
            <a:off x="1017639" y="4277398"/>
            <a:ext cx="7890387" cy="1754326"/>
          </a:xfrm>
          <a:prstGeom prst="rect">
            <a:avLst/>
          </a:prstGeom>
        </p:spPr>
        <p:txBody>
          <a:bodyPr wrap="square">
            <a:spAutoFit/>
          </a:bodyPr>
          <a:lstStyle/>
          <a:p>
            <a:pPr>
              <a:lnSpc>
                <a:spcPct val="150000"/>
              </a:lnSpc>
            </a:pPr>
            <a:r>
              <a:rPr lang="en-US" altLang="zh-CN" dirty="0" smtClean="0">
                <a:latin typeface="Arial" panose="020B0604020202020204" pitchFamily="34" charset="0"/>
                <a:cs typeface="宋体" panose="02010600030101010101" pitchFamily="2" charset="-122"/>
              </a:rPr>
              <a:t>	</a:t>
            </a:r>
            <a:r>
              <a:rPr lang="zh-CN" altLang="zh-CN" dirty="0" smtClean="0">
                <a:latin typeface="Arial" panose="020B0604020202020204" pitchFamily="34" charset="0"/>
                <a:cs typeface="宋体" panose="02010600030101010101" pitchFamily="2" charset="-122"/>
              </a:rPr>
              <a:t>负载</a:t>
            </a:r>
            <a:r>
              <a:rPr lang="zh-CN" altLang="zh-CN" dirty="0">
                <a:latin typeface="Arial" panose="020B0604020202020204" pitchFamily="34" charset="0"/>
                <a:cs typeface="宋体" panose="02010600030101010101" pitchFamily="2" charset="-122"/>
              </a:rPr>
              <a:t>均衡就是集群功能其中的一种。即把负载压力根据某种算法合理分配到集群中的每一台计算机上，以减轻主服务器的压力，降低对主服务器的硬件和软件要求。</a:t>
            </a:r>
            <a:r>
              <a:rPr lang="en-US" altLang="zh-CN" dirty="0">
                <a:latin typeface="Verdana" panose="020B0604030504040204" pitchFamily="34" charset="0"/>
                <a:cs typeface="宋体" panose="02010600030101010101" pitchFamily="2" charset="-122"/>
              </a:rPr>
              <a:t/>
            </a:r>
            <a:br>
              <a:rPr lang="en-US" altLang="zh-CN" dirty="0">
                <a:latin typeface="Verdana" panose="020B0604030504040204" pitchFamily="34" charset="0"/>
                <a:cs typeface="宋体" panose="02010600030101010101" pitchFamily="2" charset="-122"/>
              </a:rPr>
            </a:br>
            <a:r>
              <a:rPr lang="zh-CN" altLang="zh-CN" dirty="0">
                <a:latin typeface="Arial" panose="020B0604020202020204" pitchFamily="34" charset="0"/>
                <a:cs typeface="宋体" panose="02010600030101010101" pitchFamily="2" charset="-122"/>
              </a:rPr>
              <a:t>负载均衡是指将计算请求分配到集群中以使集群中的计算机的计算负载均衡。</a:t>
            </a:r>
            <a:endParaRPr lang="zh-CN" altLang="en-US" dirty="0"/>
          </a:p>
        </p:txBody>
      </p:sp>
      <p:sp>
        <p:nvSpPr>
          <p:cNvPr id="3" name="矩形 2"/>
          <p:cNvSpPr/>
          <p:nvPr/>
        </p:nvSpPr>
        <p:spPr>
          <a:xfrm>
            <a:off x="817602" y="2524304"/>
            <a:ext cx="2031325" cy="369332"/>
          </a:xfrm>
          <a:prstGeom prst="rect">
            <a:avLst/>
          </a:prstGeom>
        </p:spPr>
        <p:txBody>
          <a:bodyPr wrap="none">
            <a:spAutoFit/>
          </a:bodyPr>
          <a:lstStyle/>
          <a:p>
            <a:r>
              <a:rPr lang="zh-CN" altLang="en-US" dirty="0" smtClean="0">
                <a:solidFill>
                  <a:srgbClr val="FF0000"/>
                </a:solidFill>
                <a:latin typeface="Arial" panose="020B0604020202020204" pitchFamily="34" charset="0"/>
                <a:cs typeface="宋体" panose="02010600030101010101" pitchFamily="2" charset="-122"/>
              </a:rPr>
              <a:t>什么是</a:t>
            </a:r>
            <a:r>
              <a:rPr lang="zh-CN" altLang="zh-CN" dirty="0" smtClean="0">
                <a:solidFill>
                  <a:srgbClr val="FF0000"/>
                </a:solidFill>
                <a:latin typeface="Arial" panose="020B0604020202020204" pitchFamily="34" charset="0"/>
                <a:cs typeface="宋体" panose="02010600030101010101" pitchFamily="2" charset="-122"/>
              </a:rPr>
              <a:t>负载均衡</a:t>
            </a:r>
            <a:r>
              <a:rPr lang="zh-CN" altLang="en-US" dirty="0" smtClean="0">
                <a:solidFill>
                  <a:srgbClr val="FF0000"/>
                </a:solidFill>
                <a:latin typeface="Arial" panose="020B0604020202020204" pitchFamily="34" charset="0"/>
                <a:cs typeface="宋体" panose="02010600030101010101" pitchFamily="2" charset="-122"/>
              </a:rPr>
              <a:t>？</a:t>
            </a:r>
            <a:endParaRPr lang="zh-CN" altLang="en-US" dirty="0">
              <a:solidFill>
                <a:srgbClr val="FF0000"/>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284" y="1387018"/>
            <a:ext cx="3347884" cy="2613482"/>
          </a:xfrm>
          <a:prstGeom prst="rect">
            <a:avLst/>
          </a:prstGeom>
        </p:spPr>
      </p:pic>
    </p:spTree>
    <p:extLst>
      <p:ext uri="{BB962C8B-B14F-4D97-AF65-F5344CB8AC3E}">
        <p14:creationId xmlns:p14="http://schemas.microsoft.com/office/powerpoint/2010/main" val="3031387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355328" y="292295"/>
            <a:ext cx="6388287" cy="830997"/>
          </a:xfrm>
          <a:prstGeom prst="rect">
            <a:avLst/>
          </a:prstGeom>
          <a:noFill/>
        </p:spPr>
        <p:txBody>
          <a:bodyPr wrap="none" rtlCol="0">
            <a:spAutoFit/>
          </a:bodyPr>
          <a:lstStyle/>
          <a:p>
            <a:pPr lvl="0">
              <a:buClr>
                <a:srgbClr val="777777"/>
              </a:buClr>
              <a:buSzPct val="85000"/>
              <a:defRPr/>
            </a:pPr>
            <a:r>
              <a:rPr kumimoji="1" lang="zh-CN" altLang="en-US" sz="2400" dirty="0" smtClean="0">
                <a:latin typeface="微软雅黑" pitchFamily="34" charset="-122"/>
                <a:ea typeface="微软雅黑" pitchFamily="34" charset="-122"/>
                <a:cs typeface="Arial"/>
              </a:rPr>
              <a:t>负载均衡原理与实践</a:t>
            </a:r>
            <a:r>
              <a:rPr kumimoji="1" lang="en-US" altLang="zh-CN" sz="2400" dirty="0" smtClean="0">
                <a:latin typeface="微软雅黑" pitchFamily="34" charset="-122"/>
                <a:ea typeface="微软雅黑" pitchFamily="34" charset="-122"/>
                <a:cs typeface="Arial"/>
              </a:rPr>
              <a:t>——</a:t>
            </a:r>
            <a:r>
              <a:rPr lang="zh-CN" altLang="en-US" sz="2400" dirty="0">
                <a:latin typeface="华文细黑" panose="02010600040101010101" pitchFamily="2" charset="-122"/>
                <a:ea typeface="华文细黑" panose="02010600040101010101" pitchFamily="2" charset="-122"/>
              </a:rPr>
              <a:t>集群及负载均衡概念</a:t>
            </a:r>
            <a:endParaRPr lang="zh-CN" altLang="en-US" sz="2400" b="1" dirty="0">
              <a:latin typeface="华文细黑" panose="02010600040101010101" pitchFamily="2" charset="-122"/>
              <a:ea typeface="华文细黑" panose="02010600040101010101" pitchFamily="2" charset="-122"/>
            </a:endParaRPr>
          </a:p>
          <a:p>
            <a:pPr>
              <a:buClr>
                <a:srgbClr val="777777"/>
              </a:buClr>
              <a:buSzPct val="85000"/>
              <a:defRPr/>
            </a:pPr>
            <a:endParaRPr lang="zh-CN" altLang="en-US" sz="2400" dirty="0">
              <a:latin typeface="华文细黑" pitchFamily="2" charset="-122"/>
              <a:ea typeface="华文细黑" pitchFamily="2" charset="-122"/>
            </a:endParaRPr>
          </a:p>
        </p:txBody>
      </p:sp>
      <p:cxnSp>
        <p:nvCxnSpPr>
          <p:cNvPr id="13" name="直线连接符 5"/>
          <p:cNvCxnSpPr/>
          <p:nvPr/>
        </p:nvCxnSpPr>
        <p:spPr>
          <a:xfrm>
            <a:off x="340425" y="877300"/>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14" name="Group 3"/>
          <p:cNvGrpSpPr>
            <a:grpSpLocks/>
          </p:cNvGrpSpPr>
          <p:nvPr/>
        </p:nvGrpSpPr>
        <p:grpSpPr bwMode="auto">
          <a:xfrm>
            <a:off x="491277" y="1587493"/>
            <a:ext cx="8307388" cy="2658114"/>
            <a:chOff x="414" y="544"/>
            <a:chExt cx="4988" cy="1418"/>
          </a:xfrm>
        </p:grpSpPr>
        <p:sp>
          <p:nvSpPr>
            <p:cNvPr id="15" name="AutoShape 4"/>
            <p:cNvSpPr>
              <a:spLocks noChangeArrowheads="1"/>
            </p:cNvSpPr>
            <p:nvPr/>
          </p:nvSpPr>
          <p:spPr bwMode="auto">
            <a:xfrm>
              <a:off x="414" y="544"/>
              <a:ext cx="4961" cy="1418"/>
            </a:xfrm>
            <a:prstGeom prst="roundRect">
              <a:avLst>
                <a:gd name="adj" fmla="val 5181"/>
              </a:avLst>
            </a:prstGeom>
            <a:solidFill>
              <a:srgbClr val="EAEAEA"/>
            </a:solidFill>
            <a:ln w="9525" algn="ctr">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6" name="Group 5"/>
            <p:cNvGrpSpPr>
              <a:grpSpLocks/>
            </p:cNvGrpSpPr>
            <p:nvPr/>
          </p:nvGrpSpPr>
          <p:grpSpPr bwMode="auto">
            <a:xfrm>
              <a:off x="527" y="1067"/>
              <a:ext cx="355" cy="362"/>
              <a:chOff x="1200" y="2544"/>
              <a:chExt cx="518" cy="528"/>
            </a:xfrm>
          </p:grpSpPr>
          <p:sp>
            <p:nvSpPr>
              <p:cNvPr id="42" name="Rectangle 6"/>
              <p:cNvSpPr>
                <a:spLocks noChangeArrowheads="1"/>
              </p:cNvSpPr>
              <p:nvPr/>
            </p:nvSpPr>
            <p:spPr bwMode="auto">
              <a:xfrm>
                <a:off x="1248" y="2592"/>
                <a:ext cx="33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2544"/>
                <a:ext cx="51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 y="852"/>
              <a:ext cx="1383"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0" y="600"/>
              <a:ext cx="25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 y="902"/>
              <a:ext cx="25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1"/>
            <p:cNvGrpSpPr>
              <a:grpSpLocks/>
            </p:cNvGrpSpPr>
            <p:nvPr/>
          </p:nvGrpSpPr>
          <p:grpSpPr bwMode="auto">
            <a:xfrm>
              <a:off x="1093" y="671"/>
              <a:ext cx="356" cy="363"/>
              <a:chOff x="1200" y="2544"/>
              <a:chExt cx="518" cy="528"/>
            </a:xfrm>
          </p:grpSpPr>
          <p:sp>
            <p:nvSpPr>
              <p:cNvPr id="40" name="Rectangle 12"/>
              <p:cNvSpPr>
                <a:spLocks noChangeArrowheads="1"/>
              </p:cNvSpPr>
              <p:nvPr/>
            </p:nvSpPr>
            <p:spPr bwMode="auto">
              <a:xfrm>
                <a:off x="1248" y="2592"/>
                <a:ext cx="33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2544"/>
                <a:ext cx="51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4" y="739"/>
              <a:ext cx="22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 y="1135"/>
              <a:ext cx="22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16"/>
            <p:cNvSpPr>
              <a:spLocks noChangeShapeType="1"/>
            </p:cNvSpPr>
            <p:nvPr/>
          </p:nvSpPr>
          <p:spPr bwMode="auto">
            <a:xfrm flipH="1" flipV="1">
              <a:off x="856" y="1206"/>
              <a:ext cx="808" cy="7"/>
            </a:xfrm>
            <a:prstGeom prst="line">
              <a:avLst/>
            </a:prstGeom>
            <a:noFill/>
            <a:ln w="28575">
              <a:solidFill>
                <a:srgbClr val="666699"/>
              </a:solidFill>
              <a:round/>
              <a:headEnd type="triangle" w="med" len="lg"/>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 name="Line 17"/>
            <p:cNvSpPr>
              <a:spLocks noChangeShapeType="1"/>
            </p:cNvSpPr>
            <p:nvPr/>
          </p:nvSpPr>
          <p:spPr bwMode="auto">
            <a:xfrm flipH="1" flipV="1">
              <a:off x="1401" y="895"/>
              <a:ext cx="313" cy="169"/>
            </a:xfrm>
            <a:prstGeom prst="line">
              <a:avLst/>
            </a:prstGeom>
            <a:noFill/>
            <a:ln w="28575">
              <a:solidFill>
                <a:srgbClr val="666699"/>
              </a:solidFill>
              <a:round/>
              <a:headEnd type="triangle" w="med" len="lg"/>
              <a:tailEnd/>
            </a:ln>
            <a:extLst>
              <a:ext uri="{909E8E84-426E-40DD-AFC4-6F175D3DCCD1}">
                <a14:hiddenFill xmlns:a14="http://schemas.microsoft.com/office/drawing/2010/main">
                  <a:noFill/>
                </a14:hiddenFill>
              </a:ext>
            </a:extLst>
          </p:spPr>
          <p:txBody>
            <a:bodyPr anchor="ctr">
              <a:spAutoFit/>
            </a:bodyPr>
            <a:lstStyle/>
            <a:p>
              <a:endParaRPr lang="zh-CN" altLang="en-US"/>
            </a:p>
          </p:txBody>
        </p:sp>
        <p:pic>
          <p:nvPicPr>
            <p:cNvPr id="25"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3" y="1024"/>
              <a:ext cx="16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19"/>
            <p:cNvSpPr txBox="1">
              <a:spLocks noChangeArrowheads="1"/>
            </p:cNvSpPr>
            <p:nvPr/>
          </p:nvSpPr>
          <p:spPr bwMode="auto">
            <a:xfrm>
              <a:off x="3110" y="1224"/>
              <a:ext cx="78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solidFill>
                    <a:srgbClr val="CC0000"/>
                  </a:solidFill>
                  <a:latin typeface="华文细黑" panose="02010600040101010101" pitchFamily="2" charset="-122"/>
                  <a:ea typeface="华文细黑" panose="02010600040101010101" pitchFamily="2" charset="-122"/>
                  <a:cs typeface="Arial" panose="020B0604020202020204" pitchFamily="34" charset="0"/>
                </a:rPr>
                <a:t>Server Too Busy</a:t>
              </a:r>
            </a:p>
          </p:txBody>
        </p:sp>
        <p:sp>
          <p:nvSpPr>
            <p:cNvPr id="27" name="Line 20"/>
            <p:cNvSpPr>
              <a:spLocks noChangeShapeType="1"/>
            </p:cNvSpPr>
            <p:nvPr/>
          </p:nvSpPr>
          <p:spPr bwMode="auto">
            <a:xfrm flipV="1">
              <a:off x="1292" y="1417"/>
              <a:ext cx="587" cy="232"/>
            </a:xfrm>
            <a:prstGeom prst="line">
              <a:avLst/>
            </a:prstGeom>
            <a:noFill/>
            <a:ln w="28575">
              <a:solidFill>
                <a:srgbClr val="666699"/>
              </a:solidFill>
              <a:round/>
              <a:headEnd/>
              <a:tailEnd type="triangle" w="med"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 name="Text Box 21"/>
            <p:cNvSpPr txBox="1">
              <a:spLocks noChangeArrowheads="1"/>
            </p:cNvSpPr>
            <p:nvPr/>
          </p:nvSpPr>
          <p:spPr bwMode="auto">
            <a:xfrm>
              <a:off x="1826" y="1135"/>
              <a:ext cx="45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latin typeface="华文细黑" panose="02010600040101010101" pitchFamily="2" charset="-122"/>
                  <a:ea typeface="华文细黑" panose="02010600040101010101" pitchFamily="2" charset="-122"/>
                  <a:cs typeface="Arial" panose="020B0604020202020204" pitchFamily="34" charset="0"/>
                </a:rPr>
                <a:t>Internet</a:t>
              </a:r>
            </a:p>
          </p:txBody>
        </p:sp>
        <p:pic>
          <p:nvPicPr>
            <p:cNvPr id="29" name="Picture 22"/>
            <p:cNvPicPr>
              <a:picLocks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4" y="824"/>
              <a:ext cx="571"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23"/>
            <p:cNvGrpSpPr>
              <a:grpSpLocks/>
            </p:cNvGrpSpPr>
            <p:nvPr/>
          </p:nvGrpSpPr>
          <p:grpSpPr bwMode="auto">
            <a:xfrm>
              <a:off x="3193" y="895"/>
              <a:ext cx="194" cy="226"/>
              <a:chOff x="4666" y="3320"/>
              <a:chExt cx="174" cy="201"/>
            </a:xfrm>
          </p:grpSpPr>
          <p:sp>
            <p:nvSpPr>
              <p:cNvPr id="38" name="Freeform 24"/>
              <p:cNvSpPr>
                <a:spLocks noChangeAspect="1" noEditPoints="1"/>
              </p:cNvSpPr>
              <p:nvPr/>
            </p:nvSpPr>
            <p:spPr bwMode="auto">
              <a:xfrm>
                <a:off x="4671" y="3321"/>
                <a:ext cx="169" cy="200"/>
              </a:xfrm>
              <a:custGeom>
                <a:avLst/>
                <a:gdLst>
                  <a:gd name="T0" fmla="*/ 325 w 636"/>
                  <a:gd name="T1" fmla="*/ 734 h 750"/>
                  <a:gd name="T2" fmla="*/ 362 w 636"/>
                  <a:gd name="T3" fmla="*/ 740 h 750"/>
                  <a:gd name="T4" fmla="*/ 356 w 636"/>
                  <a:gd name="T5" fmla="*/ 674 h 750"/>
                  <a:gd name="T6" fmla="*/ 101 w 636"/>
                  <a:gd name="T7" fmla="*/ 652 h 750"/>
                  <a:gd name="T8" fmla="*/ 223 w 636"/>
                  <a:gd name="T9" fmla="*/ 662 h 750"/>
                  <a:gd name="T10" fmla="*/ 359 w 636"/>
                  <a:gd name="T11" fmla="*/ 632 h 750"/>
                  <a:gd name="T12" fmla="*/ 589 w 636"/>
                  <a:gd name="T13" fmla="*/ 675 h 750"/>
                  <a:gd name="T14" fmla="*/ 632 w 636"/>
                  <a:gd name="T15" fmla="*/ 659 h 750"/>
                  <a:gd name="T16" fmla="*/ 369 w 636"/>
                  <a:gd name="T17" fmla="*/ 616 h 750"/>
                  <a:gd name="T18" fmla="*/ 313 w 636"/>
                  <a:gd name="T19" fmla="*/ 481 h 750"/>
                  <a:gd name="T20" fmla="*/ 291 w 636"/>
                  <a:gd name="T21" fmla="*/ 517 h 750"/>
                  <a:gd name="T22" fmla="*/ 282 w 636"/>
                  <a:gd name="T23" fmla="*/ 500 h 750"/>
                  <a:gd name="T24" fmla="*/ 273 w 636"/>
                  <a:gd name="T25" fmla="*/ 560 h 750"/>
                  <a:gd name="T26" fmla="*/ 266 w 636"/>
                  <a:gd name="T27" fmla="*/ 593 h 750"/>
                  <a:gd name="T28" fmla="*/ 356 w 636"/>
                  <a:gd name="T29" fmla="*/ 598 h 750"/>
                  <a:gd name="T30" fmla="*/ 379 w 636"/>
                  <a:gd name="T31" fmla="*/ 554 h 750"/>
                  <a:gd name="T32" fmla="*/ 374 w 636"/>
                  <a:gd name="T33" fmla="*/ 521 h 750"/>
                  <a:gd name="T34" fmla="*/ 242 w 636"/>
                  <a:gd name="T35" fmla="*/ 0 h 750"/>
                  <a:gd name="T36" fmla="*/ 242 w 636"/>
                  <a:gd name="T37" fmla="*/ 87 h 750"/>
                  <a:gd name="T38" fmla="*/ 242 w 636"/>
                  <a:gd name="T39" fmla="*/ 181 h 750"/>
                  <a:gd name="T40" fmla="*/ 184 w 636"/>
                  <a:gd name="T41" fmla="*/ 263 h 750"/>
                  <a:gd name="T42" fmla="*/ 117 w 636"/>
                  <a:gd name="T43" fmla="*/ 168 h 750"/>
                  <a:gd name="T44" fmla="*/ 74 w 636"/>
                  <a:gd name="T45" fmla="*/ 235 h 750"/>
                  <a:gd name="T46" fmla="*/ 99 w 636"/>
                  <a:gd name="T47" fmla="*/ 337 h 750"/>
                  <a:gd name="T48" fmla="*/ 51 w 636"/>
                  <a:gd name="T49" fmla="*/ 435 h 750"/>
                  <a:gd name="T50" fmla="*/ 14 w 636"/>
                  <a:gd name="T51" fmla="*/ 372 h 750"/>
                  <a:gd name="T52" fmla="*/ 17 w 636"/>
                  <a:gd name="T53" fmla="*/ 490 h 750"/>
                  <a:gd name="T54" fmla="*/ 90 w 636"/>
                  <a:gd name="T55" fmla="*/ 586 h 750"/>
                  <a:gd name="T56" fmla="*/ 193 w 636"/>
                  <a:gd name="T57" fmla="*/ 603 h 750"/>
                  <a:gd name="T58" fmla="*/ 147 w 636"/>
                  <a:gd name="T59" fmla="*/ 527 h 750"/>
                  <a:gd name="T60" fmla="*/ 215 w 636"/>
                  <a:gd name="T61" fmla="*/ 523 h 750"/>
                  <a:gd name="T62" fmla="*/ 193 w 636"/>
                  <a:gd name="T63" fmla="*/ 470 h 750"/>
                  <a:gd name="T64" fmla="*/ 203 w 636"/>
                  <a:gd name="T65" fmla="*/ 395 h 750"/>
                  <a:gd name="T66" fmla="*/ 232 w 636"/>
                  <a:gd name="T67" fmla="*/ 450 h 750"/>
                  <a:gd name="T68" fmla="*/ 272 w 636"/>
                  <a:gd name="T69" fmla="*/ 478 h 750"/>
                  <a:gd name="T70" fmla="*/ 296 w 636"/>
                  <a:gd name="T71" fmla="*/ 406 h 750"/>
                  <a:gd name="T72" fmla="*/ 309 w 636"/>
                  <a:gd name="T73" fmla="*/ 302 h 750"/>
                  <a:gd name="T74" fmla="*/ 342 w 636"/>
                  <a:gd name="T75" fmla="*/ 325 h 750"/>
                  <a:gd name="T76" fmla="*/ 401 w 636"/>
                  <a:gd name="T77" fmla="*/ 424 h 750"/>
                  <a:gd name="T78" fmla="*/ 352 w 636"/>
                  <a:gd name="T79" fmla="*/ 470 h 750"/>
                  <a:gd name="T80" fmla="*/ 444 w 636"/>
                  <a:gd name="T81" fmla="*/ 468 h 750"/>
                  <a:gd name="T82" fmla="*/ 467 w 636"/>
                  <a:gd name="T83" fmla="*/ 546 h 750"/>
                  <a:gd name="T84" fmla="*/ 460 w 636"/>
                  <a:gd name="T85" fmla="*/ 603 h 750"/>
                  <a:gd name="T86" fmla="*/ 586 w 636"/>
                  <a:gd name="T87" fmla="*/ 533 h 750"/>
                  <a:gd name="T88" fmla="*/ 632 w 636"/>
                  <a:gd name="T89" fmla="*/ 411 h 750"/>
                  <a:gd name="T90" fmla="*/ 614 w 636"/>
                  <a:gd name="T91" fmla="*/ 345 h 750"/>
                  <a:gd name="T92" fmla="*/ 543 w 636"/>
                  <a:gd name="T93" fmla="*/ 365 h 750"/>
                  <a:gd name="T94" fmla="*/ 540 w 636"/>
                  <a:gd name="T95" fmla="*/ 306 h 750"/>
                  <a:gd name="T96" fmla="*/ 517 w 636"/>
                  <a:gd name="T97" fmla="*/ 286 h 750"/>
                  <a:gd name="T98" fmla="*/ 468 w 636"/>
                  <a:gd name="T99" fmla="*/ 253 h 750"/>
                  <a:gd name="T100" fmla="*/ 511 w 636"/>
                  <a:gd name="T101" fmla="*/ 168 h 750"/>
                  <a:gd name="T102" fmla="*/ 447 w 636"/>
                  <a:gd name="T103" fmla="*/ 120 h 750"/>
                  <a:gd name="T104" fmla="*/ 412 w 636"/>
                  <a:gd name="T105" fmla="*/ 159 h 750"/>
                  <a:gd name="T106" fmla="*/ 338 w 636"/>
                  <a:gd name="T107" fmla="*/ 64 h 75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36"/>
                  <a:gd name="T163" fmla="*/ 0 h 750"/>
                  <a:gd name="T164" fmla="*/ 636 w 636"/>
                  <a:gd name="T165" fmla="*/ 750 h 75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36" h="750">
                    <a:moveTo>
                      <a:pt x="335" y="675"/>
                    </a:moveTo>
                    <a:lnTo>
                      <a:pt x="335" y="688"/>
                    </a:lnTo>
                    <a:lnTo>
                      <a:pt x="331" y="701"/>
                    </a:lnTo>
                    <a:lnTo>
                      <a:pt x="323" y="711"/>
                    </a:lnTo>
                    <a:lnTo>
                      <a:pt x="322" y="723"/>
                    </a:lnTo>
                    <a:lnTo>
                      <a:pt x="325" y="734"/>
                    </a:lnTo>
                    <a:lnTo>
                      <a:pt x="333" y="743"/>
                    </a:lnTo>
                    <a:lnTo>
                      <a:pt x="344" y="747"/>
                    </a:lnTo>
                    <a:lnTo>
                      <a:pt x="354" y="749"/>
                    </a:lnTo>
                    <a:lnTo>
                      <a:pt x="362" y="750"/>
                    </a:lnTo>
                    <a:lnTo>
                      <a:pt x="369" y="746"/>
                    </a:lnTo>
                    <a:lnTo>
                      <a:pt x="362" y="740"/>
                    </a:lnTo>
                    <a:lnTo>
                      <a:pt x="361" y="730"/>
                    </a:lnTo>
                    <a:lnTo>
                      <a:pt x="364" y="721"/>
                    </a:lnTo>
                    <a:lnTo>
                      <a:pt x="371" y="715"/>
                    </a:lnTo>
                    <a:lnTo>
                      <a:pt x="371" y="700"/>
                    </a:lnTo>
                    <a:lnTo>
                      <a:pt x="366" y="685"/>
                    </a:lnTo>
                    <a:lnTo>
                      <a:pt x="356" y="674"/>
                    </a:lnTo>
                    <a:lnTo>
                      <a:pt x="344" y="665"/>
                    </a:lnTo>
                    <a:lnTo>
                      <a:pt x="338" y="668"/>
                    </a:lnTo>
                    <a:lnTo>
                      <a:pt x="335" y="675"/>
                    </a:lnTo>
                    <a:close/>
                    <a:moveTo>
                      <a:pt x="285" y="625"/>
                    </a:moveTo>
                    <a:lnTo>
                      <a:pt x="205" y="641"/>
                    </a:lnTo>
                    <a:lnTo>
                      <a:pt x="101" y="652"/>
                    </a:lnTo>
                    <a:lnTo>
                      <a:pt x="30" y="662"/>
                    </a:lnTo>
                    <a:lnTo>
                      <a:pt x="25" y="672"/>
                    </a:lnTo>
                    <a:lnTo>
                      <a:pt x="25" y="682"/>
                    </a:lnTo>
                    <a:lnTo>
                      <a:pt x="30" y="692"/>
                    </a:lnTo>
                    <a:lnTo>
                      <a:pt x="119" y="677"/>
                    </a:lnTo>
                    <a:lnTo>
                      <a:pt x="223" y="662"/>
                    </a:lnTo>
                    <a:lnTo>
                      <a:pt x="298" y="652"/>
                    </a:lnTo>
                    <a:lnTo>
                      <a:pt x="293" y="638"/>
                    </a:lnTo>
                    <a:lnTo>
                      <a:pt x="285" y="625"/>
                    </a:lnTo>
                    <a:close/>
                    <a:moveTo>
                      <a:pt x="369" y="616"/>
                    </a:moveTo>
                    <a:lnTo>
                      <a:pt x="362" y="623"/>
                    </a:lnTo>
                    <a:lnTo>
                      <a:pt x="359" y="632"/>
                    </a:lnTo>
                    <a:lnTo>
                      <a:pt x="359" y="642"/>
                    </a:lnTo>
                    <a:lnTo>
                      <a:pt x="364" y="651"/>
                    </a:lnTo>
                    <a:lnTo>
                      <a:pt x="429" y="658"/>
                    </a:lnTo>
                    <a:lnTo>
                      <a:pt x="533" y="668"/>
                    </a:lnTo>
                    <a:lnTo>
                      <a:pt x="570" y="671"/>
                    </a:lnTo>
                    <a:lnTo>
                      <a:pt x="589" y="675"/>
                    </a:lnTo>
                    <a:lnTo>
                      <a:pt x="607" y="682"/>
                    </a:lnTo>
                    <a:lnTo>
                      <a:pt x="624" y="692"/>
                    </a:lnTo>
                    <a:lnTo>
                      <a:pt x="632" y="685"/>
                    </a:lnTo>
                    <a:lnTo>
                      <a:pt x="634" y="677"/>
                    </a:lnTo>
                    <a:lnTo>
                      <a:pt x="634" y="668"/>
                    </a:lnTo>
                    <a:lnTo>
                      <a:pt x="632" y="659"/>
                    </a:lnTo>
                    <a:lnTo>
                      <a:pt x="624" y="652"/>
                    </a:lnTo>
                    <a:lnTo>
                      <a:pt x="601" y="652"/>
                    </a:lnTo>
                    <a:lnTo>
                      <a:pt x="537" y="648"/>
                    </a:lnTo>
                    <a:lnTo>
                      <a:pt x="472" y="641"/>
                    </a:lnTo>
                    <a:lnTo>
                      <a:pt x="419" y="629"/>
                    </a:lnTo>
                    <a:lnTo>
                      <a:pt x="369" y="616"/>
                    </a:lnTo>
                    <a:close/>
                    <a:moveTo>
                      <a:pt x="329" y="473"/>
                    </a:moveTo>
                    <a:lnTo>
                      <a:pt x="326" y="467"/>
                    </a:lnTo>
                    <a:lnTo>
                      <a:pt x="325" y="461"/>
                    </a:lnTo>
                    <a:lnTo>
                      <a:pt x="318" y="467"/>
                    </a:lnTo>
                    <a:lnTo>
                      <a:pt x="315" y="474"/>
                    </a:lnTo>
                    <a:lnTo>
                      <a:pt x="313" y="481"/>
                    </a:lnTo>
                    <a:lnTo>
                      <a:pt x="316" y="485"/>
                    </a:lnTo>
                    <a:lnTo>
                      <a:pt x="318" y="491"/>
                    </a:lnTo>
                    <a:lnTo>
                      <a:pt x="313" y="498"/>
                    </a:lnTo>
                    <a:lnTo>
                      <a:pt x="308" y="504"/>
                    </a:lnTo>
                    <a:lnTo>
                      <a:pt x="299" y="510"/>
                    </a:lnTo>
                    <a:lnTo>
                      <a:pt x="291" y="517"/>
                    </a:lnTo>
                    <a:lnTo>
                      <a:pt x="288" y="526"/>
                    </a:lnTo>
                    <a:lnTo>
                      <a:pt x="289" y="534"/>
                    </a:lnTo>
                    <a:lnTo>
                      <a:pt x="280" y="527"/>
                    </a:lnTo>
                    <a:lnTo>
                      <a:pt x="275" y="519"/>
                    </a:lnTo>
                    <a:lnTo>
                      <a:pt x="276" y="508"/>
                    </a:lnTo>
                    <a:lnTo>
                      <a:pt x="282" y="500"/>
                    </a:lnTo>
                    <a:lnTo>
                      <a:pt x="272" y="507"/>
                    </a:lnTo>
                    <a:lnTo>
                      <a:pt x="265" y="516"/>
                    </a:lnTo>
                    <a:lnTo>
                      <a:pt x="260" y="524"/>
                    </a:lnTo>
                    <a:lnTo>
                      <a:pt x="260" y="533"/>
                    </a:lnTo>
                    <a:lnTo>
                      <a:pt x="265" y="547"/>
                    </a:lnTo>
                    <a:lnTo>
                      <a:pt x="273" y="560"/>
                    </a:lnTo>
                    <a:lnTo>
                      <a:pt x="270" y="560"/>
                    </a:lnTo>
                    <a:lnTo>
                      <a:pt x="268" y="559"/>
                    </a:lnTo>
                    <a:lnTo>
                      <a:pt x="250" y="543"/>
                    </a:lnTo>
                    <a:lnTo>
                      <a:pt x="252" y="560"/>
                    </a:lnTo>
                    <a:lnTo>
                      <a:pt x="258" y="577"/>
                    </a:lnTo>
                    <a:lnTo>
                      <a:pt x="266" y="593"/>
                    </a:lnTo>
                    <a:lnTo>
                      <a:pt x="279" y="602"/>
                    </a:lnTo>
                    <a:lnTo>
                      <a:pt x="296" y="608"/>
                    </a:lnTo>
                    <a:lnTo>
                      <a:pt x="315" y="611"/>
                    </a:lnTo>
                    <a:lnTo>
                      <a:pt x="331" y="609"/>
                    </a:lnTo>
                    <a:lnTo>
                      <a:pt x="345" y="605"/>
                    </a:lnTo>
                    <a:lnTo>
                      <a:pt x="356" y="598"/>
                    </a:lnTo>
                    <a:lnTo>
                      <a:pt x="365" y="589"/>
                    </a:lnTo>
                    <a:lnTo>
                      <a:pt x="369" y="573"/>
                    </a:lnTo>
                    <a:lnTo>
                      <a:pt x="381" y="562"/>
                    </a:lnTo>
                    <a:lnTo>
                      <a:pt x="385" y="556"/>
                    </a:lnTo>
                    <a:lnTo>
                      <a:pt x="387" y="549"/>
                    </a:lnTo>
                    <a:lnTo>
                      <a:pt x="379" y="554"/>
                    </a:lnTo>
                    <a:lnTo>
                      <a:pt x="369" y="557"/>
                    </a:lnTo>
                    <a:lnTo>
                      <a:pt x="364" y="557"/>
                    </a:lnTo>
                    <a:lnTo>
                      <a:pt x="361" y="554"/>
                    </a:lnTo>
                    <a:lnTo>
                      <a:pt x="359" y="550"/>
                    </a:lnTo>
                    <a:lnTo>
                      <a:pt x="372" y="530"/>
                    </a:lnTo>
                    <a:lnTo>
                      <a:pt x="374" y="521"/>
                    </a:lnTo>
                    <a:lnTo>
                      <a:pt x="372" y="514"/>
                    </a:lnTo>
                    <a:lnTo>
                      <a:pt x="368" y="508"/>
                    </a:lnTo>
                    <a:lnTo>
                      <a:pt x="359" y="501"/>
                    </a:lnTo>
                    <a:lnTo>
                      <a:pt x="345" y="485"/>
                    </a:lnTo>
                    <a:lnTo>
                      <a:pt x="329" y="473"/>
                    </a:lnTo>
                    <a:close/>
                    <a:moveTo>
                      <a:pt x="242" y="0"/>
                    </a:moveTo>
                    <a:lnTo>
                      <a:pt x="229" y="13"/>
                    </a:lnTo>
                    <a:lnTo>
                      <a:pt x="220" y="27"/>
                    </a:lnTo>
                    <a:lnTo>
                      <a:pt x="217" y="43"/>
                    </a:lnTo>
                    <a:lnTo>
                      <a:pt x="220" y="59"/>
                    </a:lnTo>
                    <a:lnTo>
                      <a:pt x="227" y="73"/>
                    </a:lnTo>
                    <a:lnTo>
                      <a:pt x="242" y="87"/>
                    </a:lnTo>
                    <a:lnTo>
                      <a:pt x="253" y="102"/>
                    </a:lnTo>
                    <a:lnTo>
                      <a:pt x="259" y="118"/>
                    </a:lnTo>
                    <a:lnTo>
                      <a:pt x="262" y="133"/>
                    </a:lnTo>
                    <a:lnTo>
                      <a:pt x="259" y="151"/>
                    </a:lnTo>
                    <a:lnTo>
                      <a:pt x="252" y="166"/>
                    </a:lnTo>
                    <a:lnTo>
                      <a:pt x="242" y="181"/>
                    </a:lnTo>
                    <a:lnTo>
                      <a:pt x="226" y="198"/>
                    </a:lnTo>
                    <a:lnTo>
                      <a:pt x="215" y="215"/>
                    </a:lnTo>
                    <a:lnTo>
                      <a:pt x="209" y="234"/>
                    </a:lnTo>
                    <a:lnTo>
                      <a:pt x="207" y="253"/>
                    </a:lnTo>
                    <a:lnTo>
                      <a:pt x="210" y="271"/>
                    </a:lnTo>
                    <a:lnTo>
                      <a:pt x="184" y="263"/>
                    </a:lnTo>
                    <a:lnTo>
                      <a:pt x="162" y="251"/>
                    </a:lnTo>
                    <a:lnTo>
                      <a:pt x="142" y="237"/>
                    </a:lnTo>
                    <a:lnTo>
                      <a:pt x="127" y="221"/>
                    </a:lnTo>
                    <a:lnTo>
                      <a:pt x="119" y="204"/>
                    </a:lnTo>
                    <a:lnTo>
                      <a:pt x="114" y="187"/>
                    </a:lnTo>
                    <a:lnTo>
                      <a:pt x="117" y="168"/>
                    </a:lnTo>
                    <a:lnTo>
                      <a:pt x="124" y="151"/>
                    </a:lnTo>
                    <a:lnTo>
                      <a:pt x="107" y="165"/>
                    </a:lnTo>
                    <a:lnTo>
                      <a:pt x="93" y="182"/>
                    </a:lnTo>
                    <a:lnTo>
                      <a:pt x="83" y="199"/>
                    </a:lnTo>
                    <a:lnTo>
                      <a:pt x="76" y="218"/>
                    </a:lnTo>
                    <a:lnTo>
                      <a:pt x="74" y="235"/>
                    </a:lnTo>
                    <a:lnTo>
                      <a:pt x="77" y="254"/>
                    </a:lnTo>
                    <a:lnTo>
                      <a:pt x="83" y="273"/>
                    </a:lnTo>
                    <a:lnTo>
                      <a:pt x="93" y="289"/>
                    </a:lnTo>
                    <a:lnTo>
                      <a:pt x="99" y="304"/>
                    </a:lnTo>
                    <a:lnTo>
                      <a:pt x="100" y="320"/>
                    </a:lnTo>
                    <a:lnTo>
                      <a:pt x="99" y="337"/>
                    </a:lnTo>
                    <a:lnTo>
                      <a:pt x="84" y="356"/>
                    </a:lnTo>
                    <a:lnTo>
                      <a:pt x="64" y="375"/>
                    </a:lnTo>
                    <a:lnTo>
                      <a:pt x="56" y="389"/>
                    </a:lnTo>
                    <a:lnTo>
                      <a:pt x="50" y="404"/>
                    </a:lnTo>
                    <a:lnTo>
                      <a:pt x="50" y="419"/>
                    </a:lnTo>
                    <a:lnTo>
                      <a:pt x="51" y="435"/>
                    </a:lnTo>
                    <a:lnTo>
                      <a:pt x="40" y="428"/>
                    </a:lnTo>
                    <a:lnTo>
                      <a:pt x="30" y="418"/>
                    </a:lnTo>
                    <a:lnTo>
                      <a:pt x="25" y="408"/>
                    </a:lnTo>
                    <a:lnTo>
                      <a:pt x="25" y="396"/>
                    </a:lnTo>
                    <a:lnTo>
                      <a:pt x="21" y="385"/>
                    </a:lnTo>
                    <a:lnTo>
                      <a:pt x="14" y="372"/>
                    </a:lnTo>
                    <a:lnTo>
                      <a:pt x="4" y="392"/>
                    </a:lnTo>
                    <a:lnTo>
                      <a:pt x="0" y="412"/>
                    </a:lnTo>
                    <a:lnTo>
                      <a:pt x="1" y="432"/>
                    </a:lnTo>
                    <a:lnTo>
                      <a:pt x="7" y="452"/>
                    </a:lnTo>
                    <a:lnTo>
                      <a:pt x="14" y="471"/>
                    </a:lnTo>
                    <a:lnTo>
                      <a:pt x="17" y="490"/>
                    </a:lnTo>
                    <a:lnTo>
                      <a:pt x="18" y="508"/>
                    </a:lnTo>
                    <a:lnTo>
                      <a:pt x="24" y="526"/>
                    </a:lnTo>
                    <a:lnTo>
                      <a:pt x="34" y="543"/>
                    </a:lnTo>
                    <a:lnTo>
                      <a:pt x="48" y="559"/>
                    </a:lnTo>
                    <a:lnTo>
                      <a:pt x="67" y="573"/>
                    </a:lnTo>
                    <a:lnTo>
                      <a:pt x="90" y="586"/>
                    </a:lnTo>
                    <a:lnTo>
                      <a:pt x="114" y="596"/>
                    </a:lnTo>
                    <a:lnTo>
                      <a:pt x="142" y="605"/>
                    </a:lnTo>
                    <a:lnTo>
                      <a:pt x="164" y="609"/>
                    </a:lnTo>
                    <a:lnTo>
                      <a:pt x="189" y="611"/>
                    </a:lnTo>
                    <a:lnTo>
                      <a:pt x="215" y="611"/>
                    </a:lnTo>
                    <a:lnTo>
                      <a:pt x="193" y="603"/>
                    </a:lnTo>
                    <a:lnTo>
                      <a:pt x="174" y="595"/>
                    </a:lnTo>
                    <a:lnTo>
                      <a:pt x="160" y="583"/>
                    </a:lnTo>
                    <a:lnTo>
                      <a:pt x="150" y="570"/>
                    </a:lnTo>
                    <a:lnTo>
                      <a:pt x="144" y="556"/>
                    </a:lnTo>
                    <a:lnTo>
                      <a:pt x="143" y="542"/>
                    </a:lnTo>
                    <a:lnTo>
                      <a:pt x="147" y="527"/>
                    </a:lnTo>
                    <a:lnTo>
                      <a:pt x="166" y="500"/>
                    </a:lnTo>
                    <a:lnTo>
                      <a:pt x="177" y="514"/>
                    </a:lnTo>
                    <a:lnTo>
                      <a:pt x="184" y="520"/>
                    </a:lnTo>
                    <a:lnTo>
                      <a:pt x="193" y="523"/>
                    </a:lnTo>
                    <a:lnTo>
                      <a:pt x="203" y="524"/>
                    </a:lnTo>
                    <a:lnTo>
                      <a:pt x="215" y="523"/>
                    </a:lnTo>
                    <a:lnTo>
                      <a:pt x="220" y="519"/>
                    </a:lnTo>
                    <a:lnTo>
                      <a:pt x="225" y="511"/>
                    </a:lnTo>
                    <a:lnTo>
                      <a:pt x="225" y="506"/>
                    </a:lnTo>
                    <a:lnTo>
                      <a:pt x="220" y="500"/>
                    </a:lnTo>
                    <a:lnTo>
                      <a:pt x="205" y="485"/>
                    </a:lnTo>
                    <a:lnTo>
                      <a:pt x="193" y="470"/>
                    </a:lnTo>
                    <a:lnTo>
                      <a:pt x="186" y="452"/>
                    </a:lnTo>
                    <a:lnTo>
                      <a:pt x="183" y="435"/>
                    </a:lnTo>
                    <a:lnTo>
                      <a:pt x="184" y="416"/>
                    </a:lnTo>
                    <a:lnTo>
                      <a:pt x="190" y="401"/>
                    </a:lnTo>
                    <a:lnTo>
                      <a:pt x="200" y="383"/>
                    </a:lnTo>
                    <a:lnTo>
                      <a:pt x="203" y="395"/>
                    </a:lnTo>
                    <a:lnTo>
                      <a:pt x="209" y="406"/>
                    </a:lnTo>
                    <a:lnTo>
                      <a:pt x="219" y="416"/>
                    </a:lnTo>
                    <a:lnTo>
                      <a:pt x="229" y="424"/>
                    </a:lnTo>
                    <a:lnTo>
                      <a:pt x="235" y="432"/>
                    </a:lnTo>
                    <a:lnTo>
                      <a:pt x="235" y="441"/>
                    </a:lnTo>
                    <a:lnTo>
                      <a:pt x="232" y="450"/>
                    </a:lnTo>
                    <a:lnTo>
                      <a:pt x="227" y="458"/>
                    </a:lnTo>
                    <a:lnTo>
                      <a:pt x="229" y="467"/>
                    </a:lnTo>
                    <a:lnTo>
                      <a:pt x="235" y="474"/>
                    </a:lnTo>
                    <a:lnTo>
                      <a:pt x="246" y="480"/>
                    </a:lnTo>
                    <a:lnTo>
                      <a:pt x="259" y="481"/>
                    </a:lnTo>
                    <a:lnTo>
                      <a:pt x="272" y="478"/>
                    </a:lnTo>
                    <a:lnTo>
                      <a:pt x="283" y="474"/>
                    </a:lnTo>
                    <a:lnTo>
                      <a:pt x="289" y="467"/>
                    </a:lnTo>
                    <a:lnTo>
                      <a:pt x="296" y="452"/>
                    </a:lnTo>
                    <a:lnTo>
                      <a:pt x="301" y="437"/>
                    </a:lnTo>
                    <a:lnTo>
                      <a:pt x="301" y="422"/>
                    </a:lnTo>
                    <a:lnTo>
                      <a:pt x="296" y="406"/>
                    </a:lnTo>
                    <a:lnTo>
                      <a:pt x="286" y="386"/>
                    </a:lnTo>
                    <a:lnTo>
                      <a:pt x="282" y="366"/>
                    </a:lnTo>
                    <a:lnTo>
                      <a:pt x="282" y="346"/>
                    </a:lnTo>
                    <a:lnTo>
                      <a:pt x="288" y="325"/>
                    </a:lnTo>
                    <a:lnTo>
                      <a:pt x="296" y="313"/>
                    </a:lnTo>
                    <a:lnTo>
                      <a:pt x="309" y="302"/>
                    </a:lnTo>
                    <a:lnTo>
                      <a:pt x="326" y="293"/>
                    </a:lnTo>
                    <a:lnTo>
                      <a:pt x="346" y="287"/>
                    </a:lnTo>
                    <a:lnTo>
                      <a:pt x="368" y="284"/>
                    </a:lnTo>
                    <a:lnTo>
                      <a:pt x="355" y="296"/>
                    </a:lnTo>
                    <a:lnTo>
                      <a:pt x="346" y="310"/>
                    </a:lnTo>
                    <a:lnTo>
                      <a:pt x="342" y="325"/>
                    </a:lnTo>
                    <a:lnTo>
                      <a:pt x="344" y="339"/>
                    </a:lnTo>
                    <a:lnTo>
                      <a:pt x="349" y="352"/>
                    </a:lnTo>
                    <a:lnTo>
                      <a:pt x="366" y="369"/>
                    </a:lnTo>
                    <a:lnTo>
                      <a:pt x="381" y="386"/>
                    </a:lnTo>
                    <a:lnTo>
                      <a:pt x="392" y="404"/>
                    </a:lnTo>
                    <a:lnTo>
                      <a:pt x="401" y="424"/>
                    </a:lnTo>
                    <a:lnTo>
                      <a:pt x="401" y="434"/>
                    </a:lnTo>
                    <a:lnTo>
                      <a:pt x="398" y="442"/>
                    </a:lnTo>
                    <a:lnTo>
                      <a:pt x="391" y="452"/>
                    </a:lnTo>
                    <a:lnTo>
                      <a:pt x="381" y="460"/>
                    </a:lnTo>
                    <a:lnTo>
                      <a:pt x="368" y="465"/>
                    </a:lnTo>
                    <a:lnTo>
                      <a:pt x="352" y="470"/>
                    </a:lnTo>
                    <a:lnTo>
                      <a:pt x="368" y="474"/>
                    </a:lnTo>
                    <a:lnTo>
                      <a:pt x="384" y="475"/>
                    </a:lnTo>
                    <a:lnTo>
                      <a:pt x="399" y="474"/>
                    </a:lnTo>
                    <a:lnTo>
                      <a:pt x="415" y="471"/>
                    </a:lnTo>
                    <a:lnTo>
                      <a:pt x="429" y="468"/>
                    </a:lnTo>
                    <a:lnTo>
                      <a:pt x="444" y="468"/>
                    </a:lnTo>
                    <a:lnTo>
                      <a:pt x="458" y="473"/>
                    </a:lnTo>
                    <a:lnTo>
                      <a:pt x="468" y="478"/>
                    </a:lnTo>
                    <a:lnTo>
                      <a:pt x="475" y="487"/>
                    </a:lnTo>
                    <a:lnTo>
                      <a:pt x="477" y="507"/>
                    </a:lnTo>
                    <a:lnTo>
                      <a:pt x="474" y="527"/>
                    </a:lnTo>
                    <a:lnTo>
                      <a:pt x="467" y="546"/>
                    </a:lnTo>
                    <a:lnTo>
                      <a:pt x="454" y="565"/>
                    </a:lnTo>
                    <a:lnTo>
                      <a:pt x="438" y="582"/>
                    </a:lnTo>
                    <a:lnTo>
                      <a:pt x="417" y="598"/>
                    </a:lnTo>
                    <a:lnTo>
                      <a:pt x="394" y="611"/>
                    </a:lnTo>
                    <a:lnTo>
                      <a:pt x="427" y="609"/>
                    </a:lnTo>
                    <a:lnTo>
                      <a:pt x="460" y="603"/>
                    </a:lnTo>
                    <a:lnTo>
                      <a:pt x="491" y="596"/>
                    </a:lnTo>
                    <a:lnTo>
                      <a:pt x="520" y="588"/>
                    </a:lnTo>
                    <a:lnTo>
                      <a:pt x="547" y="576"/>
                    </a:lnTo>
                    <a:lnTo>
                      <a:pt x="564" y="563"/>
                    </a:lnTo>
                    <a:lnTo>
                      <a:pt x="577" y="549"/>
                    </a:lnTo>
                    <a:lnTo>
                      <a:pt x="586" y="533"/>
                    </a:lnTo>
                    <a:lnTo>
                      <a:pt x="586" y="510"/>
                    </a:lnTo>
                    <a:lnTo>
                      <a:pt x="590" y="487"/>
                    </a:lnTo>
                    <a:lnTo>
                      <a:pt x="599" y="465"/>
                    </a:lnTo>
                    <a:lnTo>
                      <a:pt x="611" y="448"/>
                    </a:lnTo>
                    <a:lnTo>
                      <a:pt x="623" y="429"/>
                    </a:lnTo>
                    <a:lnTo>
                      <a:pt x="632" y="411"/>
                    </a:lnTo>
                    <a:lnTo>
                      <a:pt x="636" y="392"/>
                    </a:lnTo>
                    <a:lnTo>
                      <a:pt x="636" y="378"/>
                    </a:lnTo>
                    <a:lnTo>
                      <a:pt x="633" y="363"/>
                    </a:lnTo>
                    <a:lnTo>
                      <a:pt x="627" y="349"/>
                    </a:lnTo>
                    <a:lnTo>
                      <a:pt x="617" y="336"/>
                    </a:lnTo>
                    <a:lnTo>
                      <a:pt x="614" y="345"/>
                    </a:lnTo>
                    <a:lnTo>
                      <a:pt x="609" y="353"/>
                    </a:lnTo>
                    <a:lnTo>
                      <a:pt x="599" y="360"/>
                    </a:lnTo>
                    <a:lnTo>
                      <a:pt x="586" y="365"/>
                    </a:lnTo>
                    <a:lnTo>
                      <a:pt x="571" y="369"/>
                    </a:lnTo>
                    <a:lnTo>
                      <a:pt x="557" y="368"/>
                    </a:lnTo>
                    <a:lnTo>
                      <a:pt x="543" y="365"/>
                    </a:lnTo>
                    <a:lnTo>
                      <a:pt x="531" y="358"/>
                    </a:lnTo>
                    <a:lnTo>
                      <a:pt x="523" y="349"/>
                    </a:lnTo>
                    <a:lnTo>
                      <a:pt x="521" y="340"/>
                    </a:lnTo>
                    <a:lnTo>
                      <a:pt x="523" y="332"/>
                    </a:lnTo>
                    <a:lnTo>
                      <a:pt x="533" y="319"/>
                    </a:lnTo>
                    <a:lnTo>
                      <a:pt x="540" y="306"/>
                    </a:lnTo>
                    <a:lnTo>
                      <a:pt x="543" y="293"/>
                    </a:lnTo>
                    <a:lnTo>
                      <a:pt x="541" y="280"/>
                    </a:lnTo>
                    <a:lnTo>
                      <a:pt x="537" y="267"/>
                    </a:lnTo>
                    <a:lnTo>
                      <a:pt x="534" y="274"/>
                    </a:lnTo>
                    <a:lnTo>
                      <a:pt x="528" y="281"/>
                    </a:lnTo>
                    <a:lnTo>
                      <a:pt x="517" y="286"/>
                    </a:lnTo>
                    <a:lnTo>
                      <a:pt x="504" y="287"/>
                    </a:lnTo>
                    <a:lnTo>
                      <a:pt x="491" y="287"/>
                    </a:lnTo>
                    <a:lnTo>
                      <a:pt x="480" y="283"/>
                    </a:lnTo>
                    <a:lnTo>
                      <a:pt x="472" y="277"/>
                    </a:lnTo>
                    <a:lnTo>
                      <a:pt x="468" y="270"/>
                    </a:lnTo>
                    <a:lnTo>
                      <a:pt x="468" y="253"/>
                    </a:lnTo>
                    <a:lnTo>
                      <a:pt x="472" y="238"/>
                    </a:lnTo>
                    <a:lnTo>
                      <a:pt x="483" y="224"/>
                    </a:lnTo>
                    <a:lnTo>
                      <a:pt x="495" y="211"/>
                    </a:lnTo>
                    <a:lnTo>
                      <a:pt x="504" y="197"/>
                    </a:lnTo>
                    <a:lnTo>
                      <a:pt x="510" y="182"/>
                    </a:lnTo>
                    <a:lnTo>
                      <a:pt x="511" y="168"/>
                    </a:lnTo>
                    <a:lnTo>
                      <a:pt x="510" y="153"/>
                    </a:lnTo>
                    <a:lnTo>
                      <a:pt x="500" y="139"/>
                    </a:lnTo>
                    <a:lnTo>
                      <a:pt x="484" y="126"/>
                    </a:lnTo>
                    <a:lnTo>
                      <a:pt x="465" y="116"/>
                    </a:lnTo>
                    <a:lnTo>
                      <a:pt x="444" y="107"/>
                    </a:lnTo>
                    <a:lnTo>
                      <a:pt x="447" y="120"/>
                    </a:lnTo>
                    <a:lnTo>
                      <a:pt x="447" y="133"/>
                    </a:lnTo>
                    <a:lnTo>
                      <a:pt x="442" y="146"/>
                    </a:lnTo>
                    <a:lnTo>
                      <a:pt x="434" y="158"/>
                    </a:lnTo>
                    <a:lnTo>
                      <a:pt x="422" y="168"/>
                    </a:lnTo>
                    <a:lnTo>
                      <a:pt x="408" y="178"/>
                    </a:lnTo>
                    <a:lnTo>
                      <a:pt x="412" y="159"/>
                    </a:lnTo>
                    <a:lnTo>
                      <a:pt x="412" y="141"/>
                    </a:lnTo>
                    <a:lnTo>
                      <a:pt x="407" y="123"/>
                    </a:lnTo>
                    <a:lnTo>
                      <a:pt x="395" y="106"/>
                    </a:lnTo>
                    <a:lnTo>
                      <a:pt x="379" y="90"/>
                    </a:lnTo>
                    <a:lnTo>
                      <a:pt x="361" y="76"/>
                    </a:lnTo>
                    <a:lnTo>
                      <a:pt x="338" y="64"/>
                    </a:lnTo>
                    <a:lnTo>
                      <a:pt x="311" y="54"/>
                    </a:lnTo>
                    <a:lnTo>
                      <a:pt x="289" y="44"/>
                    </a:lnTo>
                    <a:lnTo>
                      <a:pt x="269" y="31"/>
                    </a:lnTo>
                    <a:lnTo>
                      <a:pt x="253" y="15"/>
                    </a:lnTo>
                    <a:lnTo>
                      <a:pt x="242"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Freeform 25"/>
              <p:cNvSpPr>
                <a:spLocks noChangeAspect="1" noEditPoints="1"/>
              </p:cNvSpPr>
              <p:nvPr/>
            </p:nvSpPr>
            <p:spPr bwMode="auto">
              <a:xfrm>
                <a:off x="4666" y="3320"/>
                <a:ext cx="170" cy="199"/>
              </a:xfrm>
              <a:custGeom>
                <a:avLst/>
                <a:gdLst>
                  <a:gd name="T0" fmla="*/ 324 w 637"/>
                  <a:gd name="T1" fmla="*/ 734 h 750"/>
                  <a:gd name="T2" fmla="*/ 363 w 637"/>
                  <a:gd name="T3" fmla="*/ 739 h 750"/>
                  <a:gd name="T4" fmla="*/ 357 w 637"/>
                  <a:gd name="T5" fmla="*/ 674 h 750"/>
                  <a:gd name="T6" fmla="*/ 101 w 637"/>
                  <a:gd name="T7" fmla="*/ 652 h 750"/>
                  <a:gd name="T8" fmla="*/ 224 w 637"/>
                  <a:gd name="T9" fmla="*/ 663 h 750"/>
                  <a:gd name="T10" fmla="*/ 360 w 637"/>
                  <a:gd name="T11" fmla="*/ 632 h 750"/>
                  <a:gd name="T12" fmla="*/ 589 w 637"/>
                  <a:gd name="T13" fmla="*/ 675 h 750"/>
                  <a:gd name="T14" fmla="*/ 631 w 637"/>
                  <a:gd name="T15" fmla="*/ 658 h 750"/>
                  <a:gd name="T16" fmla="*/ 369 w 637"/>
                  <a:gd name="T17" fmla="*/ 615 h 750"/>
                  <a:gd name="T18" fmla="*/ 314 w 637"/>
                  <a:gd name="T19" fmla="*/ 481 h 750"/>
                  <a:gd name="T20" fmla="*/ 291 w 637"/>
                  <a:gd name="T21" fmla="*/ 517 h 750"/>
                  <a:gd name="T22" fmla="*/ 281 w 637"/>
                  <a:gd name="T23" fmla="*/ 500 h 750"/>
                  <a:gd name="T24" fmla="*/ 273 w 637"/>
                  <a:gd name="T25" fmla="*/ 559 h 750"/>
                  <a:gd name="T26" fmla="*/ 266 w 637"/>
                  <a:gd name="T27" fmla="*/ 592 h 750"/>
                  <a:gd name="T28" fmla="*/ 356 w 637"/>
                  <a:gd name="T29" fmla="*/ 598 h 750"/>
                  <a:gd name="T30" fmla="*/ 379 w 637"/>
                  <a:gd name="T31" fmla="*/ 553 h 750"/>
                  <a:gd name="T32" fmla="*/ 373 w 637"/>
                  <a:gd name="T33" fmla="*/ 522 h 750"/>
                  <a:gd name="T34" fmla="*/ 243 w 637"/>
                  <a:gd name="T35" fmla="*/ 0 h 750"/>
                  <a:gd name="T36" fmla="*/ 243 w 637"/>
                  <a:gd name="T37" fmla="*/ 86 h 750"/>
                  <a:gd name="T38" fmla="*/ 241 w 637"/>
                  <a:gd name="T39" fmla="*/ 181 h 750"/>
                  <a:gd name="T40" fmla="*/ 184 w 637"/>
                  <a:gd name="T41" fmla="*/ 263 h 750"/>
                  <a:gd name="T42" fmla="*/ 117 w 637"/>
                  <a:gd name="T43" fmla="*/ 168 h 750"/>
                  <a:gd name="T44" fmla="*/ 75 w 637"/>
                  <a:gd name="T45" fmla="*/ 236 h 750"/>
                  <a:gd name="T46" fmla="*/ 98 w 637"/>
                  <a:gd name="T47" fmla="*/ 338 h 750"/>
                  <a:gd name="T48" fmla="*/ 52 w 637"/>
                  <a:gd name="T49" fmla="*/ 435 h 750"/>
                  <a:gd name="T50" fmla="*/ 13 w 637"/>
                  <a:gd name="T51" fmla="*/ 372 h 750"/>
                  <a:gd name="T52" fmla="*/ 16 w 637"/>
                  <a:gd name="T53" fmla="*/ 490 h 750"/>
                  <a:gd name="T54" fmla="*/ 89 w 637"/>
                  <a:gd name="T55" fmla="*/ 586 h 750"/>
                  <a:gd name="T56" fmla="*/ 192 w 637"/>
                  <a:gd name="T57" fmla="*/ 604 h 750"/>
                  <a:gd name="T58" fmla="*/ 148 w 637"/>
                  <a:gd name="T59" fmla="*/ 527 h 750"/>
                  <a:gd name="T60" fmla="*/ 214 w 637"/>
                  <a:gd name="T61" fmla="*/ 523 h 750"/>
                  <a:gd name="T62" fmla="*/ 194 w 637"/>
                  <a:gd name="T63" fmla="*/ 468 h 750"/>
                  <a:gd name="T64" fmla="*/ 202 w 637"/>
                  <a:gd name="T65" fmla="*/ 395 h 750"/>
                  <a:gd name="T66" fmla="*/ 231 w 637"/>
                  <a:gd name="T67" fmla="*/ 450 h 750"/>
                  <a:gd name="T68" fmla="*/ 273 w 637"/>
                  <a:gd name="T69" fmla="*/ 479 h 750"/>
                  <a:gd name="T70" fmla="*/ 296 w 637"/>
                  <a:gd name="T71" fmla="*/ 407 h 750"/>
                  <a:gd name="T72" fmla="*/ 309 w 637"/>
                  <a:gd name="T73" fmla="*/ 302 h 750"/>
                  <a:gd name="T74" fmla="*/ 341 w 637"/>
                  <a:gd name="T75" fmla="*/ 323 h 750"/>
                  <a:gd name="T76" fmla="*/ 400 w 637"/>
                  <a:gd name="T77" fmla="*/ 422 h 750"/>
                  <a:gd name="T78" fmla="*/ 351 w 637"/>
                  <a:gd name="T79" fmla="*/ 470 h 750"/>
                  <a:gd name="T80" fmla="*/ 445 w 637"/>
                  <a:gd name="T81" fmla="*/ 468 h 750"/>
                  <a:gd name="T82" fmla="*/ 466 w 637"/>
                  <a:gd name="T83" fmla="*/ 546 h 750"/>
                  <a:gd name="T84" fmla="*/ 459 w 637"/>
                  <a:gd name="T85" fmla="*/ 604 h 750"/>
                  <a:gd name="T86" fmla="*/ 586 w 637"/>
                  <a:gd name="T87" fmla="*/ 533 h 750"/>
                  <a:gd name="T88" fmla="*/ 631 w 637"/>
                  <a:gd name="T89" fmla="*/ 411 h 750"/>
                  <a:gd name="T90" fmla="*/ 615 w 637"/>
                  <a:gd name="T91" fmla="*/ 345 h 750"/>
                  <a:gd name="T92" fmla="*/ 542 w 637"/>
                  <a:gd name="T93" fmla="*/ 364 h 750"/>
                  <a:gd name="T94" fmla="*/ 539 w 637"/>
                  <a:gd name="T95" fmla="*/ 306 h 750"/>
                  <a:gd name="T96" fmla="*/ 518 w 637"/>
                  <a:gd name="T97" fmla="*/ 286 h 750"/>
                  <a:gd name="T98" fmla="*/ 468 w 637"/>
                  <a:gd name="T99" fmla="*/ 253 h 750"/>
                  <a:gd name="T100" fmla="*/ 512 w 637"/>
                  <a:gd name="T101" fmla="*/ 168 h 750"/>
                  <a:gd name="T102" fmla="*/ 447 w 637"/>
                  <a:gd name="T103" fmla="*/ 121 h 750"/>
                  <a:gd name="T104" fmla="*/ 412 w 637"/>
                  <a:gd name="T105" fmla="*/ 159 h 750"/>
                  <a:gd name="T106" fmla="*/ 337 w 637"/>
                  <a:gd name="T107" fmla="*/ 63 h 75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37"/>
                  <a:gd name="T163" fmla="*/ 0 h 750"/>
                  <a:gd name="T164" fmla="*/ 637 w 637"/>
                  <a:gd name="T165" fmla="*/ 750 h 75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37" h="750">
                    <a:moveTo>
                      <a:pt x="334" y="674"/>
                    </a:moveTo>
                    <a:lnTo>
                      <a:pt x="334" y="688"/>
                    </a:lnTo>
                    <a:lnTo>
                      <a:pt x="330" y="701"/>
                    </a:lnTo>
                    <a:lnTo>
                      <a:pt x="323" y="711"/>
                    </a:lnTo>
                    <a:lnTo>
                      <a:pt x="321" y="723"/>
                    </a:lnTo>
                    <a:lnTo>
                      <a:pt x="324" y="734"/>
                    </a:lnTo>
                    <a:lnTo>
                      <a:pt x="333" y="743"/>
                    </a:lnTo>
                    <a:lnTo>
                      <a:pt x="343" y="747"/>
                    </a:lnTo>
                    <a:lnTo>
                      <a:pt x="354" y="749"/>
                    </a:lnTo>
                    <a:lnTo>
                      <a:pt x="362" y="750"/>
                    </a:lnTo>
                    <a:lnTo>
                      <a:pt x="369" y="746"/>
                    </a:lnTo>
                    <a:lnTo>
                      <a:pt x="363" y="739"/>
                    </a:lnTo>
                    <a:lnTo>
                      <a:pt x="362" y="730"/>
                    </a:lnTo>
                    <a:lnTo>
                      <a:pt x="364" y="721"/>
                    </a:lnTo>
                    <a:lnTo>
                      <a:pt x="370" y="716"/>
                    </a:lnTo>
                    <a:lnTo>
                      <a:pt x="370" y="700"/>
                    </a:lnTo>
                    <a:lnTo>
                      <a:pt x="366" y="686"/>
                    </a:lnTo>
                    <a:lnTo>
                      <a:pt x="357" y="674"/>
                    </a:lnTo>
                    <a:lnTo>
                      <a:pt x="344" y="665"/>
                    </a:lnTo>
                    <a:lnTo>
                      <a:pt x="337" y="668"/>
                    </a:lnTo>
                    <a:lnTo>
                      <a:pt x="334" y="674"/>
                    </a:lnTo>
                    <a:close/>
                    <a:moveTo>
                      <a:pt x="286" y="625"/>
                    </a:moveTo>
                    <a:lnTo>
                      <a:pt x="204" y="640"/>
                    </a:lnTo>
                    <a:lnTo>
                      <a:pt x="101" y="652"/>
                    </a:lnTo>
                    <a:lnTo>
                      <a:pt x="29" y="663"/>
                    </a:lnTo>
                    <a:lnTo>
                      <a:pt x="26" y="673"/>
                    </a:lnTo>
                    <a:lnTo>
                      <a:pt x="26" y="683"/>
                    </a:lnTo>
                    <a:lnTo>
                      <a:pt x="29" y="691"/>
                    </a:lnTo>
                    <a:lnTo>
                      <a:pt x="118" y="677"/>
                    </a:lnTo>
                    <a:lnTo>
                      <a:pt x="224" y="663"/>
                    </a:lnTo>
                    <a:lnTo>
                      <a:pt x="297" y="652"/>
                    </a:lnTo>
                    <a:lnTo>
                      <a:pt x="293" y="638"/>
                    </a:lnTo>
                    <a:lnTo>
                      <a:pt x="286" y="625"/>
                    </a:lnTo>
                    <a:close/>
                    <a:moveTo>
                      <a:pt x="369" y="615"/>
                    </a:moveTo>
                    <a:lnTo>
                      <a:pt x="363" y="622"/>
                    </a:lnTo>
                    <a:lnTo>
                      <a:pt x="360" y="632"/>
                    </a:lnTo>
                    <a:lnTo>
                      <a:pt x="360" y="641"/>
                    </a:lnTo>
                    <a:lnTo>
                      <a:pt x="363" y="650"/>
                    </a:lnTo>
                    <a:lnTo>
                      <a:pt x="430" y="657"/>
                    </a:lnTo>
                    <a:lnTo>
                      <a:pt x="533" y="667"/>
                    </a:lnTo>
                    <a:lnTo>
                      <a:pt x="569" y="671"/>
                    </a:lnTo>
                    <a:lnTo>
                      <a:pt x="589" y="675"/>
                    </a:lnTo>
                    <a:lnTo>
                      <a:pt x="607" y="683"/>
                    </a:lnTo>
                    <a:lnTo>
                      <a:pt x="624" y="691"/>
                    </a:lnTo>
                    <a:lnTo>
                      <a:pt x="631" y="686"/>
                    </a:lnTo>
                    <a:lnTo>
                      <a:pt x="635" y="677"/>
                    </a:lnTo>
                    <a:lnTo>
                      <a:pt x="635" y="667"/>
                    </a:lnTo>
                    <a:lnTo>
                      <a:pt x="631" y="658"/>
                    </a:lnTo>
                    <a:lnTo>
                      <a:pt x="624" y="652"/>
                    </a:lnTo>
                    <a:lnTo>
                      <a:pt x="602" y="652"/>
                    </a:lnTo>
                    <a:lnTo>
                      <a:pt x="536" y="648"/>
                    </a:lnTo>
                    <a:lnTo>
                      <a:pt x="472" y="640"/>
                    </a:lnTo>
                    <a:lnTo>
                      <a:pt x="420" y="629"/>
                    </a:lnTo>
                    <a:lnTo>
                      <a:pt x="369" y="615"/>
                    </a:lnTo>
                    <a:close/>
                    <a:moveTo>
                      <a:pt x="330" y="471"/>
                    </a:moveTo>
                    <a:lnTo>
                      <a:pt x="326" y="467"/>
                    </a:lnTo>
                    <a:lnTo>
                      <a:pt x="324" y="461"/>
                    </a:lnTo>
                    <a:lnTo>
                      <a:pt x="319" y="467"/>
                    </a:lnTo>
                    <a:lnTo>
                      <a:pt x="314" y="474"/>
                    </a:lnTo>
                    <a:lnTo>
                      <a:pt x="314" y="481"/>
                    </a:lnTo>
                    <a:lnTo>
                      <a:pt x="316" y="486"/>
                    </a:lnTo>
                    <a:lnTo>
                      <a:pt x="317" y="490"/>
                    </a:lnTo>
                    <a:lnTo>
                      <a:pt x="314" y="499"/>
                    </a:lnTo>
                    <a:lnTo>
                      <a:pt x="307" y="504"/>
                    </a:lnTo>
                    <a:lnTo>
                      <a:pt x="298" y="510"/>
                    </a:lnTo>
                    <a:lnTo>
                      <a:pt x="291" y="517"/>
                    </a:lnTo>
                    <a:lnTo>
                      <a:pt x="287" y="526"/>
                    </a:lnTo>
                    <a:lnTo>
                      <a:pt x="288" y="535"/>
                    </a:lnTo>
                    <a:lnTo>
                      <a:pt x="280" y="527"/>
                    </a:lnTo>
                    <a:lnTo>
                      <a:pt x="276" y="519"/>
                    </a:lnTo>
                    <a:lnTo>
                      <a:pt x="276" y="509"/>
                    </a:lnTo>
                    <a:lnTo>
                      <a:pt x="281" y="500"/>
                    </a:lnTo>
                    <a:lnTo>
                      <a:pt x="271" y="507"/>
                    </a:lnTo>
                    <a:lnTo>
                      <a:pt x="266" y="514"/>
                    </a:lnTo>
                    <a:lnTo>
                      <a:pt x="261" y="525"/>
                    </a:lnTo>
                    <a:lnTo>
                      <a:pt x="260" y="533"/>
                    </a:lnTo>
                    <a:lnTo>
                      <a:pt x="264" y="546"/>
                    </a:lnTo>
                    <a:lnTo>
                      <a:pt x="273" y="559"/>
                    </a:lnTo>
                    <a:lnTo>
                      <a:pt x="270" y="560"/>
                    </a:lnTo>
                    <a:lnTo>
                      <a:pt x="267" y="559"/>
                    </a:lnTo>
                    <a:lnTo>
                      <a:pt x="251" y="543"/>
                    </a:lnTo>
                    <a:lnTo>
                      <a:pt x="251" y="560"/>
                    </a:lnTo>
                    <a:lnTo>
                      <a:pt x="257" y="576"/>
                    </a:lnTo>
                    <a:lnTo>
                      <a:pt x="266" y="592"/>
                    </a:lnTo>
                    <a:lnTo>
                      <a:pt x="280" y="602"/>
                    </a:lnTo>
                    <a:lnTo>
                      <a:pt x="296" y="608"/>
                    </a:lnTo>
                    <a:lnTo>
                      <a:pt x="314" y="611"/>
                    </a:lnTo>
                    <a:lnTo>
                      <a:pt x="330" y="609"/>
                    </a:lnTo>
                    <a:lnTo>
                      <a:pt x="344" y="605"/>
                    </a:lnTo>
                    <a:lnTo>
                      <a:pt x="356" y="598"/>
                    </a:lnTo>
                    <a:lnTo>
                      <a:pt x="364" y="589"/>
                    </a:lnTo>
                    <a:lnTo>
                      <a:pt x="370" y="573"/>
                    </a:lnTo>
                    <a:lnTo>
                      <a:pt x="380" y="562"/>
                    </a:lnTo>
                    <a:lnTo>
                      <a:pt x="384" y="555"/>
                    </a:lnTo>
                    <a:lnTo>
                      <a:pt x="386" y="548"/>
                    </a:lnTo>
                    <a:lnTo>
                      <a:pt x="379" y="553"/>
                    </a:lnTo>
                    <a:lnTo>
                      <a:pt x="369" y="558"/>
                    </a:lnTo>
                    <a:lnTo>
                      <a:pt x="364" y="556"/>
                    </a:lnTo>
                    <a:lnTo>
                      <a:pt x="360" y="555"/>
                    </a:lnTo>
                    <a:lnTo>
                      <a:pt x="360" y="550"/>
                    </a:lnTo>
                    <a:lnTo>
                      <a:pt x="372" y="529"/>
                    </a:lnTo>
                    <a:lnTo>
                      <a:pt x="373" y="522"/>
                    </a:lnTo>
                    <a:lnTo>
                      <a:pt x="372" y="514"/>
                    </a:lnTo>
                    <a:lnTo>
                      <a:pt x="367" y="507"/>
                    </a:lnTo>
                    <a:lnTo>
                      <a:pt x="359" y="500"/>
                    </a:lnTo>
                    <a:lnTo>
                      <a:pt x="344" y="486"/>
                    </a:lnTo>
                    <a:lnTo>
                      <a:pt x="330" y="471"/>
                    </a:lnTo>
                    <a:close/>
                    <a:moveTo>
                      <a:pt x="243" y="0"/>
                    </a:moveTo>
                    <a:lnTo>
                      <a:pt x="228" y="13"/>
                    </a:lnTo>
                    <a:lnTo>
                      <a:pt x="220" y="27"/>
                    </a:lnTo>
                    <a:lnTo>
                      <a:pt x="217" y="43"/>
                    </a:lnTo>
                    <a:lnTo>
                      <a:pt x="220" y="57"/>
                    </a:lnTo>
                    <a:lnTo>
                      <a:pt x="228" y="73"/>
                    </a:lnTo>
                    <a:lnTo>
                      <a:pt x="243" y="86"/>
                    </a:lnTo>
                    <a:lnTo>
                      <a:pt x="253" y="102"/>
                    </a:lnTo>
                    <a:lnTo>
                      <a:pt x="260" y="118"/>
                    </a:lnTo>
                    <a:lnTo>
                      <a:pt x="261" y="134"/>
                    </a:lnTo>
                    <a:lnTo>
                      <a:pt x="258" y="151"/>
                    </a:lnTo>
                    <a:lnTo>
                      <a:pt x="253" y="167"/>
                    </a:lnTo>
                    <a:lnTo>
                      <a:pt x="241" y="181"/>
                    </a:lnTo>
                    <a:lnTo>
                      <a:pt x="225" y="197"/>
                    </a:lnTo>
                    <a:lnTo>
                      <a:pt x="214" y="216"/>
                    </a:lnTo>
                    <a:lnTo>
                      <a:pt x="208" y="234"/>
                    </a:lnTo>
                    <a:lnTo>
                      <a:pt x="207" y="253"/>
                    </a:lnTo>
                    <a:lnTo>
                      <a:pt x="210" y="272"/>
                    </a:lnTo>
                    <a:lnTo>
                      <a:pt x="184" y="263"/>
                    </a:lnTo>
                    <a:lnTo>
                      <a:pt x="161" y="251"/>
                    </a:lnTo>
                    <a:lnTo>
                      <a:pt x="142" y="237"/>
                    </a:lnTo>
                    <a:lnTo>
                      <a:pt x="128" y="221"/>
                    </a:lnTo>
                    <a:lnTo>
                      <a:pt x="118" y="204"/>
                    </a:lnTo>
                    <a:lnTo>
                      <a:pt x="115" y="185"/>
                    </a:lnTo>
                    <a:lnTo>
                      <a:pt x="117" y="168"/>
                    </a:lnTo>
                    <a:lnTo>
                      <a:pt x="124" y="151"/>
                    </a:lnTo>
                    <a:lnTo>
                      <a:pt x="107" y="165"/>
                    </a:lnTo>
                    <a:lnTo>
                      <a:pt x="92" y="182"/>
                    </a:lnTo>
                    <a:lnTo>
                      <a:pt x="82" y="200"/>
                    </a:lnTo>
                    <a:lnTo>
                      <a:pt x="76" y="217"/>
                    </a:lnTo>
                    <a:lnTo>
                      <a:pt x="75" y="236"/>
                    </a:lnTo>
                    <a:lnTo>
                      <a:pt x="76" y="254"/>
                    </a:lnTo>
                    <a:lnTo>
                      <a:pt x="84" y="273"/>
                    </a:lnTo>
                    <a:lnTo>
                      <a:pt x="92" y="289"/>
                    </a:lnTo>
                    <a:lnTo>
                      <a:pt x="98" y="305"/>
                    </a:lnTo>
                    <a:lnTo>
                      <a:pt x="99" y="320"/>
                    </a:lnTo>
                    <a:lnTo>
                      <a:pt x="98" y="338"/>
                    </a:lnTo>
                    <a:lnTo>
                      <a:pt x="84" y="356"/>
                    </a:lnTo>
                    <a:lnTo>
                      <a:pt x="65" y="375"/>
                    </a:lnTo>
                    <a:lnTo>
                      <a:pt x="56" y="389"/>
                    </a:lnTo>
                    <a:lnTo>
                      <a:pt x="51" y="404"/>
                    </a:lnTo>
                    <a:lnTo>
                      <a:pt x="49" y="420"/>
                    </a:lnTo>
                    <a:lnTo>
                      <a:pt x="52" y="435"/>
                    </a:lnTo>
                    <a:lnTo>
                      <a:pt x="39" y="427"/>
                    </a:lnTo>
                    <a:lnTo>
                      <a:pt x="31" y="418"/>
                    </a:lnTo>
                    <a:lnTo>
                      <a:pt x="26" y="408"/>
                    </a:lnTo>
                    <a:lnTo>
                      <a:pt x="25" y="397"/>
                    </a:lnTo>
                    <a:lnTo>
                      <a:pt x="22" y="384"/>
                    </a:lnTo>
                    <a:lnTo>
                      <a:pt x="13" y="372"/>
                    </a:lnTo>
                    <a:lnTo>
                      <a:pt x="5" y="392"/>
                    </a:lnTo>
                    <a:lnTo>
                      <a:pt x="0" y="412"/>
                    </a:lnTo>
                    <a:lnTo>
                      <a:pt x="0" y="433"/>
                    </a:lnTo>
                    <a:lnTo>
                      <a:pt x="8" y="453"/>
                    </a:lnTo>
                    <a:lnTo>
                      <a:pt x="13" y="471"/>
                    </a:lnTo>
                    <a:lnTo>
                      <a:pt x="16" y="490"/>
                    </a:lnTo>
                    <a:lnTo>
                      <a:pt x="18" y="509"/>
                    </a:lnTo>
                    <a:lnTo>
                      <a:pt x="23" y="526"/>
                    </a:lnTo>
                    <a:lnTo>
                      <a:pt x="33" y="543"/>
                    </a:lnTo>
                    <a:lnTo>
                      <a:pt x="49" y="559"/>
                    </a:lnTo>
                    <a:lnTo>
                      <a:pt x="68" y="573"/>
                    </a:lnTo>
                    <a:lnTo>
                      <a:pt x="89" y="586"/>
                    </a:lnTo>
                    <a:lnTo>
                      <a:pt x="114" y="596"/>
                    </a:lnTo>
                    <a:lnTo>
                      <a:pt x="141" y="605"/>
                    </a:lnTo>
                    <a:lnTo>
                      <a:pt x="165" y="609"/>
                    </a:lnTo>
                    <a:lnTo>
                      <a:pt x="190" y="611"/>
                    </a:lnTo>
                    <a:lnTo>
                      <a:pt x="214" y="611"/>
                    </a:lnTo>
                    <a:lnTo>
                      <a:pt x="192" y="604"/>
                    </a:lnTo>
                    <a:lnTo>
                      <a:pt x="175" y="594"/>
                    </a:lnTo>
                    <a:lnTo>
                      <a:pt x="160" y="583"/>
                    </a:lnTo>
                    <a:lnTo>
                      <a:pt x="149" y="571"/>
                    </a:lnTo>
                    <a:lnTo>
                      <a:pt x="144" y="556"/>
                    </a:lnTo>
                    <a:lnTo>
                      <a:pt x="144" y="542"/>
                    </a:lnTo>
                    <a:lnTo>
                      <a:pt x="148" y="527"/>
                    </a:lnTo>
                    <a:lnTo>
                      <a:pt x="165" y="500"/>
                    </a:lnTo>
                    <a:lnTo>
                      <a:pt x="177" y="514"/>
                    </a:lnTo>
                    <a:lnTo>
                      <a:pt x="184" y="519"/>
                    </a:lnTo>
                    <a:lnTo>
                      <a:pt x="192" y="523"/>
                    </a:lnTo>
                    <a:lnTo>
                      <a:pt x="204" y="525"/>
                    </a:lnTo>
                    <a:lnTo>
                      <a:pt x="214" y="523"/>
                    </a:lnTo>
                    <a:lnTo>
                      <a:pt x="221" y="517"/>
                    </a:lnTo>
                    <a:lnTo>
                      <a:pt x="224" y="512"/>
                    </a:lnTo>
                    <a:lnTo>
                      <a:pt x="224" y="506"/>
                    </a:lnTo>
                    <a:lnTo>
                      <a:pt x="221" y="500"/>
                    </a:lnTo>
                    <a:lnTo>
                      <a:pt x="205" y="484"/>
                    </a:lnTo>
                    <a:lnTo>
                      <a:pt x="194" y="468"/>
                    </a:lnTo>
                    <a:lnTo>
                      <a:pt x="185" y="453"/>
                    </a:lnTo>
                    <a:lnTo>
                      <a:pt x="182" y="434"/>
                    </a:lnTo>
                    <a:lnTo>
                      <a:pt x="184" y="417"/>
                    </a:lnTo>
                    <a:lnTo>
                      <a:pt x="190" y="399"/>
                    </a:lnTo>
                    <a:lnTo>
                      <a:pt x="200" y="384"/>
                    </a:lnTo>
                    <a:lnTo>
                      <a:pt x="202" y="395"/>
                    </a:lnTo>
                    <a:lnTo>
                      <a:pt x="208" y="407"/>
                    </a:lnTo>
                    <a:lnTo>
                      <a:pt x="218" y="417"/>
                    </a:lnTo>
                    <a:lnTo>
                      <a:pt x="228" y="424"/>
                    </a:lnTo>
                    <a:lnTo>
                      <a:pt x="234" y="431"/>
                    </a:lnTo>
                    <a:lnTo>
                      <a:pt x="235" y="441"/>
                    </a:lnTo>
                    <a:lnTo>
                      <a:pt x="231" y="450"/>
                    </a:lnTo>
                    <a:lnTo>
                      <a:pt x="228" y="458"/>
                    </a:lnTo>
                    <a:lnTo>
                      <a:pt x="228" y="467"/>
                    </a:lnTo>
                    <a:lnTo>
                      <a:pt x="235" y="474"/>
                    </a:lnTo>
                    <a:lnTo>
                      <a:pt x="245" y="480"/>
                    </a:lnTo>
                    <a:lnTo>
                      <a:pt x="260" y="481"/>
                    </a:lnTo>
                    <a:lnTo>
                      <a:pt x="273" y="479"/>
                    </a:lnTo>
                    <a:lnTo>
                      <a:pt x="283" y="474"/>
                    </a:lnTo>
                    <a:lnTo>
                      <a:pt x="290" y="467"/>
                    </a:lnTo>
                    <a:lnTo>
                      <a:pt x="297" y="451"/>
                    </a:lnTo>
                    <a:lnTo>
                      <a:pt x="300" y="437"/>
                    </a:lnTo>
                    <a:lnTo>
                      <a:pt x="300" y="421"/>
                    </a:lnTo>
                    <a:lnTo>
                      <a:pt x="296" y="407"/>
                    </a:lnTo>
                    <a:lnTo>
                      <a:pt x="287" y="387"/>
                    </a:lnTo>
                    <a:lnTo>
                      <a:pt x="281" y="366"/>
                    </a:lnTo>
                    <a:lnTo>
                      <a:pt x="283" y="345"/>
                    </a:lnTo>
                    <a:lnTo>
                      <a:pt x="287" y="325"/>
                    </a:lnTo>
                    <a:lnTo>
                      <a:pt x="296" y="312"/>
                    </a:lnTo>
                    <a:lnTo>
                      <a:pt x="309" y="302"/>
                    </a:lnTo>
                    <a:lnTo>
                      <a:pt x="326" y="293"/>
                    </a:lnTo>
                    <a:lnTo>
                      <a:pt x="346" y="287"/>
                    </a:lnTo>
                    <a:lnTo>
                      <a:pt x="367" y="285"/>
                    </a:lnTo>
                    <a:lnTo>
                      <a:pt x="354" y="296"/>
                    </a:lnTo>
                    <a:lnTo>
                      <a:pt x="346" y="309"/>
                    </a:lnTo>
                    <a:lnTo>
                      <a:pt x="341" y="323"/>
                    </a:lnTo>
                    <a:lnTo>
                      <a:pt x="343" y="338"/>
                    </a:lnTo>
                    <a:lnTo>
                      <a:pt x="350" y="352"/>
                    </a:lnTo>
                    <a:lnTo>
                      <a:pt x="367" y="368"/>
                    </a:lnTo>
                    <a:lnTo>
                      <a:pt x="382" y="387"/>
                    </a:lnTo>
                    <a:lnTo>
                      <a:pt x="393" y="404"/>
                    </a:lnTo>
                    <a:lnTo>
                      <a:pt x="400" y="422"/>
                    </a:lnTo>
                    <a:lnTo>
                      <a:pt x="402" y="433"/>
                    </a:lnTo>
                    <a:lnTo>
                      <a:pt x="397" y="443"/>
                    </a:lnTo>
                    <a:lnTo>
                      <a:pt x="390" y="451"/>
                    </a:lnTo>
                    <a:lnTo>
                      <a:pt x="380" y="460"/>
                    </a:lnTo>
                    <a:lnTo>
                      <a:pt x="367" y="466"/>
                    </a:lnTo>
                    <a:lnTo>
                      <a:pt x="351" y="470"/>
                    </a:lnTo>
                    <a:lnTo>
                      <a:pt x="367" y="473"/>
                    </a:lnTo>
                    <a:lnTo>
                      <a:pt x="383" y="474"/>
                    </a:lnTo>
                    <a:lnTo>
                      <a:pt x="400" y="474"/>
                    </a:lnTo>
                    <a:lnTo>
                      <a:pt x="415" y="470"/>
                    </a:lnTo>
                    <a:lnTo>
                      <a:pt x="429" y="468"/>
                    </a:lnTo>
                    <a:lnTo>
                      <a:pt x="445" y="468"/>
                    </a:lnTo>
                    <a:lnTo>
                      <a:pt x="458" y="473"/>
                    </a:lnTo>
                    <a:lnTo>
                      <a:pt x="469" y="479"/>
                    </a:lnTo>
                    <a:lnTo>
                      <a:pt x="475" y="487"/>
                    </a:lnTo>
                    <a:lnTo>
                      <a:pt x="478" y="507"/>
                    </a:lnTo>
                    <a:lnTo>
                      <a:pt x="475" y="526"/>
                    </a:lnTo>
                    <a:lnTo>
                      <a:pt x="466" y="546"/>
                    </a:lnTo>
                    <a:lnTo>
                      <a:pt x="455" y="565"/>
                    </a:lnTo>
                    <a:lnTo>
                      <a:pt x="437" y="582"/>
                    </a:lnTo>
                    <a:lnTo>
                      <a:pt x="417" y="596"/>
                    </a:lnTo>
                    <a:lnTo>
                      <a:pt x="393" y="611"/>
                    </a:lnTo>
                    <a:lnTo>
                      <a:pt x="426" y="608"/>
                    </a:lnTo>
                    <a:lnTo>
                      <a:pt x="459" y="604"/>
                    </a:lnTo>
                    <a:lnTo>
                      <a:pt x="490" y="596"/>
                    </a:lnTo>
                    <a:lnTo>
                      <a:pt x="521" y="588"/>
                    </a:lnTo>
                    <a:lnTo>
                      <a:pt x="548" y="575"/>
                    </a:lnTo>
                    <a:lnTo>
                      <a:pt x="565" y="563"/>
                    </a:lnTo>
                    <a:lnTo>
                      <a:pt x="578" y="549"/>
                    </a:lnTo>
                    <a:lnTo>
                      <a:pt x="586" y="533"/>
                    </a:lnTo>
                    <a:lnTo>
                      <a:pt x="586" y="510"/>
                    </a:lnTo>
                    <a:lnTo>
                      <a:pt x="591" y="487"/>
                    </a:lnTo>
                    <a:lnTo>
                      <a:pt x="598" y="466"/>
                    </a:lnTo>
                    <a:lnTo>
                      <a:pt x="612" y="448"/>
                    </a:lnTo>
                    <a:lnTo>
                      <a:pt x="624" y="430"/>
                    </a:lnTo>
                    <a:lnTo>
                      <a:pt x="631" y="411"/>
                    </a:lnTo>
                    <a:lnTo>
                      <a:pt x="635" y="392"/>
                    </a:lnTo>
                    <a:lnTo>
                      <a:pt x="637" y="378"/>
                    </a:lnTo>
                    <a:lnTo>
                      <a:pt x="634" y="364"/>
                    </a:lnTo>
                    <a:lnTo>
                      <a:pt x="627" y="349"/>
                    </a:lnTo>
                    <a:lnTo>
                      <a:pt x="618" y="336"/>
                    </a:lnTo>
                    <a:lnTo>
                      <a:pt x="615" y="345"/>
                    </a:lnTo>
                    <a:lnTo>
                      <a:pt x="608" y="353"/>
                    </a:lnTo>
                    <a:lnTo>
                      <a:pt x="598" y="361"/>
                    </a:lnTo>
                    <a:lnTo>
                      <a:pt x="586" y="365"/>
                    </a:lnTo>
                    <a:lnTo>
                      <a:pt x="572" y="368"/>
                    </a:lnTo>
                    <a:lnTo>
                      <a:pt x="556" y="368"/>
                    </a:lnTo>
                    <a:lnTo>
                      <a:pt x="542" y="364"/>
                    </a:lnTo>
                    <a:lnTo>
                      <a:pt x="531" y="358"/>
                    </a:lnTo>
                    <a:lnTo>
                      <a:pt x="523" y="349"/>
                    </a:lnTo>
                    <a:lnTo>
                      <a:pt x="521" y="341"/>
                    </a:lnTo>
                    <a:lnTo>
                      <a:pt x="523" y="331"/>
                    </a:lnTo>
                    <a:lnTo>
                      <a:pt x="533" y="319"/>
                    </a:lnTo>
                    <a:lnTo>
                      <a:pt x="539" y="306"/>
                    </a:lnTo>
                    <a:lnTo>
                      <a:pt x="542" y="293"/>
                    </a:lnTo>
                    <a:lnTo>
                      <a:pt x="542" y="279"/>
                    </a:lnTo>
                    <a:lnTo>
                      <a:pt x="536" y="266"/>
                    </a:lnTo>
                    <a:lnTo>
                      <a:pt x="535" y="274"/>
                    </a:lnTo>
                    <a:lnTo>
                      <a:pt x="528" y="280"/>
                    </a:lnTo>
                    <a:lnTo>
                      <a:pt x="518" y="286"/>
                    </a:lnTo>
                    <a:lnTo>
                      <a:pt x="505" y="287"/>
                    </a:lnTo>
                    <a:lnTo>
                      <a:pt x="492" y="286"/>
                    </a:lnTo>
                    <a:lnTo>
                      <a:pt x="480" y="283"/>
                    </a:lnTo>
                    <a:lnTo>
                      <a:pt x="472" y="277"/>
                    </a:lnTo>
                    <a:lnTo>
                      <a:pt x="468" y="269"/>
                    </a:lnTo>
                    <a:lnTo>
                      <a:pt x="468" y="253"/>
                    </a:lnTo>
                    <a:lnTo>
                      <a:pt x="473" y="237"/>
                    </a:lnTo>
                    <a:lnTo>
                      <a:pt x="483" y="223"/>
                    </a:lnTo>
                    <a:lnTo>
                      <a:pt x="495" y="210"/>
                    </a:lnTo>
                    <a:lnTo>
                      <a:pt x="503" y="197"/>
                    </a:lnTo>
                    <a:lnTo>
                      <a:pt x="509" y="182"/>
                    </a:lnTo>
                    <a:lnTo>
                      <a:pt x="512" y="168"/>
                    </a:lnTo>
                    <a:lnTo>
                      <a:pt x="509" y="154"/>
                    </a:lnTo>
                    <a:lnTo>
                      <a:pt x="499" y="139"/>
                    </a:lnTo>
                    <a:lnTo>
                      <a:pt x="485" y="126"/>
                    </a:lnTo>
                    <a:lnTo>
                      <a:pt x="466" y="116"/>
                    </a:lnTo>
                    <a:lnTo>
                      <a:pt x="443" y="108"/>
                    </a:lnTo>
                    <a:lnTo>
                      <a:pt x="447" y="121"/>
                    </a:lnTo>
                    <a:lnTo>
                      <a:pt x="447" y="134"/>
                    </a:lnTo>
                    <a:lnTo>
                      <a:pt x="443" y="147"/>
                    </a:lnTo>
                    <a:lnTo>
                      <a:pt x="435" y="158"/>
                    </a:lnTo>
                    <a:lnTo>
                      <a:pt x="423" y="168"/>
                    </a:lnTo>
                    <a:lnTo>
                      <a:pt x="407" y="177"/>
                    </a:lnTo>
                    <a:lnTo>
                      <a:pt x="412" y="159"/>
                    </a:lnTo>
                    <a:lnTo>
                      <a:pt x="412" y="141"/>
                    </a:lnTo>
                    <a:lnTo>
                      <a:pt x="406" y="122"/>
                    </a:lnTo>
                    <a:lnTo>
                      <a:pt x="394" y="106"/>
                    </a:lnTo>
                    <a:lnTo>
                      <a:pt x="380" y="89"/>
                    </a:lnTo>
                    <a:lnTo>
                      <a:pt x="360" y="76"/>
                    </a:lnTo>
                    <a:lnTo>
                      <a:pt x="337" y="63"/>
                    </a:lnTo>
                    <a:lnTo>
                      <a:pt x="311" y="55"/>
                    </a:lnTo>
                    <a:lnTo>
                      <a:pt x="288" y="43"/>
                    </a:lnTo>
                    <a:lnTo>
                      <a:pt x="268" y="30"/>
                    </a:lnTo>
                    <a:lnTo>
                      <a:pt x="254" y="16"/>
                    </a:lnTo>
                    <a:lnTo>
                      <a:pt x="243"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1" name="Group 26"/>
            <p:cNvGrpSpPr>
              <a:grpSpLocks/>
            </p:cNvGrpSpPr>
            <p:nvPr/>
          </p:nvGrpSpPr>
          <p:grpSpPr bwMode="auto">
            <a:xfrm>
              <a:off x="967" y="1486"/>
              <a:ext cx="355" cy="362"/>
              <a:chOff x="1200" y="2544"/>
              <a:chExt cx="518" cy="528"/>
            </a:xfrm>
          </p:grpSpPr>
          <p:sp>
            <p:nvSpPr>
              <p:cNvPr id="36" name="Rectangle 27"/>
              <p:cNvSpPr>
                <a:spLocks noChangeArrowheads="1"/>
              </p:cNvSpPr>
              <p:nvPr/>
            </p:nvSpPr>
            <p:spPr bwMode="auto">
              <a:xfrm>
                <a:off x="1248" y="2592"/>
                <a:ext cx="33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7"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2544"/>
                <a:ext cx="51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2"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2" y="1321"/>
              <a:ext cx="254"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3" y="1554"/>
              <a:ext cx="221"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Line 31"/>
            <p:cNvSpPr>
              <a:spLocks noChangeShapeType="1"/>
            </p:cNvSpPr>
            <p:nvPr/>
          </p:nvSpPr>
          <p:spPr bwMode="auto">
            <a:xfrm>
              <a:off x="2423" y="1188"/>
              <a:ext cx="599" cy="0"/>
            </a:xfrm>
            <a:prstGeom prst="line">
              <a:avLst/>
            </a:prstGeom>
            <a:noFill/>
            <a:ln w="127000">
              <a:solidFill>
                <a:srgbClr val="CC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 name="Rectangle 32"/>
            <p:cNvSpPr>
              <a:spLocks noChangeArrowheads="1"/>
            </p:cNvSpPr>
            <p:nvPr/>
          </p:nvSpPr>
          <p:spPr bwMode="auto">
            <a:xfrm>
              <a:off x="3928" y="568"/>
              <a:ext cx="1474" cy="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Font typeface="Wingdings" panose="05000000000000000000" pitchFamily="2" charset="2"/>
                <a:buNone/>
              </a:pPr>
              <a:r>
                <a:rPr lang="zh-CN" altLang="en-US">
                  <a:solidFill>
                    <a:srgbClr val="CC0000"/>
                  </a:solidFill>
                  <a:latin typeface="华文细黑" panose="02010600040101010101" pitchFamily="2" charset="-122"/>
                </a:rPr>
                <a:t>应用背景</a:t>
              </a:r>
            </a:p>
            <a:p>
              <a:pPr eaLnBrk="1" hangingPunct="1">
                <a:spcBef>
                  <a:spcPct val="20000"/>
                </a:spcBef>
                <a:buClr>
                  <a:srgbClr val="CC0000"/>
                </a:buClr>
                <a:buFont typeface="Wingdings" panose="05000000000000000000" pitchFamily="2" charset="2"/>
                <a:buChar char="n"/>
              </a:pPr>
              <a:r>
                <a:rPr lang="zh-CN" altLang="en-US" sz="1600" b="1">
                  <a:latin typeface="华文细黑" panose="02010600040101010101" pitchFamily="2" charset="-122"/>
                </a:rPr>
                <a:t>访问流量快速增长</a:t>
              </a:r>
            </a:p>
            <a:p>
              <a:pPr eaLnBrk="1" hangingPunct="1">
                <a:spcBef>
                  <a:spcPct val="20000"/>
                </a:spcBef>
                <a:buClr>
                  <a:srgbClr val="CC0000"/>
                </a:buClr>
                <a:buFont typeface="Wingdings" panose="05000000000000000000" pitchFamily="2" charset="2"/>
                <a:buChar char="n"/>
              </a:pPr>
              <a:r>
                <a:rPr lang="zh-CN" altLang="en-US" sz="1600" b="1">
                  <a:latin typeface="华文细黑" panose="02010600040101010101" pitchFamily="2" charset="-122"/>
                </a:rPr>
                <a:t>业务量不断提高</a:t>
              </a:r>
            </a:p>
            <a:p>
              <a:pPr eaLnBrk="1" hangingPunct="1">
                <a:spcBef>
                  <a:spcPct val="20000"/>
                </a:spcBef>
                <a:buClr>
                  <a:srgbClr val="CC0000"/>
                </a:buClr>
                <a:buFont typeface="Wingdings" panose="05000000000000000000" pitchFamily="2" charset="2"/>
                <a:buChar char="n"/>
              </a:pPr>
              <a:endParaRPr lang="zh-CN" altLang="en-US" sz="1400" b="1">
                <a:latin typeface="华文细黑" panose="02010600040101010101" pitchFamily="2" charset="-122"/>
              </a:endParaRPr>
            </a:p>
            <a:p>
              <a:pPr eaLnBrk="1" hangingPunct="1">
                <a:spcBef>
                  <a:spcPct val="20000"/>
                </a:spcBef>
                <a:buClr>
                  <a:srgbClr val="CC0000"/>
                </a:buClr>
                <a:buFont typeface="Wingdings" panose="05000000000000000000" pitchFamily="2" charset="2"/>
                <a:buNone/>
              </a:pPr>
              <a:r>
                <a:rPr lang="zh-CN" altLang="en-US">
                  <a:solidFill>
                    <a:srgbClr val="CC0000"/>
                  </a:solidFill>
                  <a:latin typeface="华文细黑" panose="02010600040101010101" pitchFamily="2" charset="-122"/>
                </a:rPr>
                <a:t>用户需求</a:t>
              </a:r>
            </a:p>
            <a:p>
              <a:pPr eaLnBrk="1" hangingPunct="1">
                <a:spcBef>
                  <a:spcPct val="20000"/>
                </a:spcBef>
                <a:buClr>
                  <a:srgbClr val="CC0000"/>
                </a:buClr>
                <a:buFont typeface="Wingdings" panose="05000000000000000000" pitchFamily="2" charset="2"/>
                <a:buChar char="n"/>
              </a:pPr>
              <a:r>
                <a:rPr lang="zh-CN" altLang="en-US" sz="1600" b="1">
                  <a:latin typeface="华文细黑" panose="02010600040101010101" pitchFamily="2" charset="-122"/>
                </a:rPr>
                <a:t>希望获得</a:t>
              </a:r>
              <a:r>
                <a:rPr lang="en-US" altLang="zh-CN" sz="1600" b="1">
                  <a:latin typeface="华文细黑" panose="02010600040101010101" pitchFamily="2" charset="-122"/>
                </a:rPr>
                <a:t>7×24</a:t>
              </a:r>
              <a:r>
                <a:rPr lang="zh-CN" altLang="en-US" sz="1600" b="1">
                  <a:latin typeface="华文细黑" panose="02010600040101010101" pitchFamily="2" charset="-122"/>
                </a:rPr>
                <a:t>的不间断可用性及较快的系统反应时间</a:t>
              </a:r>
            </a:p>
          </p:txBody>
        </p:sp>
      </p:grpSp>
      <p:sp>
        <p:nvSpPr>
          <p:cNvPr id="76" name="Text Box 65"/>
          <p:cNvSpPr txBox="1">
            <a:spLocks noChangeArrowheads="1"/>
          </p:cNvSpPr>
          <p:nvPr/>
        </p:nvSpPr>
        <p:spPr bwMode="auto">
          <a:xfrm>
            <a:off x="3276600" y="4276577"/>
            <a:ext cx="3384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FF"/>
                </a:solidFill>
                <a:latin typeface="华文细黑" panose="02010600040101010101" pitchFamily="2" charset="-122"/>
                <a:ea typeface="华文细黑" panose="02010600040101010101" pitchFamily="2" charset="-122"/>
                <a:cs typeface="Arial" panose="020B0604020202020204" pitchFamily="34" charset="0"/>
              </a:rPr>
              <a:t>Server Too Busy</a:t>
            </a:r>
          </a:p>
        </p:txBody>
      </p:sp>
      <p:sp>
        <p:nvSpPr>
          <p:cNvPr id="5" name="矩形 4"/>
          <p:cNvSpPr/>
          <p:nvPr/>
        </p:nvSpPr>
        <p:spPr>
          <a:xfrm>
            <a:off x="3338513" y="898051"/>
            <a:ext cx="2550698" cy="369332"/>
          </a:xfrm>
          <a:prstGeom prst="rect">
            <a:avLst/>
          </a:prstGeom>
        </p:spPr>
        <p:txBody>
          <a:bodyPr wrap="none">
            <a:spAutoFit/>
          </a:bodyPr>
          <a:lstStyle/>
          <a:p>
            <a:r>
              <a:rPr lang="zh-CN" altLang="en-US" dirty="0">
                <a:latin typeface="华文细黑" panose="02010600040101010101" pitchFamily="2" charset="-122"/>
              </a:rPr>
              <a:t>为什么需要负载均衡 ？</a:t>
            </a:r>
            <a:endParaRPr lang="zh-CN" altLang="en-US" dirty="0"/>
          </a:p>
        </p:txBody>
      </p:sp>
      <p:sp>
        <p:nvSpPr>
          <p:cNvPr id="8" name="矩形 7"/>
          <p:cNvSpPr/>
          <p:nvPr/>
        </p:nvSpPr>
        <p:spPr>
          <a:xfrm>
            <a:off x="1501264" y="5295355"/>
            <a:ext cx="6890568" cy="923330"/>
          </a:xfrm>
          <a:prstGeom prst="rect">
            <a:avLst/>
          </a:prstGeom>
        </p:spPr>
        <p:txBody>
          <a:bodyPr wrap="square">
            <a:spAutoFit/>
          </a:bodyPr>
          <a:lstStyle/>
          <a:p>
            <a:r>
              <a:rPr lang="en-US" altLang="zh-CN" dirty="0" smtClean="0"/>
              <a:t>	</a:t>
            </a:r>
            <a:r>
              <a:rPr lang="zh-CN" altLang="en-US" dirty="0" smtClean="0"/>
              <a:t>当</a:t>
            </a:r>
            <a:r>
              <a:rPr lang="zh-CN" altLang="en-US" dirty="0"/>
              <a:t>这台服务器的处理能力达到上限时，它就会成为瓶颈。虽然你是可以通过购买更强大的硬件，但总会有上限。这时，我们就需要服务器的集群。这时，就必须加个新东西：负载均衡调度服务器。</a:t>
            </a:r>
          </a:p>
        </p:txBody>
      </p:sp>
    </p:spTree>
    <p:extLst>
      <p:ext uri="{BB962C8B-B14F-4D97-AF65-F5344CB8AC3E}">
        <p14:creationId xmlns:p14="http://schemas.microsoft.com/office/powerpoint/2010/main" val="1280639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355328" y="292295"/>
            <a:ext cx="6388287" cy="830997"/>
          </a:xfrm>
          <a:prstGeom prst="rect">
            <a:avLst/>
          </a:prstGeom>
          <a:noFill/>
        </p:spPr>
        <p:txBody>
          <a:bodyPr wrap="none" rtlCol="0">
            <a:spAutoFit/>
          </a:bodyPr>
          <a:lstStyle/>
          <a:p>
            <a:pPr lvl="0">
              <a:buClr>
                <a:srgbClr val="777777"/>
              </a:buClr>
              <a:buSzPct val="85000"/>
              <a:defRPr/>
            </a:pPr>
            <a:r>
              <a:rPr kumimoji="1" lang="zh-CN" altLang="en-US" sz="2400" dirty="0" smtClean="0">
                <a:latin typeface="微软雅黑" pitchFamily="34" charset="-122"/>
                <a:ea typeface="微软雅黑" pitchFamily="34" charset="-122"/>
                <a:cs typeface="Arial"/>
              </a:rPr>
              <a:t>负载均衡原理与实践</a:t>
            </a:r>
            <a:r>
              <a:rPr kumimoji="1" lang="en-US" altLang="zh-CN" sz="2400" dirty="0" smtClean="0">
                <a:latin typeface="微软雅黑" pitchFamily="34" charset="-122"/>
                <a:ea typeface="微软雅黑" pitchFamily="34" charset="-122"/>
                <a:cs typeface="Arial"/>
              </a:rPr>
              <a:t>——</a:t>
            </a:r>
            <a:r>
              <a:rPr lang="zh-CN" altLang="en-US" sz="2400" dirty="0">
                <a:latin typeface="华文细黑" panose="02010600040101010101" pitchFamily="2" charset="-122"/>
                <a:ea typeface="华文细黑" panose="02010600040101010101" pitchFamily="2" charset="-122"/>
              </a:rPr>
              <a:t>集群及负载均衡概念</a:t>
            </a:r>
            <a:endParaRPr lang="zh-CN" altLang="en-US" sz="2400" b="1" dirty="0">
              <a:latin typeface="华文细黑" panose="02010600040101010101" pitchFamily="2" charset="-122"/>
              <a:ea typeface="华文细黑" panose="02010600040101010101" pitchFamily="2" charset="-122"/>
            </a:endParaRPr>
          </a:p>
          <a:p>
            <a:pPr>
              <a:buClr>
                <a:srgbClr val="777777"/>
              </a:buClr>
              <a:buSzPct val="85000"/>
              <a:defRPr/>
            </a:pPr>
            <a:endParaRPr lang="zh-CN" altLang="en-US" sz="2400" dirty="0">
              <a:latin typeface="华文细黑" pitchFamily="2" charset="-122"/>
              <a:ea typeface="华文细黑" pitchFamily="2" charset="-122"/>
            </a:endParaRPr>
          </a:p>
        </p:txBody>
      </p:sp>
      <p:cxnSp>
        <p:nvCxnSpPr>
          <p:cNvPr id="13" name="直线连接符 5"/>
          <p:cNvCxnSpPr/>
          <p:nvPr/>
        </p:nvCxnSpPr>
        <p:spPr>
          <a:xfrm>
            <a:off x="340425" y="877300"/>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 name="矩形 1"/>
          <p:cNvSpPr/>
          <p:nvPr/>
        </p:nvSpPr>
        <p:spPr>
          <a:xfrm>
            <a:off x="340425" y="2274838"/>
            <a:ext cx="7490969" cy="1754326"/>
          </a:xfrm>
          <a:prstGeom prst="rect">
            <a:avLst/>
          </a:prstGeom>
        </p:spPr>
        <p:txBody>
          <a:bodyPr wrap="square">
            <a:spAutoFit/>
          </a:bodyPr>
          <a:lstStyle/>
          <a:p>
            <a:pPr>
              <a:lnSpc>
                <a:spcPct val="150000"/>
              </a:lnSpc>
            </a:pPr>
            <a:r>
              <a:rPr lang="en-US" altLang="zh-CN" dirty="0" smtClean="0">
                <a:latin typeface="Arial" panose="020B0604020202020204" pitchFamily="34" charset="0"/>
              </a:rPr>
              <a:t>1</a:t>
            </a:r>
            <a:r>
              <a:rPr lang="zh-CN" altLang="zh-CN" dirty="0">
                <a:latin typeface="Arial" panose="020B0604020202020204" pitchFamily="34" charset="0"/>
                <a:cs typeface="宋体" panose="02010600030101010101" pitchFamily="2" charset="-122"/>
              </a:rPr>
              <a:t>：大量的并发访问或数据流量分担到多台节点设备上分别处理，减少用户等待响应的时间。</a:t>
            </a:r>
            <a:r>
              <a:rPr lang="en-US" altLang="zh-CN" dirty="0">
                <a:latin typeface="Verdana" panose="020B0604030504040204" pitchFamily="34" charset="0"/>
                <a:cs typeface="宋体" panose="02010600030101010101" pitchFamily="2" charset="-122"/>
              </a:rPr>
              <a:t/>
            </a:r>
            <a:br>
              <a:rPr lang="en-US" altLang="zh-CN" dirty="0">
                <a:latin typeface="Verdana" panose="020B0604030504040204" pitchFamily="34" charset="0"/>
                <a:cs typeface="宋体" panose="02010600030101010101" pitchFamily="2" charset="-122"/>
              </a:rPr>
            </a:br>
            <a:r>
              <a:rPr lang="en-US" altLang="zh-CN" dirty="0">
                <a:latin typeface="Arial" panose="020B0604020202020204" pitchFamily="34" charset="0"/>
              </a:rPr>
              <a:t>2</a:t>
            </a:r>
            <a:r>
              <a:rPr lang="zh-CN" altLang="zh-CN" dirty="0">
                <a:latin typeface="Arial" panose="020B0604020202020204" pitchFamily="34" charset="0"/>
                <a:cs typeface="宋体" panose="02010600030101010101" pitchFamily="2" charset="-122"/>
              </a:rPr>
              <a:t>：单个重负载的运算分担到多台节点设备上做并行处理，每个节点设备处理结束后，将结果汇总，返回给用户，系统处理能力得到大幅度提高。</a:t>
            </a:r>
            <a:endParaRPr lang="zh-CN" altLang="en-US" dirty="0"/>
          </a:p>
        </p:txBody>
      </p:sp>
      <p:sp>
        <p:nvSpPr>
          <p:cNvPr id="3" name="矩形 2"/>
          <p:cNvSpPr/>
          <p:nvPr/>
        </p:nvSpPr>
        <p:spPr>
          <a:xfrm>
            <a:off x="457200" y="1569934"/>
            <a:ext cx="3007555" cy="369332"/>
          </a:xfrm>
          <a:prstGeom prst="rect">
            <a:avLst/>
          </a:prstGeom>
        </p:spPr>
        <p:txBody>
          <a:bodyPr wrap="none">
            <a:spAutoFit/>
          </a:bodyPr>
          <a:lstStyle/>
          <a:p>
            <a:r>
              <a:rPr lang="zh-CN" altLang="zh-CN" dirty="0">
                <a:solidFill>
                  <a:srgbClr val="FF0000"/>
                </a:solidFill>
                <a:latin typeface="Arial" panose="020B0604020202020204" pitchFamily="34" charset="0"/>
                <a:cs typeface="宋体" panose="02010600030101010101" pitchFamily="2" charset="-122"/>
              </a:rPr>
              <a:t>负载均衡有两方面的含义</a:t>
            </a:r>
            <a:r>
              <a:rPr lang="zh-CN" altLang="zh-CN" dirty="0">
                <a:latin typeface="Arial" panose="020B0604020202020204" pitchFamily="34" charset="0"/>
                <a:cs typeface="宋体" panose="02010600030101010101" pitchFamily="2" charset="-122"/>
              </a:rPr>
              <a:t>：</a:t>
            </a:r>
            <a:r>
              <a:rPr lang="zh-CN" altLang="zh-CN" dirty="0">
                <a:ea typeface="Arial" panose="020B0604020202020204" pitchFamily="34" charset="0"/>
              </a:rPr>
              <a:t> </a:t>
            </a:r>
            <a:endParaRPr lang="zh-CN" altLang="en-US" dirty="0"/>
          </a:p>
        </p:txBody>
      </p:sp>
    </p:spTree>
    <p:extLst>
      <p:ext uri="{BB962C8B-B14F-4D97-AF65-F5344CB8AC3E}">
        <p14:creationId xmlns:p14="http://schemas.microsoft.com/office/powerpoint/2010/main" val="196454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线连接符 4"/>
          <p:cNvCxnSpPr/>
          <p:nvPr/>
        </p:nvCxnSpPr>
        <p:spPr>
          <a:xfrm>
            <a:off x="271787" y="886891"/>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文本框 5"/>
          <p:cNvSpPr txBox="1"/>
          <p:nvPr/>
        </p:nvSpPr>
        <p:spPr>
          <a:xfrm>
            <a:off x="1714994" y="2777282"/>
            <a:ext cx="5391469" cy="523220"/>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Clr>
                <a:srgbClr val="777777"/>
              </a:buClr>
              <a:buSzPct val="85000"/>
              <a:defRPr/>
            </a:pPr>
            <a:r>
              <a:rPr kumimoji="1" lang="zh-CN" altLang="en-US" sz="2800" b="1" dirty="0" smtClean="0"/>
              <a:t>第二部分   </a:t>
            </a:r>
            <a:r>
              <a:rPr lang="zh-CN" altLang="en-US" sz="2800" dirty="0" smtClean="0">
                <a:latin typeface="华文细黑" pitchFamily="2" charset="-122"/>
                <a:ea typeface="华文细黑" pitchFamily="2" charset="-122"/>
              </a:rPr>
              <a:t>负载</a:t>
            </a:r>
            <a:r>
              <a:rPr lang="zh-CN" altLang="en-US" sz="2800" dirty="0">
                <a:latin typeface="华文细黑" pitchFamily="2" charset="-122"/>
                <a:ea typeface="华文细黑" pitchFamily="2" charset="-122"/>
              </a:rPr>
              <a:t>均衡实现方式</a:t>
            </a:r>
          </a:p>
        </p:txBody>
      </p:sp>
    </p:spTree>
    <p:extLst>
      <p:ext uri="{BB962C8B-B14F-4D97-AF65-F5344CB8AC3E}">
        <p14:creationId xmlns:p14="http://schemas.microsoft.com/office/powerpoint/2010/main" val="1164805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355328" y="292295"/>
            <a:ext cx="6080511" cy="461665"/>
          </a:xfrm>
          <a:prstGeom prst="rect">
            <a:avLst/>
          </a:prstGeom>
          <a:noFill/>
        </p:spPr>
        <p:txBody>
          <a:bodyPr wrap="none" rtlCol="0">
            <a:spAutoFit/>
          </a:bodyPr>
          <a:lstStyle/>
          <a:p>
            <a:pPr lvl="0"/>
            <a:r>
              <a:rPr kumimoji="1" lang="zh-CN" altLang="en-US" sz="2400" dirty="0">
                <a:latin typeface="微软雅黑" pitchFamily="34" charset="-122"/>
                <a:ea typeface="微软雅黑" pitchFamily="34" charset="-122"/>
                <a:cs typeface="Arial"/>
              </a:rPr>
              <a:t>负载均衡原理与实践</a:t>
            </a:r>
            <a:r>
              <a:rPr kumimoji="1" lang="en-US" altLang="zh-CN" sz="2400" dirty="0" smtClean="0">
                <a:latin typeface="微软雅黑" pitchFamily="34" charset="-122"/>
                <a:ea typeface="微软雅黑" pitchFamily="34" charset="-122"/>
                <a:cs typeface="Arial"/>
              </a:rPr>
              <a:t>——</a:t>
            </a:r>
            <a:r>
              <a:rPr lang="zh-CN" altLang="en-US" sz="2400" dirty="0">
                <a:latin typeface="华文细黑" panose="02010600040101010101" pitchFamily="2" charset="-122"/>
                <a:ea typeface="华文细黑" panose="02010600040101010101" pitchFamily="2" charset="-122"/>
              </a:rPr>
              <a:t>负载均衡实现方式</a:t>
            </a:r>
            <a:endParaRPr lang="zh-CN" altLang="en-US" sz="2400" b="1" dirty="0">
              <a:latin typeface="华文细黑" panose="02010600040101010101" pitchFamily="2" charset="-122"/>
              <a:ea typeface="华文细黑" panose="02010600040101010101" pitchFamily="2" charset="-122"/>
            </a:endParaRPr>
          </a:p>
        </p:txBody>
      </p:sp>
      <p:cxnSp>
        <p:nvCxnSpPr>
          <p:cNvPr id="13" name="直线连接符 5"/>
          <p:cNvCxnSpPr/>
          <p:nvPr/>
        </p:nvCxnSpPr>
        <p:spPr>
          <a:xfrm>
            <a:off x="340425" y="877300"/>
            <a:ext cx="845824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546758" y="1141027"/>
            <a:ext cx="8229600" cy="5422005"/>
          </a:xfrm>
        </p:spPr>
        <p:txBody>
          <a:bodyPr>
            <a:normAutofit/>
          </a:bodyPr>
          <a:lstStyle/>
          <a:p>
            <a:pPr algn="l" latinLnBrk="1"/>
            <a:r>
              <a:rPr lang="zh-CN" altLang="zh-CN" sz="2000" dirty="0"/>
              <a:t>负载均衡实现的方法有几种</a:t>
            </a:r>
            <a:r>
              <a:rPr lang="zh-CN" altLang="zh-CN" sz="2000" dirty="0" smtClean="0"/>
              <a:t>：</a:t>
            </a:r>
            <a:r>
              <a:rPr lang="en-US" altLang="zh-CN" sz="2000" dirty="0" smtClean="0"/>
              <a:t/>
            </a:r>
            <a:br>
              <a:rPr lang="en-US" altLang="zh-CN" sz="2000" dirty="0" smtClean="0"/>
            </a:br>
            <a:r>
              <a:rPr lang="zh-CN" altLang="zh-CN" sz="2000" dirty="0"/>
              <a:t/>
            </a:r>
            <a:br>
              <a:rPr lang="zh-CN" altLang="zh-CN" sz="2000" dirty="0"/>
            </a:br>
            <a:r>
              <a:rPr lang="zh-CN" altLang="zh-CN" sz="2000" dirty="0">
                <a:latin typeface="+mn-ea"/>
                <a:ea typeface="+mn-ea"/>
              </a:rPr>
              <a:t>　</a:t>
            </a:r>
            <a:r>
              <a:rPr lang="en-US" altLang="zh-CN" sz="2000" dirty="0">
                <a:latin typeface="+mn-ea"/>
                <a:ea typeface="+mn-ea"/>
              </a:rPr>
              <a:t>1</a:t>
            </a:r>
            <a:r>
              <a:rPr lang="en-US" altLang="zh-CN" sz="2000" dirty="0" smtClean="0">
                <a:latin typeface="+mn-ea"/>
                <a:ea typeface="+mn-ea"/>
              </a:rPr>
              <a:t>.</a:t>
            </a:r>
            <a:r>
              <a:rPr lang="zh-CN" altLang="zh-CN" sz="2000" dirty="0">
                <a:latin typeface="+mn-ea"/>
                <a:ea typeface="+mn-ea"/>
              </a:rPr>
              <a:t>基于</a:t>
            </a:r>
            <a:r>
              <a:rPr lang="en-US" altLang="zh-CN" sz="2000" dirty="0">
                <a:latin typeface="+mn-ea"/>
                <a:ea typeface="+mn-ea"/>
              </a:rPr>
              <a:t>DNS</a:t>
            </a:r>
            <a:r>
              <a:rPr lang="zh-CN" altLang="zh-CN" sz="2000" dirty="0">
                <a:latin typeface="+mn-ea"/>
                <a:ea typeface="+mn-ea"/>
              </a:rPr>
              <a:t>的集群负载</a:t>
            </a:r>
            <a:r>
              <a:rPr lang="zh-CN" altLang="zh-CN" sz="2000" dirty="0" smtClean="0">
                <a:latin typeface="+mn-ea"/>
                <a:ea typeface="+mn-ea"/>
              </a:rPr>
              <a:t>均衡</a:t>
            </a:r>
            <a:r>
              <a:rPr lang="zh-CN" altLang="en-US" sz="1800" dirty="0" smtClean="0">
                <a:latin typeface="+mn-ea"/>
                <a:ea typeface="+mn-ea"/>
              </a:rPr>
              <a:t>：</a:t>
            </a:r>
            <a:r>
              <a:rPr lang="zh-CN" altLang="en-US" sz="2000" dirty="0"/>
              <a:t>在</a:t>
            </a:r>
            <a:r>
              <a:rPr lang="en-US" altLang="zh-CN" sz="2000" dirty="0"/>
              <a:t>DNS</a:t>
            </a:r>
            <a:r>
              <a:rPr lang="zh-CN" altLang="en-US" sz="2000" dirty="0"/>
              <a:t>中为多个地址配置同一个名字，因而查询这个名字的客户机将得到其中一个地址，从而使得不同的客户访问不同</a:t>
            </a:r>
            <a:r>
              <a:rPr lang="zh-CN" altLang="en-US" sz="2000" dirty="0" smtClean="0"/>
              <a:t>的服务器，</a:t>
            </a:r>
            <a:r>
              <a:rPr lang="zh-CN" altLang="en-US" sz="2000" dirty="0"/>
              <a:t>达到负载均衡的目的。</a:t>
            </a:r>
            <a:r>
              <a:rPr lang="zh-CN" altLang="zh-CN" sz="2000" dirty="0">
                <a:latin typeface="+mn-ea"/>
                <a:ea typeface="+mn-ea"/>
              </a:rPr>
              <a:t/>
            </a:r>
            <a:br>
              <a:rPr lang="zh-CN" altLang="zh-CN" sz="2000" dirty="0">
                <a:latin typeface="+mn-ea"/>
                <a:ea typeface="+mn-ea"/>
              </a:rPr>
            </a:br>
            <a:r>
              <a:rPr lang="zh-CN" altLang="zh-CN" sz="2000" dirty="0">
                <a:latin typeface="+mn-ea"/>
                <a:ea typeface="+mn-ea"/>
              </a:rPr>
              <a:t>　</a:t>
            </a:r>
            <a:r>
              <a:rPr lang="en-US" altLang="zh-CN" sz="2000" dirty="0">
                <a:latin typeface="+mn-ea"/>
                <a:ea typeface="+mn-ea"/>
              </a:rPr>
              <a:t>2</a:t>
            </a:r>
            <a:r>
              <a:rPr lang="en-US" altLang="zh-CN" sz="2000" dirty="0" smtClean="0">
                <a:latin typeface="+mn-ea"/>
                <a:ea typeface="+mn-ea"/>
              </a:rPr>
              <a:t>.</a:t>
            </a:r>
            <a:r>
              <a:rPr lang="en-US" altLang="zh-CN" sz="1800" dirty="0"/>
              <a:t> NAT</a:t>
            </a:r>
            <a:r>
              <a:rPr lang="zh-CN" altLang="zh-CN" sz="1800" dirty="0"/>
              <a:t>的集群负载</a:t>
            </a:r>
            <a:r>
              <a:rPr lang="zh-CN" altLang="zh-CN" sz="1800" dirty="0" smtClean="0"/>
              <a:t>均衡</a:t>
            </a:r>
            <a:r>
              <a:rPr lang="zh-CN" altLang="en-US" sz="1800" dirty="0" smtClean="0"/>
              <a:t>：</a:t>
            </a:r>
            <a:r>
              <a:rPr lang="zh-CN" altLang="en-US" sz="2000" dirty="0"/>
              <a:t>简单地说就是将一个</a:t>
            </a:r>
            <a:r>
              <a:rPr lang="en-US" altLang="zh-CN" sz="2000" dirty="0"/>
              <a:t>IP</a:t>
            </a:r>
            <a:r>
              <a:rPr lang="zh-CN" altLang="en-US" sz="2000" dirty="0"/>
              <a:t>地址转换为另一个</a:t>
            </a:r>
            <a:r>
              <a:rPr lang="en-US" altLang="zh-CN" sz="2000" dirty="0"/>
              <a:t>IP</a:t>
            </a:r>
            <a:r>
              <a:rPr lang="zh-CN" altLang="en-US" sz="2000" dirty="0"/>
              <a:t>地址，一般用于未经注册的内部地址与合法的、已获注册的</a:t>
            </a:r>
            <a:r>
              <a:rPr lang="en-US" altLang="zh-CN" sz="2000" dirty="0"/>
              <a:t>Internet IP</a:t>
            </a:r>
            <a:r>
              <a:rPr lang="zh-CN" altLang="en-US" sz="2000" dirty="0"/>
              <a:t>地址间进行转换。适用于解决</a:t>
            </a:r>
            <a:r>
              <a:rPr lang="en-US" altLang="zh-CN" sz="2000" dirty="0"/>
              <a:t>Internet IP</a:t>
            </a:r>
            <a:r>
              <a:rPr lang="zh-CN" altLang="en-US" sz="2000" dirty="0"/>
              <a:t>地址紧张、不想让网络外部知道内部网络结构等的场合下</a:t>
            </a:r>
            <a:r>
              <a:rPr lang="zh-CN" altLang="en-US" sz="2000" dirty="0" smtClean="0"/>
              <a:t>。</a:t>
            </a:r>
            <a:r>
              <a:rPr lang="zh-CN" altLang="zh-CN" sz="2000" dirty="0" smtClean="0">
                <a:latin typeface="+mn-ea"/>
                <a:ea typeface="+mn-ea"/>
              </a:rPr>
              <a:t>。</a:t>
            </a:r>
            <a:r>
              <a:rPr lang="zh-CN" altLang="zh-CN" sz="2000" dirty="0">
                <a:latin typeface="+mn-ea"/>
                <a:ea typeface="+mn-ea"/>
              </a:rPr>
              <a:t/>
            </a:r>
            <a:br>
              <a:rPr lang="zh-CN" altLang="zh-CN" sz="2000" dirty="0">
                <a:latin typeface="+mn-ea"/>
                <a:ea typeface="+mn-ea"/>
              </a:rPr>
            </a:br>
            <a:r>
              <a:rPr lang="zh-CN" altLang="zh-CN" sz="2000" dirty="0">
                <a:latin typeface="+mn-ea"/>
                <a:ea typeface="+mn-ea"/>
              </a:rPr>
              <a:t>　</a:t>
            </a:r>
            <a:r>
              <a:rPr lang="en-US" altLang="zh-CN" sz="2000" dirty="0">
                <a:latin typeface="+mn-ea"/>
                <a:ea typeface="+mn-ea"/>
              </a:rPr>
              <a:t>3.</a:t>
            </a:r>
            <a:r>
              <a:rPr lang="zh-CN" altLang="zh-CN" sz="2000" dirty="0">
                <a:latin typeface="+mn-ea"/>
                <a:ea typeface="+mn-ea"/>
              </a:rPr>
              <a:t>硬件方式</a:t>
            </a:r>
            <a:r>
              <a:rPr lang="zh-CN" altLang="zh-CN" sz="2000" dirty="0" smtClean="0">
                <a:latin typeface="+mn-ea"/>
                <a:ea typeface="+mn-ea"/>
              </a:rPr>
              <a:t>，通过交换机的功能或专门的负载均衡设备可以实现。</a:t>
            </a:r>
            <a:r>
              <a:rPr lang="zh-CN" altLang="zh-CN" sz="2000" dirty="0"/>
              <a:t>是直接在服务器和外部网络间安装负载均衡设备，这种设备我们通常称之为负载均衡器，由于专门的设备完成专门的任务，独立于操作系统，整体性能得到大量提高，加上多样化的负载均衡策略，智能化的流量管理，可达到最佳的负载均衡</a:t>
            </a:r>
            <a:r>
              <a:rPr lang="zh-CN" altLang="zh-CN" sz="2000" dirty="0" smtClean="0"/>
              <a:t>需求</a:t>
            </a:r>
            <a:r>
              <a:rPr lang="zh-CN" altLang="en-US" sz="2000" dirty="0" smtClean="0"/>
              <a:t>，但是价格昂贵</a:t>
            </a:r>
            <a:r>
              <a:rPr lang="zh-CN" altLang="zh-CN" sz="2000" dirty="0" smtClean="0"/>
              <a:t>。 </a:t>
            </a:r>
            <a:r>
              <a:rPr lang="en-US" altLang="zh-CN" sz="2000" dirty="0" smtClean="0"/>
              <a:t/>
            </a:r>
            <a:br>
              <a:rPr lang="en-US" altLang="zh-CN" sz="2000" dirty="0" smtClean="0"/>
            </a:br>
            <a:r>
              <a:rPr lang="zh-CN" altLang="zh-CN" sz="2000" dirty="0">
                <a:latin typeface="+mn-ea"/>
                <a:ea typeface="+mn-ea"/>
              </a:rPr>
              <a:t>　</a:t>
            </a:r>
            <a:r>
              <a:rPr lang="en-US" altLang="zh-CN" sz="2000" dirty="0">
                <a:latin typeface="+mn-ea"/>
                <a:ea typeface="+mn-ea"/>
              </a:rPr>
              <a:t>4.</a:t>
            </a:r>
            <a:r>
              <a:rPr lang="zh-CN" altLang="zh-CN" sz="2000" dirty="0">
                <a:latin typeface="+mn-ea"/>
                <a:ea typeface="+mn-ea"/>
              </a:rPr>
              <a:t>软件</a:t>
            </a:r>
            <a:r>
              <a:rPr lang="zh-CN" altLang="zh-CN" sz="2000" dirty="0" smtClean="0">
                <a:latin typeface="+mn-ea"/>
                <a:ea typeface="+mn-ea"/>
              </a:rPr>
              <a:t>方式，通过一台负载均衡服务器进行，上面安装软件。</a:t>
            </a:r>
            <a:r>
              <a:rPr lang="zh-CN" altLang="zh-CN" sz="2000" dirty="0"/>
              <a:t>它的优点是基于特定环境，配置简单，使用灵活，成本低廉，可以满足一般的负载均衡需求。</a:t>
            </a:r>
            <a:endParaRPr lang="zh-CN" altLang="en-US" sz="2000" dirty="0">
              <a:latin typeface="+mn-ea"/>
              <a:ea typeface="+mn-ea"/>
            </a:endParaRPr>
          </a:p>
        </p:txBody>
      </p:sp>
    </p:spTree>
    <p:extLst>
      <p:ext uri="{BB962C8B-B14F-4D97-AF65-F5344CB8AC3E}">
        <p14:creationId xmlns:p14="http://schemas.microsoft.com/office/powerpoint/2010/main" val="220099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real-estate_motion">
  <a:themeElements>
    <a:clrScheme name="real-estate_motion 3">
      <a:dk1>
        <a:srgbClr val="000000"/>
      </a:dk1>
      <a:lt1>
        <a:srgbClr val="FFFFFF"/>
      </a:lt1>
      <a:dk2>
        <a:srgbClr val="11425C"/>
      </a:dk2>
      <a:lt2>
        <a:srgbClr val="E6E6E6"/>
      </a:lt2>
      <a:accent1>
        <a:srgbClr val="2DAAC8"/>
      </a:accent1>
      <a:accent2>
        <a:srgbClr val="2988B7"/>
      </a:accent2>
      <a:accent3>
        <a:srgbClr val="FFFFFF"/>
      </a:accent3>
      <a:accent4>
        <a:srgbClr val="000000"/>
      </a:accent4>
      <a:accent5>
        <a:srgbClr val="ADD2E0"/>
      </a:accent5>
      <a:accent6>
        <a:srgbClr val="247BA6"/>
      </a:accent6>
      <a:hlink>
        <a:srgbClr val="89CFE8"/>
      </a:hlink>
      <a:folHlink>
        <a:srgbClr val="E6C54C"/>
      </a:folHlink>
    </a:clrScheme>
    <a:fontScheme name="real-estate_motion">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03288" rtl="0" eaLnBrk="1" fontAlgn="base" latinLnBrk="0" hangingPunct="1">
          <a:lnSpc>
            <a:spcPct val="100000"/>
          </a:lnSpc>
          <a:spcBef>
            <a:spcPct val="0"/>
          </a:spcBef>
          <a:spcAft>
            <a:spcPct val="0"/>
          </a:spcAft>
          <a:buClrTx/>
          <a:buSzTx/>
          <a:buFontTx/>
          <a:buNone/>
          <a:tabLst/>
          <a:defRPr kumimoji="1" lang="zh-CN" altLang="en-US" sz="16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03288" rtl="0" eaLnBrk="1" fontAlgn="base" latinLnBrk="0" hangingPunct="1">
          <a:lnSpc>
            <a:spcPct val="100000"/>
          </a:lnSpc>
          <a:spcBef>
            <a:spcPct val="0"/>
          </a:spcBef>
          <a:spcAft>
            <a:spcPct val="0"/>
          </a:spcAft>
          <a:buClrTx/>
          <a:buSzTx/>
          <a:buFontTx/>
          <a:buNone/>
          <a:tabLst/>
          <a:defRPr kumimoji="1" lang="zh-CN" altLang="en-US" sz="16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real-estate_motion 1">
        <a:dk1>
          <a:srgbClr val="000000"/>
        </a:dk1>
        <a:lt1>
          <a:srgbClr val="FFFFFF"/>
        </a:lt1>
        <a:dk2>
          <a:srgbClr val="004600"/>
        </a:dk2>
        <a:lt2>
          <a:srgbClr val="E6E6E6"/>
        </a:lt2>
        <a:accent1>
          <a:srgbClr val="99CC00"/>
        </a:accent1>
        <a:accent2>
          <a:srgbClr val="008000"/>
        </a:accent2>
        <a:accent3>
          <a:srgbClr val="FFFFFF"/>
        </a:accent3>
        <a:accent4>
          <a:srgbClr val="000000"/>
        </a:accent4>
        <a:accent5>
          <a:srgbClr val="CAE2AA"/>
        </a:accent5>
        <a:accent6>
          <a:srgbClr val="007300"/>
        </a:accent6>
        <a:hlink>
          <a:srgbClr val="CCFF66"/>
        </a:hlink>
        <a:folHlink>
          <a:srgbClr val="FFCC66"/>
        </a:folHlink>
      </a:clrScheme>
      <a:clrMap bg1="lt1" tx1="dk1" bg2="lt2" tx2="dk2" accent1="accent1" accent2="accent2" accent3="accent3" accent4="accent4" accent5="accent5" accent6="accent6" hlink="hlink" folHlink="folHlink"/>
    </a:extraClrScheme>
    <a:extraClrScheme>
      <a:clrScheme name="real-estate_motion 2">
        <a:dk1>
          <a:srgbClr val="000000"/>
        </a:dk1>
        <a:lt1>
          <a:srgbClr val="FFFFFF"/>
        </a:lt1>
        <a:dk2>
          <a:srgbClr val="204162"/>
        </a:dk2>
        <a:lt2>
          <a:srgbClr val="E6E6E6"/>
        </a:lt2>
        <a:accent1>
          <a:srgbClr val="0BBFFF"/>
        </a:accent1>
        <a:accent2>
          <a:srgbClr val="0088E4"/>
        </a:accent2>
        <a:accent3>
          <a:srgbClr val="FFFFFF"/>
        </a:accent3>
        <a:accent4>
          <a:srgbClr val="000000"/>
        </a:accent4>
        <a:accent5>
          <a:srgbClr val="AADCFF"/>
        </a:accent5>
        <a:accent6>
          <a:srgbClr val="007BCF"/>
        </a:accent6>
        <a:hlink>
          <a:srgbClr val="A1EDFF"/>
        </a:hlink>
        <a:folHlink>
          <a:srgbClr val="B4F400"/>
        </a:folHlink>
      </a:clrScheme>
      <a:clrMap bg1="lt1" tx1="dk1" bg2="lt2" tx2="dk2" accent1="accent1" accent2="accent2" accent3="accent3" accent4="accent4" accent5="accent5" accent6="accent6" hlink="hlink" folHlink="folHlink"/>
    </a:extraClrScheme>
    <a:extraClrScheme>
      <a:clrScheme name="real-estate_motion 3">
        <a:dk1>
          <a:srgbClr val="000000"/>
        </a:dk1>
        <a:lt1>
          <a:srgbClr val="FFFFFF"/>
        </a:lt1>
        <a:dk2>
          <a:srgbClr val="11425C"/>
        </a:dk2>
        <a:lt2>
          <a:srgbClr val="E6E6E6"/>
        </a:lt2>
        <a:accent1>
          <a:srgbClr val="2DAAC8"/>
        </a:accent1>
        <a:accent2>
          <a:srgbClr val="2988B7"/>
        </a:accent2>
        <a:accent3>
          <a:srgbClr val="FFFFFF"/>
        </a:accent3>
        <a:accent4>
          <a:srgbClr val="000000"/>
        </a:accent4>
        <a:accent5>
          <a:srgbClr val="ADD2E0"/>
        </a:accent5>
        <a:accent6>
          <a:srgbClr val="247BA6"/>
        </a:accent6>
        <a:hlink>
          <a:srgbClr val="89CFE8"/>
        </a:hlink>
        <a:folHlink>
          <a:srgbClr val="E6C54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a:lstStyle>
        <a:defPP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优势.thmx</Template>
  <TotalTime>9280</TotalTime>
  <Words>3666</Words>
  <Application>Microsoft Office PowerPoint</Application>
  <PresentationFormat>全屏显示(4:3)</PresentationFormat>
  <Paragraphs>243</Paragraphs>
  <Slides>46</Slides>
  <Notes>21</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46</vt:i4>
      </vt:variant>
    </vt:vector>
  </HeadingPairs>
  <TitlesOfParts>
    <vt:vector size="57" baseType="lpstr">
      <vt:lpstr>华文细黑</vt:lpstr>
      <vt:lpstr>宋体</vt:lpstr>
      <vt:lpstr>微软雅黑</vt:lpstr>
      <vt:lpstr>Arial</vt:lpstr>
      <vt:lpstr>Calibri</vt:lpstr>
      <vt:lpstr>Times New Roman</vt:lpstr>
      <vt:lpstr>Verdana</vt:lpstr>
      <vt:lpstr>Wingdings</vt:lpstr>
      <vt:lpstr>Office 主题</vt:lpstr>
      <vt:lpstr>real-estate_motion</vt:lpstr>
      <vt:lpstr>1_Office 主题</vt:lpstr>
      <vt:lpstr>负载均衡原理与实践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负载均衡实现的方法有几种：  　1.基于DNS的集群负载均衡：在DNS中为多个地址配置同一个名字，因而查询这个名字的客户机将得到其中一个地址，从而使得不同的客户访问不同的服务器，达到负载均衡的目的。 　2. NAT的集群负载均衡：简单地说就是将一个IP地址转换为另一个IP地址，一般用于未经注册的内部地址与合法的、已获注册的Internet IP地址间进行转换。适用于解决Internet IP地址紧张、不想让网络外部知道内部网络结构等的场合下。。 　3.硬件方式，通过交换机的功能或专门的负载均衡设备可以实现。是直接在服务器和外部网络间安装负载均衡设备，这种设备我们通常称之为负载均衡器，由于专门的设备完成专门的任务，独立于操作系统，整体性能得到大量提高，加上多样化的负载均衡策略，智能化的流量管理，可达到最佳的负载均衡需求，但是价格昂贵。  　4.软件方式，通过一台负载均衡服务器进行，上面安装软件。它的优点是基于特定环境，配置简单，使用灵活，成本低廉，可以满足一般的负载均衡需求。</vt:lpstr>
      <vt:lpstr>PowerPoint 演示文稿</vt:lpstr>
      <vt:lpstr>PowerPoint 演示文稿</vt:lpstr>
      <vt:lpstr>Nginx/LVS/HAProxy的比较</vt:lpstr>
      <vt:lpstr>Nginx/LVS/HAProxy的比较</vt:lpstr>
      <vt:lpstr>PowerPoint 演示文稿</vt:lpstr>
      <vt:lpstr>PowerPoint 演示文稿</vt:lpstr>
      <vt:lpstr>LVS的三种工作方式</vt:lpstr>
      <vt:lpstr>LVS-NAT工作方式</vt:lpstr>
      <vt:lpstr>LVS-DR工作方式</vt:lpstr>
      <vt:lpstr>LVS-TUN工作方式</vt:lpstr>
      <vt:lpstr>Lvs负载均衡策略</vt:lpstr>
      <vt:lpstr>PowerPoint 演示文稿</vt:lpstr>
      <vt:lpstr>PowerPoint 演示文稿</vt:lpstr>
      <vt:lpstr>Nginx负载均衡策略</vt:lpstr>
      <vt:lpstr>PowerPoint 演示文稿</vt:lpstr>
      <vt:lpstr>PowerPoint 演示文稿</vt:lpstr>
      <vt:lpstr>HAProxy负载均衡策略</vt:lpstr>
      <vt:lpstr>PowerPoint 演示文稿</vt:lpstr>
      <vt:lpstr>PowerPoint 演示文稿</vt:lpstr>
      <vt:lpstr>PowerPoint 演示文稿</vt:lpstr>
      <vt:lpstr>负载场景一：</vt:lpstr>
      <vt:lpstr>PowerPoint 演示文稿</vt:lpstr>
      <vt:lpstr>解决方案一：独立的Nginx/Haproxy方案</vt:lpstr>
      <vt:lpstr>负载场景二</vt:lpstr>
      <vt:lpstr>PowerPoint 演示文稿</vt:lpstr>
      <vt:lpstr>解决方案二：Nginx/Haproxy + Keepalived方案</vt:lpstr>
      <vt:lpstr>负载场景三</vt:lpstr>
      <vt:lpstr>PowerPoint 演示文稿</vt:lpstr>
      <vt:lpstr>解决方案三：LVS（DR）+ Keepalived+ Nginx/Haproxy方案</vt:lpstr>
      <vt:lpstr>PowerPoint 演示文稿</vt:lpstr>
      <vt:lpstr>负载场景四</vt:lpstr>
      <vt:lpstr>解决方案四：DNS轮询 + LVS（DR）+ Keepalived + Nginx/Haproxy方案</vt:lpstr>
      <vt:lpstr>PowerPoint 演示文稿</vt:lpstr>
      <vt:lpstr>PowerPoint 演示文稿</vt:lpstr>
      <vt:lpstr>PowerPoint 演示文稿</vt:lpstr>
      <vt:lpstr>负载分配层 </vt:lpstr>
      <vt:lpstr>PowerPoint 演示文稿</vt:lpstr>
    </vt:vector>
  </TitlesOfParts>
  <Manager>营销副总裁</Manager>
  <Company>立得空间信息技术股份有限公司</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立得智慧城市技术</dc:title>
  <dc:subject>立得智慧城市技术</dc:subject>
  <dc:creator>Administrator</dc:creator>
  <cp:lastModifiedBy>Administrator</cp:lastModifiedBy>
  <cp:revision>488</cp:revision>
  <dcterms:created xsi:type="dcterms:W3CDTF">2014-03-13T01:08:24Z</dcterms:created>
  <dcterms:modified xsi:type="dcterms:W3CDTF">2017-08-11T09:37:27Z</dcterms:modified>
</cp:coreProperties>
</file>