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85" r:id="rId3"/>
    <p:sldId id="282" r:id="rId4"/>
    <p:sldId id="260" r:id="rId5"/>
    <p:sldId id="283" r:id="rId6"/>
    <p:sldId id="28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56E4D-4794-4FD4-82EA-35AD5A5F9A61}" type="datetimeFigureOut">
              <a:rPr lang="zh-CN" altLang="en-US" smtClean="0"/>
              <a:t>2017/11/25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05B18-201A-47DB-9F9A-DEF02B702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7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17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C9C7-096E-4F17-8861-E5DA79511F39}" type="datetimeFigureOut">
              <a:rPr lang="zh-CN" altLang="en-US" smtClean="0"/>
              <a:t>2017/11/25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4EA-1C6C-4011-84C5-5A08713E5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3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C9C7-096E-4F17-8861-E5DA79511F39}" type="datetimeFigureOut">
              <a:rPr lang="zh-CN" altLang="en-US" smtClean="0"/>
              <a:t>2017/11/25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4EA-1C6C-4011-84C5-5A08713E5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95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C9C7-096E-4F17-8861-E5DA79511F39}" type="datetimeFigureOut">
              <a:rPr lang="zh-CN" altLang="en-US" smtClean="0"/>
              <a:t>2017/11/25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4EA-1C6C-4011-84C5-5A08713E5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84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C9C7-096E-4F17-8861-E5DA79511F39}" type="datetimeFigureOut">
              <a:rPr lang="zh-CN" altLang="en-US" smtClean="0"/>
              <a:t>2017/11/25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4EA-1C6C-4011-84C5-5A08713E5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7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C9C7-096E-4F17-8861-E5DA79511F39}" type="datetimeFigureOut">
              <a:rPr lang="zh-CN" altLang="en-US" smtClean="0"/>
              <a:t>2017/11/25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4EA-1C6C-4011-84C5-5A08713E5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4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C9C7-096E-4F17-8861-E5DA79511F39}" type="datetimeFigureOut">
              <a:rPr lang="zh-CN" altLang="en-US" smtClean="0"/>
              <a:t>2017/11/25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4EA-1C6C-4011-84C5-5A08713E5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34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C9C7-096E-4F17-8861-E5DA79511F39}" type="datetimeFigureOut">
              <a:rPr lang="zh-CN" altLang="en-US" smtClean="0"/>
              <a:t>2017/11/25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4EA-1C6C-4011-84C5-5A08713E5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9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C9C7-096E-4F17-8861-E5DA79511F39}" type="datetimeFigureOut">
              <a:rPr lang="zh-CN" altLang="en-US" smtClean="0"/>
              <a:t>2017/11/25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4EA-1C6C-4011-84C5-5A08713E5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65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C9C7-096E-4F17-8861-E5DA79511F39}" type="datetimeFigureOut">
              <a:rPr lang="zh-CN" altLang="en-US" smtClean="0"/>
              <a:t>2017/11/25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4EA-1C6C-4011-84C5-5A08713E5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1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C9C7-096E-4F17-8861-E5DA79511F39}" type="datetimeFigureOut">
              <a:rPr lang="zh-CN" altLang="en-US" smtClean="0"/>
              <a:t>2017/11/25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4EA-1C6C-4011-84C5-5A08713E5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3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C9C7-096E-4F17-8861-E5DA79511F39}" type="datetimeFigureOut">
              <a:rPr lang="zh-CN" altLang="en-US" smtClean="0"/>
              <a:t>2017/11/25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4EA-1C6C-4011-84C5-5A08713E5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92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2C9C7-096E-4F17-8861-E5DA79511F39}" type="datetimeFigureOut">
              <a:rPr lang="zh-CN" altLang="en-US" smtClean="0"/>
              <a:t>2017/11/25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B24EA-1C6C-4011-84C5-5A08713E5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14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icture 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059"/>
            <a:ext cx="12192000" cy="685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215" y="682914"/>
            <a:ext cx="2794000" cy="12022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5413" y="903759"/>
            <a:ext cx="11091016" cy="1469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5867" dirty="0"/>
              <a:t>Docker</a:t>
            </a:r>
            <a:r>
              <a:rPr kumimoji="1" lang="zh-CN" altLang="en-US" sz="5867" dirty="0"/>
              <a:t>技术分享</a:t>
            </a:r>
          </a:p>
        </p:txBody>
      </p:sp>
      <p:sp>
        <p:nvSpPr>
          <p:cNvPr id="6" name="矩形 5"/>
          <p:cNvSpPr/>
          <p:nvPr/>
        </p:nvSpPr>
        <p:spPr>
          <a:xfrm>
            <a:off x="264921" y="4553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参考书籍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://yeasy.gitbooks.io/docker_practice/content/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9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947" y="905773"/>
            <a:ext cx="10515600" cy="4943386"/>
          </a:xfrm>
        </p:spPr>
        <p:txBody>
          <a:bodyPr/>
          <a:lstStyle/>
          <a:p>
            <a:r>
              <a:rPr lang="zh-CN" altLang="en-US" dirty="0" smtClean="0"/>
              <a:t>删除镜像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rmi</a:t>
            </a:r>
            <a:r>
              <a:rPr lang="en-US" altLang="zh-CN" dirty="0" smtClean="0"/>
              <a:t> registry:5000/centos_cms:v1.0</a:t>
            </a:r>
          </a:p>
          <a:p>
            <a:pPr lvl="1"/>
            <a:r>
              <a:rPr lang="en-US" altLang="zh-CN" dirty="0" smtClean="0"/>
              <a:t>Docker </a:t>
            </a:r>
            <a:r>
              <a:rPr lang="en-US" altLang="zh-CN" dirty="0" err="1" smtClean="0"/>
              <a:t>rmi</a:t>
            </a:r>
            <a:r>
              <a:rPr lang="en-US" altLang="zh-CN" dirty="0" smtClean="0"/>
              <a:t> 5506ed32sd3w2</a:t>
            </a:r>
          </a:p>
          <a:p>
            <a:r>
              <a:rPr lang="zh-CN" altLang="en-US" dirty="0" smtClean="0"/>
              <a:t>提交镜像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commit 890sadfae12se2 registry:5000/centos_cms:v1</a:t>
            </a:r>
          </a:p>
          <a:p>
            <a:r>
              <a:rPr lang="zh-CN" altLang="en-US" dirty="0" smtClean="0"/>
              <a:t>从容器导出、导入镜像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export 890sadfae12se2 &gt; centos_cms11.tar</a:t>
            </a:r>
          </a:p>
          <a:p>
            <a:pPr lvl="1"/>
            <a:r>
              <a:rPr lang="en-US" altLang="zh-CN" dirty="0" smtClean="0"/>
              <a:t>cat centos_cms11.tar</a:t>
            </a:r>
            <a:r>
              <a:rPr lang="zh-CN" altLang="en-US" dirty="0" smtClean="0"/>
              <a:t> </a:t>
            </a:r>
            <a:r>
              <a:rPr lang="en-US" altLang="zh-CN" dirty="0" smtClean="0"/>
              <a:t>|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import - registry:5000/centos_cms:v1</a:t>
            </a:r>
          </a:p>
          <a:p>
            <a:r>
              <a:rPr lang="zh-CN" altLang="en-US" dirty="0" smtClean="0"/>
              <a:t>存出和载入镜像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save registry:5000/centos_cms:v1.0 &gt; centos_cms11.tar</a:t>
            </a:r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load &lt; centos_cms11.tar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69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936" y="204991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容器是从镜像创建的应用运行实例，可以将其启动、停止、重启、删除</a:t>
            </a:r>
            <a:endParaRPr lang="en-US" altLang="zh-CN" dirty="0" smtClean="0"/>
          </a:p>
          <a:p>
            <a:r>
              <a:rPr lang="zh-CN" altLang="en-US" dirty="0" smtClean="0"/>
              <a:t>可以将容器看做简易版的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系统环境，以及运行在其中的应用程序打包而成的应用盒子</a:t>
            </a:r>
            <a:endParaRPr lang="en-US" altLang="zh-CN" dirty="0" smtClean="0"/>
          </a:p>
          <a:p>
            <a:r>
              <a:rPr lang="zh-CN" altLang="en-US" dirty="0" smtClean="0"/>
              <a:t>镜像本身是只读的，容器从镜像启动之后，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会在镜像的最上层创建一个可写层，而镜像本身将保持不变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17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562" y="750498"/>
            <a:ext cx="10515600" cy="5780148"/>
          </a:xfrm>
        </p:spPr>
        <p:txBody>
          <a:bodyPr/>
          <a:lstStyle/>
          <a:p>
            <a:r>
              <a:rPr lang="zh-CN" altLang="en-US" dirty="0" smtClean="0"/>
              <a:t>新建并启动容器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run [OPTIONS] IMAG [COMMAND]</a:t>
            </a:r>
          </a:p>
          <a:p>
            <a:pPr lvl="1"/>
            <a:r>
              <a:rPr lang="en-US" altLang="zh-CN" dirty="0" smtClean="0"/>
              <a:t>OPTIONS:</a:t>
            </a:r>
          </a:p>
          <a:p>
            <a:pPr lvl="2"/>
            <a:r>
              <a:rPr lang="en-US" altLang="zh-CN" dirty="0" smtClean="0"/>
              <a:t>-ti -t </a:t>
            </a:r>
            <a:r>
              <a:rPr lang="zh-CN" altLang="en-US" dirty="0" smtClean="0"/>
              <a:t>让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分配一个伪终端并绑定到容器的标准输入上，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表示让容器的标准输入保存打开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-d </a:t>
            </a:r>
            <a:r>
              <a:rPr lang="zh-CN" altLang="en-US" dirty="0" smtClean="0"/>
              <a:t>让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容器在后台以守护态形式运行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-p </a:t>
            </a:r>
            <a:r>
              <a:rPr lang="zh-CN" altLang="en-US" dirty="0" smtClean="0"/>
              <a:t>桥接模式，端口映射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--net=host </a:t>
            </a:r>
            <a:r>
              <a:rPr lang="en-US" altLang="zh-CN" dirty="0" err="1" smtClean="0"/>
              <a:t>host</a:t>
            </a:r>
            <a:r>
              <a:rPr lang="zh-CN" altLang="en-US" dirty="0" smtClean="0"/>
              <a:t>模式启动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--restart=always </a:t>
            </a:r>
            <a:r>
              <a:rPr lang="zh-CN" altLang="en-US" dirty="0" smtClean="0"/>
              <a:t>一直重启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--privileged=true </a:t>
            </a:r>
            <a:r>
              <a:rPr lang="zh-CN" altLang="en-US" dirty="0" smtClean="0"/>
              <a:t>高级权限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--log-driver=none </a:t>
            </a:r>
            <a:r>
              <a:rPr lang="zh-CN" altLang="en-US" dirty="0" smtClean="0"/>
              <a:t>不打印容器级别日志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--name </a:t>
            </a:r>
            <a:r>
              <a:rPr lang="zh-CN" altLang="en-US" dirty="0" smtClean="0"/>
              <a:t>容器命名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COMMAND</a:t>
            </a:r>
          </a:p>
          <a:p>
            <a:pPr lvl="2"/>
            <a:r>
              <a:rPr lang="en-US" altLang="zh-CN" dirty="0" smtClean="0"/>
              <a:t>/run.sh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60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9072"/>
            <a:ext cx="10515600" cy="4727724"/>
          </a:xfrm>
        </p:spPr>
        <p:txBody>
          <a:bodyPr/>
          <a:lstStyle/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run -d -p 3307:3306 -p 5667:5666 -name </a:t>
            </a:r>
            <a:r>
              <a:rPr lang="en-US" altLang="zh-CN" dirty="0" err="1" smtClean="0"/>
              <a:t>mysqlos</a:t>
            </a:r>
            <a:r>
              <a:rPr lang="en-US" altLang="zh-CN" dirty="0" smtClean="0"/>
              <a:t> --restart=always --privileged=true  --log-driver=none registry:5000/centos_mysql_os:v5.6.2 /run.sh</a:t>
            </a:r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run -d --net=host  –name 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 --restart=always -v /home/data/</a:t>
            </a:r>
            <a:r>
              <a:rPr lang="en-US" altLang="zh-CN" dirty="0" err="1" smtClean="0"/>
              <a:t>osdata</a:t>
            </a:r>
            <a:r>
              <a:rPr lang="en-US" altLang="zh-CN" dirty="0" smtClean="0"/>
              <a:t>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/html/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 --privileged=true  --log-driver=none registry:5000/centos_os:v2.1.0 /run.sh</a:t>
            </a:r>
          </a:p>
          <a:p>
            <a:r>
              <a:rPr lang="zh-CN" altLang="en-US" dirty="0" smtClean="0"/>
              <a:t>进入容器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exec</a:t>
            </a:r>
          </a:p>
          <a:p>
            <a:pPr lvl="2"/>
            <a:r>
              <a:rPr lang="en-US" altLang="zh-CN" dirty="0" err="1" smtClean="0"/>
              <a:t>docker</a:t>
            </a:r>
            <a:r>
              <a:rPr lang="en-US" altLang="zh-CN" dirty="0" smtClean="0"/>
              <a:t> exec -ti </a:t>
            </a:r>
            <a:r>
              <a:rPr lang="en-US" altLang="zh-CN" dirty="0" err="1" smtClean="0"/>
              <a:t>containerID</a:t>
            </a:r>
            <a:r>
              <a:rPr lang="en-US" altLang="zh-CN" dirty="0" smtClean="0"/>
              <a:t> /bin/bash</a:t>
            </a:r>
          </a:p>
          <a:p>
            <a:pPr lvl="1"/>
            <a:r>
              <a:rPr lang="en-US" altLang="zh-CN" dirty="0" err="1" smtClean="0"/>
              <a:t>ssh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ssh</a:t>
            </a:r>
            <a:r>
              <a:rPr lang="en-US" altLang="zh-CN" dirty="0" smtClean="0"/>
              <a:t> –p 222 </a:t>
            </a:r>
            <a:r>
              <a:rPr lang="en-US" altLang="zh-CN" dirty="0" err="1" smtClean="0"/>
              <a:t>root@hostIP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59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3091" y="1480569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停止容器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stop </a:t>
            </a:r>
            <a:r>
              <a:rPr lang="en-US" altLang="zh-CN" dirty="0" err="1" smtClean="0"/>
              <a:t>containerID</a:t>
            </a:r>
            <a:endParaRPr lang="en-US" altLang="zh-CN" dirty="0" smtClean="0"/>
          </a:p>
          <a:p>
            <a:r>
              <a:rPr lang="zh-CN" altLang="en-US" dirty="0" smtClean="0"/>
              <a:t>启动容器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start </a:t>
            </a:r>
            <a:r>
              <a:rPr lang="en-US" altLang="zh-CN" dirty="0" err="1" smtClean="0"/>
              <a:t>containerID</a:t>
            </a:r>
            <a:endParaRPr lang="en-US" altLang="zh-CN" dirty="0" smtClean="0"/>
          </a:p>
          <a:p>
            <a:r>
              <a:rPr lang="zh-CN" altLang="en-US" dirty="0" smtClean="0"/>
              <a:t>重启容器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restart </a:t>
            </a:r>
            <a:r>
              <a:rPr lang="en-US" altLang="zh-CN" dirty="0" err="1" smtClean="0"/>
              <a:t>containerID</a:t>
            </a:r>
            <a:endParaRPr lang="en-US" altLang="zh-CN" dirty="0" smtClean="0"/>
          </a:p>
          <a:p>
            <a:r>
              <a:rPr lang="zh-CN" altLang="en-US" dirty="0" smtClean="0"/>
              <a:t>删除容器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–f </a:t>
            </a:r>
            <a:r>
              <a:rPr lang="en-US" altLang="zh-CN" dirty="0" err="1" smtClean="0"/>
              <a:t>containerID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1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3743"/>
            <a:ext cx="10515600" cy="4693220"/>
          </a:xfrm>
        </p:spPr>
        <p:txBody>
          <a:bodyPr/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集中存放镜像文件的应用</a:t>
            </a:r>
            <a:endParaRPr lang="en-US" altLang="zh-CN" dirty="0" smtClean="0"/>
          </a:p>
          <a:p>
            <a:r>
              <a:rPr lang="zh-CN" altLang="en-US" dirty="0" smtClean="0"/>
              <a:t>仓库概念的引入，为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镜像文件的分发和管理提供了便捷的途径</a:t>
            </a:r>
            <a:endParaRPr lang="en-US" altLang="zh-CN" dirty="0" smtClean="0"/>
          </a:p>
          <a:p>
            <a:r>
              <a:rPr lang="zh-CN" altLang="en-US" dirty="0" smtClean="0"/>
              <a:t>公开仓库</a:t>
            </a:r>
            <a:r>
              <a:rPr lang="en-US" altLang="zh-CN" dirty="0" smtClean="0"/>
              <a:t>——Docker Hub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Docker Pool</a:t>
            </a:r>
          </a:p>
          <a:p>
            <a:r>
              <a:rPr lang="zh-CN" altLang="en-US" dirty="0" smtClean="0"/>
              <a:t>私有仓库</a:t>
            </a:r>
            <a:r>
              <a:rPr lang="en-US" altLang="zh-CN" dirty="0" smtClean="0"/>
              <a:t>——Docker registry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Docker Trusted Registry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279" y="3927614"/>
            <a:ext cx="4682565" cy="191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9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95223"/>
            <a:ext cx="10515600" cy="558174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创建私有仓库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run -d -p 5000:5000  --name registry_5000--restart=always --privileged=true  --log-driver=none -v /home/registry:/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/registry </a:t>
            </a:r>
            <a:r>
              <a:rPr lang="en-US" altLang="zh-CN" dirty="0" err="1" smtClean="0"/>
              <a:t>registry</a:t>
            </a:r>
            <a:endParaRPr lang="en-US" altLang="zh-CN" dirty="0" smtClean="0"/>
          </a:p>
          <a:p>
            <a:r>
              <a:rPr lang="zh-CN" altLang="en-US" dirty="0" smtClean="0"/>
              <a:t>仓库可移植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仓库数据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镜像分层文件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镜像描述文件</a:t>
            </a:r>
            <a:endParaRPr lang="en-US" altLang="zh-CN" dirty="0" smtClean="0"/>
          </a:p>
          <a:p>
            <a:r>
              <a:rPr lang="en-US" altLang="zh-CN" dirty="0" smtClean="0"/>
              <a:t>Registry rest API</a:t>
            </a:r>
          </a:p>
          <a:p>
            <a:pPr lvl="1"/>
            <a:r>
              <a:rPr lang="zh-CN" altLang="zh-CN" dirty="0" smtClean="0"/>
              <a:t>列举注册服务器中的仓库</a:t>
            </a:r>
            <a:endParaRPr lang="en-US" altLang="zh-CN" dirty="0" smtClean="0"/>
          </a:p>
          <a:p>
            <a:pPr lvl="2"/>
            <a:r>
              <a:rPr lang="en-US" altLang="zh-CN" b="1" dirty="0" smtClean="0"/>
              <a:t>Curl</a:t>
            </a:r>
            <a:r>
              <a:rPr lang="zh-CN" altLang="zh-CN" b="1" dirty="0" smtClean="0"/>
              <a:t>示例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curl -s -X GET http://192.168.31.202:5000/v1/search</a:t>
            </a:r>
          </a:p>
          <a:p>
            <a:pPr lvl="1"/>
            <a:r>
              <a:rPr lang="zh-CN" altLang="zh-CN" dirty="0" smtClean="0"/>
              <a:t>列举仓库中的</a:t>
            </a:r>
            <a:r>
              <a:rPr lang="en-US" altLang="zh-CN" dirty="0" smtClean="0"/>
              <a:t>Tag</a:t>
            </a:r>
          </a:p>
          <a:p>
            <a:pPr lvl="2"/>
            <a:r>
              <a:rPr lang="en-US" altLang="zh-CN" b="1" dirty="0" smtClean="0"/>
              <a:t>Curl</a:t>
            </a:r>
            <a:r>
              <a:rPr lang="zh-CN" altLang="zh-CN" b="1" dirty="0" smtClean="0"/>
              <a:t>示例：</a:t>
            </a:r>
            <a:r>
              <a:rPr lang="en-US" altLang="zh-CN" dirty="0" smtClean="0"/>
              <a:t>curl -s -X GET http://192.168.31.202:5000/v1/repositories/library/test/tags</a:t>
            </a:r>
          </a:p>
          <a:p>
            <a:pPr lvl="1"/>
            <a:r>
              <a:rPr lang="zh-CN" altLang="zh-CN" dirty="0" smtClean="0"/>
              <a:t>删除注册服务器中的镜像（含所有</a:t>
            </a:r>
            <a:r>
              <a:rPr lang="en-US" altLang="zh-CN" dirty="0" smtClean="0"/>
              <a:t>tag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b="1" dirty="0" smtClean="0"/>
              <a:t>Curl</a:t>
            </a:r>
            <a:r>
              <a:rPr lang="zh-CN" altLang="zh-CN" b="1" dirty="0" smtClean="0"/>
              <a:t>示例：</a:t>
            </a:r>
            <a:r>
              <a:rPr lang="en-US" altLang="zh-CN" dirty="0" smtClean="0"/>
              <a:t>curl -X DELETE http://192.168.31.202:5000/v1/repositories/library/test/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删除仓库中的某镜像的某个</a:t>
            </a:r>
            <a:r>
              <a:rPr lang="en-US" altLang="zh-CN" dirty="0" smtClean="0"/>
              <a:t>Tag</a:t>
            </a:r>
            <a:endParaRPr lang="zh-CN" altLang="zh-CN" dirty="0" smtClean="0"/>
          </a:p>
          <a:p>
            <a:pPr lvl="2"/>
            <a:r>
              <a:rPr lang="en-US" altLang="zh-CN" b="1" dirty="0" smtClean="0"/>
              <a:t>Curl</a:t>
            </a:r>
            <a:r>
              <a:rPr lang="zh-CN" altLang="zh-CN" b="1" dirty="0" smtClean="0"/>
              <a:t>示例：</a:t>
            </a:r>
            <a:r>
              <a:rPr lang="en-US" altLang="zh-CN" dirty="0" smtClean="0"/>
              <a:t>curl -X DELETE http://192.168.31.202:5000/v1/repositories/library/test/tags/v1.0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54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挂载宿主机的目录到容器中作为数据卷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目的：容器无状态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数据输出，例如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数据文件夹、源服务器视频文件夹</a:t>
            </a:r>
            <a:endParaRPr lang="en-US" altLang="zh-CN" dirty="0" smtClean="0"/>
          </a:p>
          <a:p>
            <a:r>
              <a:rPr lang="zh-CN" altLang="en-US" dirty="0" smtClean="0"/>
              <a:t>利用数据卷迁移容器数据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将数据文件拷贝到挂载文件夹中，即可实现文件在宿主机与容器之间的迁移</a:t>
            </a:r>
            <a:endParaRPr lang="en-US" altLang="zh-CN" dirty="0" smtClean="0"/>
          </a:p>
          <a:p>
            <a:r>
              <a:rPr lang="zh-CN" altLang="en-US" dirty="0" smtClean="0"/>
              <a:t>数据卷</a:t>
            </a:r>
            <a:r>
              <a:rPr lang="en-US" altLang="zh-CN" dirty="0" smtClean="0"/>
              <a:t>IO</a:t>
            </a:r>
            <a:r>
              <a:rPr lang="zh-CN" altLang="en-US" dirty="0" smtClean="0"/>
              <a:t>读写能力高于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原生</a:t>
            </a:r>
            <a:r>
              <a:rPr lang="en-US" altLang="zh-CN" dirty="0" err="1" smtClean="0"/>
              <a:t>DeviceMapper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557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</a:t>
            </a:r>
            <a:r>
              <a:rPr lang="en-US" altLang="zh-CN" dirty="0" smtClean="0"/>
              <a:t>|Host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使用了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Namespaces</a:t>
            </a:r>
            <a:r>
              <a:rPr lang="zh-CN" altLang="en-US" dirty="0" smtClean="0"/>
              <a:t>技术来进行资源隔离，如</a:t>
            </a:r>
            <a:r>
              <a:rPr lang="en-US" altLang="zh-CN" dirty="0" smtClean="0"/>
              <a:t>PID Namespace</a:t>
            </a:r>
            <a:r>
              <a:rPr lang="zh-CN" altLang="en-US" dirty="0" smtClean="0"/>
              <a:t>隔离进程。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Network Namespace</a:t>
            </a:r>
            <a:r>
              <a:rPr lang="zh-CN" altLang="en-US" dirty="0" smtClean="0"/>
              <a:t>提供了一份独立的网络环境，包括网卡、路由、</a:t>
            </a:r>
            <a:r>
              <a:rPr lang="en-US" altLang="zh-CN" dirty="0" err="1" smtClean="0"/>
              <a:t>Iptable</a:t>
            </a:r>
            <a:r>
              <a:rPr lang="zh-CN" altLang="en-US" dirty="0" smtClean="0"/>
              <a:t>规则等都与其他的</a:t>
            </a:r>
            <a:r>
              <a:rPr lang="en-US" altLang="zh-CN" dirty="0" smtClean="0"/>
              <a:t>Network Namespace</a:t>
            </a:r>
            <a:r>
              <a:rPr lang="zh-CN" altLang="en-US" dirty="0" smtClean="0"/>
              <a:t>隔离。一个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容器一般会分配一个独立的</a:t>
            </a:r>
            <a:r>
              <a:rPr lang="en-US" altLang="zh-CN" dirty="0" smtClean="0"/>
              <a:t>Network Namespace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host</a:t>
            </a:r>
            <a:r>
              <a:rPr lang="zh-CN" altLang="en-US" dirty="0" smtClean="0"/>
              <a:t>模式下，容器将不会获得一个独立的</a:t>
            </a:r>
            <a:r>
              <a:rPr lang="en-US" altLang="zh-CN" dirty="0" smtClean="0"/>
              <a:t>Network Namespace</a:t>
            </a:r>
            <a:r>
              <a:rPr lang="zh-CN" altLang="en-US" dirty="0" smtClean="0"/>
              <a:t>，而是和宿主机共用一个</a:t>
            </a:r>
            <a:r>
              <a:rPr lang="en-US" altLang="zh-CN" dirty="0" smtClean="0"/>
              <a:t>Network Namespace</a:t>
            </a:r>
            <a:r>
              <a:rPr lang="zh-CN" altLang="en-US" dirty="0" smtClean="0"/>
              <a:t>。容器将不会虚拟出自己的网卡，配置自己的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等，而是使用宿主机的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和端口。</a:t>
            </a:r>
          </a:p>
        </p:txBody>
      </p:sp>
    </p:spTree>
    <p:extLst>
      <p:ext uri="{BB962C8B-B14F-4D97-AF65-F5344CB8AC3E}">
        <p14:creationId xmlns:p14="http://schemas.microsoft.com/office/powerpoint/2010/main" val="346609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5774"/>
            <a:ext cx="10515600" cy="5271189"/>
          </a:xfrm>
        </p:spPr>
        <p:txBody>
          <a:bodyPr/>
          <a:lstStyle/>
          <a:p>
            <a:r>
              <a:rPr lang="en-US" altLang="zh-CN" dirty="0" smtClean="0"/>
              <a:t>Host</a:t>
            </a:r>
            <a:r>
              <a:rPr lang="zh-CN" altLang="en-US" dirty="0" smtClean="0"/>
              <a:t>模式使用场景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服务端与客户端进行通信的端口不能提前指定，只能临时协商，例如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信源输入、结果数据输出有物理网卡的限制，即容器内部需要绑定物理网卡信息，例如编码器、源服务器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其他一些只能在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模式下才能正常工作的场景，例如容器内部需要挂载外部</a:t>
            </a:r>
            <a:r>
              <a:rPr lang="en-US" altLang="zh-CN" dirty="0" err="1" smtClean="0"/>
              <a:t>nfs</a:t>
            </a:r>
            <a:r>
              <a:rPr lang="zh-CN" altLang="en-US" dirty="0" smtClean="0"/>
              <a:t>路径的场景等</a:t>
            </a:r>
            <a:endParaRPr lang="en-US" altLang="zh-CN" dirty="0" smtClean="0"/>
          </a:p>
          <a:p>
            <a:r>
              <a:rPr lang="en-US" altLang="zh-CN" dirty="0" smtClean="0"/>
              <a:t>Host</a:t>
            </a:r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安全性，能够连接到物理主机上的外部主机，均能够连接到容器中（桥接模式指定网卡，只有与网卡相同的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的主机才可连接到容器中）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端口资源占用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26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136" y="370936"/>
            <a:ext cx="10525664" cy="1319752"/>
          </a:xfrm>
        </p:spPr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Docker</a:t>
            </a:r>
          </a:p>
          <a:p>
            <a:r>
              <a:rPr lang="zh-CN" altLang="en-US" dirty="0"/>
              <a:t>镜像</a:t>
            </a:r>
            <a:endParaRPr lang="en-US" altLang="zh-CN" dirty="0"/>
          </a:p>
          <a:p>
            <a:r>
              <a:rPr lang="zh-CN" altLang="en-US" dirty="0"/>
              <a:t>容器</a:t>
            </a:r>
            <a:endParaRPr lang="en-US" altLang="zh-CN" dirty="0"/>
          </a:p>
          <a:p>
            <a:r>
              <a:rPr lang="zh-CN" altLang="en-US" dirty="0"/>
              <a:t>仓库</a:t>
            </a:r>
            <a:endParaRPr lang="en-US" altLang="zh-CN" dirty="0"/>
          </a:p>
          <a:p>
            <a:r>
              <a:rPr lang="zh-CN" altLang="en-US" dirty="0"/>
              <a:t>数据卷</a:t>
            </a:r>
            <a:endParaRPr lang="en-US" altLang="zh-CN" dirty="0"/>
          </a:p>
          <a:p>
            <a:r>
              <a:rPr lang="zh-CN" altLang="en-US" dirty="0"/>
              <a:t>网络</a:t>
            </a:r>
            <a:endParaRPr lang="en-US" altLang="zh-CN" dirty="0"/>
          </a:p>
          <a:p>
            <a:r>
              <a:rPr lang="zh-CN" altLang="en-US" dirty="0"/>
              <a:t>搭建一个</a:t>
            </a:r>
            <a:r>
              <a:rPr lang="en-US" altLang="zh-CN" dirty="0"/>
              <a:t>Docker</a:t>
            </a:r>
            <a:r>
              <a:rPr lang="zh-CN" altLang="en-US" dirty="0" smtClean="0"/>
              <a:t>镜像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6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</a:t>
            </a:r>
            <a:r>
              <a:rPr lang="en-US" altLang="zh-CN" dirty="0" smtClean="0"/>
              <a:t>|NAT</a:t>
            </a:r>
            <a:r>
              <a:rPr lang="zh-CN" altLang="en-US" dirty="0" smtClean="0"/>
              <a:t>桥接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默认的网络设置，此模式会为每一个容器分配</a:t>
            </a:r>
            <a:r>
              <a:rPr lang="en-US" altLang="zh-CN" dirty="0" smtClean="0"/>
              <a:t>Network Namespace</a:t>
            </a:r>
            <a:r>
              <a:rPr lang="zh-CN" altLang="en-US" dirty="0" smtClean="0"/>
              <a:t>、设置</a:t>
            </a:r>
            <a:r>
              <a:rPr lang="en-US" altLang="zh-CN" dirty="0" smtClean="0"/>
              <a:t>IP</a:t>
            </a:r>
            <a:r>
              <a:rPr lang="zh-CN" altLang="en-US" dirty="0" smtClean="0"/>
              <a:t>等，并将一个主机上的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容器连接到一个虚拟网桥上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 descr="http://cdn2.infoqstatic.com/statics_s2_20151203-0245/resource/articles/docker-network-and-pipework-open-source-explanation-practice/zh/resources/14192491396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841" y="2886963"/>
            <a:ext cx="3672408" cy="322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31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4128"/>
            <a:ext cx="10515600" cy="4632835"/>
          </a:xfrm>
        </p:spPr>
        <p:txBody>
          <a:bodyPr/>
          <a:lstStyle/>
          <a:p>
            <a:r>
              <a:rPr lang="zh-CN" altLang="en-US" dirty="0" smtClean="0"/>
              <a:t>向外通信：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</a:t>
            </a:r>
            <a:r>
              <a:rPr lang="zh-CN" altLang="en-US" dirty="0" smtClean="0"/>
              <a:t>包首先从容器发往自己的默认网关</a:t>
            </a:r>
            <a:r>
              <a:rPr lang="en-US" altLang="zh-CN" dirty="0" smtClean="0"/>
              <a:t>docker0</a:t>
            </a:r>
            <a:r>
              <a:rPr lang="zh-CN" altLang="en-US" dirty="0" smtClean="0"/>
              <a:t>，包到达</a:t>
            </a:r>
            <a:r>
              <a:rPr lang="en-US" altLang="zh-CN" dirty="0" smtClean="0"/>
              <a:t>docker0</a:t>
            </a:r>
            <a:r>
              <a:rPr lang="zh-CN" altLang="en-US" dirty="0" smtClean="0"/>
              <a:t>后，也就到达了主机上。然后会查询主机的路由表，发现包应该从主机的</a:t>
            </a:r>
            <a:r>
              <a:rPr lang="en-US" altLang="zh-CN" dirty="0" smtClean="0"/>
              <a:t>eth0</a:t>
            </a:r>
            <a:r>
              <a:rPr lang="zh-CN" altLang="en-US" dirty="0" smtClean="0"/>
              <a:t>发往主机的网关，接着包会转发给</a:t>
            </a:r>
            <a:r>
              <a:rPr lang="en-US" altLang="zh-CN" dirty="0" smtClean="0"/>
              <a:t>eth0</a:t>
            </a:r>
            <a:r>
              <a:rPr lang="zh-CN" altLang="en-US" dirty="0" smtClean="0"/>
              <a:t>，并从</a:t>
            </a:r>
            <a:r>
              <a:rPr lang="en-US" altLang="zh-CN" dirty="0" smtClean="0"/>
              <a:t>eth0</a:t>
            </a:r>
            <a:r>
              <a:rPr lang="zh-CN" altLang="en-US" dirty="0" smtClean="0"/>
              <a:t>发出去。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数据包相当于做</a:t>
            </a:r>
            <a:r>
              <a:rPr lang="en-US" altLang="zh-CN" dirty="0" smtClean="0"/>
              <a:t>SNAT</a:t>
            </a:r>
            <a:r>
              <a:rPr lang="zh-CN" altLang="en-US" dirty="0" smtClean="0"/>
              <a:t>转换，将源地址换为</a:t>
            </a:r>
            <a:r>
              <a:rPr lang="en-US" altLang="zh-CN" dirty="0" smtClean="0"/>
              <a:t>eth0</a:t>
            </a:r>
            <a:r>
              <a:rPr lang="zh-CN" altLang="en-US" dirty="0" smtClean="0"/>
              <a:t>的地址。这样，在外界看来，这个包就是从</a:t>
            </a:r>
            <a:r>
              <a:rPr lang="en-US" altLang="zh-CN" dirty="0" smtClean="0"/>
              <a:t>eth0</a:t>
            </a:r>
            <a:r>
              <a:rPr lang="zh-CN" altLang="en-US" dirty="0" smtClean="0"/>
              <a:t>上发出来的，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容器对外是不可见的</a:t>
            </a:r>
            <a:endParaRPr lang="en-US" altLang="zh-CN" dirty="0" smtClean="0"/>
          </a:p>
          <a:p>
            <a:r>
              <a:rPr lang="zh-CN" altLang="en-US" dirty="0" smtClean="0"/>
              <a:t>向内通信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主机</a:t>
            </a:r>
            <a:r>
              <a:rPr lang="en-US" altLang="zh-CN" dirty="0" smtClean="0"/>
              <a:t>eth0</a:t>
            </a:r>
            <a:r>
              <a:rPr lang="zh-CN" altLang="en-US" dirty="0" smtClean="0"/>
              <a:t>收到的目的端口为</a:t>
            </a:r>
            <a:r>
              <a:rPr lang="en-US" altLang="zh-CN" dirty="0" smtClean="0"/>
              <a:t>port1</a:t>
            </a:r>
            <a:r>
              <a:rPr lang="zh-CN" altLang="en-US" dirty="0" smtClean="0"/>
              <a:t>的数据流量进行</a:t>
            </a:r>
            <a:r>
              <a:rPr lang="en-US" altLang="zh-CN" dirty="0" smtClean="0"/>
              <a:t>DNAT</a:t>
            </a:r>
            <a:r>
              <a:rPr lang="zh-CN" altLang="en-US" dirty="0" smtClean="0"/>
              <a:t>转换，将数据流量发往对应容器的</a:t>
            </a:r>
            <a:r>
              <a:rPr lang="en-US" altLang="zh-CN" dirty="0" smtClean="0"/>
              <a:t>port2</a:t>
            </a:r>
            <a:r>
              <a:rPr lang="zh-CN" altLang="en-US" dirty="0" smtClean="0"/>
              <a:t>端口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23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358"/>
            <a:ext cx="10515600" cy="4753605"/>
          </a:xfrm>
        </p:spPr>
        <p:txBody>
          <a:bodyPr/>
          <a:lstStyle/>
          <a:p>
            <a:r>
              <a:rPr lang="en-US" altLang="zh-CN" dirty="0" smtClean="0"/>
              <a:t>NAT</a:t>
            </a:r>
            <a:r>
              <a:rPr lang="zh-CN" altLang="en-US" dirty="0" smtClean="0"/>
              <a:t>桥接适用场景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桥接模式是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默认的网络连接方式，几乎适用于所有的应用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桥接模式有网络性能的损耗，不适用于对网络性能要求较高的应用（比如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NAT </a:t>
            </a:r>
            <a:r>
              <a:rPr lang="zh-CN" altLang="en-US" dirty="0" smtClean="0"/>
              <a:t>机制导致无法使用容器 </a:t>
            </a:r>
            <a:r>
              <a:rPr lang="en-US" altLang="zh-CN" dirty="0" smtClean="0"/>
              <a:t>IP </a:t>
            </a:r>
            <a:r>
              <a:rPr lang="zh-CN" altLang="en-US" dirty="0" smtClean="0"/>
              <a:t>进行跨服务器通讯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若容器需要对外提供服务，桥接模式需要在宿主机之上开放服务端口，这在部署上势必带来一些不便，例如容器无法漂移，</a:t>
            </a:r>
            <a:r>
              <a:rPr lang="en-US" altLang="zh-CN" dirty="0" smtClean="0"/>
              <a:t>NAT</a:t>
            </a:r>
            <a:r>
              <a:rPr lang="zh-CN" altLang="en-US" dirty="0" smtClean="0"/>
              <a:t>模式难于理解等等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适用于某些特殊场景，例如桥接与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模式配合，来搭建对信源、输出有需求，且环境长期不会变的的场景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16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练习：搭建第一个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镜像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、启动镜像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/>
              <a:t>pull </a:t>
            </a:r>
            <a:r>
              <a:rPr lang="en-US" altLang="zh-CN" dirty="0" smtClean="0"/>
              <a:t>hub.c.163.com/public/centos:6.7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、查看镜像并创建启动</a:t>
            </a:r>
            <a:r>
              <a:rPr lang="en-US" altLang="zh-CN" dirty="0" smtClean="0"/>
              <a:t>centos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images</a:t>
            </a:r>
          </a:p>
          <a:p>
            <a:pPr lvl="1"/>
            <a:r>
              <a:rPr lang="en-US" altLang="zh-CN" dirty="0"/>
              <a:t>$  docker run -d  -it --name centos -p </a:t>
            </a:r>
            <a:r>
              <a:rPr lang="en-US" altLang="zh-CN" dirty="0" smtClean="0"/>
              <a:t>22222:22 hub.c.163.com/public/centos:6.7 </a:t>
            </a:r>
            <a:r>
              <a:rPr lang="en-US" altLang="zh-CN" dirty="0"/>
              <a:t>/</a:t>
            </a:r>
            <a:r>
              <a:rPr lang="en-US" altLang="zh-CN" dirty="0" smtClean="0"/>
              <a:t>bin/bash</a:t>
            </a:r>
          </a:p>
          <a:p>
            <a:pPr lvl="1"/>
            <a:r>
              <a:rPr lang="en-US" altLang="zh-CN" dirty="0"/>
              <a:t>$ </a:t>
            </a:r>
            <a:r>
              <a:rPr lang="en-US" altLang="zh-CN" dirty="0" smtClean="0"/>
              <a:t>docker </a:t>
            </a:r>
            <a:r>
              <a:rPr lang="en-US" altLang="zh-CN" dirty="0"/>
              <a:t>start </a:t>
            </a:r>
            <a:r>
              <a:rPr lang="en-US" altLang="zh-CN" dirty="0" smtClean="0"/>
              <a:t>centos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、进入容器并修改</a:t>
            </a:r>
            <a:r>
              <a:rPr lang="en-US" altLang="zh-CN" dirty="0" smtClean="0"/>
              <a:t>Centos root</a:t>
            </a:r>
            <a:r>
              <a:rPr lang="zh-CN" altLang="en-US" dirty="0" smtClean="0"/>
              <a:t>密码</a:t>
            </a:r>
          </a:p>
          <a:p>
            <a:pPr lvl="1"/>
            <a:r>
              <a:rPr lang="en-US" altLang="zh-CN" dirty="0"/>
              <a:t>$ </a:t>
            </a:r>
            <a:r>
              <a:rPr lang="en-US" altLang="zh-CN" dirty="0" smtClean="0"/>
              <a:t>docker </a:t>
            </a:r>
            <a:r>
              <a:rPr lang="en-US" altLang="zh-CN" dirty="0"/>
              <a:t>exec -it centos /</a:t>
            </a:r>
            <a:r>
              <a:rPr lang="en-US" altLang="zh-CN" dirty="0" smtClean="0"/>
              <a:t>bin/bash</a:t>
            </a:r>
          </a:p>
          <a:p>
            <a:pPr lvl="1"/>
            <a:r>
              <a:rPr lang="en-US" altLang="zh-CN" dirty="0"/>
              <a:t>$ </a:t>
            </a:r>
            <a:r>
              <a:rPr lang="en-US" altLang="zh-CN" dirty="0" smtClean="0"/>
              <a:t>yum </a:t>
            </a:r>
            <a:r>
              <a:rPr lang="en-US" altLang="zh-CN" dirty="0"/>
              <a:t>-y install 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 lvl="1"/>
            <a:r>
              <a:rPr lang="en-US" altLang="zh-CN" dirty="0" smtClean="0"/>
              <a:t>$ </a:t>
            </a:r>
            <a:r>
              <a:rPr lang="en-US" altLang="zh-CN" dirty="0" err="1" smtClean="0"/>
              <a:t>passwd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16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8792"/>
            <a:ext cx="10515600" cy="591817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、修改</a:t>
            </a:r>
            <a:r>
              <a:rPr lang="en-US" altLang="zh-CN" dirty="0" smtClean="0"/>
              <a:t>SSH</a:t>
            </a:r>
            <a:r>
              <a:rPr lang="zh-CN" altLang="en-US" dirty="0" smtClean="0"/>
              <a:t>服务允许密码登录</a:t>
            </a:r>
          </a:p>
          <a:p>
            <a:pPr lvl="1"/>
            <a:r>
              <a:rPr lang="en-US" altLang="zh-CN" dirty="0" smtClean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sshd_config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err="1"/>
              <a:t>PasswordAuthentication</a:t>
            </a:r>
            <a:r>
              <a:rPr lang="en-US" altLang="zh-CN" dirty="0"/>
              <a:t> yes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启动</a:t>
            </a:r>
            <a:r>
              <a:rPr lang="en-US" altLang="zh-CN" dirty="0"/>
              <a:t>SSH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en-US" altLang="zh-CN" dirty="0"/>
              <a:t>$ 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init.d</a:t>
            </a:r>
            <a:r>
              <a:rPr lang="en-US" altLang="zh-CN" dirty="0"/>
              <a:t>/</a:t>
            </a:r>
            <a:r>
              <a:rPr lang="en-US" altLang="zh-CN" dirty="0" err="1"/>
              <a:t>sshd</a:t>
            </a:r>
            <a:r>
              <a:rPr lang="en-US" altLang="zh-CN" dirty="0"/>
              <a:t> </a:t>
            </a:r>
            <a:r>
              <a:rPr lang="en-US" altLang="zh-CN" dirty="0" smtClean="0"/>
              <a:t>start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en-US" dirty="0"/>
              <a:t>退出容器，保存</a:t>
            </a:r>
            <a:r>
              <a:rPr lang="zh-CN" altLang="en-US" dirty="0" smtClean="0"/>
              <a:t>镜像，并关闭之前的镜像</a:t>
            </a:r>
            <a:endParaRPr lang="zh-CN" altLang="en-US" dirty="0"/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commit f9f5989f7861 </a:t>
            </a:r>
            <a:r>
              <a:rPr lang="en-US" altLang="zh-CN" dirty="0" err="1" smtClean="0"/>
              <a:t>centos_ssh</a:t>
            </a:r>
            <a:endParaRPr lang="en-US" altLang="zh-CN" dirty="0" smtClean="0"/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stop centos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zh-CN" altLang="en-US" dirty="0"/>
              <a:t>启动容器</a:t>
            </a:r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run -d  -it --name </a:t>
            </a:r>
            <a:r>
              <a:rPr lang="en-US" altLang="zh-CN" dirty="0" err="1"/>
              <a:t>centos_ssh</a:t>
            </a:r>
            <a:r>
              <a:rPr lang="en-US" altLang="zh-CN" dirty="0" smtClean="0"/>
              <a:t> </a:t>
            </a:r>
            <a:r>
              <a:rPr lang="en-US" altLang="zh-CN" dirty="0"/>
              <a:t>-p 22222:22 </a:t>
            </a:r>
            <a:r>
              <a:rPr lang="en-US" altLang="zh-CN" dirty="0" err="1"/>
              <a:t>centos_ssh</a:t>
            </a:r>
            <a:r>
              <a:rPr lang="en-US" altLang="zh-CN" dirty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sshd</a:t>
            </a:r>
            <a:r>
              <a:rPr lang="en-US" altLang="zh-CN" dirty="0" smtClean="0"/>
              <a:t> –D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、远程连接测试</a:t>
            </a:r>
          </a:p>
          <a:p>
            <a:pPr lvl="1"/>
            <a:r>
              <a:rPr lang="en-US" altLang="zh-CN" dirty="0" err="1" smtClean="0"/>
              <a:t>ssh</a:t>
            </a:r>
            <a:r>
              <a:rPr lang="en-US" altLang="zh-CN" dirty="0" smtClean="0"/>
              <a:t> 192.168.1.57 22222</a:t>
            </a:r>
          </a:p>
          <a:p>
            <a:r>
              <a:rPr lang="zh-CN" altLang="en-US" dirty="0"/>
              <a:t>更加具体的细节请查看：</a:t>
            </a:r>
            <a:endParaRPr lang="en-US" altLang="zh-CN" dirty="0"/>
          </a:p>
          <a:p>
            <a:pPr lvl="1"/>
            <a:r>
              <a:rPr lang="en-US" altLang="zh-CN" dirty="0"/>
              <a:t>https://yeasy.gitbooks.io/docker_practice/content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329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z="3200" dirty="0">
                <a:latin typeface="+mn-ea"/>
              </a:rPr>
              <a:t>Docker </a:t>
            </a:r>
            <a:r>
              <a:rPr lang="zh-CN" altLang="en-US" sz="3200" dirty="0">
                <a:latin typeface="+mn-ea"/>
              </a:rPr>
              <a:t>最初是 </a:t>
            </a:r>
            <a:r>
              <a:rPr lang="en-US" altLang="zh-CN" sz="3200" dirty="0" err="1">
                <a:latin typeface="+mn-ea"/>
              </a:rPr>
              <a:t>dotCloud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公司创始人 </a:t>
            </a:r>
            <a:r>
              <a:rPr lang="en-US" altLang="zh-CN" sz="3200" dirty="0">
                <a:latin typeface="+mn-ea"/>
              </a:rPr>
              <a:t>Solomon </a:t>
            </a:r>
            <a:r>
              <a:rPr lang="en-US" altLang="zh-CN" sz="3200" dirty="0" err="1">
                <a:latin typeface="+mn-ea"/>
              </a:rPr>
              <a:t>Hykes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在法国期间发起的一个公司内部项目</a:t>
            </a:r>
            <a:r>
              <a:rPr lang="zh-CN" altLang="en-US" sz="3200" dirty="0" smtClean="0">
                <a:latin typeface="+mn-ea"/>
              </a:rPr>
              <a:t>，它</a:t>
            </a:r>
            <a:r>
              <a:rPr lang="zh-CN" altLang="en-US" sz="3200" dirty="0">
                <a:latin typeface="+mn-ea"/>
              </a:rPr>
              <a:t>是基于 </a:t>
            </a:r>
            <a:r>
              <a:rPr lang="en-US" altLang="zh-CN" sz="3200" dirty="0" err="1">
                <a:latin typeface="+mn-ea"/>
              </a:rPr>
              <a:t>dotCloud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公司多年云服务技术的一次革新，并于 </a:t>
            </a:r>
            <a:r>
              <a:rPr lang="en-US" altLang="zh-CN" sz="3200" dirty="0">
                <a:latin typeface="+mn-ea"/>
              </a:rPr>
              <a:t>2013 </a:t>
            </a:r>
            <a:r>
              <a:rPr lang="zh-CN" altLang="en-US" sz="3200" dirty="0">
                <a:latin typeface="+mn-ea"/>
              </a:rPr>
              <a:t>年 </a:t>
            </a:r>
            <a:r>
              <a:rPr lang="en-US" altLang="zh-CN" sz="3200" dirty="0">
                <a:latin typeface="+mn-ea"/>
              </a:rPr>
              <a:t>3 </a:t>
            </a:r>
            <a:r>
              <a:rPr lang="zh-CN" altLang="en-US" sz="3200" dirty="0">
                <a:latin typeface="+mn-ea"/>
              </a:rPr>
              <a:t>月以 </a:t>
            </a:r>
            <a:r>
              <a:rPr lang="en-US" altLang="zh-CN" sz="3200" dirty="0">
                <a:latin typeface="+mn-ea"/>
              </a:rPr>
              <a:t>Apache 2.0 </a:t>
            </a:r>
            <a:r>
              <a:rPr lang="zh-CN" altLang="en-US" sz="3200" dirty="0" smtClean="0">
                <a:latin typeface="+mn-ea"/>
              </a:rPr>
              <a:t>授权协议</a:t>
            </a:r>
            <a:r>
              <a:rPr lang="zh-CN" altLang="en-US" sz="3200" dirty="0">
                <a:latin typeface="+mn-ea"/>
              </a:rPr>
              <a:t>开源，主要项目代码在 </a:t>
            </a:r>
            <a:r>
              <a:rPr lang="en-US" altLang="zh-CN" sz="3200" dirty="0" err="1">
                <a:latin typeface="+mn-ea"/>
              </a:rPr>
              <a:t>GitHub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上进行维护。</a:t>
            </a:r>
            <a:r>
              <a:rPr lang="en-US" altLang="zh-CN" sz="3200" dirty="0">
                <a:latin typeface="+mn-ea"/>
              </a:rPr>
              <a:t>Docker </a:t>
            </a:r>
            <a:r>
              <a:rPr lang="zh-CN" altLang="en-US" sz="3200" dirty="0">
                <a:latin typeface="+mn-ea"/>
              </a:rPr>
              <a:t>项目后来还加入了 </a:t>
            </a:r>
            <a:r>
              <a:rPr lang="en-US" altLang="zh-CN" sz="3200" dirty="0">
                <a:latin typeface="+mn-ea"/>
              </a:rPr>
              <a:t>Linux </a:t>
            </a:r>
            <a:r>
              <a:rPr lang="zh-CN" altLang="en-US" sz="3200" dirty="0">
                <a:latin typeface="+mn-ea"/>
              </a:rPr>
              <a:t>基金会</a:t>
            </a:r>
            <a:r>
              <a:rPr lang="zh-CN" altLang="en-US" sz="3200" dirty="0" smtClean="0">
                <a:latin typeface="+mn-ea"/>
              </a:rPr>
              <a:t>，并</a:t>
            </a:r>
            <a:r>
              <a:rPr lang="zh-CN" altLang="en-US" sz="3200" dirty="0">
                <a:latin typeface="+mn-ea"/>
              </a:rPr>
              <a:t>成立推动 开放容器联盟</a:t>
            </a:r>
            <a:r>
              <a:rPr lang="zh-CN" altLang="en-US" sz="3200" dirty="0" smtClean="0">
                <a:latin typeface="+mn-ea"/>
              </a:rPr>
              <a:t>。</a:t>
            </a:r>
            <a:endParaRPr lang="en-US" altLang="zh-CN" sz="3200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Docker </a:t>
            </a:r>
            <a:r>
              <a:rPr lang="zh-CN" altLang="en-US" sz="3200" dirty="0">
                <a:latin typeface="+mn-ea"/>
              </a:rPr>
              <a:t>自开源后受到广泛的关注和讨论，至今其 </a:t>
            </a:r>
            <a:r>
              <a:rPr lang="en-US" altLang="zh-CN" sz="3200" dirty="0" err="1">
                <a:latin typeface="+mn-ea"/>
              </a:rPr>
              <a:t>GitHub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项目已经超过 </a:t>
            </a:r>
            <a:r>
              <a:rPr lang="en-US" altLang="zh-CN" sz="3200" dirty="0">
                <a:latin typeface="+mn-ea"/>
              </a:rPr>
              <a:t>3 </a:t>
            </a:r>
            <a:r>
              <a:rPr lang="zh-CN" altLang="en-US" sz="3200" dirty="0">
                <a:latin typeface="+mn-ea"/>
              </a:rPr>
              <a:t>万 </a:t>
            </a:r>
            <a:r>
              <a:rPr lang="en-US" altLang="zh-CN" sz="3200" dirty="0">
                <a:latin typeface="+mn-ea"/>
              </a:rPr>
              <a:t>6 </a:t>
            </a:r>
            <a:r>
              <a:rPr lang="zh-CN" altLang="en-US" sz="3200" dirty="0">
                <a:latin typeface="+mn-ea"/>
              </a:rPr>
              <a:t>千个星标和</a:t>
            </a:r>
            <a:r>
              <a:rPr lang="zh-CN" altLang="en-US" sz="3200" dirty="0" smtClean="0">
                <a:latin typeface="+mn-ea"/>
              </a:rPr>
              <a:t>一万</a:t>
            </a:r>
            <a:r>
              <a:rPr lang="zh-CN" altLang="en-US" sz="3200" dirty="0">
                <a:latin typeface="+mn-ea"/>
              </a:rPr>
              <a:t>多个 </a:t>
            </a:r>
            <a:r>
              <a:rPr lang="en-US" altLang="zh-CN" sz="3200" dirty="0">
                <a:latin typeface="+mn-ea"/>
              </a:rPr>
              <a:t>fork</a:t>
            </a:r>
            <a:r>
              <a:rPr lang="zh-CN" altLang="en-US" sz="3200" dirty="0">
                <a:latin typeface="+mn-ea"/>
              </a:rPr>
              <a:t>。甚至由于 </a:t>
            </a:r>
            <a:r>
              <a:rPr lang="en-US" altLang="zh-CN" sz="3200" dirty="0">
                <a:latin typeface="+mn-ea"/>
              </a:rPr>
              <a:t>Docker </a:t>
            </a:r>
            <a:r>
              <a:rPr lang="zh-CN" altLang="en-US" sz="3200" dirty="0">
                <a:latin typeface="+mn-ea"/>
              </a:rPr>
              <a:t>项目的火爆，在 </a:t>
            </a:r>
            <a:r>
              <a:rPr lang="en-US" altLang="zh-CN" sz="3200" dirty="0">
                <a:latin typeface="+mn-ea"/>
              </a:rPr>
              <a:t>2013 </a:t>
            </a:r>
            <a:r>
              <a:rPr lang="zh-CN" altLang="en-US" sz="3200" dirty="0">
                <a:latin typeface="+mn-ea"/>
              </a:rPr>
              <a:t>年底，</a:t>
            </a:r>
            <a:r>
              <a:rPr lang="en-US" altLang="zh-CN" sz="3200" dirty="0" err="1">
                <a:latin typeface="+mn-ea"/>
              </a:rPr>
              <a:t>dotCloud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公司决定改名</a:t>
            </a:r>
            <a:r>
              <a:rPr lang="zh-CN" altLang="en-US" sz="3200" dirty="0" smtClean="0">
                <a:latin typeface="+mn-ea"/>
              </a:rPr>
              <a:t>为</a:t>
            </a:r>
            <a:r>
              <a:rPr lang="en-US" altLang="zh-CN" sz="3200" dirty="0" smtClean="0">
                <a:latin typeface="+mn-ea"/>
              </a:rPr>
              <a:t>Docker</a:t>
            </a:r>
            <a:r>
              <a:rPr lang="zh-CN" altLang="en-US" sz="3200" dirty="0">
                <a:latin typeface="+mn-ea"/>
              </a:rPr>
              <a:t>。</a:t>
            </a:r>
            <a:r>
              <a:rPr lang="en-US" altLang="zh-CN" sz="3200" dirty="0">
                <a:latin typeface="+mn-ea"/>
              </a:rPr>
              <a:t>Docker </a:t>
            </a:r>
            <a:r>
              <a:rPr lang="zh-CN" altLang="en-US" sz="3200" dirty="0">
                <a:latin typeface="+mn-ea"/>
              </a:rPr>
              <a:t>最初是在 </a:t>
            </a:r>
            <a:r>
              <a:rPr lang="en-US" altLang="zh-CN" sz="3200" dirty="0">
                <a:latin typeface="+mn-ea"/>
              </a:rPr>
              <a:t>Ubuntu 12.04 </a:t>
            </a:r>
            <a:r>
              <a:rPr lang="zh-CN" altLang="en-US" sz="3200" dirty="0">
                <a:latin typeface="+mn-ea"/>
              </a:rPr>
              <a:t>上开发实现的；</a:t>
            </a:r>
            <a:r>
              <a:rPr lang="en-US" altLang="zh-CN" sz="3200" dirty="0">
                <a:latin typeface="+mn-ea"/>
              </a:rPr>
              <a:t>Red Hat </a:t>
            </a:r>
            <a:r>
              <a:rPr lang="zh-CN" altLang="en-US" sz="3200" dirty="0">
                <a:latin typeface="+mn-ea"/>
              </a:rPr>
              <a:t>则从 </a:t>
            </a:r>
            <a:r>
              <a:rPr lang="en-US" altLang="zh-CN" sz="3200" dirty="0">
                <a:latin typeface="+mn-ea"/>
              </a:rPr>
              <a:t>RHEL 6.5 </a:t>
            </a:r>
            <a:r>
              <a:rPr lang="zh-CN" altLang="en-US" sz="3200" dirty="0">
                <a:latin typeface="+mn-ea"/>
              </a:rPr>
              <a:t>开始</a:t>
            </a:r>
            <a:r>
              <a:rPr lang="zh-CN" altLang="en-US" sz="3200" dirty="0" smtClean="0">
                <a:latin typeface="+mn-ea"/>
              </a:rPr>
              <a:t>对</a:t>
            </a:r>
            <a:r>
              <a:rPr lang="en-US" altLang="zh-CN" sz="3200" dirty="0" smtClean="0">
                <a:latin typeface="+mn-ea"/>
              </a:rPr>
              <a:t>Docker </a:t>
            </a:r>
            <a:r>
              <a:rPr lang="zh-CN" altLang="en-US" sz="3200" dirty="0">
                <a:latin typeface="+mn-ea"/>
              </a:rPr>
              <a:t>进行支持；</a:t>
            </a:r>
            <a:r>
              <a:rPr lang="en-US" altLang="zh-CN" sz="3200" dirty="0">
                <a:latin typeface="+mn-ea"/>
              </a:rPr>
              <a:t>Google </a:t>
            </a:r>
            <a:r>
              <a:rPr lang="zh-CN" altLang="en-US" sz="3200" dirty="0">
                <a:latin typeface="+mn-ea"/>
              </a:rPr>
              <a:t>也在其 </a:t>
            </a:r>
            <a:r>
              <a:rPr lang="en-US" altLang="zh-CN" sz="3200" dirty="0" err="1">
                <a:latin typeface="+mn-ea"/>
              </a:rPr>
              <a:t>PaaS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产品中广泛应用 </a:t>
            </a:r>
            <a:r>
              <a:rPr lang="en-US" altLang="zh-CN" sz="3200" dirty="0">
                <a:latin typeface="+mn-ea"/>
              </a:rPr>
              <a:t>Docker</a:t>
            </a:r>
            <a:r>
              <a:rPr lang="zh-CN" altLang="en-US" sz="3200" dirty="0" smtClean="0">
                <a:latin typeface="+mn-ea"/>
              </a:rPr>
              <a:t>。</a:t>
            </a:r>
            <a:endParaRPr lang="en-US" altLang="zh-CN" sz="3200" dirty="0" smtClean="0">
              <a:latin typeface="+mn-ea"/>
            </a:endParaRPr>
          </a:p>
          <a:p>
            <a:pPr marL="0" indent="0">
              <a:buNone/>
            </a:pPr>
            <a:endParaRPr lang="zh-CN" altLang="en-US" dirty="0" smtClean="0">
              <a:latin typeface="+mn-ea"/>
            </a:endParaRPr>
          </a:p>
          <a:p>
            <a:r>
              <a:rPr lang="en-US" altLang="zh-CN" sz="3200" dirty="0" smtClean="0">
                <a:latin typeface="+mn-ea"/>
              </a:rPr>
              <a:t>Docker </a:t>
            </a:r>
            <a:r>
              <a:rPr lang="zh-CN" altLang="en-US" sz="3200" dirty="0">
                <a:latin typeface="+mn-ea"/>
              </a:rPr>
              <a:t>使用 </a:t>
            </a:r>
            <a:r>
              <a:rPr lang="en-US" altLang="zh-CN" sz="3200" dirty="0">
                <a:latin typeface="+mn-ea"/>
              </a:rPr>
              <a:t>Google </a:t>
            </a:r>
            <a:r>
              <a:rPr lang="zh-CN" altLang="en-US" sz="3200" dirty="0">
                <a:latin typeface="+mn-ea"/>
              </a:rPr>
              <a:t>公司推出的 </a:t>
            </a:r>
            <a:r>
              <a:rPr lang="en-US" altLang="zh-CN" sz="3200" dirty="0">
                <a:latin typeface="+mn-ea"/>
              </a:rPr>
              <a:t>Go </a:t>
            </a:r>
            <a:r>
              <a:rPr lang="zh-CN" altLang="en-US" sz="3200" dirty="0">
                <a:latin typeface="+mn-ea"/>
              </a:rPr>
              <a:t>语言 进行开发实现，基于 </a:t>
            </a:r>
            <a:r>
              <a:rPr lang="en-US" altLang="zh-CN" sz="3200" dirty="0">
                <a:latin typeface="+mn-ea"/>
              </a:rPr>
              <a:t>Linux </a:t>
            </a:r>
            <a:r>
              <a:rPr lang="zh-CN" altLang="en-US" sz="3200" dirty="0">
                <a:latin typeface="+mn-ea"/>
              </a:rPr>
              <a:t>内核</a:t>
            </a:r>
            <a:r>
              <a:rPr lang="zh-CN" altLang="en-US" sz="3200" dirty="0" smtClean="0">
                <a:latin typeface="+mn-ea"/>
              </a:rPr>
              <a:t>的</a:t>
            </a:r>
            <a:r>
              <a:rPr lang="en-US" altLang="zh-CN" sz="3200" dirty="0" err="1" smtClean="0">
                <a:latin typeface="+mn-ea"/>
              </a:rPr>
              <a:t>cgroup</a:t>
            </a:r>
            <a:r>
              <a:rPr lang="zh-CN" altLang="en-US" sz="3200" dirty="0" smtClean="0">
                <a:latin typeface="+mn-ea"/>
              </a:rPr>
              <a:t>，</a:t>
            </a:r>
            <a:r>
              <a:rPr lang="en-US" altLang="zh-CN" sz="3200" dirty="0" smtClean="0">
                <a:latin typeface="+mn-ea"/>
              </a:rPr>
              <a:t>namespace</a:t>
            </a:r>
            <a:r>
              <a:rPr lang="zh-CN" altLang="en-US" sz="3200" dirty="0">
                <a:latin typeface="+mn-ea"/>
              </a:rPr>
              <a:t>，以及 </a:t>
            </a:r>
            <a:r>
              <a:rPr lang="en-US" altLang="zh-CN" sz="3200" dirty="0">
                <a:latin typeface="+mn-ea"/>
              </a:rPr>
              <a:t>AUFS </a:t>
            </a:r>
            <a:r>
              <a:rPr lang="zh-CN" altLang="en-US" sz="3200" dirty="0">
                <a:latin typeface="+mn-ea"/>
              </a:rPr>
              <a:t>类的 </a:t>
            </a:r>
            <a:r>
              <a:rPr lang="en-US" altLang="zh-CN" sz="3200" dirty="0">
                <a:latin typeface="+mn-ea"/>
              </a:rPr>
              <a:t>Union FS </a:t>
            </a:r>
            <a:r>
              <a:rPr lang="zh-CN" altLang="en-US" sz="3200" dirty="0">
                <a:latin typeface="+mn-ea"/>
              </a:rPr>
              <a:t>等技术，对进程进行封装隔离，属于 </a:t>
            </a:r>
            <a:r>
              <a:rPr lang="zh-CN" altLang="en-US" sz="3200" dirty="0" smtClean="0">
                <a:latin typeface="+mn-ea"/>
              </a:rPr>
              <a:t>操作系统</a:t>
            </a:r>
            <a:r>
              <a:rPr lang="zh-CN" altLang="en-US" sz="3200" dirty="0">
                <a:latin typeface="+mn-ea"/>
              </a:rPr>
              <a:t>层面的虚拟化技术。由于隔离的进程独立于宿主和其它的隔离的进程，因此也称其为</a:t>
            </a:r>
            <a:r>
              <a:rPr lang="zh-CN" altLang="en-US" sz="3200" dirty="0" smtClean="0">
                <a:latin typeface="+mn-ea"/>
              </a:rPr>
              <a:t>容器</a:t>
            </a:r>
            <a:r>
              <a:rPr lang="zh-CN" altLang="en-US" sz="3200" dirty="0">
                <a:latin typeface="+mn-ea"/>
              </a:rPr>
              <a:t>。最初实现是基于 </a:t>
            </a:r>
            <a:r>
              <a:rPr lang="en-US" altLang="zh-CN" sz="3200" dirty="0">
                <a:latin typeface="+mn-ea"/>
              </a:rPr>
              <a:t>LXC</a:t>
            </a:r>
            <a:r>
              <a:rPr lang="zh-CN" altLang="en-US" sz="3200" dirty="0">
                <a:latin typeface="+mn-ea"/>
              </a:rPr>
              <a:t>，从 </a:t>
            </a:r>
            <a:r>
              <a:rPr lang="en-US" altLang="zh-CN" sz="3200" dirty="0">
                <a:latin typeface="+mn-ea"/>
              </a:rPr>
              <a:t>0.7 </a:t>
            </a:r>
            <a:r>
              <a:rPr lang="zh-CN" altLang="en-US" sz="3200" dirty="0">
                <a:latin typeface="+mn-ea"/>
              </a:rPr>
              <a:t>以后开始去除 </a:t>
            </a:r>
            <a:r>
              <a:rPr lang="en-US" altLang="zh-CN" sz="3200" dirty="0">
                <a:latin typeface="+mn-ea"/>
              </a:rPr>
              <a:t>LXC</a:t>
            </a:r>
            <a:r>
              <a:rPr lang="zh-CN" altLang="en-US" sz="3200" dirty="0">
                <a:latin typeface="+mn-ea"/>
              </a:rPr>
              <a:t>，转而使用自行开发的 </a:t>
            </a:r>
            <a:r>
              <a:rPr lang="en-US" altLang="zh-CN" sz="3200" dirty="0" err="1">
                <a:latin typeface="+mn-ea"/>
              </a:rPr>
              <a:t>libcontainer</a:t>
            </a:r>
            <a:r>
              <a:rPr lang="zh-CN" altLang="en-US" sz="3200" dirty="0">
                <a:latin typeface="+mn-ea"/>
              </a:rPr>
              <a:t>，</a:t>
            </a:r>
            <a:r>
              <a:rPr lang="zh-CN" altLang="en-US" sz="3200" dirty="0" smtClean="0">
                <a:latin typeface="+mn-ea"/>
              </a:rPr>
              <a:t>从</a:t>
            </a:r>
            <a:r>
              <a:rPr lang="en-US" altLang="zh-CN" sz="3200" dirty="0" smtClean="0">
                <a:latin typeface="+mn-ea"/>
              </a:rPr>
              <a:t>1.11 </a:t>
            </a:r>
            <a:r>
              <a:rPr lang="zh-CN" altLang="en-US" sz="3200" dirty="0">
                <a:latin typeface="+mn-ea"/>
              </a:rPr>
              <a:t>开始，则进一步演进为使用 </a:t>
            </a:r>
            <a:r>
              <a:rPr lang="en-US" altLang="zh-CN" sz="3200" dirty="0" err="1">
                <a:latin typeface="+mn-ea"/>
              </a:rPr>
              <a:t>runC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和 </a:t>
            </a:r>
            <a:r>
              <a:rPr lang="en-US" altLang="zh-CN" sz="3200" dirty="0" err="1">
                <a:latin typeface="+mn-ea"/>
              </a:rPr>
              <a:t>containerd</a:t>
            </a:r>
            <a:r>
              <a:rPr lang="zh-CN" altLang="en-US" sz="3200" dirty="0" smtClean="0">
                <a:latin typeface="+mn-ea"/>
              </a:rPr>
              <a:t>。</a:t>
            </a:r>
            <a:endParaRPr lang="en-US" altLang="zh-CN" sz="32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r>
              <a:rPr lang="en-US" altLang="zh-CN" sz="3600" dirty="0">
                <a:latin typeface="+mn-ea"/>
              </a:rPr>
              <a:t>Docker </a:t>
            </a:r>
            <a:r>
              <a:rPr lang="zh-CN" altLang="en-US" sz="3600" dirty="0">
                <a:latin typeface="+mn-ea"/>
              </a:rPr>
              <a:t>在容器的基础上，进行了进一步的封装，从文件系统、网络互联到进程隔离等等，</a:t>
            </a:r>
            <a:r>
              <a:rPr lang="zh-CN" altLang="en-US" sz="3600" dirty="0" smtClean="0">
                <a:latin typeface="+mn-ea"/>
              </a:rPr>
              <a:t>极大</a:t>
            </a:r>
            <a:r>
              <a:rPr lang="zh-CN" altLang="en-US" sz="3600" dirty="0">
                <a:latin typeface="+mn-ea"/>
              </a:rPr>
              <a:t>的简化了容器的创建和维护。使得 </a:t>
            </a:r>
            <a:r>
              <a:rPr lang="en-US" altLang="zh-CN" sz="3600" dirty="0">
                <a:latin typeface="+mn-ea"/>
              </a:rPr>
              <a:t>Docker </a:t>
            </a:r>
            <a:r>
              <a:rPr lang="zh-CN" altLang="en-US" sz="3600" dirty="0">
                <a:latin typeface="+mn-ea"/>
              </a:rPr>
              <a:t>技术比虚拟机技术更为轻便、快捷。</a:t>
            </a:r>
          </a:p>
        </p:txBody>
      </p:sp>
    </p:spTree>
    <p:extLst>
      <p:ext uri="{BB962C8B-B14F-4D97-AF65-F5344CB8AC3E}">
        <p14:creationId xmlns:p14="http://schemas.microsoft.com/office/powerpoint/2010/main" val="346946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VM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975"/>
            <a:ext cx="6256322" cy="459444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1" y="1406016"/>
            <a:ext cx="6244131" cy="25134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52" y="3919500"/>
            <a:ext cx="6232418" cy="20379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18426" y="1362974"/>
            <a:ext cx="4566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下面的图片比较了 </a:t>
            </a:r>
            <a:r>
              <a:rPr lang="en-US" altLang="zh-CN" dirty="0"/>
              <a:t>Docker </a:t>
            </a:r>
            <a:r>
              <a:rPr lang="zh-CN" altLang="en-US" dirty="0"/>
              <a:t>和传统虚拟化方式的不同之处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传统</a:t>
            </a:r>
            <a:r>
              <a:rPr lang="zh-CN" altLang="en-US" dirty="0"/>
              <a:t>虚拟机技术是虚拟出一套</a:t>
            </a:r>
            <a:r>
              <a:rPr lang="zh-CN" altLang="en-US" dirty="0" smtClean="0"/>
              <a:t>硬件后，在其上运行一个完整操作系统，在该系统上再运行所需应用进程；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而容器内的应用进程直接运行于宿主的内核，容器内没有自己的内核，而且也没有进行硬件虚拟。因此容器要比传统</a:t>
            </a:r>
            <a:r>
              <a:rPr lang="zh-CN" altLang="en-US" dirty="0"/>
              <a:t>虚拟机更为轻便。</a:t>
            </a:r>
          </a:p>
        </p:txBody>
      </p:sp>
    </p:spTree>
    <p:extLst>
      <p:ext uri="{BB962C8B-B14F-4D97-AF65-F5344CB8AC3E}">
        <p14:creationId xmlns:p14="http://schemas.microsoft.com/office/powerpoint/2010/main" val="399471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Docker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7479"/>
            <a:ext cx="10515600" cy="4779484"/>
          </a:xfrm>
        </p:spPr>
        <p:txBody>
          <a:bodyPr>
            <a:normAutofit/>
          </a:bodyPr>
          <a:lstStyle/>
          <a:p>
            <a:r>
              <a:rPr lang="zh-CN" altLang="en-US" dirty="0"/>
              <a:t>作为一种新兴的虚拟化方式，</a:t>
            </a:r>
            <a:r>
              <a:rPr lang="en-US" altLang="zh-CN" dirty="0"/>
              <a:t>Docker </a:t>
            </a:r>
            <a:r>
              <a:rPr lang="zh-CN" altLang="en-US" dirty="0"/>
              <a:t>跟传统的虚拟化方式相比具有众多的优势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更高效的利用系统</a:t>
            </a:r>
            <a:r>
              <a:rPr lang="zh-CN" altLang="en-US" dirty="0" smtClean="0"/>
              <a:t>资源、更</a:t>
            </a:r>
            <a:r>
              <a:rPr lang="zh-CN" altLang="en-US" dirty="0"/>
              <a:t>快速的启动</a:t>
            </a:r>
            <a:r>
              <a:rPr lang="zh-CN" altLang="en-US" dirty="0" smtClean="0"/>
              <a:t>时间、一致</a:t>
            </a:r>
            <a:r>
              <a:rPr lang="zh-CN" altLang="en-US" dirty="0"/>
              <a:t>的运行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、更</a:t>
            </a:r>
            <a:r>
              <a:rPr lang="zh-CN" altLang="en-US" dirty="0"/>
              <a:t>轻松的</a:t>
            </a:r>
            <a:r>
              <a:rPr lang="zh-CN" altLang="en-US" dirty="0" smtClean="0"/>
              <a:t>迁移</a:t>
            </a:r>
            <a:r>
              <a:rPr lang="zh-CN" altLang="en-US" dirty="0"/>
              <a:t>、</a:t>
            </a:r>
            <a:r>
              <a:rPr lang="zh-CN" altLang="en-US" dirty="0" smtClean="0"/>
              <a:t>更</a:t>
            </a:r>
            <a:r>
              <a:rPr lang="zh-CN" altLang="en-US" dirty="0"/>
              <a:t>轻松的维护和</a:t>
            </a:r>
            <a:r>
              <a:rPr lang="zh-CN" altLang="en-US" dirty="0" smtClean="0"/>
              <a:t>扩展、持续</a:t>
            </a:r>
            <a:r>
              <a:rPr lang="zh-CN" altLang="en-US" dirty="0"/>
              <a:t>交付和</a:t>
            </a:r>
            <a:r>
              <a:rPr lang="zh-CN" altLang="en-US" dirty="0" smtClean="0"/>
              <a:t>部署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651" y="3617700"/>
            <a:ext cx="7969682" cy="25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9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包括三个基本概念</a:t>
            </a:r>
          </a:p>
          <a:p>
            <a:r>
              <a:rPr lang="zh-CN" altLang="en-US" dirty="0"/>
              <a:t>镜像（</a:t>
            </a:r>
            <a:r>
              <a:rPr lang="en-US" altLang="zh-CN" dirty="0"/>
              <a:t>Image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容器（</a:t>
            </a:r>
            <a:r>
              <a:rPr lang="en-US" altLang="zh-CN" dirty="0"/>
              <a:t>Container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仓库（</a:t>
            </a:r>
            <a:r>
              <a:rPr lang="en-US" altLang="zh-CN" dirty="0"/>
              <a:t>Repository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3412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Docker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Docker </a:t>
            </a:r>
            <a:r>
              <a:rPr lang="zh-CN" altLang="en-US" dirty="0"/>
              <a:t>划分为 </a:t>
            </a:r>
            <a:r>
              <a:rPr lang="en-US" altLang="zh-CN" dirty="0"/>
              <a:t>CE </a:t>
            </a:r>
            <a:r>
              <a:rPr lang="zh-CN" altLang="en-US" dirty="0"/>
              <a:t>和 </a:t>
            </a:r>
            <a:r>
              <a:rPr lang="en-US" altLang="zh-CN" dirty="0"/>
              <a:t>EE</a:t>
            </a:r>
            <a:r>
              <a:rPr lang="zh-CN" altLang="en-US" dirty="0"/>
              <a:t>。</a:t>
            </a:r>
            <a:r>
              <a:rPr lang="en-US" altLang="zh-CN" dirty="0"/>
              <a:t>CE </a:t>
            </a:r>
            <a:r>
              <a:rPr lang="zh-CN" altLang="en-US" dirty="0"/>
              <a:t>版本即社区版（免费，支持周期三个月），</a:t>
            </a:r>
            <a:r>
              <a:rPr lang="en-US" altLang="zh-CN" dirty="0"/>
              <a:t>EE </a:t>
            </a:r>
            <a:r>
              <a:rPr lang="zh-CN" altLang="en-US" dirty="0"/>
              <a:t>即</a:t>
            </a:r>
            <a:r>
              <a:rPr lang="zh-CN" altLang="en-US" dirty="0" smtClean="0"/>
              <a:t>企业版</a:t>
            </a:r>
            <a:r>
              <a:rPr lang="zh-CN" altLang="en-US" dirty="0"/>
              <a:t>，强调安全，付费使用。</a:t>
            </a:r>
            <a:endParaRPr lang="en-US" altLang="zh-CN" dirty="0" smtClean="0"/>
          </a:p>
          <a:p>
            <a:r>
              <a:rPr lang="en-US" altLang="zh-CN" dirty="0" smtClean="0"/>
              <a:t>Centos7</a:t>
            </a:r>
          </a:p>
          <a:p>
            <a:pPr lvl="1"/>
            <a:r>
              <a:rPr lang="en-US" altLang="zh-CN" dirty="0" smtClean="0"/>
              <a:t>$ yum install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–y</a:t>
            </a:r>
          </a:p>
          <a:p>
            <a:pPr lvl="1"/>
            <a:r>
              <a:rPr lang="en-US" altLang="zh-CN" dirty="0" smtClean="0"/>
              <a:t>$ </a:t>
            </a:r>
            <a:r>
              <a:rPr lang="en-US" altLang="zh-CN" dirty="0" err="1" smtClean="0"/>
              <a:t>chkconfig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on</a:t>
            </a:r>
          </a:p>
          <a:p>
            <a:pPr lvl="1"/>
            <a:r>
              <a:rPr lang="en-US" altLang="zh-CN" dirty="0" smtClean="0"/>
              <a:t>$ service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start</a:t>
            </a:r>
            <a:endParaRPr lang="zh-CN" altLang="zh-CN" dirty="0" smtClean="0"/>
          </a:p>
          <a:p>
            <a:r>
              <a:rPr lang="en-US" altLang="zh-CN" dirty="0" smtClean="0"/>
              <a:t>Ubuntu1404</a:t>
            </a:r>
          </a:p>
          <a:p>
            <a:pPr lvl="1"/>
            <a:r>
              <a:rPr lang="en-US" altLang="zh-CN" dirty="0" smtClean="0"/>
              <a:t>$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apt-get update</a:t>
            </a:r>
          </a:p>
          <a:p>
            <a:pPr lvl="1"/>
            <a:r>
              <a:rPr lang="en-US" altLang="zh-CN" dirty="0" smtClean="0"/>
              <a:t>$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-image-generic-</a:t>
            </a:r>
            <a:r>
              <a:rPr lang="en-US" altLang="zh-CN" dirty="0" err="1" smtClean="0"/>
              <a:t>lts</a:t>
            </a:r>
            <a:r>
              <a:rPr lang="en-US" altLang="zh-CN" dirty="0" smtClean="0"/>
              <a:t>-trusty</a:t>
            </a:r>
          </a:p>
          <a:p>
            <a:pPr lvl="1"/>
            <a:r>
              <a:rPr lang="en-US" altLang="zh-CN" dirty="0" smtClean="0"/>
              <a:t>$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reboot</a:t>
            </a:r>
          </a:p>
          <a:p>
            <a:pPr lvl="1"/>
            <a:r>
              <a:rPr lang="en-US" altLang="zh-CN" dirty="0" smtClean="0"/>
              <a:t>$ curl -</a:t>
            </a:r>
            <a:r>
              <a:rPr lang="en-US" altLang="zh-CN" dirty="0" err="1" smtClean="0"/>
              <a:t>sSL</a:t>
            </a:r>
            <a:r>
              <a:rPr lang="en-US" altLang="zh-CN" dirty="0" smtClean="0"/>
              <a:t> https://get.docker.com/ | </a:t>
            </a:r>
            <a:r>
              <a:rPr lang="en-US" altLang="zh-CN" dirty="0" err="1" smtClean="0"/>
              <a:t>sh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service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start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65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 smtClean="0"/>
              <a:t>镜像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镜像（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）类似于虚拟机镜像，可以理解为面向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引擎的只读模板</a:t>
            </a:r>
            <a:endParaRPr lang="en-US" altLang="zh-CN" dirty="0" smtClean="0"/>
          </a:p>
          <a:p>
            <a:r>
              <a:rPr lang="zh-CN" altLang="en-US" dirty="0" smtClean="0"/>
              <a:t>可从</a:t>
            </a:r>
            <a:r>
              <a:rPr lang="en-US" altLang="zh-CN" dirty="0" err="1" smtClean="0"/>
              <a:t>DockerHub</a:t>
            </a:r>
            <a:r>
              <a:rPr lang="zh-CN" altLang="en-US" dirty="0" smtClean="0"/>
              <a:t>下载数以千记的、由各应用官方发布的应用镜像，比如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增量文件系统模式的像版本管理功能，使镜像创建、升级十分方便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08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5660"/>
            <a:ext cx="10515600" cy="5961303"/>
          </a:xfrm>
        </p:spPr>
        <p:txBody>
          <a:bodyPr/>
          <a:lstStyle/>
          <a:p>
            <a:r>
              <a:rPr lang="zh-CN" altLang="en-US" dirty="0" smtClean="0"/>
              <a:t>获取镜像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pull centos:7.0  </a:t>
            </a:r>
            <a:r>
              <a:rPr lang="zh-CN" altLang="en-US" dirty="0" smtClean="0"/>
              <a:t>不带仓库名称则默认从</a:t>
            </a:r>
            <a:r>
              <a:rPr lang="en-US" altLang="zh-CN" dirty="0" smtClean="0"/>
              <a:t>Docker Hub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pull </a:t>
            </a:r>
            <a:r>
              <a:rPr lang="en-US" altLang="zh-CN" dirty="0" err="1" smtClean="0"/>
              <a:t>ubuntu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不带版本版本号则默认下载</a:t>
            </a:r>
            <a:r>
              <a:rPr lang="en-US" altLang="zh-CN" dirty="0" smtClean="0"/>
              <a:t>latest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pull d1.dockerpool.com:5000/</a:t>
            </a:r>
            <a:r>
              <a:rPr lang="en-US" altLang="zh-CN" dirty="0" err="1" smtClean="0"/>
              <a:t>ubuntu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指定仓库下载</a:t>
            </a:r>
            <a:endParaRPr lang="en-US" altLang="zh-CN" dirty="0" smtClean="0"/>
          </a:p>
          <a:p>
            <a:r>
              <a:rPr lang="zh-CN" altLang="en-US" dirty="0" smtClean="0"/>
              <a:t>上传镜像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push registry:5000/centos_cms:v1.1</a:t>
            </a:r>
          </a:p>
          <a:p>
            <a:r>
              <a:rPr lang="zh-CN" altLang="en-US" dirty="0" smtClean="0"/>
              <a:t>查看镜像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搜索镜像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65" y="3395666"/>
            <a:ext cx="6714455" cy="7615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99" y="4947543"/>
            <a:ext cx="6796221" cy="8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1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1683</Words>
  <Application>Microsoft Office PowerPoint</Application>
  <PresentationFormat>宽屏</PresentationFormat>
  <Paragraphs>179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Office 主题</vt:lpstr>
      <vt:lpstr>Docker技术分享</vt:lpstr>
      <vt:lpstr>主要内容</vt:lpstr>
      <vt:lpstr>什么是Docker</vt:lpstr>
      <vt:lpstr>Docker与VM区别</vt:lpstr>
      <vt:lpstr>为什么要使用Docker</vt:lpstr>
      <vt:lpstr>Docker基本概念</vt:lpstr>
      <vt:lpstr>安装Docker</vt:lpstr>
      <vt:lpstr>Docker镜像</vt:lpstr>
      <vt:lpstr>PowerPoint 演示文稿</vt:lpstr>
      <vt:lpstr>PowerPoint 演示文稿</vt:lpstr>
      <vt:lpstr>容器</vt:lpstr>
      <vt:lpstr>PowerPoint 演示文稿</vt:lpstr>
      <vt:lpstr>PowerPoint 演示文稿</vt:lpstr>
      <vt:lpstr>PowerPoint 演示文稿</vt:lpstr>
      <vt:lpstr>仓库</vt:lpstr>
      <vt:lpstr>PowerPoint 演示文稿</vt:lpstr>
      <vt:lpstr>数据卷</vt:lpstr>
      <vt:lpstr>网络|Host </vt:lpstr>
      <vt:lpstr>PowerPoint 演示文稿</vt:lpstr>
      <vt:lpstr>网络|NAT桥接</vt:lpstr>
      <vt:lpstr>PowerPoint 演示文稿</vt:lpstr>
      <vt:lpstr>PowerPoint 演示文稿</vt:lpstr>
      <vt:lpstr>练习：搭建第一个Docker镜像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Docker技术分享</dc:title>
  <dc:creator>Administrator</dc:creator>
  <cp:lastModifiedBy>Administrator</cp:lastModifiedBy>
  <cp:revision>53</cp:revision>
  <dcterms:created xsi:type="dcterms:W3CDTF">2017-11-03T08:16:02Z</dcterms:created>
  <dcterms:modified xsi:type="dcterms:W3CDTF">2017-11-25T09:46:38Z</dcterms:modified>
</cp:coreProperties>
</file>