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3" r:id="rId9"/>
    <p:sldId id="264" r:id="rId10"/>
    <p:sldId id="269" r:id="rId11"/>
    <p:sldId id="272" r:id="rId12"/>
    <p:sldId id="273" r:id="rId13"/>
    <p:sldId id="266" r:id="rId14"/>
    <p:sldId id="267" r:id="rId15"/>
    <p:sldId id="268" r:id="rId16"/>
    <p:sldId id="275" r:id="rId17"/>
    <p:sldId id="262" r:id="rId18"/>
    <p:sldId id="276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C20BF-0004-41E9-B653-DAB48D761864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FE538-6370-485B-AE71-8D933069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9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FE538-6370-485B-AE71-8D9330696B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0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4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7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4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8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4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4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3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C6C72-D945-443E-8AD8-D4906BB9F821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4B6A-6321-49D7-A634-6B110BE24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2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零</a:t>
            </a:r>
            <a:r>
              <a:rPr lang="zh-CN" altLang="en-US" dirty="0" smtClean="0"/>
              <a:t>成本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系统架构扩展方案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、长远规划来看自建托管机房还是继续使用阿里云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、采用阿里云数据库还是自建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、使用传统网络组网还是使用专用网络组网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41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3201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/>
              <a:t>自建托管</a:t>
            </a:r>
            <a:r>
              <a:rPr lang="zh-CN" altLang="en-US" sz="3600" dirty="0" smtClean="0"/>
              <a:t>机房</a:t>
            </a:r>
            <a:r>
              <a:rPr lang="en-US" altLang="zh-CN" sz="3600" dirty="0" smtClean="0"/>
              <a:t>VS</a:t>
            </a:r>
            <a:r>
              <a:rPr lang="zh-CN" altLang="en-US" sz="3600" dirty="0" smtClean="0"/>
              <a:t>阿里云</a:t>
            </a:r>
            <a:endParaRPr lang="en-US" altLang="zh-CN" sz="36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06671"/>
              </p:ext>
            </p:extLst>
          </p:nvPr>
        </p:nvGraphicFramePr>
        <p:xfrm>
          <a:off x="1690776" y="698737"/>
          <a:ext cx="7772401" cy="5851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0998"/>
                <a:gridCol w="3303917"/>
                <a:gridCol w="2967486"/>
              </a:tblGrid>
              <a:tr h="350942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 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695" marR="50695" marT="50695" marB="506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7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阿里云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695" marR="50695" marT="50695" marB="506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7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自建托管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695" marR="50695" marT="50695" marB="50695" anchor="ctr"/>
                </a:tc>
              </a:tr>
              <a:tr h="645814">
                <a:tc rowSpan="3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机房网络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695" marR="50695" marT="50695" marB="506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自主研发的直流电服务器，绿色机房设计，</a:t>
                      </a:r>
                      <a:r>
                        <a:rPr lang="en-US" sz="700" kern="0" dirty="0">
                          <a:effectLst/>
                        </a:rPr>
                        <a:t>PUE</a:t>
                      </a:r>
                      <a:r>
                        <a:rPr lang="zh-CN" sz="700" kern="0" dirty="0">
                          <a:effectLst/>
                        </a:rPr>
                        <a:t>低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传统交流电服务器设计，</a:t>
                      </a:r>
                      <a:r>
                        <a:rPr lang="en-US" sz="700" kern="0">
                          <a:effectLst/>
                        </a:rPr>
                        <a:t>PUE</a:t>
                      </a:r>
                      <a:r>
                        <a:rPr lang="zh-CN" sz="700" kern="0">
                          <a:effectLst/>
                        </a:rPr>
                        <a:t>高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</a:tr>
              <a:tr h="645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骨干机房，出口带宽大，独享带宽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机房质量参差不齐，用户选择困难，以共享带宽为主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</a:tr>
              <a:tr h="4859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</a:rPr>
                        <a:t>BGP</a:t>
                      </a:r>
                      <a:r>
                        <a:rPr lang="zh-CN" sz="700" kern="0" dirty="0">
                          <a:effectLst/>
                        </a:rPr>
                        <a:t>多线机房，全国访问流畅均衡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以单线和双线为主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</a:tr>
              <a:tr h="485958">
                <a:tc rowSpan="4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操作易用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695" marR="50695" marT="50695" marB="506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内置主流的操作系统，</a:t>
                      </a:r>
                      <a:r>
                        <a:rPr lang="en-US" sz="700" kern="0">
                          <a:effectLst/>
                        </a:rPr>
                        <a:t>windows</a:t>
                      </a:r>
                      <a:r>
                        <a:rPr lang="zh-CN" sz="700" kern="0">
                          <a:effectLst/>
                        </a:rPr>
                        <a:t>正版激活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需用户自备操作系统，自行安装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</a:tr>
              <a:tr h="645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可在线更换操作系统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无法在线更换操作系统，需要用户自己重装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</a:tr>
              <a:tr h="4070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</a:rPr>
                        <a:t>WEB</a:t>
                      </a:r>
                      <a:r>
                        <a:rPr lang="zh-CN" sz="700" kern="0">
                          <a:effectLst/>
                        </a:rPr>
                        <a:t>在线管理，简单方便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没有在线管理工具，维护困难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</a:tr>
              <a:tr h="4859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手机验证密码设置，安全方便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重置密码麻烦，且被破解的风险大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</a:tr>
              <a:tr h="645814">
                <a:tc rowSpan="3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容灾备份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695" marR="50695" marT="50695" marB="506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每份数据多份副本，单份损坏可在短时间内快速恢复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用户自行搭建，使用传统存储设备，价格高昂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</a:tr>
              <a:tr h="4070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用户自定义快照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数据损坏需用户自己修复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</a:tr>
              <a:tr h="645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快速自动故障恢复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没有提供快照功能，无法做到自动故障恢复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054" marR="95054" marT="76043" marB="760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8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850895"/>
              </p:ext>
            </p:extLst>
          </p:nvPr>
        </p:nvGraphicFramePr>
        <p:xfrm>
          <a:off x="1216324" y="554579"/>
          <a:ext cx="9307902" cy="514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9085"/>
                <a:gridCol w="2858635"/>
                <a:gridCol w="4700182"/>
              </a:tblGrid>
              <a:tr h="391306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58538" marB="585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云服务器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58538" marB="585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传统</a:t>
                      </a:r>
                      <a:r>
                        <a:rPr lang="en-US" sz="800" kern="0">
                          <a:effectLst/>
                        </a:rPr>
                        <a:t>IDC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58538" marB="58538" anchor="ctr"/>
                </a:tc>
              </a:tr>
              <a:tr h="460099">
                <a:tc rowSpan="3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安全可靠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58538" marB="585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有效阻止</a:t>
                      </a:r>
                      <a:r>
                        <a:rPr lang="en-US" sz="800" kern="0">
                          <a:effectLst/>
                        </a:rPr>
                        <a:t>MAC</a:t>
                      </a:r>
                      <a:r>
                        <a:rPr lang="zh-CN" sz="800" kern="0">
                          <a:effectLst/>
                        </a:rPr>
                        <a:t>欺骗和</a:t>
                      </a:r>
                      <a:r>
                        <a:rPr lang="en-US" sz="800" kern="0">
                          <a:effectLst/>
                        </a:rPr>
                        <a:t>ARP</a:t>
                      </a:r>
                      <a:r>
                        <a:rPr lang="zh-CN" sz="800" kern="0">
                          <a:effectLst/>
                        </a:rPr>
                        <a:t>攻击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很难阻止</a:t>
                      </a:r>
                      <a:r>
                        <a:rPr lang="en-US" sz="800" kern="0">
                          <a:effectLst/>
                        </a:rPr>
                        <a:t>MAC</a:t>
                      </a:r>
                      <a:r>
                        <a:rPr lang="zh-CN" sz="800" kern="0">
                          <a:effectLst/>
                        </a:rPr>
                        <a:t>欺骗和</a:t>
                      </a:r>
                      <a:r>
                        <a:rPr lang="en-US" sz="800" kern="0">
                          <a:effectLst/>
                        </a:rPr>
                        <a:t>ARP</a:t>
                      </a:r>
                      <a:r>
                        <a:rPr lang="zh-CN" sz="800" kern="0">
                          <a:effectLst/>
                        </a:rPr>
                        <a:t>攻击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</a:tr>
              <a:tr h="596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有效防护</a:t>
                      </a:r>
                      <a:r>
                        <a:rPr lang="en-US" sz="800" kern="0">
                          <a:effectLst/>
                        </a:rPr>
                        <a:t>DDoS</a:t>
                      </a:r>
                      <a:r>
                        <a:rPr lang="zh-CN" sz="800" kern="0">
                          <a:effectLst/>
                        </a:rPr>
                        <a:t>攻击，可进行流量清洗和黑洞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清洗和黑洞设备需要另外购买，价格昂贵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</a:tr>
              <a:tr h="596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端口入侵扫描，挂马扫描，漏洞扫描等附加服务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普遍存在漏洞挂马和端口扫描等问题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</a:tr>
              <a:tr h="596205">
                <a:tc rowSpan="3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灵活扩展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58538" marB="585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开通云服务器非常灵活，可以在线升级配置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服务器交付周期长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</a:tr>
              <a:tr h="460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带宽升降自由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带宽一次性购买，无法自由升降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</a:tr>
              <a:tr h="596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在线使用负载均衡，轻松扩展应用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硬件负载均衡，价格昂贵，设置也非常麻烦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</a:tr>
              <a:tr h="460099">
                <a:tc rowSpan="3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节约成本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58538" marB="585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使用成本门槛低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使用成本门槛高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</a:tr>
              <a:tr h="596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无需一次性大投入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一次性投入巨大，闲置浪费情况严重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</a:tr>
              <a:tr h="3430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按需购买，弹性付费，灵活应对业务变化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无法按需购买，必须为业务峰值满配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9759" marR="109759" marT="87807" marB="87807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95068" y="5694234"/>
            <a:ext cx="10781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建议：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公司现阶段系统情况推荐使用</a:t>
            </a:r>
            <a:r>
              <a:rPr lang="zh-CN" altLang="en-US" dirty="0"/>
              <a:t>阿里云，当服务器数量到达</a:t>
            </a:r>
            <a:r>
              <a:rPr lang="en-US" altLang="zh-CN" dirty="0"/>
              <a:t>100</a:t>
            </a:r>
            <a:r>
              <a:rPr lang="zh-CN" altLang="en-US" dirty="0"/>
              <a:t>台以上的时候可以考虑托管</a:t>
            </a:r>
            <a:r>
              <a:rPr lang="en-US" altLang="zh-CN" dirty="0"/>
              <a:t>+</a:t>
            </a:r>
            <a:r>
              <a:rPr lang="zh-CN" altLang="en-US" dirty="0"/>
              <a:t>公有云的机制逐步迁移到托管机房</a:t>
            </a:r>
          </a:p>
        </p:txBody>
      </p:sp>
    </p:spTree>
    <p:extLst>
      <p:ext uri="{BB962C8B-B14F-4D97-AF65-F5344CB8AC3E}">
        <p14:creationId xmlns:p14="http://schemas.microsoft.com/office/powerpoint/2010/main" val="96162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采用阿里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云数据库的优缺点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优点：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1</a:t>
            </a:r>
            <a:r>
              <a:rPr lang="zh-CN" altLang="en-US" sz="2000" dirty="0"/>
              <a:t>、阿里云已解决许可问题，无需考虑</a:t>
            </a:r>
            <a:r>
              <a:rPr lang="en-US" altLang="zh-CN" sz="2000" dirty="0"/>
              <a:t>SQL</a:t>
            </a:r>
            <a:r>
              <a:rPr lang="zh-CN" altLang="en-US" sz="2000" dirty="0"/>
              <a:t>数据库许可费用</a:t>
            </a:r>
            <a:endParaRPr lang="en-US" altLang="zh-CN" sz="2000" dirty="0"/>
          </a:p>
          <a:p>
            <a:pPr lvl="1"/>
            <a:r>
              <a:rPr lang="en-US" altLang="zh-CN" sz="2000" dirty="0"/>
              <a:t>2</a:t>
            </a:r>
            <a:r>
              <a:rPr lang="zh-CN" altLang="en-US" sz="2000" dirty="0"/>
              <a:t>、底层数据分布式存储层来保证数据多副本可靠性，一个物理节点故障损坏不会造成数据丢失</a:t>
            </a:r>
            <a:endParaRPr lang="en-US" altLang="zh-CN" sz="2000" dirty="0" smtClean="0"/>
          </a:p>
          <a:p>
            <a:r>
              <a:rPr lang="zh-CN" altLang="en-US" sz="2400" dirty="0" smtClean="0"/>
              <a:t>缺点：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 smtClean="0"/>
              <a:t>、只支持</a:t>
            </a:r>
            <a:r>
              <a:rPr lang="en-US" altLang="zh-CN" sz="2000" dirty="0" smtClean="0"/>
              <a:t>SQL Server2008 R2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2012</a:t>
            </a:r>
            <a:r>
              <a:rPr lang="zh-CN" altLang="en-US" sz="2000" dirty="0" smtClean="0"/>
              <a:t>，目前公司使用</a:t>
            </a:r>
            <a:r>
              <a:rPr lang="en-US" altLang="zh-CN" sz="2000" dirty="0" smtClean="0"/>
              <a:t>SQL 2014</a:t>
            </a:r>
            <a:r>
              <a:rPr lang="zh-CN" altLang="en-US" sz="2000" dirty="0" smtClean="0"/>
              <a:t>。降级</a:t>
            </a:r>
            <a:r>
              <a:rPr lang="zh-CN" altLang="en-US" sz="2000" dirty="0"/>
              <a:t>使用可能引发系统其他</a:t>
            </a:r>
            <a:r>
              <a:rPr lang="zh-CN" altLang="en-US" sz="2000" dirty="0" smtClean="0"/>
              <a:t>问题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SQL 2012</a:t>
            </a:r>
            <a:r>
              <a:rPr lang="zh-CN" altLang="en-US" sz="2000" dirty="0" smtClean="0"/>
              <a:t>只支持单机版，无法进行主备切换扩展性不高。且一台云数据库价格在</a:t>
            </a:r>
            <a:r>
              <a:rPr lang="en-US" altLang="zh-CN" sz="2000" dirty="0" smtClean="0"/>
              <a:t>1W4</a:t>
            </a:r>
            <a:r>
              <a:rPr lang="zh-CN" altLang="en-US" sz="2000" dirty="0" smtClean="0"/>
              <a:t>左右一年，购买三台服务器自行搭建集群费用为</a:t>
            </a:r>
            <a:r>
              <a:rPr lang="en-US" altLang="zh-CN" sz="2000" dirty="0" smtClean="0"/>
              <a:t>1W5</a:t>
            </a:r>
            <a:r>
              <a:rPr lang="zh-CN" altLang="en-US" sz="2000" dirty="0" smtClean="0"/>
              <a:t>左右一年。价格颇高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3</a:t>
            </a:r>
            <a:r>
              <a:rPr lang="zh-CN" altLang="en-US" sz="2000" dirty="0" smtClean="0"/>
              <a:t>、有部分功能受限制，无法发挥</a:t>
            </a:r>
            <a:r>
              <a:rPr lang="en-US" altLang="zh-CN" sz="2000" dirty="0" smtClean="0"/>
              <a:t>SQL Server</a:t>
            </a:r>
            <a:r>
              <a:rPr lang="zh-CN" altLang="en-US" sz="2000" dirty="0" smtClean="0"/>
              <a:t>最佳性能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无法保障</a:t>
            </a:r>
            <a:r>
              <a:rPr lang="zh-CN" altLang="en-US" sz="2000" dirty="0" smtClean="0"/>
              <a:t>数据传输过程中的安全性问题，且数据库端口暴露在网络中。容易受到其他非法用户的恶意攻击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634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</a:t>
            </a:r>
            <a:r>
              <a:rPr lang="zh-CN" altLang="en-US" dirty="0"/>
              <a:t>阿里云</a:t>
            </a:r>
            <a:r>
              <a:rPr lang="zh-CN" altLang="en-US" dirty="0" smtClean="0"/>
              <a:t>服务器自行搭建</a:t>
            </a:r>
            <a:r>
              <a:rPr lang="en-US" altLang="zh-CN" dirty="0" smtClean="0"/>
              <a:t>SQL</a:t>
            </a:r>
            <a:r>
              <a:rPr lang="zh-CN" altLang="en-US" dirty="0"/>
              <a:t>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优点：</a:t>
            </a:r>
            <a:endParaRPr lang="en-US" altLang="zh-CN" sz="2400" dirty="0"/>
          </a:p>
          <a:p>
            <a:pPr lvl="1"/>
            <a:r>
              <a:rPr lang="en-US" altLang="zh-CN" sz="2000" dirty="0"/>
              <a:t>1</a:t>
            </a:r>
            <a:r>
              <a:rPr lang="zh-CN" altLang="en-US" sz="2000" dirty="0" smtClean="0"/>
              <a:t>、兼容现有数据库版本，无功能限制。容易扩展成为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集群，扩展性极佳，方便后期向自建机房进行数据迁移。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</a:t>
            </a:r>
            <a:r>
              <a:rPr lang="zh-CN" altLang="en-US" sz="2000" dirty="0" smtClean="0"/>
              <a:t>、通过部署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集群技术，在主服务器出现故障后，能保证数据库在几分钟之内向备机进行切换，保证业务连续想，且每台服务器上都有数据库副本保证数据可靠性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3</a:t>
            </a:r>
            <a:r>
              <a:rPr lang="zh-CN" altLang="en-US" sz="2000" dirty="0" smtClean="0"/>
              <a:t>、通过和其他主机一起组建成内部网络，杜绝其他非法用户的嗅探与攻击。保证数据安全性</a:t>
            </a:r>
            <a:endParaRPr lang="en-US" altLang="zh-CN" sz="2000" dirty="0" smtClean="0"/>
          </a:p>
          <a:p>
            <a:r>
              <a:rPr lang="zh-CN" altLang="en-US" sz="2400" dirty="0" smtClean="0"/>
              <a:t>缺点：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 smtClean="0"/>
              <a:t>、软件许可使用网上破解版本，以后需要购买正版许可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4617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299539"/>
              </p:ext>
            </p:extLst>
          </p:nvPr>
        </p:nvGraphicFramePr>
        <p:xfrm>
          <a:off x="779254" y="1502540"/>
          <a:ext cx="10944044" cy="197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6518"/>
                <a:gridCol w="884367"/>
                <a:gridCol w="668668"/>
                <a:gridCol w="994914"/>
                <a:gridCol w="808872"/>
                <a:gridCol w="1294196"/>
                <a:gridCol w="1003002"/>
                <a:gridCol w="1739075"/>
                <a:gridCol w="1844229"/>
                <a:gridCol w="930203"/>
              </a:tblGrid>
              <a:tr h="4402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方案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价格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每年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许可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版本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功能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系统可用性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架构扩展性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数据库安全性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网络安全性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系统维护性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</a:tr>
              <a:tr h="752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阿里云数据库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1W4</a:t>
                      </a:r>
                      <a:r>
                        <a:rPr lang="zh-CN" altLang="en-US" sz="900" u="none" strike="noStrike">
                          <a:effectLst/>
                        </a:rPr>
                        <a:t>左右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正版许可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2008R2</a:t>
                      </a:r>
                      <a:r>
                        <a:rPr lang="zh-CN" altLang="en-US" sz="900" u="none" strike="noStrike">
                          <a:effectLst/>
                        </a:rPr>
                        <a:t>与</a:t>
                      </a:r>
                      <a:r>
                        <a:rPr lang="en-US" altLang="zh-CN" sz="900" u="none" strike="noStrike">
                          <a:effectLst/>
                        </a:rPr>
                        <a:t>2012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部分功能限制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单主机模式，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无法进行主备切换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扩展性较差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通过阿里云底层存储机制，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多个数据副本保证数据安全性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无法精确限制，数据库连接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容易被非法用户嗅探与暴力破解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维护性一般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</a:tr>
              <a:tr h="781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自建</a:t>
                      </a:r>
                      <a:r>
                        <a:rPr lang="en-US" sz="900" u="none" strike="noStrike">
                          <a:effectLst/>
                        </a:rPr>
                        <a:t>SQL</a:t>
                      </a:r>
                      <a:r>
                        <a:rPr lang="zh-CN" altLang="en-US" sz="900" u="none" strike="noStrike">
                          <a:effectLst/>
                        </a:rPr>
                        <a:t>集群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1W5</a:t>
                      </a:r>
                      <a:r>
                        <a:rPr lang="zh-CN" altLang="en-US" sz="900" u="none" strike="noStrike" dirty="0">
                          <a:effectLst/>
                        </a:rPr>
                        <a:t>左右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盗版许可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支持</a:t>
                      </a:r>
                      <a:r>
                        <a:rPr lang="en-US" sz="900" u="none" strike="noStrike">
                          <a:effectLst/>
                        </a:rPr>
                        <a:t>SQL</a:t>
                      </a:r>
                      <a:r>
                        <a:rPr lang="zh-CN" altLang="en-US" sz="900" u="none" strike="noStrike">
                          <a:effectLst/>
                        </a:rPr>
                        <a:t>所有版本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无限制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集群模式，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可灵活进行主备切换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扩展性极佳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每台数据库上有一个数据副本，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zh-CN" altLang="en-US" sz="900" u="none" strike="noStrike">
                          <a:effectLst/>
                        </a:rPr>
                        <a:t>保证数据安全性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通过组建私有局域网，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zh-CN" altLang="en-US" sz="900" u="none" strike="noStrike" dirty="0">
                          <a:effectLst/>
                        </a:rPr>
                        <a:t>杜绝非法用户嗅探与暴力破解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维护性较好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78" marR="7778" marT="7778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3994831"/>
            <a:ext cx="10781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建议：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根据公司</a:t>
            </a:r>
            <a:r>
              <a:rPr lang="zh-CN" altLang="en-US" dirty="0"/>
              <a:t>现阶段系统情况推荐</a:t>
            </a:r>
            <a:r>
              <a:rPr lang="zh-CN" altLang="en-US" dirty="0" smtClean="0"/>
              <a:t>使用自建</a:t>
            </a:r>
            <a:r>
              <a:rPr lang="en-US" altLang="zh-CN" dirty="0" smtClean="0"/>
              <a:t>SQL</a:t>
            </a:r>
            <a:r>
              <a:rPr lang="zh-CN" altLang="en-US"/>
              <a:t>集群</a:t>
            </a:r>
            <a:r>
              <a:rPr lang="zh-CN" altLang="en-US" smtClean="0"/>
              <a:t>方案</a:t>
            </a:r>
            <a:r>
              <a:rPr lang="zh-CN" altLang="en-US" dirty="0" smtClean="0"/>
              <a:t>进行数据库部署，也方便后续向自建托管机房时进行数据迁移，数据库许可问题可留在后续</a:t>
            </a:r>
            <a:r>
              <a:rPr lang="en-US" altLang="zh-CN" dirty="0" smtClean="0"/>
              <a:t>IPO</a:t>
            </a:r>
            <a:r>
              <a:rPr lang="zh-CN" altLang="en-US" dirty="0" smtClean="0"/>
              <a:t>时同公司</a:t>
            </a:r>
            <a:r>
              <a:rPr lang="en-US" altLang="zh-CN" dirty="0" smtClean="0"/>
              <a:t>PC</a:t>
            </a:r>
            <a:r>
              <a:rPr lang="zh-CN" altLang="en-US" dirty="0" smtClean="0"/>
              <a:t>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系统许可一起购买。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70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39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经典</a:t>
            </a:r>
            <a:r>
              <a:rPr lang="zh-CN" altLang="en-US" sz="2400" b="1" dirty="0" smtClean="0"/>
              <a:t>网络组网与专有网络组网对比</a:t>
            </a:r>
            <a:endParaRPr lang="zh-CN" altLang="en-US" sz="2400" b="1" dirty="0"/>
          </a:p>
        </p:txBody>
      </p:sp>
      <p:pic>
        <p:nvPicPr>
          <p:cNvPr id="4" name="内容占位符 3" descr="C:\Users\Administrator\AppData\Roaming\Tencent\Users\370220760\QQ\WinTemp\RichOle\ZH3%J]_5~OAJ~39KBVQD1$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8" y="888522"/>
            <a:ext cx="10379284" cy="375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38200" y="5161774"/>
            <a:ext cx="8271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建议使用专有网络组网：</a:t>
            </a:r>
            <a:endParaRPr lang="en-US" altLang="zh-CN" b="1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、专有</a:t>
            </a:r>
            <a:r>
              <a:rPr lang="zh-CN" altLang="en-US" dirty="0"/>
              <a:t>网络隔离其他主机比经典网络更</a:t>
            </a:r>
            <a:r>
              <a:rPr lang="zh-CN" altLang="en-US" dirty="0" smtClean="0"/>
              <a:t>安全，管理更加方便</a:t>
            </a:r>
            <a:endParaRPr lang="zh-CN" altLang="en-US" dirty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zh-CN" altLang="en-US" dirty="0"/>
              <a:t>共享带宽的方式访问外网，后续随着主机的</a:t>
            </a:r>
            <a:r>
              <a:rPr lang="zh-CN" altLang="en-US" dirty="0" smtClean="0"/>
              <a:t>增加，</a:t>
            </a:r>
            <a:r>
              <a:rPr lang="zh-CN" altLang="en-US" dirty="0"/>
              <a:t>节省主机带宽开销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、通过</a:t>
            </a:r>
            <a:r>
              <a:rPr lang="zh-CN" altLang="en-US" dirty="0"/>
              <a:t>自行规划IP组建专有网络有利于后期向自托管建机房平滑</a:t>
            </a:r>
            <a:r>
              <a:rPr lang="zh-CN" altLang="en-US" dirty="0" smtClean="0"/>
              <a:t>迁移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623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</a:t>
            </a:r>
            <a:r>
              <a:rPr lang="zh-CN" altLang="en-US" dirty="0"/>
              <a:t>设备方案一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09918"/>
              </p:ext>
            </p:extLst>
          </p:nvPr>
        </p:nvGraphicFramePr>
        <p:xfrm>
          <a:off x="510396" y="1469187"/>
          <a:ext cx="11514828" cy="5138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519"/>
                <a:gridCol w="854060"/>
                <a:gridCol w="794126"/>
                <a:gridCol w="719209"/>
                <a:gridCol w="981419"/>
                <a:gridCol w="906503"/>
                <a:gridCol w="576866"/>
                <a:gridCol w="614323"/>
                <a:gridCol w="899011"/>
                <a:gridCol w="973928"/>
                <a:gridCol w="816600"/>
                <a:gridCol w="689242"/>
                <a:gridCol w="1798022"/>
              </a:tblGrid>
              <a:tr h="296574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方案一 使用经典网络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88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服务器用途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服务器区域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实例类型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服务器操作系统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服务器配置规格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带宽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系统盘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数据盘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服务器单价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每年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服务器数量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总价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备注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988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负载均衡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无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阿里云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无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5472.5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5472.5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988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WEB</a:t>
                      </a:r>
                      <a:r>
                        <a:rPr lang="zh-CN" altLang="en-US" sz="800" u="none" strike="noStrike">
                          <a:effectLst/>
                        </a:rPr>
                        <a:t>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5048.7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15146.1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965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数据库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5048.7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15146.1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96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生产测试服务器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5048.7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5048.7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96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域控服务器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4778.7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9557.4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5774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文件服务器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3513.9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7027.8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可与</a:t>
                      </a:r>
                      <a:r>
                        <a:rPr lang="en-US" altLang="zh-CN" sz="800" u="none" strike="noStrike">
                          <a:effectLst/>
                        </a:rPr>
                        <a:t>WEB</a:t>
                      </a:r>
                      <a:r>
                        <a:rPr lang="zh-CN" altLang="en-US" sz="800" u="none" strike="noStrike">
                          <a:effectLst/>
                        </a:rPr>
                        <a:t>服务器暂时</a:t>
                      </a:r>
                      <a:br>
                        <a:rPr lang="zh-CN" altLang="en-US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安装在同一台服务器上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69208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备份文件服务器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300G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5553.9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5553.9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可与辅助域控</a:t>
                      </a:r>
                      <a:br>
                        <a:rPr lang="zh-CN" altLang="en-US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安装在同一台服务器上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59770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数据库缓存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Centos6.8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6227.1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12454.2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可暂时不上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988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VPN</a:t>
                      </a:r>
                      <a:r>
                        <a:rPr lang="zh-CN" altLang="en-US" sz="800" u="none" strike="noStrike">
                          <a:effectLst/>
                        </a:rPr>
                        <a:t>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Centos6.8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2402.1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2402.1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965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监控服务器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Centos6.8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1657.5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1657.5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96574">
                <a:tc rowSpan="2" gridSpan="10">
                  <a:txBody>
                    <a:bodyPr/>
                    <a:lstStyle/>
                    <a:p>
                      <a:pPr algn="r" fontAlgn="ctr"/>
                      <a:r>
                        <a:rPr lang="zh-CN" altLang="en-US" sz="800" u="none" strike="noStrike">
                          <a:effectLst/>
                        </a:rPr>
                        <a:t>合计：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17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79466.3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96574">
                <a:tc gridSpan="10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6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</a:t>
            </a:r>
            <a:r>
              <a:rPr lang="zh-CN" altLang="en-US" dirty="0"/>
              <a:t>设备</a:t>
            </a:r>
            <a:r>
              <a:rPr lang="zh-CN" altLang="en-US" dirty="0" smtClean="0"/>
              <a:t>方案二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29944"/>
              </p:ext>
            </p:extLst>
          </p:nvPr>
        </p:nvGraphicFramePr>
        <p:xfrm>
          <a:off x="595222" y="1414582"/>
          <a:ext cx="11481759" cy="5201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141"/>
                <a:gridCol w="856658"/>
                <a:gridCol w="796541"/>
                <a:gridCol w="721396"/>
                <a:gridCol w="984403"/>
                <a:gridCol w="909261"/>
                <a:gridCol w="578620"/>
                <a:gridCol w="616192"/>
                <a:gridCol w="901745"/>
                <a:gridCol w="976890"/>
                <a:gridCol w="819084"/>
                <a:gridCol w="691339"/>
                <a:gridCol w="1803489"/>
              </a:tblGrid>
              <a:tr h="274104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方案二 组建专有网络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服务器用途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服务器区域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实例类型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服务器操作系统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服务器配置规格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带宽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系统盘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数据盘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服务器单价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每年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服务器数量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总价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备注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7410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负载均衡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专有网络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无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阿里云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无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5472.5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5472.5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7410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弹性</a:t>
                      </a:r>
                      <a:r>
                        <a:rPr lang="en-US" sz="800" u="none" strike="noStrike">
                          <a:effectLst/>
                        </a:rPr>
                        <a:t>IP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专有网络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无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阿里云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无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4M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979.2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979.2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所有主机共享该带宽访问外网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741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WEB</a:t>
                      </a:r>
                      <a:r>
                        <a:rPr lang="zh-CN" altLang="en-US" sz="800" u="none" strike="noStrike">
                          <a:effectLst/>
                        </a:rPr>
                        <a:t>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专有网络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4</a:t>
                      </a:r>
                      <a:r>
                        <a:rPr lang="zh-CN" altLang="en-US" sz="800" u="none" strike="noStrike" dirty="0">
                          <a:effectLst/>
                        </a:rPr>
                        <a:t>核</a:t>
                      </a:r>
                      <a:r>
                        <a:rPr lang="en-US" altLang="zh-CN" sz="800" u="none" strike="noStrike" dirty="0">
                          <a:effectLst/>
                        </a:rPr>
                        <a:t>8</a:t>
                      </a:r>
                      <a:r>
                        <a:rPr lang="en-US" sz="800" u="none" strike="noStrike" dirty="0"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4850.1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14550.3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7410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数据库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专有网络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4850.1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14550.3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58149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生产测试服务器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专有网络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4850.1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4850.1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741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域控服务器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专有网络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4544.1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9088.2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533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文件服务器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专有网络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windows2008R2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3279.3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6558.6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可与</a:t>
                      </a:r>
                      <a:r>
                        <a:rPr lang="en-US" altLang="zh-CN" sz="800" u="none" strike="noStrike">
                          <a:effectLst/>
                        </a:rPr>
                        <a:t>WEB</a:t>
                      </a:r>
                      <a:r>
                        <a:rPr lang="zh-CN" altLang="en-US" sz="800" u="none" strike="noStrike">
                          <a:effectLst/>
                        </a:rPr>
                        <a:t>服务器暂时</a:t>
                      </a:r>
                      <a:br>
                        <a:rPr lang="zh-CN" altLang="en-US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安装在同一台服务器上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5336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备份文件服务器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专有网络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300G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5319.3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5319.3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可与辅助域控</a:t>
                      </a:r>
                      <a:br>
                        <a:rPr lang="zh-CN" altLang="en-US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安装在同一台服务器上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5378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数据库缓存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专有网络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Centos6.8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5992.5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11985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可暂时不上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741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VPN</a:t>
                      </a:r>
                      <a:r>
                        <a:rPr lang="zh-CN" altLang="en-US" sz="800" u="none" strike="noStrike">
                          <a:effectLst/>
                        </a:rPr>
                        <a:t>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专有网络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Centos6.8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1239.3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1239.3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741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监控服务器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专有网络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Centos6.8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1239.3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1239.3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74104">
                <a:tc rowSpan="2" gridSpan="10">
                  <a:txBody>
                    <a:bodyPr/>
                    <a:lstStyle/>
                    <a:p>
                      <a:pPr algn="r" fontAlgn="ctr"/>
                      <a:r>
                        <a:rPr lang="zh-CN" altLang="en-US" sz="800" u="none" strike="noStrike">
                          <a:effectLst/>
                        </a:rPr>
                        <a:t>合计：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18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75832.1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274104">
                <a:tc gridSpan="10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采购设备方案三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16579"/>
              </p:ext>
            </p:extLst>
          </p:nvPr>
        </p:nvGraphicFramePr>
        <p:xfrm>
          <a:off x="838200" y="1482811"/>
          <a:ext cx="11100759" cy="496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460"/>
                <a:gridCol w="823348"/>
                <a:gridCol w="765569"/>
                <a:gridCol w="693346"/>
                <a:gridCol w="946128"/>
                <a:gridCol w="873906"/>
                <a:gridCol w="556122"/>
                <a:gridCol w="592233"/>
                <a:gridCol w="866683"/>
                <a:gridCol w="938906"/>
                <a:gridCol w="787236"/>
                <a:gridCol w="664457"/>
                <a:gridCol w="1733365"/>
              </a:tblGrid>
              <a:tr h="35707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方案三 使用经典网络整合版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服务器用途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服务器区域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实例类型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服务器操作系统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服务器配置规格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带宽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系统盘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数据盘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服务器单价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每年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服务器数量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 总价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备注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3570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负载均衡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无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阿里云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无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5472.5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5472.5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695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WEB</a:t>
                      </a:r>
                      <a:r>
                        <a:rPr lang="zh-CN" altLang="en-US" sz="800" u="none" strike="noStrike">
                          <a:effectLst/>
                        </a:rPr>
                        <a:t>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6614.7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19844.1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文件服务器与</a:t>
                      </a:r>
                      <a:r>
                        <a:rPr lang="en-US" altLang="zh-CN" sz="800" u="none" strike="noStrike">
                          <a:effectLst/>
                        </a:rPr>
                        <a:t>WEB</a:t>
                      </a:r>
                      <a:r>
                        <a:rPr lang="zh-CN" altLang="en-US" sz="800" u="none" strike="noStrike">
                          <a:effectLst/>
                        </a:rPr>
                        <a:t>服务器</a:t>
                      </a:r>
                      <a:br>
                        <a:rPr lang="zh-CN" altLang="en-US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安装在同一台服务器上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3570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数据库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5048.7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15146.1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35707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生产测试服务器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5048.7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5048.7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35707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主域控服务器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4778.7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4778.7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6952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辅助域控服务器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windows2008R2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4</a:t>
                      </a:r>
                      <a:r>
                        <a:rPr lang="zh-CN" altLang="en-US" sz="800" u="none" strike="noStrike" dirty="0">
                          <a:effectLst/>
                        </a:rPr>
                        <a:t>核</a:t>
                      </a:r>
                      <a:r>
                        <a:rPr lang="en-US" altLang="zh-CN" sz="800" u="none" strike="noStrike" dirty="0">
                          <a:effectLst/>
                        </a:rPr>
                        <a:t>8</a:t>
                      </a:r>
                      <a:r>
                        <a:rPr lang="en-US" sz="800" u="none" strike="noStrike" dirty="0"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300G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7634.7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7634.7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备份服务器与辅助域控</a:t>
                      </a:r>
                      <a:br>
                        <a:rPr lang="zh-CN" altLang="en-US" sz="800" u="none" strike="noStrike">
                          <a:effectLst/>
                        </a:rPr>
                      </a:br>
                      <a:r>
                        <a:rPr lang="zh-CN" altLang="en-US" sz="800" u="none" strike="noStrike">
                          <a:effectLst/>
                        </a:rPr>
                        <a:t>安装在同一台服务器上</a:t>
                      </a:r>
                      <a:endParaRPr lang="zh-CN" altLang="en-US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35707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VPN</a:t>
                      </a:r>
                      <a:r>
                        <a:rPr lang="zh-CN" altLang="en-US" sz="800" u="none" strike="noStrike">
                          <a:effectLst/>
                        </a:rPr>
                        <a:t>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Centos6.8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2402.1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2402.1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35707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>
                          <a:effectLst/>
                        </a:rPr>
                        <a:t>监控服务器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华东</a:t>
                      </a:r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zh-CN" altLang="en-US" sz="800" u="none" strike="noStrike">
                          <a:effectLst/>
                        </a:rPr>
                        <a:t>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经典网络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系列</a:t>
                      </a:r>
                      <a:r>
                        <a:rPr lang="en-US" sz="800" u="none" strike="noStrike">
                          <a:effectLst/>
                        </a:rPr>
                        <a:t>III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Centos6.8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核</a:t>
                      </a:r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1657.5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1657.5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357071">
                <a:tc rowSpan="2" gridSpan="10">
                  <a:txBody>
                    <a:bodyPr/>
                    <a:lstStyle/>
                    <a:p>
                      <a:pPr algn="r" fontAlgn="ctr"/>
                      <a:r>
                        <a:rPr lang="zh-CN" altLang="en-US" sz="800" u="none" strike="noStrike">
                          <a:effectLst/>
                        </a:rPr>
                        <a:t>合计：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61984.4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  <a:tr h="357071">
                <a:tc gridSpan="10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28" marR="6828" marT="6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4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现系统架构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5354"/>
            <a:ext cx="5854376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33415" y="150602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系统架构情况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2139351" y="2414221"/>
            <a:ext cx="3554083" cy="2433824"/>
          </a:xfrm>
          <a:custGeom>
            <a:avLst/>
            <a:gdLst>
              <a:gd name="connsiteX0" fmla="*/ 0 w 3554083"/>
              <a:gd name="connsiteY0" fmla="*/ 855190 h 2433824"/>
              <a:gd name="connsiteX1" fmla="*/ 2389517 w 3554083"/>
              <a:gd name="connsiteY1" fmla="*/ 70187 h 2433824"/>
              <a:gd name="connsiteX2" fmla="*/ 3554083 w 3554083"/>
              <a:gd name="connsiteY2" fmla="*/ 2433824 h 243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083" h="2433824">
                <a:moveTo>
                  <a:pt x="0" y="855190"/>
                </a:moveTo>
                <a:cubicBezTo>
                  <a:pt x="898585" y="331135"/>
                  <a:pt x="1797170" y="-192919"/>
                  <a:pt x="2389517" y="70187"/>
                </a:cubicBezTo>
                <a:cubicBezTo>
                  <a:pt x="2981864" y="333293"/>
                  <a:pt x="3267973" y="1383558"/>
                  <a:pt x="3554083" y="24338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087592" y="3699627"/>
            <a:ext cx="3329797" cy="1338199"/>
          </a:xfrm>
          <a:custGeom>
            <a:avLst/>
            <a:gdLst>
              <a:gd name="connsiteX0" fmla="*/ 0 w 3329797"/>
              <a:gd name="connsiteY0" fmla="*/ 1157045 h 1338199"/>
              <a:gd name="connsiteX1" fmla="*/ 2208363 w 3329797"/>
              <a:gd name="connsiteY1" fmla="*/ 1105 h 1338199"/>
              <a:gd name="connsiteX2" fmla="*/ 3329797 w 3329797"/>
              <a:gd name="connsiteY2" fmla="*/ 1338199 h 133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9797" h="1338199">
                <a:moveTo>
                  <a:pt x="0" y="1157045"/>
                </a:moveTo>
                <a:cubicBezTo>
                  <a:pt x="826698" y="563979"/>
                  <a:pt x="1653397" y="-29087"/>
                  <a:pt x="2208363" y="1105"/>
                </a:cubicBezTo>
                <a:cubicBezTo>
                  <a:pt x="2763329" y="31297"/>
                  <a:pt x="3046563" y="684748"/>
                  <a:pt x="3329797" y="13381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46732" y="2130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普通用户流量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03075" y="4573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管理流量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1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现架构主要存在问题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1</a:t>
            </a:r>
            <a:r>
              <a:rPr lang="zh-CN" altLang="en-US" dirty="0" smtClean="0">
                <a:hlinkClick r:id="rId2" action="ppaction://hlinksldjump"/>
              </a:rPr>
              <a:t>、服务器出现任何意外故障，系统</a:t>
            </a:r>
            <a:r>
              <a:rPr lang="zh-CN" altLang="en-US" dirty="0">
                <a:hlinkClick r:id="rId2" action="ppaction://hlinksldjump"/>
              </a:rPr>
              <a:t>都</a:t>
            </a:r>
            <a:r>
              <a:rPr lang="zh-CN" altLang="en-US" dirty="0" smtClean="0">
                <a:hlinkClick r:id="rId2" action="ppaction://hlinksldjump"/>
              </a:rPr>
              <a:t>将无法使用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、应用与数据库安装在同一台，随着用户人群的增加，限制了后续系统的扩展性与可用性。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、数据备份机制不够完善，在遇到突发情况下，快速恢复业务系统难度较大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、对服务器安全权限方面限制较弱，任意用户可探知服务器远程端口，并进行暴力破解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、无相应业务系统状态监控机制，无法在第一时间内感知服务器故障并进行相应恢复操作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6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69" y="663394"/>
            <a:ext cx="7019645" cy="5168901"/>
          </a:xfrm>
          <a:prstGeom prst="rect">
            <a:avLst/>
          </a:prstGeom>
        </p:spPr>
      </p:pic>
      <p:sp>
        <p:nvSpPr>
          <p:cNvPr id="7" name="乘号 6"/>
          <p:cNvSpPr/>
          <p:nvPr/>
        </p:nvSpPr>
        <p:spPr>
          <a:xfrm>
            <a:off x="6107501" y="4187345"/>
            <a:ext cx="595224" cy="5607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乘号 8"/>
          <p:cNvSpPr/>
          <p:nvPr/>
        </p:nvSpPr>
        <p:spPr>
          <a:xfrm>
            <a:off x="6183134" y="4841335"/>
            <a:ext cx="595224" cy="5607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>
            <a:hlinkClick r:id="rId3" action="ppaction://hlinksldjump"/>
          </p:cNvPr>
          <p:cNvSpPr/>
          <p:nvPr/>
        </p:nvSpPr>
        <p:spPr>
          <a:xfrm>
            <a:off x="6221953" y="5364851"/>
            <a:ext cx="595224" cy="5607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89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扩展方案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/>
              <a:t>针对现系统架构方面的问题，提出以下扩展方案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、增加服务器数量，将应用系统与数据库进行分离并建立相应集群系统。任意服务器出现故障将不会影响业务系统使用，提高系统后续扩展性与可用性。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、增加文件服务器与备份服务器，完善数据备份策略，对重要数据进行定时备份。提高灾难恢复能力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、增加监控服务器，实时监控服务器与业务系统状态，即时感知故障并进行相应修复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、新增</a:t>
            </a:r>
            <a:r>
              <a:rPr lang="en-US" altLang="zh-CN" dirty="0" smtClean="0"/>
              <a:t>VPN</a:t>
            </a:r>
            <a:r>
              <a:rPr lang="zh-CN" altLang="en-US" dirty="0" smtClean="0"/>
              <a:t>服务器，关闭一切外网远程连接，杜绝非法用户登录服务器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2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扩展后架构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0" y="1305766"/>
            <a:ext cx="8041304" cy="5374432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276709" y="1224265"/>
            <a:ext cx="3164724" cy="2114158"/>
          </a:xfrm>
          <a:custGeom>
            <a:avLst/>
            <a:gdLst>
              <a:gd name="connsiteX0" fmla="*/ 0 w 3164724"/>
              <a:gd name="connsiteY0" fmla="*/ 561403 h 2114158"/>
              <a:gd name="connsiteX1" fmla="*/ 3010619 w 3164724"/>
              <a:gd name="connsiteY1" fmla="*/ 86950 h 2114158"/>
              <a:gd name="connsiteX2" fmla="*/ 2725948 w 3164724"/>
              <a:gd name="connsiteY2" fmla="*/ 2114158 h 211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724" h="2114158">
                <a:moveTo>
                  <a:pt x="0" y="561403"/>
                </a:moveTo>
                <a:cubicBezTo>
                  <a:pt x="1278147" y="194780"/>
                  <a:pt x="2556294" y="-171842"/>
                  <a:pt x="3010619" y="86950"/>
                </a:cubicBezTo>
                <a:cubicBezTo>
                  <a:pt x="3464944" y="345742"/>
                  <a:pt x="2774831" y="1779166"/>
                  <a:pt x="2725948" y="21141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311215" y="2034544"/>
            <a:ext cx="2259389" cy="1416022"/>
          </a:xfrm>
          <a:custGeom>
            <a:avLst/>
            <a:gdLst>
              <a:gd name="connsiteX0" fmla="*/ 0 w 2259389"/>
              <a:gd name="connsiteY0" fmla="*/ 1416022 h 1416022"/>
              <a:gd name="connsiteX1" fmla="*/ 1613140 w 2259389"/>
              <a:gd name="connsiteY1" fmla="*/ 475743 h 1416022"/>
              <a:gd name="connsiteX2" fmla="*/ 2251494 w 2259389"/>
              <a:gd name="connsiteY2" fmla="*/ 27169 h 1416022"/>
              <a:gd name="connsiteX3" fmla="*/ 1233577 w 2259389"/>
              <a:gd name="connsiteY3" fmla="*/ 1234867 h 141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9389" h="1416022">
                <a:moveTo>
                  <a:pt x="0" y="1416022"/>
                </a:moveTo>
                <a:cubicBezTo>
                  <a:pt x="618945" y="1061620"/>
                  <a:pt x="1237891" y="707218"/>
                  <a:pt x="1613140" y="475743"/>
                </a:cubicBezTo>
                <a:cubicBezTo>
                  <a:pt x="1988389" y="244268"/>
                  <a:pt x="2314754" y="-99352"/>
                  <a:pt x="2251494" y="27169"/>
                </a:cubicBezTo>
                <a:cubicBezTo>
                  <a:pt x="2188234" y="153690"/>
                  <a:pt x="1710905" y="694278"/>
                  <a:pt x="1233577" y="12348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43215" y="14028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普通用户流量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35219" y="3416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管理流量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5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扩展后系统概况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与数据库服务分别组建成集群，在任意服务器出现故障时</a:t>
            </a:r>
            <a:r>
              <a:rPr lang="zh-CN" altLang="en-US" dirty="0"/>
              <a:t>能</a:t>
            </a:r>
            <a:r>
              <a:rPr lang="zh-CN" altLang="en-US" dirty="0" smtClean="0"/>
              <a:t>最大程度减少对系统的影响。随着后续用户量增大，系统压力过大时只需向集群内增加相应服务器即可。扩展性与可用性极佳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、文件服务器与备份服务器组成分布式文件系统，任意一台服务器故障不会影响其他服务器上文件丢失。提高灾难恢复能力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、监控服务器</a:t>
            </a:r>
            <a:r>
              <a:rPr lang="en-US" altLang="zh-CN" dirty="0" smtClean="0"/>
              <a:t>7*24</a:t>
            </a:r>
            <a:r>
              <a:rPr lang="zh-CN" altLang="en-US" dirty="0" smtClean="0"/>
              <a:t>小时对服务器与业务系统状态进行监控，当系统或服务器出现故障时，第一时间通知相应人员进行处理。提高系统的故障恢复时间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、新增</a:t>
            </a:r>
            <a:r>
              <a:rPr lang="en-US" altLang="zh-CN" dirty="0" smtClean="0"/>
              <a:t>VPN</a:t>
            </a:r>
            <a:r>
              <a:rPr lang="zh-CN" altLang="en-US" dirty="0" smtClean="0"/>
              <a:t>服务器，关闭外网直接访问，杜绝非法用户对服务器进行嗅探和暴力破解。提高系统安全性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3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项目实施计划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、搭建并测试基础环境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（域环境，基础</a:t>
            </a:r>
            <a:r>
              <a:rPr lang="zh-CN" altLang="en-US" dirty="0"/>
              <a:t>监控系统与</a:t>
            </a:r>
            <a:r>
              <a:rPr lang="en-US" altLang="zh-CN" dirty="0"/>
              <a:t>VPN</a:t>
            </a:r>
            <a:r>
              <a:rPr lang="zh-CN" altLang="en-US" dirty="0"/>
              <a:t>系统搭建</a:t>
            </a:r>
            <a:r>
              <a:rPr lang="zh-CN" altLang="en-US" dirty="0" smtClean="0"/>
              <a:t>）</a:t>
            </a:r>
            <a:r>
              <a:rPr lang="en-US" altLang="zh-CN" dirty="0"/>
              <a:t>	</a:t>
            </a:r>
            <a:r>
              <a:rPr lang="zh-CN" altLang="en-US" dirty="0" smtClean="0"/>
              <a:t>时间约一周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、搭建并测试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时间约一周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、搭建</a:t>
            </a:r>
            <a:r>
              <a:rPr lang="zh-CN" altLang="en-US" dirty="0"/>
              <a:t>并测试</a:t>
            </a:r>
            <a:r>
              <a:rPr lang="zh-CN" altLang="en-US" dirty="0" smtClean="0"/>
              <a:t>分布式文件集群、</a:t>
            </a:r>
            <a:r>
              <a:rPr lang="zh-CN" altLang="en-US" dirty="0"/>
              <a:t>数据库集群</a:t>
            </a:r>
            <a:r>
              <a:rPr lang="en-US" altLang="zh-CN" dirty="0" smtClean="0"/>
              <a:t>	</a:t>
            </a:r>
            <a:r>
              <a:rPr lang="zh-CN" altLang="en-US" dirty="0" smtClean="0"/>
              <a:t>时间约两周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、系统上线后制定备份策略与基本监控策略</a:t>
            </a:r>
            <a:r>
              <a:rPr lang="en-US" altLang="zh-CN" dirty="0" smtClean="0"/>
              <a:t>	</a:t>
            </a:r>
            <a:r>
              <a:rPr lang="zh-CN" altLang="en-US" dirty="0" smtClean="0"/>
              <a:t>时间约一周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预计项目实施总时间为一个月，测试时间待定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292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项目实施可能出现的问题及应对操作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、域名需重新解析至新的负载均衡</a:t>
            </a:r>
            <a:r>
              <a:rPr lang="en-US" altLang="zh-CN" sz="2400" dirty="0" smtClean="0"/>
              <a:t>IP</a:t>
            </a:r>
          </a:p>
          <a:p>
            <a:pPr lvl="1"/>
            <a:r>
              <a:rPr lang="zh-CN" altLang="en-US" sz="2000" dirty="0" smtClean="0"/>
              <a:t>需</a:t>
            </a:r>
            <a:r>
              <a:rPr lang="zh-CN" altLang="en-US" sz="2000" dirty="0"/>
              <a:t>提前找出系统现在所有被外网访问的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</a:t>
            </a:r>
            <a:r>
              <a:rPr lang="zh-CN" altLang="en-US" sz="2000" dirty="0" smtClean="0"/>
              <a:t>与相关调用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系统域名解析更换时会使部分用户在一段时间内无法访问系统（</a:t>
            </a:r>
            <a:r>
              <a:rPr lang="en-US" altLang="zh-CN" dirty="0"/>
              <a:t>5~120</a:t>
            </a:r>
            <a:r>
              <a:rPr lang="zh-CN" altLang="en-US" dirty="0"/>
              <a:t>分钟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该</a:t>
            </a:r>
            <a:r>
              <a:rPr lang="zh-CN" altLang="en-US" dirty="0"/>
              <a:t>操作安排在凌晨用户访问量较小时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3</a:t>
            </a:r>
            <a:r>
              <a:rPr lang="zh-CN" altLang="en-US" dirty="0" smtClean="0"/>
              <a:t>、系统业务调用接口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/>
              <a:t>找出系统所有被调用的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4</a:t>
            </a:r>
            <a:r>
              <a:rPr lang="zh-CN" altLang="en-US" dirty="0" smtClean="0"/>
              <a:t>、对系统各类关键服务不太熟悉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mtClean="0"/>
              <a:t>用大约一周</a:t>
            </a:r>
            <a:r>
              <a:rPr lang="zh-CN" altLang="en-US"/>
              <a:t>左右</a:t>
            </a:r>
            <a:r>
              <a:rPr lang="zh-CN" altLang="en-US" smtClean="0"/>
              <a:t>时间</a:t>
            </a:r>
            <a:r>
              <a:rPr lang="zh-CN" altLang="en-US" dirty="0"/>
              <a:t>熟悉系统的关键服务及调用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5</a:t>
            </a:r>
            <a:r>
              <a:rPr lang="zh-CN" altLang="en-US" dirty="0" smtClean="0"/>
              <a:t>、其他可能出现问题，评审会讨论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8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2084</Words>
  <Application>Microsoft Office PowerPoint</Application>
  <PresentationFormat>宽屏</PresentationFormat>
  <Paragraphs>565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Times New Roman</vt:lpstr>
      <vt:lpstr>Office 主题</vt:lpstr>
      <vt:lpstr>零成本 系统架构扩展方案</vt:lpstr>
      <vt:lpstr>现系统架构</vt:lpstr>
      <vt:lpstr>现架构主要存在问题</vt:lpstr>
      <vt:lpstr>PowerPoint 演示文稿</vt:lpstr>
      <vt:lpstr>扩展方案 针对现系统架构方面的问题，提出以下扩展方案 </vt:lpstr>
      <vt:lpstr>扩展后架构</vt:lpstr>
      <vt:lpstr>扩展后系统概况</vt:lpstr>
      <vt:lpstr>项目实施计划</vt:lpstr>
      <vt:lpstr>项目实施可能出现的问题及应对操作</vt:lpstr>
      <vt:lpstr>其他问题</vt:lpstr>
      <vt:lpstr>自建托管机房VS阿里云</vt:lpstr>
      <vt:lpstr>PowerPoint 演示文稿</vt:lpstr>
      <vt:lpstr>采用阿里SQL Server云数据库的优缺点</vt:lpstr>
      <vt:lpstr>购买阿里云服务器自行搭建SQL集群</vt:lpstr>
      <vt:lpstr>综合对比</vt:lpstr>
      <vt:lpstr>经典网络组网与专有网络组网对比</vt:lpstr>
      <vt:lpstr>采购设备方案一</vt:lpstr>
      <vt:lpstr>采购设备方案二</vt:lpstr>
      <vt:lpstr>采购设备方案三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零成本 营销系统架构扩展</dc:title>
  <dc:creator>Administrator</dc:creator>
  <cp:lastModifiedBy>Administrator</cp:lastModifiedBy>
  <cp:revision>83</cp:revision>
  <dcterms:created xsi:type="dcterms:W3CDTF">2017-03-13T07:10:27Z</dcterms:created>
  <dcterms:modified xsi:type="dcterms:W3CDTF">2017-03-20T06:18:31Z</dcterms:modified>
</cp:coreProperties>
</file>