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0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2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4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1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2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E3D8-CA64-4CA9-90E2-2AF2E608A35D}" type="datetimeFigureOut">
              <a:rPr lang="zh-CN" altLang="en-US" smtClean="0"/>
              <a:t>2017/6/29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BE46-CC4F-4CE4-BCDB-72F5D9138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抓财猫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系统架构</a:t>
            </a:r>
            <a:r>
              <a:rPr lang="zh-CN" altLang="en-US" dirty="0"/>
              <a:t>建设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27566" cy="816694"/>
          </a:xfrm>
        </p:spPr>
        <p:txBody>
          <a:bodyPr/>
          <a:lstStyle/>
          <a:p>
            <a:pPr algn="ctr"/>
            <a:r>
              <a:rPr lang="zh-CN" altLang="en-US" dirty="0"/>
              <a:t>抓财</a:t>
            </a:r>
            <a:r>
              <a:rPr lang="zh-CN" altLang="en-US" dirty="0" smtClean="0"/>
              <a:t>猫架构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01" y="1057523"/>
            <a:ext cx="6930348" cy="55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8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系统建设方案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针对抓财猫系统特性，</a:t>
            </a:r>
            <a:r>
              <a:rPr lang="zh-CN" altLang="en-US" sz="3100" dirty="0"/>
              <a:t>提出</a:t>
            </a:r>
            <a:r>
              <a:rPr lang="zh-CN" altLang="en-US" sz="3100" dirty="0" smtClean="0"/>
              <a:t>以下</a:t>
            </a:r>
            <a:r>
              <a:rPr lang="zh-CN" altLang="en-US" sz="3100" dirty="0"/>
              <a:t>建设</a:t>
            </a:r>
            <a:r>
              <a:rPr lang="zh-CN" altLang="en-US" sz="3100" dirty="0" smtClean="0"/>
              <a:t>方案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、购买一台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服务器作为</a:t>
            </a:r>
            <a:r>
              <a:rPr lang="en-US" altLang="zh-CN" dirty="0" smtClean="0"/>
              <a:t>VPN</a:t>
            </a:r>
            <a:r>
              <a:rPr lang="zh-CN" altLang="en-US" dirty="0" smtClean="0"/>
              <a:t>及出口，关闭一切外网远程连接，杜绝非法用户登录服务器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、购买阿里云负载均衡做为外网出口</a:t>
            </a:r>
            <a:r>
              <a:rPr lang="zh-CN" altLang="en-US" dirty="0"/>
              <a:t>，外网只开放与娃娃机</a:t>
            </a:r>
            <a:r>
              <a:rPr lang="zh-CN" altLang="en-US" dirty="0" smtClean="0"/>
              <a:t>通讯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端口</a:t>
            </a:r>
            <a:r>
              <a:rPr lang="zh-CN" altLang="en-US" dirty="0"/>
              <a:t>以及</a:t>
            </a:r>
            <a:r>
              <a:rPr lang="en-US" altLang="zh-CN" dirty="0"/>
              <a:t>80</a:t>
            </a:r>
            <a:r>
              <a:rPr lang="zh-CN" altLang="en-US" dirty="0" smtClean="0"/>
              <a:t>端口</a:t>
            </a:r>
            <a:r>
              <a:rPr lang="zh-CN" altLang="en-US" dirty="0"/>
              <a:t>。</a:t>
            </a:r>
            <a:r>
              <a:rPr lang="zh-CN" altLang="en-US" dirty="0" smtClean="0"/>
              <a:t>购买</a:t>
            </a:r>
            <a:r>
              <a:rPr lang="zh-CN" altLang="en-US" dirty="0" smtClean="0"/>
              <a:t>三台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服务器做为内网及测试负载均衡。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、购买两台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服务器做为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及测试使用，现阶段所有应用安装在同一台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服务器上，使用测试服务器做备用服务器。后续可根据业务量进行</a:t>
            </a:r>
            <a:r>
              <a:rPr lang="zh-CN" altLang="en-US" dirty="0" smtClean="0"/>
              <a:t>拆分做成集群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86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8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系统建设方案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、抓财猫项目严重依赖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缓存，为了保证服务正常运行，购买两台</a:t>
            </a:r>
            <a:r>
              <a:rPr lang="en-US" altLang="zh-CN" dirty="0" smtClean="0"/>
              <a:t>ECS</a:t>
            </a:r>
            <a:r>
              <a:rPr lang="zh-CN" altLang="en-US" dirty="0" smtClean="0"/>
              <a:t>服务器作为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缓存主从服务器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、数据库暂时只购买一台，后续随业务发展，可以扩展为集群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、新增专线实现抓财猫系统与营销系统之间数据互通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、监控服务器在专线互通后，可使用原营销系统监控系统。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合计购买服务器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台，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项阿里云服务。采购成本大约</a:t>
            </a:r>
            <a:r>
              <a:rPr lang="en-US" altLang="zh-CN" dirty="0" smtClean="0">
                <a:solidFill>
                  <a:srgbClr val="FF0000"/>
                </a:solidFill>
              </a:rPr>
              <a:t>4W5</a:t>
            </a:r>
            <a:r>
              <a:rPr lang="zh-CN" altLang="en-US" dirty="0" smtClean="0">
                <a:solidFill>
                  <a:srgbClr val="FF0000"/>
                </a:solidFill>
              </a:rPr>
              <a:t>左右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66" y="149467"/>
            <a:ext cx="10515600" cy="3077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总体系统架构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3" y="698740"/>
            <a:ext cx="10293946" cy="60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设备方案一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4395"/>
              </p:ext>
            </p:extLst>
          </p:nvPr>
        </p:nvGraphicFramePr>
        <p:xfrm>
          <a:off x="146649" y="1360670"/>
          <a:ext cx="11964840" cy="5307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593"/>
                <a:gridCol w="834756"/>
                <a:gridCol w="776177"/>
                <a:gridCol w="702952"/>
                <a:gridCol w="959238"/>
                <a:gridCol w="886014"/>
                <a:gridCol w="563827"/>
                <a:gridCol w="600437"/>
                <a:gridCol w="878691"/>
                <a:gridCol w="951915"/>
                <a:gridCol w="798144"/>
                <a:gridCol w="673663"/>
                <a:gridCol w="2394433"/>
              </a:tblGrid>
              <a:tr h="34142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抓财猫组网方案一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服务器用途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服务器区域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实例类型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服务器操作系统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服务器配置规格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带宽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系统盘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服务器单价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r>
                        <a:rPr lang="zh-CN" altLang="en-US" sz="700" u="none" strike="noStrike">
                          <a:effectLst/>
                        </a:rPr>
                        <a:t>每年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服务器数量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 总价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685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阿里负载均衡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阿里云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5472.5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5472.5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阿里云全局负载均衡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685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弹性</a:t>
                      </a:r>
                      <a:r>
                        <a:rPr lang="en-US" sz="700" u="none" strike="noStrike">
                          <a:effectLst/>
                        </a:rPr>
                        <a:t>IP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阿里云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979.2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979.2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所有主机共享该带宽访问外网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VPN</a:t>
                      </a:r>
                      <a:r>
                        <a:rPr lang="zh-CN" altLang="en-US" sz="700" u="none" strike="noStrike">
                          <a:effectLst/>
                        </a:rPr>
                        <a:t>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614.55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614.55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代理负载均衡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1558.05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1558.05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备份负载均衡及平时测试使用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主内部负载均衡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1099.56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1099.56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内部负载均衡使用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备内部负载均衡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1099.56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1099.56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内部负载均衡使用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WEB</a:t>
                      </a:r>
                      <a:r>
                        <a:rPr lang="zh-CN" altLang="en-US" sz="700" u="none" strike="noStrike">
                          <a:effectLst/>
                        </a:rPr>
                        <a:t>应用服务器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windows2008R2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生产测试服务器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windows2008R2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200G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6279.12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6279.12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测试及备用</a:t>
                      </a:r>
                      <a:r>
                        <a:rPr lang="en-US" altLang="zh-CN" sz="700" u="none" strike="noStrike">
                          <a:effectLst/>
                        </a:rPr>
                        <a:t>WEB</a:t>
                      </a:r>
                      <a:r>
                        <a:rPr lang="zh-CN" altLang="en-US" sz="700" u="none" strike="noStrike">
                          <a:effectLst/>
                        </a:rPr>
                        <a:t>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685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数据库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windows2008R2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数据库缓存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3692.4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7384.8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专线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阿里云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 rowSpan="2" gridSpan="10">
                  <a:txBody>
                    <a:bodyPr/>
                    <a:lstStyle/>
                    <a:p>
                      <a:pPr algn="r" fontAlgn="ctr"/>
                      <a:r>
                        <a:rPr lang="zh-CN" altLang="en-US" sz="700" u="none" strike="noStrike">
                          <a:effectLst/>
                        </a:rPr>
                        <a:t>合计：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44185.58</a:t>
                      </a:r>
                      <a:endParaRPr lang="en-US" altLang="zh-CN" sz="7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49181">
                <a:tc gridSpan="10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采购</a:t>
            </a:r>
            <a:r>
              <a:rPr lang="zh-CN" altLang="en-US" dirty="0"/>
              <a:t>设备</a:t>
            </a:r>
            <a:r>
              <a:rPr lang="zh-CN" altLang="en-US" dirty="0" smtClean="0"/>
              <a:t>方案二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06616"/>
              </p:ext>
            </p:extLst>
          </p:nvPr>
        </p:nvGraphicFramePr>
        <p:xfrm>
          <a:off x="181155" y="1407873"/>
          <a:ext cx="11904454" cy="5312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26"/>
                <a:gridCol w="830543"/>
                <a:gridCol w="772260"/>
                <a:gridCol w="699405"/>
                <a:gridCol w="954396"/>
                <a:gridCol w="881542"/>
                <a:gridCol w="560981"/>
                <a:gridCol w="597408"/>
                <a:gridCol w="874257"/>
                <a:gridCol w="947110"/>
                <a:gridCol w="794115"/>
                <a:gridCol w="670264"/>
                <a:gridCol w="2382347"/>
              </a:tblGrid>
              <a:tr h="34678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抓财猫组网方案二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服务器用途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服务器区域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实例类型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服务器操作系统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服务器配置规格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带宽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系统盘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数据盘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服务器单价</a:t>
                      </a:r>
                      <a:r>
                        <a:rPr lang="en-US" altLang="zh-CN" sz="700" u="none" strike="noStrike">
                          <a:effectLst/>
                        </a:rPr>
                        <a:t>/</a:t>
                      </a:r>
                      <a:r>
                        <a:rPr lang="zh-CN" altLang="en-US" sz="700" u="none" strike="noStrike">
                          <a:effectLst/>
                        </a:rPr>
                        <a:t>每年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服务器数量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 总价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备注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阿里负载均衡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阿里云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5472.5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使用零成本现有架构</a:t>
                      </a:r>
                      <a:endParaRPr lang="zh-CN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弹性</a:t>
                      </a:r>
                      <a:r>
                        <a:rPr lang="en-US" sz="700" u="none" strike="noStrike">
                          <a:effectLst/>
                        </a:rPr>
                        <a:t>IP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阿里云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979.2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VPN</a:t>
                      </a:r>
                      <a:r>
                        <a:rPr lang="zh-CN" altLang="en-US" sz="700" u="none" strike="noStrike">
                          <a:effectLst/>
                        </a:rPr>
                        <a:t>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614.55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代理负载均衡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1558.05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主内部负载均衡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1099.56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备内部负载均衡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1099.56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6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WEB</a:t>
                      </a:r>
                      <a:r>
                        <a:rPr lang="zh-CN" altLang="en-US" sz="700" u="none" strike="noStrike">
                          <a:effectLst/>
                        </a:rPr>
                        <a:t>应用服务器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windows2008R2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生产测试服务器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windows2008R2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测试及备用</a:t>
                      </a:r>
                      <a:r>
                        <a:rPr lang="en-US" altLang="zh-CN" sz="700" u="none" strike="noStrike">
                          <a:effectLst/>
                        </a:rPr>
                        <a:t>WEB</a:t>
                      </a:r>
                      <a:r>
                        <a:rPr lang="zh-CN" altLang="en-US" sz="700" u="none" strike="noStrike">
                          <a:effectLst/>
                        </a:rPr>
                        <a:t>服务器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数据库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windows2008R2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80G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100G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5259.12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数据库缓存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系列</a:t>
                      </a:r>
                      <a:r>
                        <a:rPr lang="en-US" sz="700" u="none" strike="noStrike">
                          <a:effectLst/>
                        </a:rPr>
                        <a:t>III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Centos6.8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r>
                        <a:rPr lang="zh-CN" altLang="en-US" sz="700" u="none" strike="noStrike">
                          <a:effectLst/>
                        </a:rPr>
                        <a:t>核</a:t>
                      </a:r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50G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3692.4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7384.8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专线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华东</a:t>
                      </a:r>
                      <a:r>
                        <a:rPr lang="en-US" altLang="zh-CN" sz="700" u="none" strike="noStrike">
                          <a:effectLst/>
                        </a:rPr>
                        <a:t>2 </a:t>
                      </a:r>
                      <a:r>
                        <a:rPr lang="en-US" sz="700" u="none" strike="noStrike">
                          <a:effectLst/>
                        </a:rPr>
                        <a:t>B</a:t>
                      </a:r>
                      <a:r>
                        <a:rPr lang="zh-CN" altLang="en-US" sz="700" u="none" strike="noStrike">
                          <a:effectLst/>
                        </a:rPr>
                        <a:t>区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专有网络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阿里云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无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9180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 rowSpan="2" gridSpan="10">
                  <a:txBody>
                    <a:bodyPr/>
                    <a:lstStyle/>
                    <a:p>
                      <a:pPr algn="r" fontAlgn="ctr"/>
                      <a:r>
                        <a:rPr lang="zh-CN" altLang="en-US" sz="700" u="none" strike="noStrike">
                          <a:effectLst/>
                        </a:rPr>
                        <a:t>合计：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32342.16</a:t>
                      </a:r>
                      <a:endParaRPr lang="en-US" altLang="zh-CN" sz="7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54666">
                <a:tc gridSpan="10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9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789</Words>
  <Application>Microsoft Office PowerPoint</Application>
  <PresentationFormat>宽屏</PresentationFormat>
  <Paragraphs>327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抓财猫 系统架构建设方案</vt:lpstr>
      <vt:lpstr>抓财猫架构</vt:lpstr>
      <vt:lpstr>系统建设方案 针对抓财猫系统特性，提出以下建设方案 </vt:lpstr>
      <vt:lpstr>系统建设方案  </vt:lpstr>
      <vt:lpstr>总体系统架构</vt:lpstr>
      <vt:lpstr>采购设备方案一</vt:lpstr>
      <vt:lpstr>采购设备方案二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抓财猫 系统架构建设方案</dc:title>
  <dc:creator>Administrator</dc:creator>
  <cp:lastModifiedBy>Administrator</cp:lastModifiedBy>
  <cp:revision>10</cp:revision>
  <dcterms:created xsi:type="dcterms:W3CDTF">2017-06-28T08:42:25Z</dcterms:created>
  <dcterms:modified xsi:type="dcterms:W3CDTF">2017-06-29T07:42:53Z</dcterms:modified>
</cp:coreProperties>
</file>