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9" r:id="rId2"/>
    <p:sldId id="278" r:id="rId3"/>
    <p:sldId id="258" r:id="rId4"/>
    <p:sldId id="277" r:id="rId5"/>
    <p:sldId id="263" r:id="rId6"/>
    <p:sldId id="265" r:id="rId7"/>
    <p:sldId id="264" r:id="rId8"/>
    <p:sldId id="266" r:id="rId9"/>
    <p:sldId id="267" r:id="rId10"/>
    <p:sldId id="279" r:id="rId11"/>
    <p:sldId id="270" r:id="rId12"/>
    <p:sldId id="271" r:id="rId13"/>
    <p:sldId id="282" r:id="rId14"/>
    <p:sldId id="272" r:id="rId15"/>
    <p:sldId id="273" r:id="rId16"/>
    <p:sldId id="274" r:id="rId17"/>
    <p:sldId id="275" r:id="rId18"/>
    <p:sldId id="276" r:id="rId19"/>
    <p:sldId id="284" r:id="rId20"/>
    <p:sldId id="283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78"/>
            <p14:sldId id="258"/>
            <p14:sldId id="277"/>
          </p14:sldIdLst>
        </p14:section>
        <p14:section name="Overproduction" id="{933EC355-960C-4BDE-85FF-11184D1ADF62}">
          <p14:sldIdLst>
            <p14:sldId id="263"/>
            <p14:sldId id="265"/>
            <p14:sldId id="264"/>
            <p14:sldId id="266"/>
            <p14:sldId id="267"/>
            <p14:sldId id="279"/>
            <p14:sldId id="270"/>
            <p14:sldId id="271"/>
            <p14:sldId id="282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  <p14:sldId id="284"/>
            <p14:sldId id="283"/>
          </p14:sldIdLst>
        </p14:section>
        <p14:section name="Overproduction solution" id="{9EF7D278-11CE-409A-97EC-C099DAC0F814}">
          <p14:sldIdLst>
            <p14:sldId id="285"/>
            <p14:sldId id="287"/>
            <p14:sldId id="286"/>
            <p14:sldId id="288"/>
            <p14:sldId id="289"/>
            <p14:sldId id="290"/>
            <p14:sldId id="291"/>
            <p14:sldId id="296"/>
            <p14:sldId id="297"/>
          </p14:sldIdLst>
        </p14:section>
        <p14:section name="Conclusion" id="{180BEECC-4D0B-4A4F-A3F5-019DAE7BDC83}">
          <p14:sldIdLst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F0000"/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8" autoAdjust="0"/>
  </p:normalViewPr>
  <p:slideViewPr>
    <p:cSldViewPr>
      <p:cViewPr varScale="1">
        <p:scale>
          <a:sx n="100" d="100"/>
          <a:sy n="100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82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0"/>
  <ax:ocxPr ax:name="mute" ax:value="0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26"/>
  <ax:ocxPr ax:name="_cy" ax:value="19050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76000"/>
        <c:axId val="37377536"/>
      </c:scatterChart>
      <c:valAx>
        <c:axId val="3737600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377536"/>
        <c:crosses val="autoZero"/>
        <c:crossBetween val="midCat"/>
      </c:valAx>
      <c:valAx>
        <c:axId val="3737753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376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69984"/>
        <c:axId val="37771520"/>
      </c:scatterChart>
      <c:valAx>
        <c:axId val="3776998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771520"/>
        <c:crosses val="autoZero"/>
        <c:crossBetween val="midCat"/>
      </c:valAx>
      <c:valAx>
        <c:axId val="3777152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769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99424"/>
        <c:axId val="37800960"/>
      </c:scatterChart>
      <c:valAx>
        <c:axId val="3779942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800960"/>
        <c:crosses val="autoZero"/>
        <c:crossBetween val="midCat"/>
      </c:valAx>
      <c:valAx>
        <c:axId val="3780096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7994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88896"/>
        <c:axId val="37507072"/>
      </c:scatterChart>
      <c:valAx>
        <c:axId val="3748889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507072"/>
        <c:crosses val="autoZero"/>
        <c:crossBetween val="midCat"/>
      </c:valAx>
      <c:valAx>
        <c:axId val="3750707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488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7488"/>
        <c:axId val="37569280"/>
      </c:scatterChart>
      <c:valAx>
        <c:axId val="3756748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569280"/>
        <c:crosses val="autoZero"/>
        <c:crossBetween val="midCat"/>
      </c:valAx>
      <c:valAx>
        <c:axId val="3756928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5674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80800"/>
        <c:axId val="37582336"/>
      </c:scatterChart>
      <c:valAx>
        <c:axId val="3758080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582336"/>
        <c:crosses val="autoZero"/>
        <c:crossBetween val="midCat"/>
      </c:valAx>
      <c:valAx>
        <c:axId val="3758233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580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47104"/>
        <c:axId val="37648640"/>
      </c:scatterChart>
      <c:valAx>
        <c:axId val="3764710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48640"/>
        <c:crosses val="autoZero"/>
        <c:crossBetween val="midCat"/>
      </c:valAx>
      <c:valAx>
        <c:axId val="3764864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471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72448"/>
        <c:axId val="37673984"/>
      </c:scatterChart>
      <c:valAx>
        <c:axId val="3767244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73984"/>
        <c:crosses val="autoZero"/>
        <c:crossBetween val="midCat"/>
      </c:valAx>
      <c:valAx>
        <c:axId val="3767398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7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9120"/>
        <c:axId val="37691392"/>
      </c:scatterChart>
      <c:valAx>
        <c:axId val="3766912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91392"/>
        <c:crosses val="autoZero"/>
        <c:crossBetween val="midCat"/>
        <c:majorUnit val="2"/>
      </c:valAx>
      <c:valAx>
        <c:axId val="3769139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376691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36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15-12-2016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7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09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1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33795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7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169095" TargetMode="External"/><Relationship Id="rId2" Type="http://schemas.openxmlformats.org/officeDocument/2006/relationships/hyperlink" Target="https://github.com/rvanheest/feedback4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Richard van Heest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err="1" smtClean="0"/>
              <a:t>async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smtClean="0"/>
              <a:t>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/>
          </a:p>
          <a:p>
            <a:r>
              <a:rPr lang="nl-NL" u="sng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In-memory list of </a:t>
            </a:r>
            <a:r>
              <a:rPr lang="nl-NL" dirty="0" smtClean="0"/>
              <a:t>data</a:t>
            </a:r>
          </a:p>
          <a:p>
            <a:pPr lvl="1"/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/>
      <p:bldP spid="56" grpId="0" animBg="1"/>
      <p:bldP spid="57" grpId="0" animBg="1"/>
      <p:bldP spid="58" grpId="0" animBg="1"/>
      <p:bldP spid="69" grpId="0" animBg="1"/>
      <p:bldP spid="7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backtrack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4566494"/>
          </a:xfrm>
        </p:spPr>
        <p:txBody>
          <a:bodyPr>
            <a:no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Maybe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Backpressure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endParaRPr lang="nl-NL" dirty="0" smtClean="0"/>
          </a:p>
          <a:p>
            <a:pPr lvl="1"/>
            <a:r>
              <a:rPr lang="nl-NL" dirty="0" err="1" smtClean="0"/>
              <a:t>Affects</a:t>
            </a:r>
            <a:r>
              <a:rPr lang="nl-NL" dirty="0" smtClean="0"/>
              <a:t> operators</a:t>
            </a:r>
          </a:p>
          <a:p>
            <a:endParaRPr lang="nl-NL" dirty="0"/>
          </a:p>
          <a:p>
            <a:r>
              <a:rPr lang="nl-NL" b="1" dirty="0" err="1" smtClean="0"/>
              <a:t>Our</a:t>
            </a:r>
            <a:r>
              <a:rPr lang="nl-NL" b="1" dirty="0" smtClean="0"/>
              <a:t> solution</a:t>
            </a:r>
          </a:p>
          <a:p>
            <a:pPr lvl="1"/>
            <a:r>
              <a:rPr lang="nl-NL" dirty="0" smtClean="0"/>
              <a:t>Move </a:t>
            </a:r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to</a:t>
            </a:r>
            <a:r>
              <a:rPr lang="nl-NL" dirty="0" smtClean="0"/>
              <a:t> source</a:t>
            </a:r>
          </a:p>
          <a:p>
            <a:pPr lvl="1"/>
            <a:r>
              <a:rPr lang="nl-NL" dirty="0" smtClean="0"/>
              <a:t>Keep </a:t>
            </a:r>
            <a:r>
              <a:rPr lang="nl-NL" dirty="0" err="1" smtClean="0"/>
              <a:t>the</a:t>
            </a:r>
            <a:r>
              <a:rPr lang="nl-NL" dirty="0" smtClean="0"/>
              <a:t> operators </a:t>
            </a:r>
            <a:r>
              <a:rPr lang="nl-NL" i="1" dirty="0" err="1" smtClean="0"/>
              <a:t>reactive</a:t>
            </a:r>
            <a:endParaRPr lang="nl-NL" dirty="0" smtClean="0"/>
          </a:p>
          <a:p>
            <a:pPr lvl="1"/>
            <a:r>
              <a:rPr lang="nl-NL" i="1" dirty="0" err="1" smtClean="0"/>
              <a:t>Automatically</a:t>
            </a:r>
            <a:r>
              <a:rPr lang="nl-NL" i="1" dirty="0" smtClean="0"/>
              <a:t> </a:t>
            </a:r>
            <a:r>
              <a:rPr lang="nl-NL" i="1" dirty="0" err="1" smtClean="0"/>
              <a:t>calculate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much</a:t>
            </a:r>
            <a:r>
              <a:rPr lang="nl-NL" i="1" dirty="0" smtClean="0"/>
              <a:t> data </a:t>
            </a:r>
            <a:r>
              <a:rPr lang="nl-NL" i="1" dirty="0" err="1" smtClean="0"/>
              <a:t>to</a:t>
            </a:r>
            <a:r>
              <a:rPr lang="nl-NL" i="1" dirty="0" smtClean="0"/>
              <a:t> produce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Lossy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3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2016-12-16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nl-NL" sz="28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nl-NL" sz="28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  <m:r>
                        <a:rPr lang="nl-NL" sz="2800" b="0" i="1" smtClean="0">
                          <a:latin typeface="Cambria Math"/>
                        </a:rPr>
                        <m:t>(</m:t>
                      </m:r>
                      <m:r>
                        <a:rPr lang="nl-NL" sz="2800" b="0" i="1" smtClean="0">
                          <a:latin typeface="Cambria Math"/>
                        </a:rPr>
                        <m:t>𝑠</m:t>
                      </m:r>
                      <m:r>
                        <a:rPr lang="nl-N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s://upload.wikimedia.org/wikipedia/commons/thumb/9/90/Simple_feedback_control_loop2.svg/1280px-Simple_feedback_control_loop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710956"/>
            <a:ext cx="7064128" cy="2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2118022" y="1628800"/>
            <a:ext cx="31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 smtClean="0"/>
              <a:t>Laplace </a:t>
            </a:r>
            <a:r>
              <a:rPr lang="en-US" sz="2400" i="1" dirty="0" smtClean="0"/>
              <a:t>transformation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0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2" y="0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2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75" y="0"/>
                  <a:ext cx="9150350" cy="686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2776"/>
            <a:ext cx="8234363" cy="1556940"/>
          </a:xfr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645024"/>
            <a:ext cx="4587157" cy="2905200"/>
          </a:xfrm>
          <a:prstGeom prst="rect">
            <a:avLst/>
          </a:prstGeom>
        </p:spPr>
      </p:pic>
      <p:pic>
        <p:nvPicPr>
          <p:cNvPr id="6146" name="Picture 2" descr="G:\Richard van Heest\TU Delft\Jaar 4\IN5000 Master Thesis\Report and Presentation\presentation\img\p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4032449" cy="24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475656" y="3059668"/>
            <a:ext cx="15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/>
              <a:t>PID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r>
                        <a:rPr lang="nl-N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nl-NL" i="1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nl-NL" i="1">
                              <a:latin typeface="Cambria Math"/>
                            </a:rPr>
                            <m:t>𝑑</m:t>
                          </m:r>
                          <m:r>
                            <a:rPr lang="nl-NL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485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dirty="0" err="1" smtClean="0"/>
              <a:t>Components</a:t>
            </a:r>
            <a:r>
              <a:rPr lang="nl-NL" sz="2800" dirty="0" smtClean="0"/>
              <a:t> are </a:t>
            </a:r>
            <a:r>
              <a:rPr lang="nl-NL" sz="2800" dirty="0" err="1" smtClean="0"/>
              <a:t>transformations</a:t>
            </a:r>
            <a:r>
              <a:rPr lang="nl-NL" sz="2800" dirty="0" smtClean="0"/>
              <a:t> over </a:t>
            </a:r>
            <a:r>
              <a:rPr lang="nl-NL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err="1" smtClean="0"/>
              <a:t>s</a:t>
            </a:r>
            <a:r>
              <a:rPr lang="nl-NL" sz="2800" dirty="0" smtClean="0"/>
              <a:t>: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Component[I, O](transform: Observable[I] =&gt; Observable[O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run(is: Observable[I]): Observable[O]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transform(is)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&gt;&gt;&gt;[X](other: Component[O, X]):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Component(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compose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create(f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more operators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create[I, O](f: I =&gt; O): Component[I, 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 map 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467544" y="161218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&lt;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 err="1"/>
              <a:t>com.github.rvanheest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feedback4s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1.0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7633" y="32036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github.com/rvanheest/feedback4s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37077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doi.org/10.5281/zenodo.169095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Richard van Heest\TU Delft\Jaar 4\IN5000 Master Thesis\Report and Presentation\report\figures\BallTracker-moving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 b="41218"/>
          <a:stretch/>
        </p:blipFill>
        <p:spPr bwMode="auto">
          <a:xfrm>
            <a:off x="0" y="0"/>
            <a:ext cx="9144000" cy="4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19</a:t>
            </a:fld>
            <a:endParaRPr lang="nl-NL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8" y="4437112"/>
            <a:ext cx="8728445" cy="1838572"/>
          </a:xfrm>
        </p:spPr>
      </p:pic>
    </p:spTree>
    <p:extLst>
      <p:ext uri="{BB962C8B-B14F-4D97-AF65-F5344CB8AC3E}">
        <p14:creationId xmlns:p14="http://schemas.microsoft.com/office/powerpoint/2010/main" val="271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smtClean="0"/>
              <a:t>Feedback </a:t>
            </a:r>
            <a:r>
              <a:rPr lang="nl-NL" dirty="0" err="1" smtClean="0"/>
              <a:t>applied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: </a:t>
            </a:r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 smtClean="0"/>
          </a:p>
          <a:p>
            <a:r>
              <a:rPr lang="nl-NL" dirty="0" smtClean="0"/>
              <a:t>Hot source: </a:t>
            </a:r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  <a:p>
            <a:r>
              <a:rPr lang="nl-NL" dirty="0" err="1" smtClean="0"/>
              <a:t>Cold</a:t>
            </a:r>
            <a:r>
              <a:rPr lang="nl-NL" dirty="0" smtClean="0"/>
              <a:t> source: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7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21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i="1" dirty="0" err="1" smtClean="0"/>
              <a:t>Backpressure</a:t>
            </a:r>
            <a:r>
              <a:rPr lang="nl-NL" dirty="0" smtClean="0"/>
              <a:t>’ in </a:t>
            </a:r>
            <a:r>
              <a:rPr lang="nl-NL" dirty="0" err="1" smtClean="0"/>
              <a:t>the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3489252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handled</a:t>
            </a:r>
            <a:r>
              <a:rPr lang="nl-NL" dirty="0" smtClean="0"/>
              <a:t> best:</a:t>
            </a:r>
          </a:p>
          <a:p>
            <a:pPr lvl="1"/>
            <a:r>
              <a:rPr lang="nl-NL" b="1" dirty="0" smtClean="0"/>
              <a:t>In </a:t>
            </a:r>
            <a:r>
              <a:rPr lang="nl-NL" b="1" dirty="0" err="1" smtClean="0"/>
              <a:t>the</a:t>
            </a:r>
            <a:r>
              <a:rPr lang="nl-NL" b="1" dirty="0" smtClean="0"/>
              <a:t> source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hot!</a:t>
            </a:r>
            <a:endParaRPr lang="nl-NL" b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22</a:t>
            </a:fld>
            <a:endParaRPr lang="nl-NL"/>
          </a:p>
        </p:txBody>
      </p:sp>
      <p:sp>
        <p:nvSpPr>
          <p:cNvPr id="7" name="producer"/>
          <p:cNvSpPr txBox="1"/>
          <p:nvPr/>
        </p:nvSpPr>
        <p:spPr>
          <a:xfrm>
            <a:off x="395536" y="1774558"/>
            <a:ext cx="1080120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producer</a:t>
            </a:r>
            <a:endParaRPr lang="nl-NL" dirty="0"/>
          </a:p>
        </p:txBody>
      </p:sp>
      <p:sp>
        <p:nvSpPr>
          <p:cNvPr id="8" name="consumer"/>
          <p:cNvSpPr txBox="1"/>
          <p:nvPr/>
        </p:nvSpPr>
        <p:spPr>
          <a:xfrm>
            <a:off x="7596336" y="1913056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operator 1"/>
          <p:cNvSpPr txBox="1"/>
          <p:nvPr/>
        </p:nvSpPr>
        <p:spPr>
          <a:xfrm>
            <a:off x="1979712" y="1774557"/>
            <a:ext cx="165618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overproduction</a:t>
            </a:r>
            <a:r>
              <a:rPr lang="nl-NL" dirty="0" smtClean="0"/>
              <a:t> control</a:t>
            </a:r>
            <a:endParaRPr lang="nl-NL" dirty="0"/>
          </a:p>
        </p:txBody>
      </p:sp>
      <p:sp>
        <p:nvSpPr>
          <p:cNvPr id="10" name="operator 2"/>
          <p:cNvSpPr txBox="1"/>
          <p:nvPr/>
        </p:nvSpPr>
        <p:spPr>
          <a:xfrm>
            <a:off x="4139952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1" name="operator n"/>
          <p:cNvSpPr txBox="1"/>
          <p:nvPr/>
        </p:nvSpPr>
        <p:spPr>
          <a:xfrm>
            <a:off x="5868144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12" name="producer --&gt; operator 1"/>
          <p:cNvCxnSpPr>
            <a:stCxn id="7" idx="3"/>
            <a:endCxn id="9" idx="1"/>
          </p:cNvCxnSpPr>
          <p:nvPr/>
        </p:nvCxnSpPr>
        <p:spPr>
          <a:xfrm flipV="1">
            <a:off x="1475656" y="2097723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perator 1 --&gt; operator 2"/>
          <p:cNvCxnSpPr>
            <a:stCxn id="9" idx="3"/>
            <a:endCxn id="10" idx="1"/>
          </p:cNvCxnSpPr>
          <p:nvPr/>
        </p:nvCxnSpPr>
        <p:spPr>
          <a:xfrm flipV="1">
            <a:off x="3635896" y="2097722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perator 2 --&gt; operator n"/>
          <p:cNvCxnSpPr>
            <a:stCxn id="10" idx="3"/>
            <a:endCxn id="11" idx="1"/>
          </p:cNvCxnSpPr>
          <p:nvPr/>
        </p:nvCxnSpPr>
        <p:spPr>
          <a:xfrm>
            <a:off x="5364088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perator n --&gt; consumer"/>
          <p:cNvCxnSpPr>
            <a:stCxn id="11" idx="3"/>
            <a:endCxn id="8" idx="1"/>
          </p:cNvCxnSpPr>
          <p:nvPr/>
        </p:nvCxnSpPr>
        <p:spPr>
          <a:xfrm>
            <a:off x="7092280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p:sp>
        <p:nvSpPr>
          <p:cNvPr id="57" name="Tijdelijke aanduiding voor inhoud 5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Metrics</a:t>
            </a:r>
            <a:endParaRPr lang="nl-NL" sz="3200" dirty="0" smtClean="0"/>
          </a:p>
          <a:p>
            <a:pPr lvl="1"/>
            <a:r>
              <a:rPr lang="nl-NL" sz="2800" dirty="0" smtClean="0"/>
              <a:t>#</a:t>
            </a:r>
            <a:r>
              <a:rPr lang="nl-NL" sz="2800" dirty="0" err="1" smtClean="0"/>
              <a:t>elements</a:t>
            </a:r>
            <a:r>
              <a:rPr lang="nl-NL" sz="2800" dirty="0" smtClean="0"/>
              <a:t> in buffer</a:t>
            </a:r>
          </a:p>
          <a:p>
            <a:pPr lvl="1"/>
            <a:r>
              <a:rPr lang="nl-NL" sz="2800" dirty="0" err="1" smtClean="0"/>
              <a:t>throughput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23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21" grpId="0"/>
      <p:bldP spid="19" grpId="0"/>
      <p:bldP spid="13" grpId="0" animBg="1"/>
      <p:bldP spid="22" grpId="0"/>
      <p:bldP spid="23" grpId="0" animBg="1"/>
      <p:bldP spid="24" grpId="0" animBg="1"/>
      <p:bldP spid="29" grpId="0"/>
      <p:bldP spid="49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ijdelijke aanduiding voor inhoud 5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</p:spPr>
            <p:txBody>
              <a:bodyPr>
                <a:normAutofit/>
              </a:bodyPr>
              <a:lstStyle/>
              <a:p>
                <a:r>
                  <a:rPr lang="nl-NL" sz="3200" dirty="0" smtClean="0"/>
                  <a:t>Throughput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with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integers</m:t>
                    </m:r>
                    <m:r>
                      <a:rPr lang="nl-NL" b="0" i="1" smtClean="0">
                        <a:latin typeface="Cambria Math"/>
                      </a:rPr>
                      <m:t>≥0</m:t>
                    </m:r>
                  </m:oMath>
                </a14:m>
                <a:endParaRPr lang="nl-NL" dirty="0" smtClean="0"/>
              </a:p>
              <a:p>
                <a:pPr lvl="1"/>
                <a:endParaRPr lang="nl-NL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0</m:t>
                    </m:r>
                    <m:r>
                      <a:rPr lang="nl-NL" b="0" i="1" smtClean="0">
                        <a:latin typeface="Cambria Math"/>
                      </a:rPr>
                      <m:t>.0</m:t>
                    </m:r>
                    <m:r>
                      <a:rPr lang="nl-NL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≤1.0</m:t>
                    </m:r>
                  </m:oMath>
                </a14:m>
                <a:endParaRPr lang="nl-NL" dirty="0" smtClean="0"/>
              </a:p>
            </p:txBody>
          </p:sp>
        </mc:Choice>
        <mc:Fallback>
          <p:sp>
            <p:nvSpPr>
              <p:cNvPr id="57" name="Tijdelijke aanduiding voor inhoud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  <a:blipFill rotWithShape="1">
                <a:blip r:embed="rId2"/>
                <a:stretch>
                  <a:fillRect l="-1637" t="-36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24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PublishSubject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[T]()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=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(n: Int): Unit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…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Requestable.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133701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.filter(_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.map(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.drop(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.take(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56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72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2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525963"/>
          </a:xfrm>
        </p:spPr>
        <p:txBody>
          <a:bodyPr/>
          <a:lstStyle/>
          <a:p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 in </a:t>
            </a:r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safety</a:t>
            </a:r>
            <a:endParaRPr lang="nl-NL" dirty="0" smtClean="0"/>
          </a:p>
          <a:p>
            <a:r>
              <a:rPr lang="nl-NL" dirty="0" smtClean="0"/>
              <a:t>Source + feedback system = hot</a:t>
            </a:r>
          </a:p>
          <a:p>
            <a:r>
              <a:rPr lang="nl-NL" dirty="0" smtClean="0"/>
              <a:t>Operators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purely</a:t>
            </a:r>
            <a:r>
              <a:rPr lang="nl-NL" dirty="0" smtClean="0"/>
              <a:t> </a:t>
            </a:r>
            <a:r>
              <a:rPr lang="nl-NL" dirty="0" err="1" smtClean="0"/>
              <a:t>reactively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achievements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Analysis of sources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solutions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 smtClean="0"/>
          </a:p>
          <a:p>
            <a:r>
              <a:rPr lang="nl-NL" dirty="0" smtClean="0"/>
              <a:t>feedback4s</a:t>
            </a:r>
          </a:p>
          <a:p>
            <a:r>
              <a:rPr lang="nl-NL" dirty="0" err="1" smtClean="0"/>
              <a:t>Reactive</a:t>
            </a:r>
            <a:r>
              <a:rPr lang="nl-NL" dirty="0" smtClean="0"/>
              <a:t> solution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filter(i =&gt; i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.filter(i =&gt;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9" y="140348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producer</a:t>
            </a:r>
            <a:endParaRPr lang="nl-NL" dirty="0"/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1" y="1772817"/>
            <a:ext cx="0" cy="3951148"/>
          </a:xfrm>
          <a:prstGeom prst="straightConnector1">
            <a:avLst/>
          </a:prstGeom>
          <a:ln w="19050" cmpd="sng">
            <a:solidFill>
              <a:srgbClr val="4F81B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9" y="572396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 err="1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3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3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3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3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0</a:t>
            </a:r>
            <a:endParaRPr lang="nl-NL" dirty="0"/>
          </a:p>
        </p:txBody>
      </p:sp>
      <p:sp>
        <p:nvSpPr>
          <p:cNvPr id="19" name="time1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1</a:t>
            </a:r>
            <a:endParaRPr lang="nl-NL" dirty="0"/>
          </a:p>
        </p:txBody>
      </p:sp>
      <p:sp>
        <p:nvSpPr>
          <p:cNvPr id="20" name="time2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2</a:t>
            </a:r>
            <a:endParaRPr lang="nl-NL" dirty="0"/>
          </a:p>
        </p:txBody>
      </p:sp>
      <p:sp>
        <p:nvSpPr>
          <p:cNvPr id="21" name="time3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3</a:t>
            </a:r>
            <a:endParaRPr lang="nl-NL" dirty="0"/>
          </a:p>
        </p:txBody>
      </p:sp>
      <p:sp>
        <p:nvSpPr>
          <p:cNvPr id="27" name="time4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4</a:t>
            </a:r>
            <a:endParaRPr lang="nl-NL" dirty="0"/>
          </a:p>
        </p:txBody>
      </p:sp>
      <p:sp>
        <p:nvSpPr>
          <p:cNvPr id="28" name="time5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5</a:t>
            </a:r>
            <a:endParaRPr lang="nl-NL" dirty="0"/>
          </a:p>
        </p:txBody>
      </p:sp>
      <p:sp>
        <p:nvSpPr>
          <p:cNvPr id="29" name="time6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7</a:t>
            </a:r>
            <a:endParaRPr lang="nl-NL" dirty="0"/>
          </a:p>
        </p:txBody>
      </p:sp>
      <p:sp>
        <p:nvSpPr>
          <p:cNvPr id="31" name="time8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8</a:t>
            </a:r>
            <a:endParaRPr lang="nl-NL" dirty="0"/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2" grpId="2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8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4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3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1061</Words>
  <Application>Microsoft Office PowerPoint</Application>
  <PresentationFormat>Diavoorstelling (4:3)</PresentationFormat>
  <Paragraphs>371</Paragraphs>
  <Slides>30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1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Interactive vs. Reactive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source matters!</vt:lpstr>
      <vt:lpstr>Backpressure/Reactive Streams</vt:lpstr>
      <vt:lpstr>Interactive vs. Reactive</vt:lpstr>
      <vt:lpstr>Let’s backtrack</vt:lpstr>
      <vt:lpstr>Feedback Control</vt:lpstr>
      <vt:lpstr>PowerPoint-presentatie</vt:lpstr>
      <vt:lpstr>PowerPoint-presentatie</vt:lpstr>
      <vt:lpstr>Feedback system</vt:lpstr>
      <vt:lpstr>feedback4s</vt:lpstr>
      <vt:lpstr>feedback4s</vt:lpstr>
      <vt:lpstr>Demo</vt:lpstr>
      <vt:lpstr>Feedback applied to overproduction</vt:lpstr>
      <vt:lpstr>Backpressure/Reactive Streams</vt:lpstr>
      <vt:lpstr>‘Backpressure’ in the source</vt:lpstr>
      <vt:lpstr>Overproduction feedback system</vt:lpstr>
      <vt:lpstr>Overproduction feedback system</vt:lpstr>
      <vt:lpstr>Overproduction in Rx</vt:lpstr>
      <vt:lpstr>Overproduction in Rx</vt:lpstr>
      <vt:lpstr>Overproduction in Rx</vt:lpstr>
      <vt:lpstr>Compared to backpressure</vt:lpstr>
      <vt:lpstr>Main achievements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117</cp:revision>
  <dcterms:created xsi:type="dcterms:W3CDTF">2016-12-02T09:53:33Z</dcterms:created>
  <dcterms:modified xsi:type="dcterms:W3CDTF">2016-12-15T14:19:02Z</dcterms:modified>
</cp:coreProperties>
</file>