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69" r:id="rId2"/>
    <p:sldId id="278" r:id="rId3"/>
    <p:sldId id="258" r:id="rId4"/>
    <p:sldId id="277" r:id="rId5"/>
    <p:sldId id="259" r:id="rId6"/>
    <p:sldId id="263" r:id="rId7"/>
    <p:sldId id="265" r:id="rId8"/>
    <p:sldId id="264" r:id="rId9"/>
    <p:sldId id="266" r:id="rId10"/>
    <p:sldId id="267" r:id="rId11"/>
    <p:sldId id="279" r:id="rId12"/>
    <p:sldId id="270" r:id="rId13"/>
    <p:sldId id="271" r:id="rId14"/>
    <p:sldId id="282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2FB25C-26C9-492E-9E21-7E9DC2913B01}">
          <p14:sldIdLst>
            <p14:sldId id="269"/>
          </p14:sldIdLst>
        </p14:section>
        <p14:section name="Introduction RP" id="{E0F5B808-1E73-4573-BA8C-F7E3D72CD922}">
          <p14:sldIdLst>
            <p14:sldId id="278"/>
            <p14:sldId id="258"/>
            <p14:sldId id="277"/>
            <p14:sldId id="259"/>
          </p14:sldIdLst>
        </p14:section>
        <p14:section name="Overproduction" id="{933EC355-960C-4BDE-85FF-11184D1ADF62}">
          <p14:sldIdLst>
            <p14:sldId id="263"/>
            <p14:sldId id="265"/>
            <p14:sldId id="264"/>
            <p14:sldId id="266"/>
            <p14:sldId id="267"/>
            <p14:sldId id="279"/>
            <p14:sldId id="270"/>
            <p14:sldId id="271"/>
            <p14:sldId id="282"/>
          </p14:sldIdLst>
        </p14:section>
        <p14:section name="Feedback Control" id="{ADC00E59-DD11-4221-812A-262B39ADBBE1}">
          <p14:sldIdLst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G:\Richard van Heest\TU Delft\Jaar 4\IN5000 Master Thesis\Report and Presentation\presentation\img\Chicken head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0"/>
  <ax:ocxPr ax:name="baseURL" ax:value=""/>
  <ax:ocxPr ax:name="volume" ax:value="0"/>
  <ax:ocxPr ax:name="mute" ax:value="0"/>
  <ax:ocxPr ax:name="uiMode" ax:value="none"/>
  <ax:ocxPr ax:name="stretchToFit" ax:value="-1"/>
  <ax:ocxPr ax:name="windowlessVideo" ax:value="0"/>
  <ax:ocxPr ax:name="enabled" ax:value="0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00"/>
  <ax:ocxPr ax:name="_cy" ax:value="19059"/>
</ax:ocx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Blad1!$B$2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010496"/>
        <c:axId val="119538432"/>
      </c:scatterChart>
      <c:valAx>
        <c:axId val="17201049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9538432"/>
        <c:crosses val="autoZero"/>
        <c:crossBetween val="midCat"/>
      </c:valAx>
      <c:valAx>
        <c:axId val="11953843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720104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Blad1!$B$2:$B$3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262528"/>
        <c:axId val="170264064"/>
      </c:scatterChart>
      <c:valAx>
        <c:axId val="170262528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70264064"/>
        <c:crosses val="autoZero"/>
        <c:crossBetween val="midCat"/>
      </c:valAx>
      <c:valAx>
        <c:axId val="170264064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702625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Blad1!$B$2:$B$4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59904"/>
        <c:axId val="170461440"/>
      </c:scatterChart>
      <c:valAx>
        <c:axId val="17045990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70461440"/>
        <c:crosses val="autoZero"/>
        <c:crossBetween val="midCat"/>
      </c:valAx>
      <c:valAx>
        <c:axId val="170461440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704599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Blad1!$B$2:$B$5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044096"/>
        <c:axId val="175045632"/>
      </c:scatterChart>
      <c:valAx>
        <c:axId val="175044096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75045632"/>
        <c:crosses val="autoZero"/>
        <c:crossBetween val="midCat"/>
      </c:valAx>
      <c:valAx>
        <c:axId val="175045632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750440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Blad1!$B$2:$B$6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335104"/>
        <c:axId val="112345088"/>
      </c:scatterChart>
      <c:valAx>
        <c:axId val="11233510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2345088"/>
        <c:crosses val="autoZero"/>
        <c:crossBetween val="midCat"/>
      </c:valAx>
      <c:valAx>
        <c:axId val="112345088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23351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Blad1!$B$2:$B$7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364544"/>
        <c:axId val="112366336"/>
      </c:scatterChart>
      <c:valAx>
        <c:axId val="112364544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2366336"/>
        <c:crosses val="autoZero"/>
        <c:crossBetween val="midCat"/>
      </c:valAx>
      <c:valAx>
        <c:axId val="112366336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23645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Blad1!$B$2:$B$8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545792"/>
        <c:axId val="112547328"/>
      </c:scatterChart>
      <c:valAx>
        <c:axId val="112545792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2547328"/>
        <c:crosses val="autoZero"/>
        <c:crossBetween val="midCat"/>
      </c:valAx>
      <c:valAx>
        <c:axId val="112547328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25457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xVal>
          <c:yVal>
            <c:numRef>
              <c:f>Blad1!$B$2:$B$9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567040"/>
        <c:axId val="112568576"/>
      </c:scatterChart>
      <c:valAx>
        <c:axId val="112567040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2568576"/>
        <c:crosses val="autoZero"/>
        <c:crossBetween val="midCat"/>
      </c:valAx>
      <c:valAx>
        <c:axId val="112568576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25670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Aantal</c:v>
                </c:pt>
              </c:strCache>
            </c:strRef>
          </c:tx>
          <c:xVal>
            <c:numRef>
              <c:f>Blad1!$A$2:$A$10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Blad1!$B$2:$B$10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727552"/>
        <c:axId val="112729088"/>
      </c:scatterChart>
      <c:valAx>
        <c:axId val="112727552"/>
        <c:scaling>
          <c:orientation val="minMax"/>
          <c:max val="8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2729088"/>
        <c:crosses val="autoZero"/>
        <c:crossBetween val="midCat"/>
        <c:majorUnit val="2"/>
      </c:valAx>
      <c:valAx>
        <c:axId val="112729088"/>
        <c:scaling>
          <c:orientation val="minMax"/>
          <c:max val="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nl-NL"/>
          </a:p>
        </c:txPr>
        <c:crossAx val="1127275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72E7A-3E5D-4AB0-B300-1A3301431166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CB1AC-7512-428E-8D64-A7F3194147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42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CB1AC-7512-428E-8D64-A7F319414701}" type="slidenum">
              <a:rPr lang="nl-NL" smtClean="0"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82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1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615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90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00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10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65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63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286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33794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34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d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32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6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042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v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7200" y="3933056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47600" y="3933056"/>
            <a:ext cx="4038600" cy="219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6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03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5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2016-12-16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Master Thesis Defense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958F-F7E5-4D37-8D07-9800021E7F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36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61" r:id="rId6"/>
    <p:sldLayoutId id="2147483660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1772816"/>
            <a:ext cx="8784976" cy="1470025"/>
          </a:xfrm>
        </p:spPr>
        <p:txBody>
          <a:bodyPr>
            <a:noAutofit/>
          </a:bodyPr>
          <a:lstStyle/>
          <a:p>
            <a:r>
              <a:rPr lang="nl-NL" dirty="0" err="1" smtClean="0"/>
              <a:t>Solving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Overproduction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r>
              <a:rPr lang="nl-NL" dirty="0" smtClean="0"/>
              <a:t> in </a:t>
            </a:r>
            <a:r>
              <a:rPr lang="nl-NL" dirty="0" err="1" smtClean="0"/>
              <a:t>Reactive</a:t>
            </a:r>
            <a:r>
              <a:rPr lang="nl-NL" dirty="0" smtClean="0"/>
              <a:t> Programming </a:t>
            </a:r>
            <a:r>
              <a:rPr lang="nl-NL" dirty="0" err="1" smtClean="0"/>
              <a:t>using</a:t>
            </a:r>
            <a:r>
              <a:rPr lang="nl-NL" dirty="0" smtClean="0"/>
              <a:t> Feedback Control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Master Thesis </a:t>
            </a:r>
            <a:r>
              <a:rPr lang="nl-NL" dirty="0" err="1" smtClean="0"/>
              <a:t>Defense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source </a:t>
            </a:r>
            <a:r>
              <a:rPr lang="nl-NL" dirty="0" err="1" smtClean="0"/>
              <a:t>matters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duplicates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Database query </a:t>
            </a:r>
            <a:r>
              <a:rPr lang="nl-NL" dirty="0" err="1" smtClean="0"/>
              <a:t>result</a:t>
            </a:r>
            <a:endParaRPr lang="nl-NL" dirty="0" smtClean="0"/>
          </a:p>
          <a:p>
            <a:pPr lvl="1"/>
            <a:r>
              <a:rPr lang="nl-NL" dirty="0" smtClean="0"/>
              <a:t>Network response</a:t>
            </a:r>
          </a:p>
          <a:p>
            <a:pPr lvl="1"/>
            <a:r>
              <a:rPr lang="nl-NL" dirty="0" smtClean="0"/>
              <a:t>In-memory list of data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Hot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subscribers</a:t>
            </a:r>
            <a:r>
              <a:rPr lang="nl-NL" dirty="0" smtClean="0"/>
              <a:t>: stream </a:t>
            </a:r>
            <a:r>
              <a:rPr lang="nl-NL" dirty="0" err="1" smtClean="0"/>
              <a:t>continues</a:t>
            </a:r>
            <a:r>
              <a:rPr lang="nl-NL" dirty="0" smtClean="0"/>
              <a:t> (broadcast)</a:t>
            </a:r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Mouse events</a:t>
            </a:r>
          </a:p>
          <a:p>
            <a:pPr lvl="1"/>
            <a:r>
              <a:rPr lang="nl-NL" dirty="0" smtClean="0"/>
              <a:t>Stock </a:t>
            </a:r>
            <a:r>
              <a:rPr lang="nl-NL" dirty="0" err="1" smtClean="0"/>
              <a:t>tickers</a:t>
            </a:r>
            <a:endParaRPr lang="nl-NL" dirty="0" smtClean="0"/>
          </a:p>
          <a:p>
            <a:pPr lvl="1"/>
            <a:r>
              <a:rPr lang="nl-NL" dirty="0" err="1" smtClean="0"/>
              <a:t>Clock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4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source </a:t>
            </a:r>
            <a:r>
              <a:rPr lang="nl-NL" dirty="0" err="1" smtClean="0"/>
              <a:t>matters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</a:t>
            </a:r>
            <a:r>
              <a:rPr lang="nl-NL" u="sng" dirty="0" err="1" smtClean="0"/>
              <a:t>async</a:t>
            </a:r>
            <a:r>
              <a:rPr lang="nl-NL" dirty="0" smtClean="0"/>
              <a:t> </a:t>
            </a:r>
            <a:r>
              <a:rPr lang="nl-NL" dirty="0" smtClean="0"/>
              <a:t>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Dependent</a:t>
            </a:r>
            <a:r>
              <a:rPr lang="nl-NL" dirty="0" smtClean="0"/>
              <a:t> on a </a:t>
            </a:r>
            <a:r>
              <a:rPr lang="nl-NL" dirty="0" err="1" smtClean="0"/>
              <a:t>notion</a:t>
            </a:r>
            <a:r>
              <a:rPr lang="nl-NL" dirty="0" smtClean="0"/>
              <a:t> of time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Database query </a:t>
            </a:r>
            <a:r>
              <a:rPr lang="nl-NL" dirty="0" err="1" smtClean="0"/>
              <a:t>result</a:t>
            </a:r>
            <a:endParaRPr lang="nl-NL" dirty="0" smtClean="0"/>
          </a:p>
          <a:p>
            <a:pPr lvl="1"/>
            <a:r>
              <a:rPr lang="nl-NL" dirty="0" smtClean="0"/>
              <a:t>Network </a:t>
            </a:r>
            <a:r>
              <a:rPr lang="nl-NL" dirty="0" smtClean="0"/>
              <a:t>response</a:t>
            </a:r>
            <a:endParaRPr lang="nl-NL" dirty="0" smtClean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</a:t>
            </a:r>
            <a:r>
              <a:rPr lang="nl-NL" u="sng" dirty="0" smtClean="0"/>
              <a:t>sync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/>
          </a:p>
          <a:p>
            <a:r>
              <a:rPr lang="nl-NL" u="sng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on a </a:t>
            </a:r>
            <a:r>
              <a:rPr lang="nl-NL" dirty="0" err="1" smtClean="0"/>
              <a:t>notion</a:t>
            </a:r>
            <a:r>
              <a:rPr lang="nl-NL" dirty="0" smtClean="0"/>
              <a:t> of time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Examples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In-memory list of </a:t>
            </a:r>
            <a:r>
              <a:rPr lang="nl-NL" dirty="0" smtClean="0"/>
              <a:t>data</a:t>
            </a:r>
          </a:p>
          <a:p>
            <a:pPr lvl="1"/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Backpressure</a:t>
            </a:r>
            <a:r>
              <a:rPr lang="nl-NL" dirty="0" smtClean="0"/>
              <a:t>/</a:t>
            </a:r>
            <a:r>
              <a:rPr lang="nl-NL" dirty="0" err="1" smtClean="0"/>
              <a:t>Reactive</a:t>
            </a:r>
            <a:r>
              <a:rPr lang="nl-NL" dirty="0" smtClean="0"/>
              <a:t> Streams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11</a:t>
            </a:fld>
            <a:endParaRPr lang="nl-NL"/>
          </a:p>
        </p:txBody>
      </p:sp>
      <p:sp>
        <p:nvSpPr>
          <p:cNvPr id="8" name="producer"/>
          <p:cNvSpPr txBox="1"/>
          <p:nvPr/>
        </p:nvSpPr>
        <p:spPr>
          <a:xfrm>
            <a:off x="539552" y="1878644"/>
            <a:ext cx="108012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</a:t>
            </a:r>
            <a:endParaRPr lang="nl-NL" dirty="0"/>
          </a:p>
        </p:txBody>
      </p:sp>
      <p:sp>
        <p:nvSpPr>
          <p:cNvPr id="10" name="consumer"/>
          <p:cNvSpPr txBox="1"/>
          <p:nvPr/>
        </p:nvSpPr>
        <p:spPr>
          <a:xfrm>
            <a:off x="7308304" y="1878644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1" name="operator 1"/>
          <p:cNvSpPr txBox="1"/>
          <p:nvPr/>
        </p:nvSpPr>
        <p:spPr>
          <a:xfrm>
            <a:off x="2123728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1</a:t>
            </a:r>
            <a:endParaRPr lang="nl-NL" dirty="0"/>
          </a:p>
        </p:txBody>
      </p:sp>
      <p:sp>
        <p:nvSpPr>
          <p:cNvPr id="12" name="operator 2"/>
          <p:cNvSpPr txBox="1"/>
          <p:nvPr/>
        </p:nvSpPr>
        <p:spPr>
          <a:xfrm>
            <a:off x="3851920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2</a:t>
            </a:r>
            <a:endParaRPr lang="nl-NL" dirty="0"/>
          </a:p>
        </p:txBody>
      </p:sp>
      <p:sp>
        <p:nvSpPr>
          <p:cNvPr id="13" name="operator n"/>
          <p:cNvSpPr txBox="1"/>
          <p:nvPr/>
        </p:nvSpPr>
        <p:spPr>
          <a:xfrm>
            <a:off x="5580112" y="1878644"/>
            <a:ext cx="12241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operator </a:t>
            </a:r>
            <a:r>
              <a:rPr lang="nl-NL" i="1" dirty="0" smtClean="0"/>
              <a:t>n</a:t>
            </a:r>
            <a:endParaRPr lang="nl-NL" i="1" dirty="0"/>
          </a:p>
        </p:txBody>
      </p:sp>
      <p:cxnSp>
        <p:nvCxnSpPr>
          <p:cNvPr id="35" name="producer --&gt; operator 1"/>
          <p:cNvCxnSpPr>
            <a:stCxn id="8" idx="3"/>
            <a:endCxn id="11" idx="1"/>
          </p:cNvCxnSpPr>
          <p:nvPr/>
        </p:nvCxnSpPr>
        <p:spPr>
          <a:xfrm>
            <a:off x="1619672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perator 1 --&gt; operator 2"/>
          <p:cNvCxnSpPr>
            <a:stCxn id="11" idx="3"/>
            <a:endCxn id="12" idx="1"/>
          </p:cNvCxnSpPr>
          <p:nvPr/>
        </p:nvCxnSpPr>
        <p:spPr>
          <a:xfrm>
            <a:off x="3347864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perator 2 --&gt; operator n"/>
          <p:cNvCxnSpPr>
            <a:stCxn id="12" idx="3"/>
            <a:endCxn id="13" idx="1"/>
          </p:cNvCxnSpPr>
          <p:nvPr/>
        </p:nvCxnSpPr>
        <p:spPr>
          <a:xfrm>
            <a:off x="5076056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perator n --&gt; consumer"/>
          <p:cNvCxnSpPr>
            <a:stCxn id="13" idx="3"/>
            <a:endCxn id="10" idx="1"/>
          </p:cNvCxnSpPr>
          <p:nvPr/>
        </p:nvCxnSpPr>
        <p:spPr>
          <a:xfrm>
            <a:off x="6804248" y="2063310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sumer --&gt; operator n"/>
          <p:cNvCxnSpPr>
            <a:stCxn id="10" idx="2"/>
            <a:endCxn id="13" idx="2"/>
          </p:cNvCxnSpPr>
          <p:nvPr/>
        </p:nvCxnSpPr>
        <p:spPr>
          <a:xfrm rot="5400000">
            <a:off x="7038274" y="1401882"/>
            <a:ext cx="12700" cy="1692188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perator n --&gt; operator 2"/>
          <p:cNvCxnSpPr>
            <a:stCxn id="13" idx="2"/>
            <a:endCxn id="12" idx="2"/>
          </p:cNvCxnSpPr>
          <p:nvPr/>
        </p:nvCxnSpPr>
        <p:spPr>
          <a:xfrm rot="5400000">
            <a:off x="5328084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perator 2 --&gt; operator 1"/>
          <p:cNvCxnSpPr>
            <a:stCxn id="12" idx="2"/>
            <a:endCxn id="11" idx="2"/>
          </p:cNvCxnSpPr>
          <p:nvPr/>
        </p:nvCxnSpPr>
        <p:spPr>
          <a:xfrm rot="5400000">
            <a:off x="3599892" y="1383880"/>
            <a:ext cx="12700" cy="1728192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perator 1 --&gt; producer"/>
          <p:cNvCxnSpPr>
            <a:stCxn id="11" idx="2"/>
            <a:endCxn id="8" idx="2"/>
          </p:cNvCxnSpPr>
          <p:nvPr/>
        </p:nvCxnSpPr>
        <p:spPr>
          <a:xfrm rot="5400000">
            <a:off x="1907704" y="1419884"/>
            <a:ext cx="12700" cy="1656184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6340885" y="24833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4648697" y="24833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2940168" y="24833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1247980" y="24836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1547664" y="175553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3275856" y="175553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5004048" y="175553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6732240" y="175577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producer"/>
          <p:cNvSpPr txBox="1"/>
          <p:nvPr/>
        </p:nvSpPr>
        <p:spPr>
          <a:xfrm>
            <a:off x="539552" y="3861048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1</a:t>
            </a:r>
            <a:endParaRPr lang="nl-NL" dirty="0"/>
          </a:p>
        </p:txBody>
      </p:sp>
      <p:sp>
        <p:nvSpPr>
          <p:cNvPr id="57" name="producer"/>
          <p:cNvSpPr txBox="1"/>
          <p:nvPr/>
        </p:nvSpPr>
        <p:spPr>
          <a:xfrm>
            <a:off x="2015716" y="3861048"/>
            <a:ext cx="1260140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smtClean="0"/>
              <a:t>producer 2</a:t>
            </a:r>
            <a:endParaRPr lang="nl-NL" dirty="0"/>
          </a:p>
        </p:txBody>
      </p:sp>
      <p:sp>
        <p:nvSpPr>
          <p:cNvPr id="58" name="producer"/>
          <p:cNvSpPr txBox="1"/>
          <p:nvPr/>
        </p:nvSpPr>
        <p:spPr>
          <a:xfrm>
            <a:off x="1476640" y="4643844"/>
            <a:ext cx="82710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merge</a:t>
            </a:r>
            <a:endParaRPr lang="nl-NL" dirty="0"/>
          </a:p>
        </p:txBody>
      </p:sp>
      <p:cxnSp>
        <p:nvCxnSpPr>
          <p:cNvPr id="59" name="producer --&gt; operator 1"/>
          <p:cNvCxnSpPr>
            <a:stCxn id="56" idx="2"/>
            <a:endCxn id="58" idx="0"/>
          </p:cNvCxnSpPr>
          <p:nvPr/>
        </p:nvCxnSpPr>
        <p:spPr>
          <a:xfrm>
            <a:off x="1169622" y="4230380"/>
            <a:ext cx="72057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roducer --&gt; operator 1"/>
          <p:cNvCxnSpPr>
            <a:stCxn id="57" idx="2"/>
            <a:endCxn id="58" idx="0"/>
          </p:cNvCxnSpPr>
          <p:nvPr/>
        </p:nvCxnSpPr>
        <p:spPr>
          <a:xfrm flipH="1">
            <a:off x="1890194" y="4230380"/>
            <a:ext cx="755592" cy="4134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sumer"/>
          <p:cNvSpPr txBox="1"/>
          <p:nvPr/>
        </p:nvSpPr>
        <p:spPr>
          <a:xfrm>
            <a:off x="1318327" y="5517232"/>
            <a:ext cx="115212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cxnSp>
        <p:nvCxnSpPr>
          <p:cNvPr id="70" name="producer --&gt; operator 1"/>
          <p:cNvCxnSpPr>
            <a:stCxn id="58" idx="2"/>
            <a:endCxn id="69" idx="0"/>
          </p:cNvCxnSpPr>
          <p:nvPr/>
        </p:nvCxnSpPr>
        <p:spPr>
          <a:xfrm>
            <a:off x="1890194" y="5013176"/>
            <a:ext cx="4197" cy="50405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sumer --&gt; operator n"/>
          <p:cNvCxnSpPr>
            <a:stCxn id="69" idx="3"/>
            <a:endCxn id="58" idx="3"/>
          </p:cNvCxnSpPr>
          <p:nvPr/>
        </p:nvCxnSpPr>
        <p:spPr>
          <a:xfrm flipH="1" flipV="1">
            <a:off x="2303748" y="4828510"/>
            <a:ext cx="166707" cy="873388"/>
          </a:xfrm>
          <a:prstGeom prst="curvedConnector3">
            <a:avLst>
              <a:gd name="adj1" fmla="val -248958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2875123" y="508053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4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30" grpId="0"/>
      <p:bldP spid="31" grpId="0"/>
      <p:bldP spid="32" grpId="0"/>
      <p:bldP spid="33" grpId="0"/>
      <p:bldP spid="45" grpId="0"/>
      <p:bldP spid="46" grpId="0"/>
      <p:bldP spid="47" grpId="0"/>
      <p:bldP spid="48" grpId="0"/>
      <p:bldP spid="56" grpId="0" animBg="1"/>
      <p:bldP spid="57" grpId="0" animBg="1"/>
      <p:bldP spid="58" grpId="0" animBg="1"/>
      <p:bldP spid="69" grpId="0" animBg="1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684532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 Berry</a:t>
            </a:r>
            <a:endParaRPr lang="nl-NL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5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backtrack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Cold</a:t>
            </a:r>
            <a:r>
              <a:rPr lang="nl-NL" dirty="0" smtClean="0"/>
              <a:t> source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566494"/>
          </a:xfrm>
        </p:spPr>
        <p:txBody>
          <a:bodyPr>
            <a:noAutofit/>
          </a:bodyPr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Maybe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on time</a:t>
            </a:r>
          </a:p>
          <a:p>
            <a:r>
              <a:rPr lang="nl-NL" dirty="0" err="1" smtClean="0"/>
              <a:t>Backpressure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reactive</a:t>
            </a:r>
            <a:endParaRPr lang="nl-NL" dirty="0" smtClean="0"/>
          </a:p>
          <a:p>
            <a:pPr lvl="1"/>
            <a:r>
              <a:rPr lang="nl-NL" dirty="0" err="1" smtClean="0"/>
              <a:t>Affects</a:t>
            </a:r>
            <a:r>
              <a:rPr lang="nl-NL" dirty="0" smtClean="0"/>
              <a:t> operators</a:t>
            </a:r>
          </a:p>
          <a:p>
            <a:endParaRPr lang="nl-NL" dirty="0"/>
          </a:p>
          <a:p>
            <a:r>
              <a:rPr lang="nl-NL" b="1" dirty="0" err="1" smtClean="0"/>
              <a:t>Our</a:t>
            </a:r>
            <a:r>
              <a:rPr lang="nl-NL" b="1" dirty="0" smtClean="0"/>
              <a:t> solution</a:t>
            </a:r>
          </a:p>
          <a:p>
            <a:pPr lvl="1"/>
            <a:r>
              <a:rPr lang="nl-NL" dirty="0" smtClean="0"/>
              <a:t>Move </a:t>
            </a:r>
            <a:r>
              <a:rPr lang="nl-NL" dirty="0" err="1" smtClean="0"/>
              <a:t>overproduction</a:t>
            </a:r>
            <a:r>
              <a:rPr lang="nl-NL" dirty="0" smtClean="0"/>
              <a:t> control </a:t>
            </a:r>
            <a:r>
              <a:rPr lang="nl-NL" dirty="0" err="1" smtClean="0"/>
              <a:t>to</a:t>
            </a:r>
            <a:r>
              <a:rPr lang="nl-NL" dirty="0" smtClean="0"/>
              <a:t> source</a:t>
            </a:r>
          </a:p>
          <a:p>
            <a:pPr lvl="1"/>
            <a:r>
              <a:rPr lang="nl-NL" dirty="0" smtClean="0"/>
              <a:t>Keep </a:t>
            </a:r>
            <a:r>
              <a:rPr lang="nl-NL" dirty="0" err="1" smtClean="0"/>
              <a:t>the</a:t>
            </a:r>
            <a:r>
              <a:rPr lang="nl-NL" dirty="0" smtClean="0"/>
              <a:t> operators </a:t>
            </a:r>
            <a:r>
              <a:rPr lang="nl-NL" i="1" dirty="0" err="1" smtClean="0"/>
              <a:t>reactive</a:t>
            </a:r>
            <a:endParaRPr lang="nl-NL" dirty="0" smtClean="0"/>
          </a:p>
          <a:p>
            <a:pPr lvl="1"/>
            <a:r>
              <a:rPr lang="nl-NL" i="1" dirty="0" err="1" smtClean="0"/>
              <a:t>Automatically</a:t>
            </a:r>
            <a:r>
              <a:rPr lang="nl-NL" i="1" dirty="0" smtClean="0"/>
              <a:t> </a:t>
            </a:r>
            <a:r>
              <a:rPr lang="nl-NL" i="1" dirty="0" err="1" smtClean="0"/>
              <a:t>calculate</a:t>
            </a:r>
            <a:r>
              <a:rPr lang="nl-NL" i="1" dirty="0" smtClean="0"/>
              <a:t> </a:t>
            </a:r>
            <a:r>
              <a:rPr lang="nl-NL" i="1" dirty="0" err="1" smtClean="0"/>
              <a:t>how</a:t>
            </a:r>
            <a:r>
              <a:rPr lang="nl-NL" i="1" dirty="0" smtClean="0"/>
              <a:t> </a:t>
            </a:r>
            <a:r>
              <a:rPr lang="nl-NL" i="1" dirty="0" err="1" smtClean="0"/>
              <a:t>much</a:t>
            </a:r>
            <a:r>
              <a:rPr lang="nl-NL" i="1" dirty="0" smtClean="0"/>
              <a:t> data </a:t>
            </a:r>
            <a:r>
              <a:rPr lang="nl-NL" i="1" dirty="0" err="1" smtClean="0"/>
              <a:t>to</a:t>
            </a:r>
            <a:r>
              <a:rPr lang="nl-NL" i="1" dirty="0" smtClean="0"/>
              <a:t> produce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Hot source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Can’t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interacted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Dependent</a:t>
            </a:r>
            <a:r>
              <a:rPr lang="nl-NL" dirty="0" smtClean="0"/>
              <a:t> on time</a:t>
            </a:r>
          </a:p>
          <a:p>
            <a:r>
              <a:rPr lang="nl-NL" dirty="0" err="1" smtClean="0"/>
              <a:t>Lossy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  <a:endParaRPr lang="nl-NL" dirty="0" smtClean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53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Control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79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" y="-2721"/>
            <a:ext cx="5944107" cy="2362069"/>
          </a:xfrm>
          <a:prstGeom prst="rect">
            <a:avLst/>
          </a:prstGeom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15</a:t>
            </a:fld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8" y="2582778"/>
            <a:ext cx="6460975" cy="428039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3" y="3952800"/>
            <a:ext cx="4587157" cy="29052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92" y="0"/>
            <a:ext cx="3501008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16</a:t>
            </a:fld>
            <a:endParaRPr lang="nl-NL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7" name="WindowsMediaPlayer1" r:id="rId2" imgW="9142857" imgH="6857143"/>
        </mc:Choice>
        <mc:Fallback>
          <p:control name="WindowsMediaPlayer1" r:id="rId2" imgW="9142857" imgH="6857143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61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4662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system</a:t>
            </a:r>
            <a:endParaRPr lang="nl-NL" dirty="0"/>
          </a:p>
        </p:txBody>
      </p:sp>
      <p:pic>
        <p:nvPicPr>
          <p:cNvPr id="12" name="Tijdelijke aanduiding voor inhoud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311"/>
            <a:ext cx="8234363" cy="1556940"/>
          </a:xfr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17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3" y="3645024"/>
            <a:ext cx="4587157" cy="29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feedback4s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4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5986800" y="2570400"/>
            <a:ext cx="3157200" cy="4287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Interactive vs. </a:t>
            </a:r>
            <a:r>
              <a:rPr lang="nl-NL" dirty="0" err="1" smtClean="0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interacts at its own speed with users or with other programs</a:t>
            </a:r>
            <a:r>
              <a:rPr lang="en-US" sz="2400" b="1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i="1" u="sng" dirty="0" smtClean="0"/>
              <a:t>consumer</a:t>
            </a:r>
            <a:r>
              <a:rPr lang="en-US" sz="2400" dirty="0" smtClean="0"/>
              <a:t> in charge</a:t>
            </a:r>
            <a:endParaRPr lang="nl-NL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en-US" sz="2400" b="1" dirty="0" smtClean="0"/>
              <a:t>“</a:t>
            </a:r>
            <a:r>
              <a:rPr lang="en-US" sz="2400" i="1" dirty="0" smtClean="0"/>
              <a:t>maintains a continuous interaction with its environment, but </a:t>
            </a:r>
            <a:r>
              <a:rPr lang="en-US" sz="2400" i="1" u="sng" dirty="0" smtClean="0"/>
              <a:t>at a speed which is determined by the environment</a:t>
            </a:r>
            <a:r>
              <a:rPr lang="en-US" sz="2400" i="1" dirty="0" smtClean="0"/>
              <a:t>, not by the program itself </a:t>
            </a:r>
            <a:r>
              <a:rPr lang="en-US" sz="2400" b="1" dirty="0" smtClean="0"/>
              <a:t>”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u="sng" dirty="0" smtClean="0"/>
              <a:t>producer</a:t>
            </a:r>
            <a:r>
              <a:rPr lang="en-US" sz="2400" dirty="0" smtClean="0"/>
              <a:t> in charge</a:t>
            </a:r>
            <a:endParaRPr lang="en-US" sz="24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6845320" y="6488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Gerard Berry</a:t>
            </a:r>
            <a:endParaRPr lang="nl-NL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83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Interactive vs. </a:t>
            </a:r>
            <a:r>
              <a:rPr lang="nl-NL" dirty="0" err="1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(i &lt;-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5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Interactive vs. </a:t>
            </a:r>
            <a:r>
              <a:rPr lang="nl-NL" dirty="0" err="1"/>
              <a:t>Reactive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smtClean="0"/>
              <a:t>Interactive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.iterator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.next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(i &lt;-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.map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=&gt; i +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filter(i =&gt; i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 err="1" smtClean="0"/>
              <a:t>Reactive</a:t>
            </a:r>
            <a:r>
              <a:rPr lang="nl-NL" b="1" dirty="0" smtClean="0"/>
              <a:t> program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smtClean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800" dirty="0" smtClean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800" dirty="0">
              <a:solidFill>
                <a:srgbClr val="5E5E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.map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 =&gt; i +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.filter(i =&gt; 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8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47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four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r>
              <a:rPr lang="nl-NL" dirty="0" smtClean="0"/>
              <a:t> of </a:t>
            </a:r>
            <a:r>
              <a:rPr lang="nl-NL" dirty="0" err="1" smtClean="0"/>
              <a:t>programming</a:t>
            </a:r>
            <a:endParaRPr lang="nl-NL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594680"/>
              </p:ext>
            </p:extLst>
          </p:nvPr>
        </p:nvGraphicFramePr>
        <p:xfrm>
          <a:off x="1290464" y="2377440"/>
          <a:ext cx="6563072" cy="21031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26568"/>
                <a:gridCol w="2232248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400" dirty="0" smtClean="0"/>
                        <a:t>Single item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400" dirty="0" smtClean="0"/>
                        <a:t>Multiple items</a:t>
                      </a:r>
                      <a:endParaRPr lang="nl-NL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sz="2400" dirty="0" err="1" smtClean="0"/>
                        <a:t>Synchronous</a:t>
                      </a:r>
                      <a:r>
                        <a:rPr lang="nl-NL" sz="2400" dirty="0" smtClean="0"/>
                        <a:t> (</a:t>
                      </a:r>
                      <a:r>
                        <a:rPr lang="nl-NL" sz="2400" dirty="0" err="1" smtClean="0"/>
                        <a:t>interactive</a:t>
                      </a:r>
                      <a:r>
                        <a:rPr lang="nl-NL" sz="2400" dirty="0" smtClean="0"/>
                        <a:t>)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/>
                        <a:t>getItem</a:t>
                      </a:r>
                      <a:r>
                        <a:rPr lang="nl-NL" sz="1800" dirty="0" smtClean="0"/>
                        <a:t>: T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/>
                        <a:t>getItems</a:t>
                      </a:r>
                      <a:r>
                        <a:rPr lang="nl-NL" sz="1800" dirty="0" smtClean="0"/>
                        <a:t>:</a:t>
                      </a:r>
                      <a:r>
                        <a:rPr lang="nl-NL" sz="1800" baseline="0" dirty="0" smtClean="0"/>
                        <a:t> </a:t>
                      </a:r>
                      <a:r>
                        <a:rPr lang="nl-NL" sz="1800" baseline="0" dirty="0" err="1" smtClean="0"/>
                        <a:t>Iterable</a:t>
                      </a:r>
                      <a:r>
                        <a:rPr lang="nl-NL" sz="1800" baseline="0" dirty="0" smtClean="0"/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sz="2400" dirty="0" err="1" smtClean="0"/>
                        <a:t>Asynchronous</a:t>
                      </a:r>
                      <a:r>
                        <a:rPr lang="nl-NL" sz="2400" dirty="0" smtClean="0"/>
                        <a:t> (</a:t>
                      </a:r>
                      <a:r>
                        <a:rPr lang="nl-NL" sz="2400" dirty="0" err="1" smtClean="0"/>
                        <a:t>reactive</a:t>
                      </a:r>
                      <a:r>
                        <a:rPr lang="nl-NL" sz="2400" dirty="0" smtClean="0"/>
                        <a:t>)</a:t>
                      </a:r>
                      <a:endParaRPr lang="nl-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/>
                        <a:t>getItemsAsync</a:t>
                      </a:r>
                      <a:r>
                        <a:rPr lang="nl-NL" sz="1800" dirty="0" smtClean="0"/>
                        <a:t>: </a:t>
                      </a:r>
                      <a:r>
                        <a:rPr lang="nl-NL" sz="1800" dirty="0" err="1" smtClean="0"/>
                        <a:t>Future</a:t>
                      </a:r>
                      <a:r>
                        <a:rPr lang="nl-NL" sz="1800" dirty="0" smtClean="0"/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dirty="0" err="1" smtClean="0"/>
                        <a:t>getItemsAsync</a:t>
                      </a:r>
                      <a:r>
                        <a:rPr lang="nl-NL" sz="1800" dirty="0" smtClean="0"/>
                        <a:t>: </a:t>
                      </a:r>
                      <a:r>
                        <a:rPr lang="nl-NL" sz="1800" dirty="0" err="1" smtClean="0"/>
                        <a:t>Observable</a:t>
                      </a:r>
                      <a:r>
                        <a:rPr lang="nl-NL" sz="1800" dirty="0" smtClean="0"/>
                        <a:t>[T]</a:t>
                      </a:r>
                      <a:endParaRPr lang="nl-NL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4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Fast</a:t>
            </a:r>
            <a:r>
              <a:rPr lang="nl-NL" dirty="0" smtClean="0"/>
              <a:t> producer, slow </a:t>
            </a:r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9" name="producer"/>
          <p:cNvSpPr txBox="1"/>
          <p:nvPr/>
        </p:nvSpPr>
        <p:spPr>
          <a:xfrm>
            <a:off x="4013938" y="140348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producer</a:t>
            </a:r>
            <a:endParaRPr lang="nl-NL" dirty="0"/>
          </a:p>
        </p:txBody>
      </p:sp>
      <p:cxnSp>
        <p:nvCxnSpPr>
          <p:cNvPr id="11" name="timeline"/>
          <p:cNvCxnSpPr>
            <a:stCxn id="9" idx="2"/>
            <a:endCxn id="8" idx="0"/>
          </p:cNvCxnSpPr>
          <p:nvPr/>
        </p:nvCxnSpPr>
        <p:spPr>
          <a:xfrm>
            <a:off x="4572000" y="1772816"/>
            <a:ext cx="0" cy="395114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sumer"/>
          <p:cNvSpPr txBox="1"/>
          <p:nvPr/>
        </p:nvSpPr>
        <p:spPr>
          <a:xfrm>
            <a:off x="4013938" y="572396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consumer</a:t>
            </a:r>
            <a:endParaRPr lang="nl-NL" dirty="0"/>
          </a:p>
        </p:txBody>
      </p:sp>
      <p:sp>
        <p:nvSpPr>
          <p:cNvPr id="12" name="rood"/>
          <p:cNvSpPr/>
          <p:nvPr/>
        </p:nvSpPr>
        <p:spPr>
          <a:xfrm>
            <a:off x="4427984" y="5157192"/>
            <a:ext cx="288032" cy="28803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geel"/>
          <p:cNvSpPr/>
          <p:nvPr/>
        </p:nvSpPr>
        <p:spPr>
          <a:xfrm>
            <a:off x="4427984" y="4797152"/>
            <a:ext cx="288032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blauw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roen"/>
          <p:cNvSpPr/>
          <p:nvPr/>
        </p:nvSpPr>
        <p:spPr>
          <a:xfrm>
            <a:off x="4427984" y="4437112"/>
            <a:ext cx="288032" cy="288032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aars"/>
          <p:cNvSpPr/>
          <p:nvPr/>
        </p:nvSpPr>
        <p:spPr>
          <a:xfrm>
            <a:off x="4427984" y="4077072"/>
            <a:ext cx="288032" cy="288032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ranje"/>
          <p:cNvSpPr/>
          <p:nvPr/>
        </p:nvSpPr>
        <p:spPr>
          <a:xfrm>
            <a:off x="4427984" y="3717032"/>
            <a:ext cx="288032" cy="288032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bruin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lichtblauw"/>
          <p:cNvSpPr/>
          <p:nvPr/>
        </p:nvSpPr>
        <p:spPr>
          <a:xfrm>
            <a:off x="4427984" y="3356992"/>
            <a:ext cx="288032" cy="28803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762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ime0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0</a:t>
            </a:r>
            <a:endParaRPr lang="nl-NL" dirty="0"/>
          </a:p>
        </p:txBody>
      </p:sp>
      <p:sp>
        <p:nvSpPr>
          <p:cNvPr id="19" name="time1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1</a:t>
            </a:r>
            <a:endParaRPr lang="nl-NL" dirty="0"/>
          </a:p>
        </p:txBody>
      </p:sp>
      <p:sp>
        <p:nvSpPr>
          <p:cNvPr id="20" name="time2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2</a:t>
            </a:r>
            <a:endParaRPr lang="nl-NL" dirty="0"/>
          </a:p>
        </p:txBody>
      </p:sp>
      <p:sp>
        <p:nvSpPr>
          <p:cNvPr id="21" name="time3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3</a:t>
            </a:r>
            <a:endParaRPr lang="nl-NL" dirty="0"/>
          </a:p>
        </p:txBody>
      </p:sp>
      <p:sp>
        <p:nvSpPr>
          <p:cNvPr id="27" name="time4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4</a:t>
            </a:r>
            <a:endParaRPr lang="nl-NL" dirty="0"/>
          </a:p>
        </p:txBody>
      </p:sp>
      <p:sp>
        <p:nvSpPr>
          <p:cNvPr id="28" name="time5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5</a:t>
            </a:r>
            <a:endParaRPr lang="nl-NL" dirty="0"/>
          </a:p>
        </p:txBody>
      </p:sp>
      <p:sp>
        <p:nvSpPr>
          <p:cNvPr id="29" name="time6"/>
          <p:cNvSpPr txBox="1"/>
          <p:nvPr/>
        </p:nvSpPr>
        <p:spPr>
          <a:xfrm>
            <a:off x="6552220" y="3244334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6</a:t>
            </a:r>
          </a:p>
        </p:txBody>
      </p:sp>
      <p:sp>
        <p:nvSpPr>
          <p:cNvPr id="30" name="time7"/>
          <p:cNvSpPr txBox="1"/>
          <p:nvPr/>
        </p:nvSpPr>
        <p:spPr>
          <a:xfrm>
            <a:off x="6552220" y="3240920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7</a:t>
            </a:r>
            <a:endParaRPr lang="nl-NL" dirty="0"/>
          </a:p>
        </p:txBody>
      </p:sp>
      <p:sp>
        <p:nvSpPr>
          <p:cNvPr id="31" name="time8"/>
          <p:cNvSpPr txBox="1"/>
          <p:nvPr/>
        </p:nvSpPr>
        <p:spPr>
          <a:xfrm>
            <a:off x="6552220" y="3240920"/>
            <a:ext cx="11161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time = 8</a:t>
            </a:r>
            <a:endParaRPr lang="nl-NL" dirty="0"/>
          </a:p>
        </p:txBody>
      </p:sp>
      <p:graphicFrame>
        <p:nvGraphicFramePr>
          <p:cNvPr id="2" name="Grafiek 0"/>
          <p:cNvGraphicFramePr/>
          <p:nvPr>
            <p:extLst>
              <p:ext uri="{D42A27DB-BD31-4B8C-83A1-F6EECF244321}">
                <p14:modId xmlns:p14="http://schemas.microsoft.com/office/powerpoint/2010/main" val="84356351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Grafiek 1"/>
          <p:cNvGraphicFramePr/>
          <p:nvPr>
            <p:extLst>
              <p:ext uri="{D42A27DB-BD31-4B8C-83A1-F6EECF244321}">
                <p14:modId xmlns:p14="http://schemas.microsoft.com/office/powerpoint/2010/main" val="191234684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Grafiek 2"/>
          <p:cNvGraphicFramePr/>
          <p:nvPr>
            <p:extLst>
              <p:ext uri="{D42A27DB-BD31-4B8C-83A1-F6EECF244321}">
                <p14:modId xmlns:p14="http://schemas.microsoft.com/office/powerpoint/2010/main" val="1360178865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Grafiek 3"/>
          <p:cNvGraphicFramePr/>
          <p:nvPr>
            <p:extLst>
              <p:ext uri="{D42A27DB-BD31-4B8C-83A1-F6EECF244321}">
                <p14:modId xmlns:p14="http://schemas.microsoft.com/office/powerpoint/2010/main" val="1400329060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8" name="Grafiek 4"/>
          <p:cNvGraphicFramePr/>
          <p:nvPr>
            <p:extLst>
              <p:ext uri="{D42A27DB-BD31-4B8C-83A1-F6EECF244321}">
                <p14:modId xmlns:p14="http://schemas.microsoft.com/office/powerpoint/2010/main" val="976067289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9" name="Grafiek 5"/>
          <p:cNvGraphicFramePr/>
          <p:nvPr>
            <p:extLst>
              <p:ext uri="{D42A27DB-BD31-4B8C-83A1-F6EECF244321}">
                <p14:modId xmlns:p14="http://schemas.microsoft.com/office/powerpoint/2010/main" val="640745448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0" name="Grafiek 6"/>
          <p:cNvGraphicFramePr/>
          <p:nvPr>
            <p:extLst>
              <p:ext uri="{D42A27DB-BD31-4B8C-83A1-F6EECF244321}">
                <p14:modId xmlns:p14="http://schemas.microsoft.com/office/powerpoint/2010/main" val="158224913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1" name="Grafiek 7"/>
          <p:cNvGraphicFramePr/>
          <p:nvPr>
            <p:extLst>
              <p:ext uri="{D42A27DB-BD31-4B8C-83A1-F6EECF244321}">
                <p14:modId xmlns:p14="http://schemas.microsoft.com/office/powerpoint/2010/main" val="2882528716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2" name="Grafiek 8"/>
          <p:cNvGraphicFramePr/>
          <p:nvPr>
            <p:extLst>
              <p:ext uri="{D42A27DB-BD31-4B8C-83A1-F6EECF244321}">
                <p14:modId xmlns:p14="http://schemas.microsoft.com/office/powerpoint/2010/main" val="985815757"/>
              </p:ext>
            </p:extLst>
          </p:nvPr>
        </p:nvGraphicFramePr>
        <p:xfrm>
          <a:off x="5188632" y="4221088"/>
          <a:ext cx="3955368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9318 L 0 -2.91464E-7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409 L 0 -1.7811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4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39 L 0 -1.95003E-6 " pathEditMode="fixed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1464E-7 L 0 0.042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0328E-7 L 0 0.05251 " pathEditMode="relative" rAng="0" ptsTypes="AA">
                                      <p:cBhvr>
                                        <p:cTn id="6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816 L 0 -6.29193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3588 L 0 -2.118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8337 L 0 -2.28776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5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09461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251 L 0 0.10502 " pathEditMode="relative" rAng="0" ptsTypes="AA">
                                      <p:cBhvr>
                                        <p:cTn id="12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9193E-7 L 0 0.05274 " pathEditMode="relative" rAng="0" ptsTypes="AA">
                                      <p:cBhvr>
                                        <p:cTn id="1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7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1189E-6 L 0 0.05251 " pathEditMode="relative" rAng="0" ptsTypes="AA">
                                      <p:cBhvr>
                                        <p:cTn id="13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8776E-6 L 0 0.05251 " pathEditMode="relative" rAng="0" ptsTypes="AA">
                                      <p:cBhvr>
                                        <p:cTn id="1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5663E-6 L 0 0.05251 " pathEditMode="relative" rAng="0" ptsTypes="AA">
                                      <p:cBhvr>
                                        <p:cTn id="13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086 L 0 -2.45663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4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2" grpId="0" animBg="1"/>
      <p:bldP spid="12" grpId="1" animBg="1"/>
      <p:bldP spid="12" grpId="2" animBg="1"/>
      <p:bldP spid="12" grpId="3" animBg="1"/>
      <p:bldP spid="7" grpId="0" animBg="1"/>
      <p:bldP spid="7" grpId="1" animBg="1"/>
      <p:bldP spid="7" grpId="2" animBg="1"/>
      <p:bldP spid="7" grpId="3" animBg="1"/>
      <p:bldP spid="7" grpId="4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Graphic spid="2" grpId="1">
        <p:bldAsOne/>
      </p:bldGraphic>
      <p:bldGraphic spid="2" grpId="2">
        <p:bldAsOne/>
      </p:bldGraphic>
      <p:bldGraphic spid="35" grpId="0">
        <p:bldAsOne/>
      </p:bldGraphic>
      <p:bldGraphic spid="35" grpId="1">
        <p:bldAsOne/>
      </p:bldGraphic>
      <p:bldGraphic spid="36" grpId="0">
        <p:bldAsOne/>
      </p:bldGraphic>
      <p:bldGraphic spid="36" grpId="1">
        <p:bldAsOne/>
      </p:bldGraphic>
      <p:bldGraphic spid="37" grpId="0">
        <p:bldAsOne/>
      </p:bldGraphic>
      <p:bldGraphic spid="37" grpId="1">
        <p:bldAsOne/>
      </p:bldGraphic>
      <p:bldGraphic spid="38" grpId="0">
        <p:bldAsOne/>
      </p:bldGraphic>
      <p:bldGraphic spid="38" grpId="1">
        <p:bldAsOne/>
      </p:bldGraphic>
      <p:bldGraphic spid="39" grpId="0">
        <p:bldAsOne/>
      </p:bldGraphic>
      <p:bldGraphic spid="39" grpId="1">
        <p:bldAsOne/>
      </p:bldGraphic>
      <p:bldGraphic spid="40" grpId="0">
        <p:bldAsOne/>
      </p:bldGraphic>
      <p:bldGraphic spid="40" grpId="1">
        <p:bldAsOne/>
      </p:bldGraphic>
      <p:bldGraphic spid="41" grpId="0">
        <p:bldAsOne/>
      </p:bldGraphic>
      <p:bldGraphic spid="41" grpId="1">
        <p:bldAsOne/>
      </p:bldGraphic>
      <p:bldGraphic spid="4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Lossy</a:t>
            </a:r>
            <a:r>
              <a:rPr lang="nl-NL" dirty="0"/>
              <a:t> </a:t>
            </a:r>
            <a:r>
              <a:rPr lang="nl-NL" dirty="0" smtClean="0"/>
              <a:t>operators</a:t>
            </a:r>
            <a:endParaRPr lang="nl-NL" dirty="0"/>
          </a:p>
        </p:txBody>
      </p:sp>
      <p:pic>
        <p:nvPicPr>
          <p:cNvPr id="23" name="Picture 10" descr="https://raw.github.com/wiki/ReactiveX/RxJava/images/rx-operators/throttleFirst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1732537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raw.github.com/wiki/ReactiveX/RxJava/images/rx-operators/throttleLas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9488" y="2904112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raw.github.com/wiki/ReactiveX/RxJava/images/rx-operators/throttleWithTimeout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88" y="4068543"/>
            <a:ext cx="4036024" cy="1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75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Loss-less</a:t>
            </a:r>
            <a:r>
              <a:rPr lang="nl-NL" dirty="0" smtClean="0"/>
              <a:t> operators</a:t>
            </a:r>
            <a:endParaRPr lang="nl-NL" dirty="0"/>
          </a:p>
        </p:txBody>
      </p:sp>
      <p:pic>
        <p:nvPicPr>
          <p:cNvPr id="1026" name="Picture 2" descr="https://raw.githubusercontent.com/wiki/ReactiveX/RxJava/images/rx-operators/buffer3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853531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.com/wiki/ReactiveX/RxJava/images/rx-operators/window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8000"/>
            <a:ext cx="4038600" cy="252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23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Combined</a:t>
            </a:r>
            <a:r>
              <a:rPr lang="nl-NL" dirty="0" smtClean="0"/>
              <a:t> </a:t>
            </a:r>
            <a:r>
              <a:rPr lang="nl-NL" dirty="0" err="1" smtClean="0"/>
              <a:t>lossy</a:t>
            </a:r>
            <a:r>
              <a:rPr lang="nl-NL" dirty="0" smtClean="0"/>
              <a:t> &amp; </a:t>
            </a:r>
            <a:r>
              <a:rPr lang="nl-NL" dirty="0" err="1" smtClean="0"/>
              <a:t>lossless</a:t>
            </a:r>
            <a:r>
              <a:rPr lang="nl-NL" dirty="0" smtClean="0"/>
              <a:t> operators</a:t>
            </a:r>
            <a:endParaRPr lang="nl-NL" dirty="0"/>
          </a:p>
        </p:txBody>
      </p:sp>
      <p:pic>
        <p:nvPicPr>
          <p:cNvPr id="9" name="Picture 16" descr="https://cdn.infoq.com/statics_s1_20161208-0302u1/resource/presentations/rx-service-architecture/en/slides/sl97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r="16323"/>
          <a:stretch/>
        </p:blipFill>
        <p:spPr bwMode="auto">
          <a:xfrm>
            <a:off x="1510839" y="1600200"/>
            <a:ext cx="6122322" cy="50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2016-12-16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Master Thesis Defense</a:t>
            </a:r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958F-F7E5-4D37-8D07-9800021E7F9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3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493</Words>
  <Application>Microsoft Office PowerPoint</Application>
  <PresentationFormat>Diavoorstelling (4:3)</PresentationFormat>
  <Paragraphs>205</Paragraphs>
  <Slides>19</Slides>
  <Notes>1</Notes>
  <HiddenSlides>1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Kantoorthema</vt:lpstr>
      <vt:lpstr>Solving the Overproduction Problem in Reactive Programming using Feedback Control</vt:lpstr>
      <vt:lpstr>Interactive vs. Reactive</vt:lpstr>
      <vt:lpstr>Interactive vs. Reactive</vt:lpstr>
      <vt:lpstr>Interactive vs. Reactive</vt:lpstr>
      <vt:lpstr>The four effects of programming</vt:lpstr>
      <vt:lpstr>Fast producer, slow consumer</vt:lpstr>
      <vt:lpstr>Lossy operators</vt:lpstr>
      <vt:lpstr>Loss-less operators</vt:lpstr>
      <vt:lpstr>Combined lossy &amp; lossless operators</vt:lpstr>
      <vt:lpstr>The source matters!</vt:lpstr>
      <vt:lpstr>The source matters!</vt:lpstr>
      <vt:lpstr>Backpressure/Reactive Streams</vt:lpstr>
      <vt:lpstr>Interactive vs. Reactive</vt:lpstr>
      <vt:lpstr>Let’s backtrack</vt:lpstr>
      <vt:lpstr>Feedback Control</vt:lpstr>
      <vt:lpstr>PowerPoint-presentatie</vt:lpstr>
      <vt:lpstr>PowerPoint-presentatie</vt:lpstr>
      <vt:lpstr>Feedback system</vt:lpstr>
      <vt:lpstr>feedback4s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 van Heest</dc:creator>
  <cp:lastModifiedBy>Richard van Heest</cp:lastModifiedBy>
  <cp:revision>69</cp:revision>
  <dcterms:created xsi:type="dcterms:W3CDTF">2016-12-02T09:53:33Z</dcterms:created>
  <dcterms:modified xsi:type="dcterms:W3CDTF">2016-12-13T11:10:05Z</dcterms:modified>
</cp:coreProperties>
</file>