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8" r:id="rId3"/>
    <p:sldId id="279" r:id="rId4"/>
    <p:sldId id="271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6" r:id="rId15"/>
    <p:sldId id="287" r:id="rId16"/>
    <p:sldId id="272" r:id="rId17"/>
    <p:sldId id="289" r:id="rId18"/>
    <p:sldId id="291" r:id="rId19"/>
    <p:sldId id="290" r:id="rId20"/>
    <p:sldId id="269" r:id="rId21"/>
    <p:sldId id="270" r:id="rId22"/>
    <p:sldId id="275" r:id="rId23"/>
    <p:sldId id="273" r:id="rId24"/>
    <p:sldId id="293" r:id="rId25"/>
    <p:sldId id="292" r:id="rId26"/>
    <p:sldId id="276" r:id="rId27"/>
    <p:sldId id="294" r:id="rId28"/>
    <p:sldId id="295" r:id="rId29"/>
    <p:sldId id="311" r:id="rId30"/>
    <p:sldId id="312" r:id="rId31"/>
    <p:sldId id="283" r:id="rId32"/>
    <p:sldId id="296" r:id="rId33"/>
    <p:sldId id="297" r:id="rId34"/>
    <p:sldId id="280" r:id="rId35"/>
    <p:sldId id="298" r:id="rId36"/>
    <p:sldId id="299" r:id="rId37"/>
    <p:sldId id="281" r:id="rId38"/>
    <p:sldId id="300" r:id="rId39"/>
    <p:sldId id="301" r:id="rId40"/>
    <p:sldId id="282" r:id="rId41"/>
    <p:sldId id="302" r:id="rId42"/>
    <p:sldId id="303" r:id="rId43"/>
    <p:sldId id="284" r:id="rId44"/>
    <p:sldId id="304" r:id="rId45"/>
    <p:sldId id="305" r:id="rId46"/>
    <p:sldId id="285" r:id="rId47"/>
    <p:sldId id="306" r:id="rId48"/>
    <p:sldId id="308" r:id="rId49"/>
    <p:sldId id="307" r:id="rId50"/>
    <p:sldId id="309" r:id="rId51"/>
    <p:sldId id="310" r:id="rId5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5E"/>
    <a:srgbClr val="3F7F5F"/>
    <a:srgbClr val="7F0055"/>
    <a:srgbClr val="5E5EFF"/>
    <a:srgbClr val="00FF00"/>
    <a:srgbClr val="9E9EFF"/>
    <a:srgbClr val="5551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13" autoAdjust="0"/>
  </p:normalViewPr>
  <p:slideViewPr>
    <p:cSldViewPr>
      <p:cViewPr varScale="1">
        <p:scale>
          <a:sx n="97" d="100"/>
          <a:sy n="97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71D42-8963-46F4-B54B-AE1F60860D1D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0217F-42EF-425A-A98F-C72E5008F38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18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0217F-42EF-425A-A98F-C72E5008F3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29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0217F-42EF-425A-A98F-C72E5008F3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69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597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69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82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47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00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6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15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67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02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25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41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2824-8A60-4C6F-9A3F-F25C9E6F3F28}" type="datetimeFigureOut">
              <a:rPr lang="nl-NL" smtClean="0"/>
              <a:t>17-8-2015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CDEC-B6DC-4DD5-AC9A-42112609CAE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06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Original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Component[I, 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4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Iterable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Abstractable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abstractor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Abstractor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[I, T]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T]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</a:t>
            </a:r>
            <a:r>
              <a:rPr lang="nl-NL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unSubscribe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isUnsubscribed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ym typeface="Wingdings" panose="05000000000000000000" pitchFamily="2" charset="2"/>
              </a:rPr>
              <a:t>Abstractable</a:t>
            </a:r>
            <a:r>
              <a:rPr lang="nl-NL" dirty="0" smtClean="0">
                <a:sym typeface="Wingdings" panose="05000000000000000000" pitchFamily="2" charset="2"/>
              </a:rPr>
              <a:t>  </a:t>
            </a:r>
            <a:r>
              <a:rPr lang="nl-NL" dirty="0" err="1" smtClean="0">
                <a:sym typeface="Wingdings" panose="05000000000000000000" pitchFamily="2" charset="2"/>
              </a:rPr>
              <a:t>AObservable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T]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T]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(i: 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[Option[T]]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unSubscribe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isUnsubscribed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7164288" y="377527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dirty="0" err="1" smtClean="0">
                <a:solidFill>
                  <a:srgbClr val="3F7F5F"/>
                </a:solidFill>
              </a:rPr>
              <a:t>coproduct</a:t>
            </a:r>
            <a:endParaRPr lang="nl-NL" dirty="0">
              <a:solidFill>
                <a:srgbClr val="3F7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ym typeface="Wingdings" panose="05000000000000000000" pitchFamily="2" charset="2"/>
              </a:rPr>
              <a:t>AObservable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T]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T]): Subscription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(t: T): I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unSubscribe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isUnsubscribed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793408" y="1412776"/>
            <a:ext cx="231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dirty="0" err="1" smtClean="0">
                <a:solidFill>
                  <a:srgbClr val="3F7F5F"/>
                </a:solidFill>
              </a:rPr>
              <a:t>dual</a:t>
            </a:r>
            <a:r>
              <a:rPr lang="nl-NL" dirty="0" smtClean="0">
                <a:solidFill>
                  <a:srgbClr val="3F7F5F"/>
                </a:solidFill>
              </a:rPr>
              <a:t> of </a:t>
            </a:r>
            <a:r>
              <a:rPr lang="nl-NL" dirty="0" err="1" smtClean="0">
                <a:solidFill>
                  <a:srgbClr val="3F7F5F"/>
                </a:solidFill>
              </a:rPr>
              <a:t>Abstractable</a:t>
            </a:r>
            <a:endParaRPr lang="nl-NL" dirty="0">
              <a:solidFill>
                <a:srgbClr val="3F7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Implications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[Unit, T]</a:t>
            </a:r>
          </a:p>
          <a:p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[Unit, T]</a:t>
            </a:r>
          </a:p>
        </p:txBody>
      </p:sp>
    </p:spTree>
    <p:extLst>
      <p:ext uri="{BB962C8B-B14F-4D97-AF65-F5344CB8AC3E}">
        <p14:creationId xmlns:p14="http://schemas.microsoft.com/office/powerpoint/2010/main" val="23034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Implications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[Unit, T]</a:t>
            </a:r>
          </a:p>
          <a:p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[Unit, T]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</a:t>
            </a:r>
          </a:p>
          <a:p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ObsComponent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</a:t>
            </a:r>
            <a:r>
              <a:rPr lang="nl-NL" sz="2800" smtClean="0">
                <a:latin typeface="Consolas" panose="020B0609020204030204" pitchFamily="49" charset="0"/>
                <a:cs typeface="Consolas" panose="020B0609020204030204" pitchFamily="49" charset="0"/>
              </a:rPr>
              <a:t>O]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Implications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[Unit, T]</a:t>
            </a:r>
          </a:p>
          <a:p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[Unit, T]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</a:t>
            </a:r>
          </a:p>
          <a:p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ObsComponent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¿¿¿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ReactiveStreams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Abstractable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6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2:</a:t>
            </a:r>
            <a:br>
              <a:rPr lang="nl-NL" dirty="0" smtClean="0"/>
            </a:br>
            <a:r>
              <a:rPr lang="nl-NL" dirty="0" err="1" smtClean="0"/>
              <a:t>Ideas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nl-NL" dirty="0" smtClean="0"/>
              <a:t> </a:t>
            </a:r>
            <a:r>
              <a:rPr lang="nl-NL" dirty="0" err="1" smtClean="0"/>
              <a:t>monad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Component[I, O] {    //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</a:t>
            </a:r>
          </a:p>
          <a:p>
            <a:pPr marL="0" indent="0">
              <a:buNone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update(i: I): Unit</a:t>
            </a:r>
          </a:p>
          <a:p>
            <a:pPr marL="0" indent="0">
              <a:buNone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action: O</a:t>
            </a:r>
          </a:p>
          <a:p>
            <a:pPr marL="0" indent="0">
              <a:buNone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Component[I, O]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5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Immuatable</a:t>
            </a:r>
            <a:r>
              <a:rPr lang="nl-NL" dirty="0" smtClean="0"/>
              <a:t> Component &amp;</a:t>
            </a:r>
            <a:br>
              <a:rPr lang="nl-NL" dirty="0" smtClean="0"/>
            </a:br>
            <a:r>
              <a:rPr lang="nl-NL" dirty="0" smtClean="0"/>
              <a:t>State </a:t>
            </a:r>
            <a:r>
              <a:rPr lang="nl-NL" dirty="0" err="1" smtClean="0"/>
              <a:t>Monad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Component[I, 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6372200" y="1268760"/>
            <a:ext cx="277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Original interface</a:t>
            </a:r>
          </a:p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 smtClean="0">
                <a:solidFill>
                  <a:srgbClr val="3F7F5F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3F7F5F"/>
                </a:solidFill>
                <a:cs typeface="Consolas" panose="020B0609020204030204" pitchFamily="49" charset="0"/>
              </a:rPr>
              <a:t>holds</a:t>
            </a:r>
            <a:r>
              <a:rPr lang="nl-NL" dirty="0" smtClean="0">
                <a:solidFill>
                  <a:srgbClr val="3F7F5F"/>
                </a:solidFill>
                <a:cs typeface="Consolas" panose="020B0609020204030204" pitchFamily="49" charset="0"/>
              </a:rPr>
              <a:t> the state</a:t>
            </a:r>
            <a:endParaRPr lang="nl-NL" dirty="0">
              <a:solidFill>
                <a:srgbClr val="3F7F5F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Immuatable</a:t>
            </a:r>
            <a:r>
              <a:rPr lang="nl-NL" dirty="0" smtClean="0"/>
              <a:t> Component &amp;</a:t>
            </a:r>
            <a:br>
              <a:rPr lang="nl-NL" dirty="0" smtClean="0"/>
            </a:br>
            <a:r>
              <a:rPr lang="nl-NL" dirty="0" smtClean="0"/>
              <a:t>State </a:t>
            </a:r>
            <a:r>
              <a:rPr lang="nl-NL" dirty="0" err="1" smtClean="0"/>
              <a:t>Monad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Component[I, 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O, S]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update(s: S, i: I): S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action(s: S):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5940152" y="3501008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dirty="0" err="1" smtClean="0">
                <a:solidFill>
                  <a:srgbClr val="3F7F5F"/>
                </a:solidFill>
              </a:rPr>
              <a:t>Introducing</a:t>
            </a:r>
            <a:r>
              <a:rPr lang="nl-NL" dirty="0" smtClean="0">
                <a:solidFill>
                  <a:srgbClr val="3F7F5F"/>
                </a:solidFill>
              </a:rPr>
              <a:t> a ‘</a:t>
            </a:r>
            <a:r>
              <a:rPr lang="nl-NL" dirty="0" err="1" smtClean="0">
                <a:solidFill>
                  <a:srgbClr val="3F7F5F"/>
                </a:solidFill>
              </a:rPr>
              <a:t>statevalue</a:t>
            </a:r>
            <a:r>
              <a:rPr lang="nl-NL" dirty="0" smtClean="0">
                <a:solidFill>
                  <a:srgbClr val="3F7F5F"/>
                </a:solidFill>
              </a:rPr>
              <a:t>’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r>
              <a:rPr lang="nl-NL" dirty="0" smtClean="0">
                <a:solidFill>
                  <a:srgbClr val="3F7F5F"/>
                </a:solidFill>
              </a:rPr>
              <a:t>// e.g.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 = (Int, [Double])</a:t>
            </a:r>
            <a:endParaRPr lang="nl-NL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372200" y="1268760"/>
            <a:ext cx="277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Original interface</a:t>
            </a:r>
          </a:p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 smtClean="0">
                <a:solidFill>
                  <a:srgbClr val="3F7F5F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3F7F5F"/>
                </a:solidFill>
                <a:cs typeface="Consolas" panose="020B0609020204030204" pitchFamily="49" charset="0"/>
              </a:rPr>
              <a:t>holds</a:t>
            </a:r>
            <a:r>
              <a:rPr lang="nl-NL" dirty="0" smtClean="0">
                <a:solidFill>
                  <a:srgbClr val="3F7F5F"/>
                </a:solidFill>
                <a:cs typeface="Consolas" panose="020B0609020204030204" pitchFamily="49" charset="0"/>
              </a:rPr>
              <a:t> the state</a:t>
            </a:r>
            <a:endParaRPr lang="nl-NL" dirty="0">
              <a:solidFill>
                <a:srgbClr val="3F7F5F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9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Immuatable</a:t>
            </a:r>
            <a:r>
              <a:rPr lang="nl-NL" dirty="0" smtClean="0"/>
              <a:t> Component &amp;</a:t>
            </a:r>
            <a:br>
              <a:rPr lang="nl-NL" dirty="0" smtClean="0"/>
            </a:br>
            <a:r>
              <a:rPr lang="nl-NL" dirty="0" smtClean="0"/>
              <a:t>State </a:t>
            </a:r>
            <a:r>
              <a:rPr lang="nl-NL" dirty="0" err="1" smtClean="0"/>
              <a:t>Monad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Component[I, 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O, S]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update(s: S, i: I): S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action(s: S):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O, S]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update(s: S, i: I): (S, O)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5940152" y="3501008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dirty="0" err="1" smtClean="0">
                <a:solidFill>
                  <a:srgbClr val="3F7F5F"/>
                </a:solidFill>
              </a:rPr>
              <a:t>Introducing</a:t>
            </a:r>
            <a:r>
              <a:rPr lang="nl-NL" dirty="0" smtClean="0">
                <a:solidFill>
                  <a:srgbClr val="3F7F5F"/>
                </a:solidFill>
              </a:rPr>
              <a:t> a ‘</a:t>
            </a:r>
            <a:r>
              <a:rPr lang="nl-NL" dirty="0" err="1" smtClean="0">
                <a:solidFill>
                  <a:srgbClr val="3F7F5F"/>
                </a:solidFill>
              </a:rPr>
              <a:t>statevalue</a:t>
            </a:r>
            <a:r>
              <a:rPr lang="nl-NL" dirty="0" smtClean="0">
                <a:solidFill>
                  <a:srgbClr val="3F7F5F"/>
                </a:solidFill>
              </a:rPr>
              <a:t>’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r>
              <a:rPr lang="nl-NL" dirty="0" smtClean="0">
                <a:solidFill>
                  <a:srgbClr val="3F7F5F"/>
                </a:solidFill>
              </a:rPr>
              <a:t>// e.g.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S = (Int, [Double])</a:t>
            </a:r>
            <a:endParaRPr lang="nl-NL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372200" y="1268760"/>
            <a:ext cx="277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Original interface</a:t>
            </a:r>
          </a:p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sz="1400" dirty="0" smtClean="0">
                <a:solidFill>
                  <a:srgbClr val="3F7F5F"/>
                </a:solidFill>
                <a:cs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3F7F5F"/>
                </a:solidFill>
                <a:cs typeface="Consolas" panose="020B0609020204030204" pitchFamily="49" charset="0"/>
              </a:rPr>
              <a:t>holds</a:t>
            </a:r>
            <a:r>
              <a:rPr lang="nl-NL" dirty="0" smtClean="0">
                <a:solidFill>
                  <a:srgbClr val="3F7F5F"/>
                </a:solidFill>
                <a:cs typeface="Consolas" panose="020B0609020204030204" pitchFamily="49" charset="0"/>
              </a:rPr>
              <a:t> the state</a:t>
            </a:r>
            <a:endParaRPr lang="nl-NL" dirty="0">
              <a:solidFill>
                <a:srgbClr val="3F7F5F"/>
              </a:solidFill>
              <a:cs typeface="Consolas" panose="020B0609020204030204" pitchFamily="49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7092280" y="56612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dirty="0" err="1" smtClean="0">
                <a:solidFill>
                  <a:srgbClr val="3F7F5F"/>
                </a:solidFill>
              </a:rPr>
              <a:t>coproduct</a:t>
            </a:r>
            <a:endParaRPr lang="nl-NL" dirty="0">
              <a:solidFill>
                <a:srgbClr val="3F7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FixedFilter</a:t>
            </a:r>
            <a:r>
              <a:rPr lang="nl-NL" dirty="0"/>
              <a:t/>
            </a:r>
            <a:br>
              <a:rPr lang="nl-NL" dirty="0"/>
            </a:br>
            <a:r>
              <a:rPr lang="nl-NL" sz="2200" dirty="0" err="1" smtClean="0"/>
              <a:t>Mutable</a:t>
            </a:r>
            <a:r>
              <a:rPr lang="nl-NL" sz="2200" dirty="0" smtClean="0"/>
              <a:t> state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FixedFilter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(n: Int) 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{</a:t>
            </a:r>
          </a:p>
          <a:p>
            <a:pPr marL="0" indent="0">
              <a:buNone/>
            </a:pP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var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FF5E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List()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 = {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800" dirty="0" err="1">
                <a:solidFill>
                  <a:srgbClr val="FF5E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nl-NL" sz="2800" dirty="0" smtClean="0">
                <a:solidFill>
                  <a:srgbClr val="FF5E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drop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FF5E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800" dirty="0" smtClean="0">
                <a:solidFill>
                  <a:srgbClr val="FF5E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28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:+ u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 = </a:t>
            </a:r>
            <a:r>
              <a:rPr lang="nl-NL" sz="2800" dirty="0" err="1">
                <a:solidFill>
                  <a:srgbClr val="FF5E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.sum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800" dirty="0" err="1">
                <a:solidFill>
                  <a:srgbClr val="FF5E5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80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Immuatable</a:t>
            </a:r>
            <a:r>
              <a:rPr lang="nl-NL" dirty="0" smtClean="0"/>
              <a:t> Component &amp;</a:t>
            </a:r>
            <a:br>
              <a:rPr lang="nl-NL" dirty="0" smtClean="0"/>
            </a:br>
            <a:r>
              <a:rPr lang="nl-NL" dirty="0" smtClean="0"/>
              <a:t>State </a:t>
            </a:r>
            <a:r>
              <a:rPr lang="nl-NL" dirty="0" err="1" smtClean="0"/>
              <a:t>Monad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O, S]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update(s: S, i: I): (S, O)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:: S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I  (S, O)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 :: I  S  (O, S)  </a:t>
            </a:r>
            <a:r>
              <a:rPr lang="nl-NL" sz="2800" dirty="0" smtClean="0">
                <a:solidFill>
                  <a:srgbClr val="3F7F5F"/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// swap </a:t>
            </a:r>
            <a:r>
              <a:rPr lang="nl-NL" sz="2800" dirty="0" err="1" smtClean="0">
                <a:solidFill>
                  <a:srgbClr val="3F7F5F"/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arguments</a:t>
            </a:r>
            <a:endParaRPr lang="nl-NL" sz="2800" dirty="0" smtClean="0">
              <a:solidFill>
                <a:srgbClr val="3F7F5F"/>
              </a:solidFill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    :: I  (State S O)  </a:t>
            </a:r>
            <a:r>
              <a:rPr lang="nl-NL" sz="2800" dirty="0" smtClean="0">
                <a:solidFill>
                  <a:srgbClr val="3F7F5F"/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// state </a:t>
            </a:r>
            <a:r>
              <a:rPr lang="nl-NL" sz="2800" dirty="0" err="1" smtClean="0">
                <a:solidFill>
                  <a:srgbClr val="3F7F5F"/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monad</a:t>
            </a:r>
            <a:endParaRPr lang="nl-NL" sz="2800" dirty="0" smtClean="0">
              <a:solidFill>
                <a:srgbClr val="3F7F5F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Immuatable</a:t>
            </a:r>
            <a:r>
              <a:rPr lang="nl-NL" dirty="0" smtClean="0"/>
              <a:t> Component </a:t>
            </a:r>
            <a:r>
              <a:rPr lang="nl-NL" dirty="0" err="1" smtClean="0"/>
              <a:t>chaining</a:t>
            </a:r>
            <a:endParaRPr lang="nl-NL" dirty="0"/>
          </a:p>
        </p:txBody>
      </p:sp>
      <p:sp>
        <p:nvSpPr>
          <p:cNvPr id="58" name="Tijdelijke aanduiding voor inhoud 57"/>
          <p:cNvSpPr>
            <a:spLocks noGrp="1"/>
          </p:cNvSpPr>
          <p:nvPr>
            <p:ph sz="half" idx="1"/>
          </p:nvPr>
        </p:nvSpPr>
        <p:spPr>
          <a:xfrm>
            <a:off x="179512" y="4293097"/>
            <a:ext cx="4316288" cy="13681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I0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2400" dirty="0" err="1">
                <a:solidFill>
                  <a:prstClr val="black"/>
                </a:solidFill>
              </a:rPr>
              <a:t>and</a:t>
            </a:r>
            <a:r>
              <a:rPr lang="nl-NL" sz="2400" dirty="0">
                <a:solidFill>
                  <a:prstClr val="black"/>
                </a:solidFill>
              </a:rPr>
              <a:t> 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2400" dirty="0">
                <a:solidFill>
                  <a:prstClr val="black"/>
                </a:solidFill>
              </a:rPr>
              <a:t>are </a:t>
            </a:r>
            <a:r>
              <a:rPr lang="nl-NL" sz="2400" dirty="0" err="1">
                <a:solidFill>
                  <a:prstClr val="black"/>
                </a:solidFill>
              </a:rPr>
              <a:t>inputs</a:t>
            </a:r>
            <a:r>
              <a:rPr lang="nl-NL" sz="2400" dirty="0">
                <a:solidFill>
                  <a:prstClr val="black"/>
                </a:solidFill>
              </a:rPr>
              <a:t> of 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endParaRPr lang="nl-NL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S0</a:t>
            </a:r>
            <a:r>
              <a:rPr lang="nl-NL" sz="2400" dirty="0" smtClean="0"/>
              <a:t>,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nl-NL" sz="18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nl-NL" sz="1800" dirty="0" smtClean="0"/>
              <a:t> </a:t>
            </a:r>
            <a:r>
              <a:rPr lang="nl-NL" sz="2400" dirty="0" smtClean="0"/>
              <a:t>are </a:t>
            </a:r>
            <a:r>
              <a:rPr lang="nl-NL" sz="2400" dirty="0" err="1" smtClean="0"/>
              <a:t>states</a:t>
            </a:r>
            <a:r>
              <a:rPr lang="nl-NL" sz="2400" dirty="0" smtClean="0"/>
              <a:t> of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O0</a:t>
            </a:r>
            <a:r>
              <a:rPr lang="nl-NL" sz="18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O1</a:t>
            </a:r>
            <a:r>
              <a:rPr lang="nl-NL" sz="1800" dirty="0" smtClean="0"/>
              <a:t> </a:t>
            </a:r>
            <a:r>
              <a:rPr lang="nl-NL" sz="2400" dirty="0" smtClean="0"/>
              <a:t>are </a:t>
            </a:r>
            <a:r>
              <a:rPr lang="nl-NL" sz="2400" dirty="0" err="1" smtClean="0"/>
              <a:t>results</a:t>
            </a:r>
            <a:r>
              <a:rPr lang="nl-NL" sz="2400" dirty="0" smtClean="0"/>
              <a:t> of </a:t>
            </a:r>
            <a:r>
              <a:rPr lang="nl-NL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endParaRPr lang="nl-N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ijdelijke aanduiding voor inhoud 58"/>
          <p:cNvSpPr>
            <a:spLocks noGrp="1"/>
          </p:cNvSpPr>
          <p:nvPr>
            <p:ph sz="half" idx="2"/>
          </p:nvPr>
        </p:nvSpPr>
        <p:spPr>
          <a:xfrm>
            <a:off x="4824536" y="4293097"/>
            <a:ext cx="4139952" cy="1368152"/>
          </a:xfrm>
        </p:spPr>
        <p:txBody>
          <a:bodyPr/>
          <a:lstStyle/>
          <a:p>
            <a:pPr marL="0" lvl="0" indent="0">
              <a:buNone/>
            </a:pP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O0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2400" dirty="0" err="1">
                <a:solidFill>
                  <a:prstClr val="black"/>
                </a:solidFill>
              </a:rPr>
              <a:t>and</a:t>
            </a:r>
            <a:r>
              <a:rPr lang="nl-NL" sz="2400" dirty="0">
                <a:solidFill>
                  <a:prstClr val="black"/>
                </a:solidFill>
              </a:rPr>
              <a:t> 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O1</a:t>
            </a:r>
            <a:r>
              <a:rPr lang="nl-NL" sz="1800" dirty="0">
                <a:solidFill>
                  <a:prstClr val="black"/>
                </a:solidFill>
              </a:rPr>
              <a:t> </a:t>
            </a:r>
            <a:r>
              <a:rPr lang="nl-NL" sz="2400" dirty="0">
                <a:solidFill>
                  <a:prstClr val="black"/>
                </a:solidFill>
              </a:rPr>
              <a:t>are </a:t>
            </a:r>
            <a:r>
              <a:rPr lang="nl-NL" sz="2400" dirty="0" err="1">
                <a:solidFill>
                  <a:prstClr val="black"/>
                </a:solidFill>
              </a:rPr>
              <a:t>inputs</a:t>
            </a:r>
            <a:r>
              <a:rPr lang="nl-NL" sz="2400" dirty="0">
                <a:solidFill>
                  <a:prstClr val="black"/>
                </a:solidFill>
              </a:rPr>
              <a:t> of </a:t>
            </a:r>
            <a:r>
              <a:rPr lang="nl-NL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endParaRPr lang="nl-NL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T0</a:t>
            </a:r>
            <a:r>
              <a:rPr lang="nl-NL" sz="2400" dirty="0" smtClean="0">
                <a:solidFill>
                  <a:prstClr val="black"/>
                </a:solidFill>
              </a:rPr>
              <a:t>, </a:t>
            </a:r>
            <a:r>
              <a:rPr lang="nl-NL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</a:t>
            </a:r>
            <a:r>
              <a:rPr lang="nl-NL" sz="1800" dirty="0" smtClean="0">
                <a:solidFill>
                  <a:prstClr val="black"/>
                </a:solidFill>
              </a:rPr>
              <a:t> </a:t>
            </a:r>
            <a:r>
              <a:rPr lang="nl-NL" sz="2400" dirty="0" err="1" smtClean="0">
                <a:solidFill>
                  <a:prstClr val="black"/>
                </a:solidFill>
              </a:rPr>
              <a:t>and</a:t>
            </a:r>
            <a:r>
              <a:rPr lang="nl-NL" sz="2400" dirty="0" smtClean="0">
                <a:solidFill>
                  <a:prstClr val="black"/>
                </a:solidFill>
              </a:rPr>
              <a:t> </a:t>
            </a:r>
            <a:r>
              <a:rPr lang="nl-NL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nl-NL" sz="1800" dirty="0" smtClean="0">
                <a:solidFill>
                  <a:prstClr val="black"/>
                </a:solidFill>
              </a:rPr>
              <a:t> </a:t>
            </a:r>
            <a:r>
              <a:rPr lang="nl-NL" sz="2400" dirty="0">
                <a:solidFill>
                  <a:prstClr val="black"/>
                </a:solidFill>
              </a:rPr>
              <a:t>are </a:t>
            </a:r>
            <a:r>
              <a:rPr lang="nl-NL" sz="2400" dirty="0" err="1">
                <a:solidFill>
                  <a:prstClr val="black"/>
                </a:solidFill>
              </a:rPr>
              <a:t>states</a:t>
            </a:r>
            <a:r>
              <a:rPr lang="nl-NL" sz="2400" dirty="0">
                <a:solidFill>
                  <a:prstClr val="black"/>
                </a:solidFill>
              </a:rPr>
              <a:t> of </a:t>
            </a:r>
            <a:r>
              <a:rPr lang="nl-NL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endParaRPr lang="nl-NL" sz="2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r>
              <a:rPr lang="nl-NL" sz="1800" dirty="0" smtClean="0">
                <a:solidFill>
                  <a:prstClr val="black"/>
                </a:solidFill>
              </a:rPr>
              <a:t> </a:t>
            </a:r>
            <a:r>
              <a:rPr lang="nl-NL" sz="2400" dirty="0" err="1" smtClean="0">
                <a:solidFill>
                  <a:prstClr val="black"/>
                </a:solidFill>
              </a:rPr>
              <a:t>and</a:t>
            </a:r>
            <a:r>
              <a:rPr lang="nl-NL" sz="2400" dirty="0" smtClean="0">
                <a:solidFill>
                  <a:prstClr val="black"/>
                </a:solidFill>
              </a:rPr>
              <a:t> </a:t>
            </a:r>
            <a:r>
              <a:rPr lang="nl-NL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nl-NL" sz="1800" dirty="0" smtClean="0">
                <a:solidFill>
                  <a:prstClr val="black"/>
                </a:solidFill>
              </a:rPr>
              <a:t> </a:t>
            </a:r>
            <a:r>
              <a:rPr lang="nl-NL" sz="2400" dirty="0" smtClean="0">
                <a:solidFill>
                  <a:prstClr val="black"/>
                </a:solidFill>
              </a:rPr>
              <a:t>are </a:t>
            </a:r>
            <a:r>
              <a:rPr lang="nl-NL" sz="2400" dirty="0" err="1" smtClean="0">
                <a:solidFill>
                  <a:prstClr val="black"/>
                </a:solidFill>
              </a:rPr>
              <a:t>results</a:t>
            </a:r>
            <a:r>
              <a:rPr lang="nl-NL" sz="2400" dirty="0" smtClean="0">
                <a:solidFill>
                  <a:prstClr val="black"/>
                </a:solidFill>
              </a:rPr>
              <a:t> of </a:t>
            </a:r>
            <a:r>
              <a:rPr lang="nl-NL" sz="18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endParaRPr lang="nl-NL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4" name="Groep 53"/>
          <p:cNvGrpSpPr/>
          <p:nvPr/>
        </p:nvGrpSpPr>
        <p:grpSpPr>
          <a:xfrm>
            <a:off x="252536" y="1607340"/>
            <a:ext cx="8639944" cy="2469732"/>
            <a:chOff x="252536" y="1607340"/>
            <a:chExt cx="8639944" cy="2469732"/>
          </a:xfrm>
        </p:grpSpPr>
        <p:sp>
          <p:nvSpPr>
            <p:cNvPr id="49" name="Tekstvak 48"/>
            <p:cNvSpPr txBox="1"/>
            <p:nvPr/>
          </p:nvSpPr>
          <p:spPr>
            <a:xfrm>
              <a:off x="252536" y="2097344"/>
              <a:ext cx="8639944" cy="15841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indent="0">
                <a:spcBef>
                  <a:spcPct val="20000"/>
                </a:spcBef>
                <a:buFont typeface="Arial" panose="020B0604020202020204" pitchFamily="34" charset="0"/>
                <a:buNone/>
                <a:defRPr sz="2800">
                  <a:latin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/>
              </a:lvl9pPr>
            </a:lstStyle>
            <a:p>
              <a:r>
                <a:rPr lang="nl-NL" dirty="0">
                  <a:sym typeface="Wingdings" panose="05000000000000000000" pitchFamily="2" charset="2"/>
                </a:rPr>
                <a:t>I0  S0  (O0, S1)  O0  T0  (P0, T1)</a:t>
              </a:r>
            </a:p>
            <a:p>
              <a:endParaRPr lang="nl-NL" dirty="0">
                <a:sym typeface="Wingdings" panose="05000000000000000000" pitchFamily="2" charset="2"/>
              </a:endParaRPr>
            </a:p>
            <a:p>
              <a:r>
                <a:rPr lang="nl-NL" dirty="0">
                  <a:sym typeface="Wingdings" panose="05000000000000000000" pitchFamily="2" charset="2"/>
                </a:rPr>
                <a:t>I1  S1  (O1, S2)  O1  T1  (P1, T2</a:t>
              </a:r>
              <a:r>
                <a:rPr lang="nl-NL" dirty="0" smtClean="0">
                  <a:sym typeface="Wingdings" panose="05000000000000000000" pitchFamily="2" charset="2"/>
                </a:rPr>
                <a:t>)</a:t>
              </a:r>
              <a:endParaRPr lang="nl-NL" dirty="0">
                <a:sym typeface="Wingdings" panose="05000000000000000000" pitchFamily="2" charset="2"/>
              </a:endParaRPr>
            </a:p>
          </p:txBody>
        </p:sp>
        <p:sp>
          <p:nvSpPr>
            <p:cNvPr id="11" name="Boog 10"/>
            <p:cNvSpPr/>
            <p:nvPr/>
          </p:nvSpPr>
          <p:spPr>
            <a:xfrm rot="10800000">
              <a:off x="2952328" y="1988840"/>
              <a:ext cx="2160240" cy="1080120"/>
            </a:xfrm>
            <a:prstGeom prst="arc">
              <a:avLst>
                <a:gd name="adj1" fmla="val 10793964"/>
                <a:gd name="adj2" fmla="val 0"/>
              </a:avLst>
            </a:prstGeom>
            <a:ln w="381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Boog 11"/>
            <p:cNvSpPr/>
            <p:nvPr/>
          </p:nvSpPr>
          <p:spPr>
            <a:xfrm rot="10800000">
              <a:off x="2952328" y="2996952"/>
              <a:ext cx="2160240" cy="1080120"/>
            </a:xfrm>
            <a:prstGeom prst="arc">
              <a:avLst>
                <a:gd name="adj1" fmla="val 10793964"/>
                <a:gd name="adj2" fmla="val 0"/>
              </a:avLst>
            </a:prstGeom>
            <a:ln w="381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7" name="Rechte verbindingslijn met pijl 36"/>
            <p:cNvCxnSpPr/>
            <p:nvPr/>
          </p:nvCxnSpPr>
          <p:spPr>
            <a:xfrm flipH="1">
              <a:off x="1850517" y="2519287"/>
              <a:ext cx="1917577" cy="79899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hoek 40"/>
            <p:cNvSpPr/>
            <p:nvPr/>
          </p:nvSpPr>
          <p:spPr>
            <a:xfrm>
              <a:off x="252536" y="2132856"/>
              <a:ext cx="3923928" cy="432048"/>
            </a:xfrm>
            <a:prstGeom prst="rect">
              <a:avLst/>
            </a:prstGeom>
            <a:noFill/>
            <a:ln cap="flat">
              <a:solidFill>
                <a:srgbClr val="FF0000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/>
            <p:cNvSpPr/>
            <p:nvPr/>
          </p:nvSpPr>
          <p:spPr>
            <a:xfrm>
              <a:off x="4824536" y="2132856"/>
              <a:ext cx="3923928" cy="432048"/>
            </a:xfrm>
            <a:prstGeom prst="rect">
              <a:avLst/>
            </a:prstGeom>
            <a:noFill/>
            <a:ln cap="flat">
              <a:solidFill>
                <a:srgbClr val="FF0000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/>
            <p:cNvSpPr/>
            <p:nvPr/>
          </p:nvSpPr>
          <p:spPr>
            <a:xfrm>
              <a:off x="4824536" y="3140968"/>
              <a:ext cx="3923928" cy="432048"/>
            </a:xfrm>
            <a:prstGeom prst="rect">
              <a:avLst/>
            </a:prstGeom>
            <a:noFill/>
            <a:ln cap="flat">
              <a:solidFill>
                <a:srgbClr val="FF0000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/>
            <p:cNvSpPr/>
            <p:nvPr/>
          </p:nvSpPr>
          <p:spPr>
            <a:xfrm>
              <a:off x="252536" y="3140968"/>
              <a:ext cx="3923928" cy="432048"/>
            </a:xfrm>
            <a:prstGeom prst="rect">
              <a:avLst/>
            </a:prstGeom>
            <a:noFill/>
            <a:ln cap="flat">
              <a:solidFill>
                <a:srgbClr val="FF0000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8" name="Rechte verbindingslijn met pijl 47"/>
            <p:cNvCxnSpPr/>
            <p:nvPr/>
          </p:nvCxnSpPr>
          <p:spPr>
            <a:xfrm flipH="1">
              <a:off x="6435351" y="2519530"/>
              <a:ext cx="1917577" cy="79899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kstvak 51"/>
            <p:cNvSpPr txBox="1"/>
            <p:nvPr/>
          </p:nvSpPr>
          <p:spPr>
            <a:xfrm>
              <a:off x="1490237" y="1607340"/>
              <a:ext cx="144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Component 1</a:t>
              </a:r>
              <a:endParaRPr lang="nl-NL" dirty="0"/>
            </a:p>
          </p:txBody>
        </p:sp>
        <p:sp>
          <p:nvSpPr>
            <p:cNvPr id="53" name="Tekstvak 52"/>
            <p:cNvSpPr txBox="1"/>
            <p:nvPr/>
          </p:nvSpPr>
          <p:spPr>
            <a:xfrm>
              <a:off x="6062237" y="1607340"/>
              <a:ext cx="1448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Component 2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7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Component[I, O] {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nl-NL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update(i: I): Component[I, O]</a:t>
            </a:r>
          </a:p>
          <a:p>
            <a:pPr marL="0" indent="0">
              <a:buNone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action: O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6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145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Option 3a: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145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Option 3a: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17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CPS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I, o: O =&gt; Unit):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145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Option 3a: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17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I, o: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3a: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14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I, o: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curry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I)(o: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3a: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96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I, o: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curry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I)(o: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 :: A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B  C == g :: A  (B  C)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(O 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Unit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3a: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96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(O =&gt; Unit) =&gt; Unit</a:t>
            </a:r>
          </a:p>
          <a:p>
            <a:pPr marL="0" indent="0">
              <a:buNone/>
            </a:pPr>
            <a:r>
              <a:rPr lang="nl-NL" sz="2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3a: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82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: </a:t>
            </a:r>
            <a:r>
              <a:rPr lang="nl-NL" dirty="0" err="1" smtClean="0"/>
              <a:t>FixedFilter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200" dirty="0" err="1" smtClean="0"/>
              <a:t>Immutable</a:t>
            </a:r>
            <a:r>
              <a:rPr lang="nl-NL" sz="2200" dirty="0" smtClean="0"/>
              <a:t> state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calculates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</a:t>
            </a:r>
            <a:r>
              <a:rPr lang="nl-NL" sz="2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over last n </a:t>
            </a:r>
            <a:r>
              <a:rPr lang="nl-NL" sz="24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FixedFilter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(n: Int, data: List[Double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Component[Double, Double]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update(u: Double):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FixedFilter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data.length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 data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drop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FixedFilter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(n, </a:t>
            </a:r>
            <a:r>
              <a:rPr lang="nl-NL" sz="2400" dirty="0" smtClean="0">
                <a:solidFill>
                  <a:srgbClr val="5E5E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:+ u</a:t>
            </a: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action =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data.sum</a:t>
            </a:r>
            <a:r>
              <a:rPr lang="nl-NL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nl-N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data.length</a:t>
            </a:r>
            <a:endParaRPr lang="nl-N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42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(O =&gt; Unit) =&gt;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 =&gt; Unit) =&gt; Unit ==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3a: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22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145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 smtClean="0"/>
              <a:t>GAN (</a:t>
            </a:r>
            <a:r>
              <a:rPr lang="nl-NL" dirty="0" err="1" smtClean="0"/>
              <a:t>alternative</a:t>
            </a:r>
            <a:r>
              <a:rPr lang="nl-NL" dirty="0" smtClean="0"/>
              <a:t> </a:t>
            </a:r>
            <a:r>
              <a:rPr lang="nl-NL" dirty="0" err="1" smtClean="0"/>
              <a:t>derivation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31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145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76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coproduct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CPS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I, o: O =&gt; Unit):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457200" y="116632"/>
            <a:ext cx="8229600" cy="145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76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I, o: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0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I, o: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curry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swap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update(o: O =&gt; Unit)(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07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update(i: I, o: O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curry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swap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update(o: O =&gt; Unit)(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i: I):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second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becomes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output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update(o: O =&gt; Unit): (I =&gt; Unit)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07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update(o: O =&gt; Unit): (I =&gt; 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03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update(o: O =&gt; Unit): (I =&gt; 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update() a pure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(I =&gt; 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18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update(o: O =&gt; Unit): (I =&gt; 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update() a pure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update: (O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(I =&gt; 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Component[I, O] a type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 =&gt; Unit) =&gt; (I 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18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1: </a:t>
            </a:r>
            <a:br>
              <a:rPr lang="nl-NL" dirty="0" smtClean="0"/>
            </a:b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as </a:t>
            </a:r>
            <a:r>
              <a:rPr lang="nl-NL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Component[I, O] {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update(i: I): </a:t>
            </a:r>
            <a:r>
              <a:rPr lang="nl-NL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action: O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Component[I, O] {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nl-NL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update(i: I): Component[I, O]</a:t>
            </a:r>
          </a:p>
          <a:p>
            <a:pPr marL="0" indent="0">
              <a:buNone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action: O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 =&gt; Unit) =&gt; (I 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92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 =&gt; Unit) =&gt; (I 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duality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DualComponent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=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(O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Unit)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(I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= (I =&gt; Unit) =&gt; (O =&gt; Unit)</a:t>
            </a: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5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 =&gt; Unit) =&gt; (I 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duality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DualComponent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=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(O =&gt; Unit) &lt;= (I =&gt; Unit)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= (I =&gt; Unit) =&gt; (O =&gt; Unit)</a:t>
            </a:r>
          </a:p>
          <a:p>
            <a:pPr marL="0" indent="0">
              <a:buNone/>
            </a:pP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endParaRPr lang="nl-NL" sz="28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DualComponent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(I =&gt; Unit) =&gt; (O =&gt; 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5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(I =&gt; Unit) =&gt; (O =&gt; Unit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09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: (I =&gt; Unit) =&gt; (O =&gt; 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uncurry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update(in: I =&gt; Unit): (O =&gt; Unit)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9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(I =&gt; Unit) =&gt; (O =&gt; 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uncurry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update(in: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I =&gt; Unit): (O =&gt; 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CPS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update(in: I =&gt; Unit,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out: (O =&gt; Unit) =&gt; Unit):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9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update(in: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I =&gt; Unit,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(O =&gt; Unit)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3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omponent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update(in: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I =&gt; Unit,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(O =&gt; Unit) =&gt; Unit):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split update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DualComponent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(I =&gt; Unit)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((O =&gt; Unit) =&gt;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Unit)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62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DualComponent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in: (I =&gt; Unit)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((O =&gt; Unit) =&gt; Unit)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736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DualComponent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in: (I =&gt; Unit)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((O =&gt; Unit) =&gt; Unit)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8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nl-NL" sz="2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rewrite</a:t>
            </a:r>
            <a:endParaRPr lang="nl-NL" sz="280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DualComponent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[I, O]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in(i: I): Unit</a:t>
            </a: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[O]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3b:</a:t>
            </a:r>
            <a:br>
              <a:rPr lang="nl-NL" dirty="0" smtClean="0"/>
            </a:br>
            <a:r>
              <a:rPr lang="nl-NL" dirty="0"/>
              <a:t>GAN (</a:t>
            </a:r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derivation</a:t>
            </a:r>
            <a:r>
              <a:rPr lang="nl-NL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8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Autofit/>
          </a:bodyPr>
          <a:lstStyle/>
          <a:p>
            <a:r>
              <a:rPr lang="nl-NL" dirty="0" err="1" smtClean="0"/>
              <a:t>Mutable</a:t>
            </a:r>
            <a:r>
              <a:rPr lang="nl-NL" dirty="0" smtClean="0"/>
              <a:t> </a:t>
            </a:r>
            <a:r>
              <a:rPr lang="nl-NL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nl-NL" dirty="0" smtClean="0"/>
              <a:t> looks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endParaRPr lang="nl-N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716016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Component[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</a:t>
            </a:r>
            <a:r>
              <a:rPr lang="nl-NL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action: 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572000" cy="4525963"/>
          </a:xfrm>
        </p:spPr>
        <p:txBody>
          <a:bodyPr>
            <a:normAutofit fontScale="92500"/>
          </a:bodyPr>
          <a:lstStyle/>
          <a:p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nl-NL" dirty="0" smtClean="0"/>
              <a:t> </a:t>
            </a:r>
            <a:r>
              <a:rPr lang="nl-NL" dirty="0" err="1" smtClean="0"/>
              <a:t>could</a:t>
            </a:r>
            <a:r>
              <a:rPr lang="nl-NL" dirty="0" smtClean="0"/>
              <a:t> have a return type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nl-NL" dirty="0" smtClean="0"/>
              <a:t> as well, but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would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return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nl-N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nl-NL" dirty="0" smtClean="0"/>
          </a:p>
          <a:p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nl-NL" sz="2200" dirty="0" smtClean="0"/>
              <a:t> </a:t>
            </a:r>
            <a:r>
              <a:rPr lang="nl-NL" dirty="0" smtClean="0"/>
              <a:t>has a parameter of type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endParaRPr lang="nl-NL" dirty="0"/>
          </a:p>
          <a:p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nl-NL" dirty="0" smtClean="0"/>
              <a:t> in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 </a:t>
            </a:r>
            <a:r>
              <a:rPr lang="nl-NL" dirty="0" smtClean="0"/>
              <a:t>==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nl-NL" dirty="0" smtClean="0"/>
              <a:t> in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endParaRPr lang="nl-NL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0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DualC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omponent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update(in: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I =&gt; Unit,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out: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(O =&gt; Unit) =&gt; Unit): Unit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0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nl-NL" sz="20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nl-NL" sz="20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2 </a:t>
            </a:r>
            <a:r>
              <a:rPr lang="nl-NL" sz="2000" dirty="0" err="1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traits</a:t>
            </a: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Compservable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(c: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O]):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in(i: I):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Unit,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: (O =&gt; Unit) =&gt;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3c: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63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0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Compservable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(c: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[I, O]):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 O]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in(i: I):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Unit,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: (O =&gt; Unit) =&gt;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nl-NL" sz="20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Compservable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[I, O]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(c: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[I, O]): Unit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Compserver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[I, O]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in(i: I): Unit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out(s: Subscription): Unit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0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(o: O):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Unit,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0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bar: Unit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459012"/>
          </a:xfrm>
        </p:spPr>
        <p:txBody>
          <a:bodyPr>
            <a:normAutofit/>
          </a:bodyPr>
          <a:lstStyle/>
          <a:p>
            <a:r>
              <a:rPr lang="nl-NL" dirty="0" smtClean="0"/>
              <a:t>Option 3c:</a:t>
            </a:r>
            <a:br>
              <a:rPr lang="nl-NL" dirty="0" smtClean="0"/>
            </a:br>
            <a:r>
              <a:rPr lang="nl-NL" dirty="0" smtClean="0"/>
              <a:t>GAN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64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unSubscribe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isUnsubscribed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Iterable</a:t>
            </a:r>
            <a:r>
              <a:rPr lang="nl-NL" dirty="0" smtClean="0"/>
              <a:t>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Observable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nl-NL" sz="2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[Option[T]]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unSubscribe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isUnsubscribed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804248" y="377527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dirty="0" err="1" smtClean="0">
                <a:solidFill>
                  <a:srgbClr val="3F7F5F"/>
                </a:solidFill>
              </a:rPr>
              <a:t>coproduct</a:t>
            </a:r>
            <a:endParaRPr lang="nl-NL" dirty="0">
              <a:solidFill>
                <a:srgbClr val="3F7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ym typeface="Wingdings" panose="05000000000000000000" pitchFamily="2" charset="2"/>
              </a:rPr>
              <a:t>Observable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[T]): Subscription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Observer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(t: T):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Unit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unSubscribe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isUnsubscribed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793408" y="1412776"/>
            <a:ext cx="188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3F7F5F"/>
                </a:solidFill>
              </a:rPr>
              <a:t>// </a:t>
            </a:r>
            <a:r>
              <a:rPr lang="nl-NL" dirty="0" err="1" smtClean="0">
                <a:solidFill>
                  <a:srgbClr val="3F7F5F"/>
                </a:solidFill>
              </a:rPr>
              <a:t>dual</a:t>
            </a:r>
            <a:r>
              <a:rPr lang="nl-NL" dirty="0" smtClean="0">
                <a:solidFill>
                  <a:srgbClr val="3F7F5F"/>
                </a:solidFill>
              </a:rPr>
              <a:t> of </a:t>
            </a:r>
            <a:r>
              <a:rPr lang="nl-NL" dirty="0" err="1" smtClean="0">
                <a:solidFill>
                  <a:srgbClr val="3F7F5F"/>
                </a:solidFill>
              </a:rPr>
              <a:t>Iterable</a:t>
            </a:r>
            <a:endParaRPr lang="nl-NL" dirty="0">
              <a:solidFill>
                <a:srgbClr val="3F7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Iterable</a:t>
            </a:r>
            <a:r>
              <a:rPr lang="nl-NL" dirty="0" smtClean="0"/>
              <a:t> (</a:t>
            </a:r>
            <a:r>
              <a:rPr lang="nl-NL" dirty="0" err="1" smtClean="0"/>
              <a:t>revisited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[T]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T</a:t>
            </a:r>
          </a:p>
          <a:p>
            <a:pPr marL="0" indent="0">
              <a:buNone/>
            </a:pP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Subscription {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unSubscribe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Unit</a:t>
            </a: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nl-NL" sz="28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isUnsubscribed</a:t>
            </a:r>
            <a:r>
              <a:rPr lang="nl-NL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nl-NL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2642</Words>
  <Application>Microsoft Office PowerPoint</Application>
  <PresentationFormat>Diavoorstelling (4:3)</PresentationFormat>
  <Paragraphs>470</Paragraphs>
  <Slides>51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51</vt:i4>
      </vt:variant>
    </vt:vector>
  </HeadingPairs>
  <TitlesOfParts>
    <vt:vector size="52" baseType="lpstr">
      <vt:lpstr>Kantoorthema</vt:lpstr>
      <vt:lpstr>Original</vt:lpstr>
      <vt:lpstr>Example: FixedFilter Mutable state</vt:lpstr>
      <vt:lpstr>Example: FixedFilter Immutable state</vt:lpstr>
      <vt:lpstr>Option 1:  Component as Iterator</vt:lpstr>
      <vt:lpstr>Mutable Component looks like Iterator</vt:lpstr>
      <vt:lpstr>Iterable</vt:lpstr>
      <vt:lpstr>Iterable  Observable</vt:lpstr>
      <vt:lpstr>Observable</vt:lpstr>
      <vt:lpstr>Iterable (revisited)</vt:lpstr>
      <vt:lpstr>Iterable  Abstractable</vt:lpstr>
      <vt:lpstr>Abstractable  AObservable</vt:lpstr>
      <vt:lpstr>AObservable</vt:lpstr>
      <vt:lpstr>Implications</vt:lpstr>
      <vt:lpstr>Implications</vt:lpstr>
      <vt:lpstr>Implications</vt:lpstr>
      <vt:lpstr>Option 2: Ideas with the State monad</vt:lpstr>
      <vt:lpstr>Immuatable Component &amp; State Monad</vt:lpstr>
      <vt:lpstr>Immuatable Component &amp; State Monad</vt:lpstr>
      <vt:lpstr>Immuatable Component &amp; State Monad</vt:lpstr>
      <vt:lpstr>Immuatable Component &amp; State Monad</vt:lpstr>
      <vt:lpstr>Immuatable Component chaining</vt:lpstr>
      <vt:lpstr>Option 3: GAN</vt:lpstr>
      <vt:lpstr>PowerPoint-presentatie</vt:lpstr>
      <vt:lpstr>PowerPoint-presentatie</vt:lpstr>
      <vt:lpstr>PowerPoint-presentatie</vt:lpstr>
      <vt:lpstr>Option 3a: GAN</vt:lpstr>
      <vt:lpstr>Option 3a: GAN</vt:lpstr>
      <vt:lpstr>Option 3a: GAN</vt:lpstr>
      <vt:lpstr>Option 3a: GAN</vt:lpstr>
      <vt:lpstr>Option 3a: GAN</vt:lpstr>
      <vt:lpstr>PowerPoint-presentatie</vt:lpstr>
      <vt:lpstr>PowerPoint-presentatie</vt:lpstr>
      <vt:lpstr>PowerPoint-presentatie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3b: GAN (alternative derivation)</vt:lpstr>
      <vt:lpstr>Option 3c: GAN</vt:lpstr>
      <vt:lpstr>Option 3c: GAN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Original</dc:title>
  <dc:creator>Richard van Heest</dc:creator>
  <cp:lastModifiedBy>Richard van Heest</cp:lastModifiedBy>
  <cp:revision>76</cp:revision>
  <dcterms:created xsi:type="dcterms:W3CDTF">2015-03-31T07:59:22Z</dcterms:created>
  <dcterms:modified xsi:type="dcterms:W3CDTF">2015-08-17T10:04:41Z</dcterms:modified>
</cp:coreProperties>
</file>