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8" r:id="rId3"/>
    <p:sldId id="258" r:id="rId4"/>
    <p:sldId id="277" r:id="rId5"/>
    <p:sldId id="263" r:id="rId6"/>
    <p:sldId id="265" r:id="rId7"/>
    <p:sldId id="264" r:id="rId8"/>
    <p:sldId id="266" r:id="rId9"/>
    <p:sldId id="267" r:id="rId10"/>
    <p:sldId id="279" r:id="rId11"/>
    <p:sldId id="270" r:id="rId12"/>
    <p:sldId id="271" r:id="rId13"/>
    <p:sldId id="282" r:id="rId14"/>
    <p:sldId id="272" r:id="rId15"/>
    <p:sldId id="273" r:id="rId16"/>
    <p:sldId id="274" r:id="rId17"/>
    <p:sldId id="275" r:id="rId18"/>
    <p:sldId id="276" r:id="rId19"/>
    <p:sldId id="284" r:id="rId20"/>
    <p:sldId id="283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6" r:id="rId29"/>
    <p:sldId id="297" r:id="rId30"/>
    <p:sldId id="298" r:id="rId31"/>
    <p:sldId id="299" r:id="rId3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2FB25C-26C9-492E-9E21-7E9DC2913B01}">
          <p14:sldIdLst>
            <p14:sldId id="269"/>
          </p14:sldIdLst>
        </p14:section>
        <p14:section name="Introduction RP" id="{E0F5B808-1E73-4573-BA8C-F7E3D72CD922}">
          <p14:sldIdLst>
            <p14:sldId id="278"/>
            <p14:sldId id="258"/>
            <p14:sldId id="277"/>
          </p14:sldIdLst>
        </p14:section>
        <p14:section name="Overproduction" id="{933EC355-960C-4BDE-85FF-11184D1ADF62}">
          <p14:sldIdLst>
            <p14:sldId id="263"/>
            <p14:sldId id="265"/>
            <p14:sldId id="264"/>
            <p14:sldId id="266"/>
            <p14:sldId id="267"/>
            <p14:sldId id="279"/>
            <p14:sldId id="270"/>
            <p14:sldId id="271"/>
            <p14:sldId id="282"/>
          </p14:sldIdLst>
        </p14:section>
        <p14:section name="Feedback Control" id="{ADC00E59-DD11-4221-812A-262B39ADBBE1}">
          <p14:sldIdLst>
            <p14:sldId id="272"/>
            <p14:sldId id="273"/>
            <p14:sldId id="274"/>
            <p14:sldId id="275"/>
            <p14:sldId id="276"/>
            <p14:sldId id="284"/>
            <p14:sldId id="283"/>
          </p14:sldIdLst>
        </p14:section>
        <p14:section name="Overproduction solution" id="{9EF7D278-11CE-409A-97EC-C099DAC0F814}">
          <p14:sldIdLst>
            <p14:sldId id="285"/>
            <p14:sldId id="287"/>
            <p14:sldId id="286"/>
            <p14:sldId id="288"/>
            <p14:sldId id="289"/>
            <p14:sldId id="290"/>
            <p14:sldId id="291"/>
            <p14:sldId id="296"/>
            <p14:sldId id="297"/>
          </p14:sldIdLst>
        </p14:section>
        <p14:section name="Conclusion" id="{180BEECC-4D0B-4A4F-A3F5-019DAE7BDC83}">
          <p14:sldIdLst>
            <p14:sldId id="29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7F0000"/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5" autoAdjust="0"/>
    <p:restoredTop sz="89588" autoAdjust="0"/>
  </p:normalViewPr>
  <p:slideViewPr>
    <p:cSldViewPr>
      <p:cViewPr varScale="1">
        <p:scale>
          <a:sx n="113" d="100"/>
          <a:sy n="113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82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G:\Richard van Heest\TU Delft\Jaar 4\IN5000 Master Thesis\Report and Presentation\presentation\img\Chicken head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0"/>
  <ax:ocxPr ax:name="baseURL" ax:value=""/>
  <ax:ocxPr ax:name="volume" ax:value="0"/>
  <ax:ocxPr ax:name="mute" ax:value="0"/>
  <ax:ocxPr ax:name="uiMode" ax:value="none"/>
  <ax:ocxPr ax:name="stretchToFit" ax:value="-1"/>
  <ax:ocxPr ax:name="windowlessVideo" ax:value="0"/>
  <ax:ocxPr ax:name="enabled" ax:value="0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41"/>
</ax:ocx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Blad1!$B$2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49216"/>
        <c:axId val="102250368"/>
      </c:scatterChart>
      <c:valAx>
        <c:axId val="10224921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50368"/>
        <c:crosses val="autoZero"/>
        <c:crossBetween val="midCat"/>
      </c:valAx>
      <c:valAx>
        <c:axId val="10225036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492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Blad1!$B$2:$B$3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89408"/>
        <c:axId val="102290944"/>
      </c:scatterChart>
      <c:valAx>
        <c:axId val="10228940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90944"/>
        <c:crosses val="autoZero"/>
        <c:crossBetween val="midCat"/>
      </c:valAx>
      <c:valAx>
        <c:axId val="10229094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22894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Blad1!$B$2:$B$4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097856"/>
        <c:axId val="103099392"/>
      </c:scatterChart>
      <c:valAx>
        <c:axId val="10309785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099392"/>
        <c:crosses val="autoZero"/>
        <c:crossBetween val="midCat"/>
      </c:valAx>
      <c:valAx>
        <c:axId val="10309939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0978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Blad1!$B$2:$B$5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39584"/>
        <c:axId val="103145472"/>
      </c:scatterChart>
      <c:valAx>
        <c:axId val="10313958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45472"/>
        <c:crosses val="autoZero"/>
        <c:crossBetween val="midCat"/>
      </c:valAx>
      <c:valAx>
        <c:axId val="10314547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395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Blad1!$B$2:$B$6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56736"/>
        <c:axId val="103187200"/>
      </c:scatterChart>
      <c:valAx>
        <c:axId val="10315673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87200"/>
        <c:crosses val="autoZero"/>
        <c:crossBetween val="midCat"/>
      </c:valAx>
      <c:valAx>
        <c:axId val="10318720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56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Blad1!$B$2:$B$7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94624"/>
        <c:axId val="103196160"/>
      </c:scatterChart>
      <c:valAx>
        <c:axId val="10319462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96160"/>
        <c:crosses val="autoZero"/>
        <c:crossBetween val="midCat"/>
      </c:valAx>
      <c:valAx>
        <c:axId val="10319616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31946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Blad1!$B$2:$B$8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11136"/>
        <c:axId val="110012672"/>
      </c:scatterChart>
      <c:valAx>
        <c:axId val="11001113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0012672"/>
        <c:crosses val="autoZero"/>
        <c:crossBetween val="midCat"/>
      </c:valAx>
      <c:valAx>
        <c:axId val="11001267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0011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xVal>
          <c:yVal>
            <c:numRef>
              <c:f>Blad1!$B$2:$B$9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34080"/>
        <c:axId val="104335616"/>
      </c:scatterChart>
      <c:valAx>
        <c:axId val="10433408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35616"/>
        <c:crosses val="autoZero"/>
        <c:crossBetween val="midCat"/>
      </c:valAx>
      <c:valAx>
        <c:axId val="10433561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340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Blad1!$B$2:$B$10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51232"/>
        <c:axId val="104352768"/>
      </c:scatterChart>
      <c:valAx>
        <c:axId val="104351232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52768"/>
        <c:crosses val="autoZero"/>
        <c:crossBetween val="midCat"/>
        <c:majorUnit val="2"/>
      </c:valAx>
      <c:valAx>
        <c:axId val="10435276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043512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736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72E7A-3E5D-4AB0-B300-1A3301431166}" type="datetimeFigureOut">
              <a:rPr lang="nl-NL" smtClean="0"/>
              <a:t>16-12-2016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CB1AC-7512-428E-8D64-A7F3194147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42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76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7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6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09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16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15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90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0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0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6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6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6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33795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7544" y="3933057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042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476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03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5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2016-12-16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36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5281/zenodo.169095" TargetMode="External"/><Relationship Id="rId2" Type="http://schemas.openxmlformats.org/officeDocument/2006/relationships/hyperlink" Target="https://github.com/rvanheest/feedback4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7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Richard van Heest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err="1" smtClean="0"/>
              <a:t>async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smtClean="0"/>
              <a:t>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/>
          </a:p>
          <a:p>
            <a:r>
              <a:rPr lang="nl-NL" u="sng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In-memory list of </a:t>
            </a:r>
            <a:r>
              <a:rPr lang="nl-NL" dirty="0" smtClean="0"/>
              <a:t>data</a:t>
            </a:r>
          </a:p>
          <a:p>
            <a:pPr lvl="1"/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10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3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7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1" y="4643845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3" y="4230381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5" y="4230381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5" y="5013177"/>
            <a:ext cx="4196" cy="5040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9" y="4828511"/>
            <a:ext cx="166706" cy="873387"/>
          </a:xfrm>
          <a:prstGeom prst="curvedConnector3">
            <a:avLst>
              <a:gd name="adj1" fmla="val -13712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633816" y="4045714"/>
            <a:ext cx="38460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producer1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.merge(</a:t>
            </a:r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producer2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45" grpId="0"/>
      <p:bldP spid="46" grpId="0"/>
      <p:bldP spid="47" grpId="0"/>
      <p:bldP spid="48" grpId="0"/>
      <p:bldP spid="56" grpId="0" animBg="1"/>
      <p:bldP spid="57" grpId="0" animBg="1"/>
      <p:bldP spid="58" grpId="0" animBg="1"/>
      <p:bldP spid="69" grpId="0" animBg="1"/>
      <p:bldP spid="78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5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backtrack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5410944" cy="4566494"/>
          </a:xfrm>
        </p:spPr>
        <p:txBody>
          <a:bodyPr>
            <a:noAutofit/>
          </a:bodyPr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Maybe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Backpressure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reactive</a:t>
            </a:r>
            <a:endParaRPr lang="nl-NL" dirty="0" smtClean="0"/>
          </a:p>
          <a:p>
            <a:pPr lvl="1"/>
            <a:r>
              <a:rPr lang="nl-NL" dirty="0" err="1" smtClean="0"/>
              <a:t>Affects</a:t>
            </a:r>
            <a:r>
              <a:rPr lang="nl-NL" dirty="0" smtClean="0"/>
              <a:t> operators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 err="1" smtClean="0"/>
              <a:t>Our</a:t>
            </a:r>
            <a:r>
              <a:rPr lang="nl-NL" b="1" dirty="0" smtClean="0"/>
              <a:t> solution</a:t>
            </a:r>
          </a:p>
          <a:p>
            <a:r>
              <a:rPr lang="nl-NL" dirty="0" smtClean="0"/>
              <a:t>Move </a:t>
            </a:r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to</a:t>
            </a:r>
            <a:r>
              <a:rPr lang="nl-NL" dirty="0" smtClean="0"/>
              <a:t> source</a:t>
            </a:r>
          </a:p>
          <a:p>
            <a:r>
              <a:rPr lang="nl-NL" dirty="0" smtClean="0"/>
              <a:t>Keep </a:t>
            </a:r>
            <a:r>
              <a:rPr lang="nl-NL" dirty="0" err="1" smtClean="0"/>
              <a:t>the</a:t>
            </a:r>
            <a:r>
              <a:rPr lang="nl-NL" dirty="0" smtClean="0"/>
              <a:t> operators </a:t>
            </a:r>
            <a:r>
              <a:rPr lang="nl-NL" i="1" dirty="0" err="1" smtClean="0"/>
              <a:t>reactive</a:t>
            </a:r>
            <a:endParaRPr lang="nl-NL" dirty="0" smtClean="0"/>
          </a:p>
          <a:p>
            <a:r>
              <a:rPr lang="nl-NL" i="1" dirty="0" err="1" smtClean="0"/>
              <a:t>Automatically</a:t>
            </a:r>
            <a:r>
              <a:rPr lang="nl-NL" i="1" dirty="0" smtClean="0"/>
              <a:t> </a:t>
            </a:r>
            <a:r>
              <a:rPr lang="nl-NL" i="1" dirty="0" err="1" smtClean="0"/>
              <a:t>calculate</a:t>
            </a:r>
            <a:r>
              <a:rPr lang="nl-NL" i="1" dirty="0" smtClean="0"/>
              <a:t> </a:t>
            </a:r>
            <a:r>
              <a:rPr lang="nl-NL" i="1" dirty="0" err="1" smtClean="0"/>
              <a:t>how</a:t>
            </a:r>
            <a:r>
              <a:rPr lang="nl-NL" i="1" dirty="0" smtClean="0"/>
              <a:t> </a:t>
            </a:r>
            <a:r>
              <a:rPr lang="nl-NL" i="1" dirty="0" err="1" smtClean="0"/>
              <a:t>much</a:t>
            </a:r>
            <a:r>
              <a:rPr lang="nl-NL" i="1" dirty="0" smtClean="0"/>
              <a:t> data </a:t>
            </a:r>
            <a:r>
              <a:rPr lang="nl-NL" i="1" dirty="0" err="1" smtClean="0"/>
              <a:t>to</a:t>
            </a:r>
            <a:r>
              <a:rPr lang="nl-NL" i="1" dirty="0" smtClean="0"/>
              <a:t> produce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Lossy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3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 Control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2016-12-16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13</a:t>
            </a:fld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NL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nl-NL" sz="28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nl-NL" sz="28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  <m:r>
                        <a:rPr lang="nl-NL" sz="2800" b="0" i="1" smtClean="0">
                          <a:latin typeface="Cambria Math"/>
                        </a:rPr>
                        <m:t>(</m:t>
                      </m:r>
                      <m:r>
                        <a:rPr lang="nl-NL" sz="2800" b="0" i="1" smtClean="0">
                          <a:latin typeface="Cambria Math"/>
                        </a:rPr>
                        <m:t>𝑠</m:t>
                      </m:r>
                      <m:r>
                        <a:rPr lang="nl-NL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8" name="Picture 12" descr="https://upload.wikimedia.org/wikipedia/commons/thumb/9/90/Simple_feedback_control_loop2.svg/1280px-Simple_feedback_control_loop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710956"/>
            <a:ext cx="7064128" cy="24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2118022" y="1628800"/>
            <a:ext cx="31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 smtClean="0"/>
              <a:t>Laplace </a:t>
            </a:r>
            <a:r>
              <a:rPr lang="en-US" sz="2400" i="1" dirty="0" smtClean="0"/>
              <a:t>transformation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779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" y="-2720"/>
            <a:ext cx="5944107" cy="2362069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14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2582778"/>
            <a:ext cx="6460975" cy="428039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952800"/>
            <a:ext cx="4587157" cy="29052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92" y="0"/>
            <a:ext cx="3501008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15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3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75" y="0"/>
                  <a:ext cx="9144000" cy="685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66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system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2776"/>
            <a:ext cx="8234363" cy="1556940"/>
          </a:xfr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16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645024"/>
            <a:ext cx="4587157" cy="2905200"/>
          </a:xfrm>
          <a:prstGeom prst="rect">
            <a:avLst/>
          </a:prstGeom>
        </p:spPr>
      </p:pic>
      <p:pic>
        <p:nvPicPr>
          <p:cNvPr id="6146" name="Picture 2" descr="G:\Richard van Heest\TU Delft\Jaar 4\IN5000 Master Thesis\Report and Presentation\presentation\img\p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4032449" cy="24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475656" y="3059668"/>
            <a:ext cx="15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 smtClean="0"/>
              <a:t>PID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r>
                        <a:rPr lang="nl-NL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nl-NL" i="1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nl-NL" i="1">
                              <a:latin typeface="Cambria Math"/>
                            </a:rPr>
                            <m:t>𝑑</m:t>
                          </m:r>
                          <m:r>
                            <a:rPr lang="nl-NL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8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457200" y="1268761"/>
            <a:ext cx="8507288" cy="4857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800" dirty="0" err="1" smtClean="0"/>
              <a:t>Components</a:t>
            </a:r>
            <a:r>
              <a:rPr lang="nl-NL" sz="2800" dirty="0" smtClean="0"/>
              <a:t> are </a:t>
            </a:r>
            <a:r>
              <a:rPr lang="nl-NL" sz="2800" dirty="0" err="1" smtClean="0"/>
              <a:t>transformations</a:t>
            </a:r>
            <a:r>
              <a:rPr lang="nl-NL" sz="2800" dirty="0" smtClean="0"/>
              <a:t> over </a:t>
            </a:r>
            <a:r>
              <a:rPr lang="nl-NL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err="1" smtClean="0"/>
              <a:t>s</a:t>
            </a:r>
            <a:r>
              <a:rPr lang="nl-NL" sz="2800" dirty="0" smtClean="0"/>
              <a:t>: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Component[I, O](transform: Observable[I] =&gt; Observable[O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run(is: Observable[I]): Observable[O]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transform(is)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&gt;&gt;&gt;[X](other: Component[O, X]):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Component(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 compose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create(f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many more operators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create[I, O](f: I =&gt; O): Component[I, 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(_ map 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18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467544" y="161218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&lt;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 err="1"/>
              <a:t>com.github.rvanheest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feedback4s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1.0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7633" y="32036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github.com/rvanheest/feedback4s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67544" y="37077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doi.org/10.5281/zenodo.169095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3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Richard van Heest\TU Delft\Jaar 4\IN5000 Master Thesis\Report and Presentation\report\figures\BallTracker-moving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 b="41218"/>
          <a:stretch/>
        </p:blipFill>
        <p:spPr bwMode="auto">
          <a:xfrm>
            <a:off x="0" y="0"/>
            <a:ext cx="9144000" cy="4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19</a:t>
            </a:fld>
            <a:endParaRPr lang="nl-NL"/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8" y="4437112"/>
            <a:ext cx="8728445" cy="1838572"/>
          </a:xfrm>
        </p:spPr>
      </p:pic>
    </p:spTree>
    <p:extLst>
      <p:ext uri="{BB962C8B-B14F-4D97-AF65-F5344CB8AC3E}">
        <p14:creationId xmlns:p14="http://schemas.microsoft.com/office/powerpoint/2010/main" val="2714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smtClean="0"/>
              <a:t>Feedback </a:t>
            </a:r>
            <a:r>
              <a:rPr lang="nl-NL" dirty="0" err="1" smtClean="0"/>
              <a:t>applied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: </a:t>
            </a:r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 smtClean="0"/>
          </a:p>
          <a:p>
            <a:r>
              <a:rPr lang="nl-NL" dirty="0" smtClean="0"/>
              <a:t>Hot source: </a:t>
            </a:r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</a:p>
          <a:p>
            <a:r>
              <a:rPr lang="nl-NL" dirty="0" err="1" smtClean="0"/>
              <a:t>Cold</a:t>
            </a:r>
            <a:r>
              <a:rPr lang="nl-NL" dirty="0" smtClean="0"/>
              <a:t> source: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Backpressure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7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21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3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7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1" y="4643845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3" y="4230381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5" y="4230381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5" y="5013177"/>
            <a:ext cx="4196" cy="5040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9" y="4828511"/>
            <a:ext cx="166706" cy="873387"/>
          </a:xfrm>
          <a:prstGeom prst="curvedConnector3">
            <a:avLst>
              <a:gd name="adj1" fmla="val -13712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633816" y="4045714"/>
            <a:ext cx="38460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producer1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.merge(</a:t>
            </a:r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producer2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‘</a:t>
            </a:r>
            <a:r>
              <a:rPr lang="nl-NL" i="1" dirty="0" err="1" smtClean="0"/>
              <a:t>Backpressure</a:t>
            </a:r>
            <a:r>
              <a:rPr lang="nl-NL" dirty="0" smtClean="0"/>
              <a:t>’ in </a:t>
            </a:r>
            <a:r>
              <a:rPr lang="nl-NL" dirty="0" err="1" smtClean="0"/>
              <a:t>the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3489252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handled</a:t>
            </a:r>
            <a:r>
              <a:rPr lang="nl-NL" dirty="0" smtClean="0"/>
              <a:t> best:</a:t>
            </a:r>
          </a:p>
          <a:p>
            <a:pPr lvl="1"/>
            <a:r>
              <a:rPr lang="nl-NL" b="1" dirty="0" smtClean="0"/>
              <a:t>In </a:t>
            </a:r>
            <a:r>
              <a:rPr lang="nl-NL" b="1" dirty="0" err="1" smtClean="0"/>
              <a:t>the</a:t>
            </a:r>
            <a:r>
              <a:rPr lang="nl-NL" b="1" dirty="0" smtClean="0"/>
              <a:t> source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hot!</a:t>
            </a:r>
            <a:endParaRPr lang="nl-NL" b="1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22</a:t>
            </a:fld>
            <a:endParaRPr lang="nl-NL"/>
          </a:p>
        </p:txBody>
      </p:sp>
      <p:sp>
        <p:nvSpPr>
          <p:cNvPr id="7" name="producer"/>
          <p:cNvSpPr txBox="1"/>
          <p:nvPr/>
        </p:nvSpPr>
        <p:spPr>
          <a:xfrm>
            <a:off x="395536" y="1774558"/>
            <a:ext cx="1080120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producer</a:t>
            </a:r>
            <a:endParaRPr lang="nl-NL" dirty="0"/>
          </a:p>
        </p:txBody>
      </p:sp>
      <p:sp>
        <p:nvSpPr>
          <p:cNvPr id="8" name="consumer"/>
          <p:cNvSpPr txBox="1"/>
          <p:nvPr/>
        </p:nvSpPr>
        <p:spPr>
          <a:xfrm>
            <a:off x="7596336" y="1913056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operator 1"/>
          <p:cNvSpPr txBox="1"/>
          <p:nvPr/>
        </p:nvSpPr>
        <p:spPr>
          <a:xfrm>
            <a:off x="1979712" y="1774557"/>
            <a:ext cx="165618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overproduction</a:t>
            </a:r>
            <a:r>
              <a:rPr lang="nl-NL" dirty="0" smtClean="0"/>
              <a:t> control</a:t>
            </a:r>
            <a:endParaRPr lang="nl-NL" dirty="0"/>
          </a:p>
        </p:txBody>
      </p:sp>
      <p:sp>
        <p:nvSpPr>
          <p:cNvPr id="10" name="operator 2"/>
          <p:cNvSpPr txBox="1"/>
          <p:nvPr/>
        </p:nvSpPr>
        <p:spPr>
          <a:xfrm>
            <a:off x="4139952" y="1913056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1" name="operator n"/>
          <p:cNvSpPr txBox="1"/>
          <p:nvPr/>
        </p:nvSpPr>
        <p:spPr>
          <a:xfrm>
            <a:off x="5868144" y="1913056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12" name="producer --&gt; operator 1"/>
          <p:cNvCxnSpPr>
            <a:stCxn id="7" idx="3"/>
            <a:endCxn id="9" idx="1"/>
          </p:cNvCxnSpPr>
          <p:nvPr/>
        </p:nvCxnSpPr>
        <p:spPr>
          <a:xfrm flipV="1">
            <a:off x="1475656" y="2097723"/>
            <a:ext cx="504056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perator 1 --&gt; operator 2"/>
          <p:cNvCxnSpPr>
            <a:stCxn id="9" idx="3"/>
            <a:endCxn id="10" idx="1"/>
          </p:cNvCxnSpPr>
          <p:nvPr/>
        </p:nvCxnSpPr>
        <p:spPr>
          <a:xfrm flipV="1">
            <a:off x="3635896" y="2097722"/>
            <a:ext cx="504056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perator 2 --&gt; operator n"/>
          <p:cNvCxnSpPr>
            <a:stCxn id="10" idx="3"/>
            <a:endCxn id="11" idx="1"/>
          </p:cNvCxnSpPr>
          <p:nvPr/>
        </p:nvCxnSpPr>
        <p:spPr>
          <a:xfrm>
            <a:off x="5364088" y="2097722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perator n --&gt; consumer"/>
          <p:cNvCxnSpPr>
            <a:stCxn id="11" idx="3"/>
            <a:endCxn id="8" idx="1"/>
          </p:cNvCxnSpPr>
          <p:nvPr/>
        </p:nvCxnSpPr>
        <p:spPr>
          <a:xfrm>
            <a:off x="7092280" y="2097722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feedback system</a:t>
            </a:r>
            <a:endParaRPr lang="nl-NL" dirty="0"/>
          </a:p>
        </p:txBody>
      </p:sp>
      <p:sp>
        <p:nvSpPr>
          <p:cNvPr id="57" name="Tijdelijke aanduiding voor inhoud 5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/>
              <a:t>Metrics</a:t>
            </a:r>
            <a:endParaRPr lang="nl-NL" sz="3200" dirty="0" smtClean="0"/>
          </a:p>
          <a:p>
            <a:pPr lvl="1"/>
            <a:r>
              <a:rPr lang="nl-NL" sz="2800" dirty="0" smtClean="0"/>
              <a:t>#</a:t>
            </a:r>
            <a:r>
              <a:rPr lang="nl-NL" sz="2800" dirty="0" err="1" smtClean="0"/>
              <a:t>elements</a:t>
            </a:r>
            <a:r>
              <a:rPr lang="nl-NL" sz="2800" dirty="0" smtClean="0"/>
              <a:t> in buffer</a:t>
            </a:r>
          </a:p>
          <a:p>
            <a:pPr lvl="1"/>
            <a:r>
              <a:rPr lang="nl-NL" sz="2800" dirty="0" err="1" smtClean="0"/>
              <a:t>throughput</a:t>
            </a:r>
            <a:endParaRPr lang="nl-NL" sz="2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23</a:t>
            </a:fld>
            <a:endParaRPr lang="nl-NL"/>
          </a:p>
        </p:txBody>
      </p:sp>
      <p:sp>
        <p:nvSpPr>
          <p:cNvPr id="7" name="buffer"/>
          <p:cNvSpPr txBox="1"/>
          <p:nvPr/>
        </p:nvSpPr>
        <p:spPr>
          <a:xfrm>
            <a:off x="6660232" y="2649123"/>
            <a:ext cx="79208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buffer</a:t>
            </a:r>
            <a:endParaRPr lang="nl-NL" dirty="0"/>
          </a:p>
        </p:txBody>
      </p:sp>
      <p:cxnSp>
        <p:nvCxnSpPr>
          <p:cNvPr id="10" name="buffer --&gt; operators &amp; consumer"/>
          <p:cNvCxnSpPr>
            <a:stCxn id="7" idx="0"/>
            <a:endCxn id="8" idx="1"/>
          </p:cNvCxnSpPr>
          <p:nvPr/>
        </p:nvCxnSpPr>
        <p:spPr>
          <a:xfrm rot="5400000" flipH="1" flipV="1">
            <a:off x="6950588" y="2003375"/>
            <a:ext cx="751437" cy="54006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perators &amp; consumer"/>
          <p:cNvSpPr txBox="1"/>
          <p:nvPr/>
        </p:nvSpPr>
        <p:spPr>
          <a:xfrm>
            <a:off x="7596336" y="1574520"/>
            <a:ext cx="129614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operators &amp;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cold source"/>
          <p:cNvSpPr txBox="1"/>
          <p:nvPr/>
        </p:nvSpPr>
        <p:spPr>
          <a:xfrm>
            <a:off x="4067945" y="1340768"/>
            <a:ext cx="129614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21" name="data"/>
          <p:cNvSpPr txBox="1"/>
          <p:nvPr/>
        </p:nvSpPr>
        <p:spPr>
          <a:xfrm>
            <a:off x="4716015" y="20257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ource control &lt;--&gt; cold source"/>
          <p:cNvCxnSpPr>
            <a:stCxn id="13" idx="0"/>
            <a:endCxn id="12" idx="2"/>
          </p:cNvCxnSpPr>
          <p:nvPr/>
        </p:nvCxnSpPr>
        <p:spPr>
          <a:xfrm flipV="1">
            <a:off x="4716016" y="1710100"/>
            <a:ext cx="0" cy="939023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quest(n)"/>
          <p:cNvSpPr txBox="1"/>
          <p:nvPr/>
        </p:nvSpPr>
        <p:spPr>
          <a:xfrm>
            <a:off x="3275855" y="19949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ource control"/>
          <p:cNvSpPr txBox="1"/>
          <p:nvPr/>
        </p:nvSpPr>
        <p:spPr>
          <a:xfrm>
            <a:off x="3959932" y="2649123"/>
            <a:ext cx="1512167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source control</a:t>
            </a:r>
            <a:endParaRPr lang="nl-NL" dirty="0"/>
          </a:p>
        </p:txBody>
      </p:sp>
      <p:cxnSp>
        <p:nvCxnSpPr>
          <p:cNvPr id="17" name="source control --&gt; buffer"/>
          <p:cNvCxnSpPr>
            <a:stCxn id="13" idx="3"/>
            <a:endCxn id="7" idx="1"/>
          </p:cNvCxnSpPr>
          <p:nvPr/>
        </p:nvCxnSpPr>
        <p:spPr>
          <a:xfrm>
            <a:off x="5472099" y="2833789"/>
            <a:ext cx="118813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a"/>
          <p:cNvSpPr txBox="1"/>
          <p:nvPr/>
        </p:nvSpPr>
        <p:spPr>
          <a:xfrm>
            <a:off x="5706125" y="252601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eed back"/>
          <p:cNvSpPr/>
          <p:nvPr/>
        </p:nvSpPr>
        <p:spPr>
          <a:xfrm>
            <a:off x="827584" y="2649123"/>
            <a:ext cx="369373" cy="36933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controller"/>
          <p:cNvSpPr txBox="1"/>
          <p:nvPr/>
        </p:nvSpPr>
        <p:spPr>
          <a:xfrm>
            <a:off x="2051719" y="2649124"/>
            <a:ext cx="109728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controller</a:t>
            </a:r>
            <a:endParaRPr lang="nl-NL" dirty="0"/>
          </a:p>
        </p:txBody>
      </p:sp>
      <p:cxnSp>
        <p:nvCxnSpPr>
          <p:cNvPr id="25" name="controller --&gt; source control"/>
          <p:cNvCxnSpPr>
            <a:stCxn id="24" idx="3"/>
            <a:endCxn id="13" idx="1"/>
          </p:cNvCxnSpPr>
          <p:nvPr/>
        </p:nvCxnSpPr>
        <p:spPr>
          <a:xfrm flipV="1">
            <a:off x="3149005" y="2833789"/>
            <a:ext cx="810927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"/>
          <p:cNvSpPr txBox="1"/>
          <p:nvPr/>
        </p:nvSpPr>
        <p:spPr>
          <a:xfrm>
            <a:off x="3401033" y="2526012"/>
            <a:ext cx="3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feed back --&gt; controller"/>
          <p:cNvCxnSpPr>
            <a:stCxn id="23" idx="6"/>
            <a:endCxn id="24" idx="1"/>
          </p:cNvCxnSpPr>
          <p:nvPr/>
        </p:nvCxnSpPr>
        <p:spPr>
          <a:xfrm>
            <a:off x="1196957" y="2833789"/>
            <a:ext cx="854762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ffer --&gt; feed back"/>
          <p:cNvCxnSpPr>
            <a:stCxn id="7" idx="3"/>
            <a:endCxn id="23" idx="4"/>
          </p:cNvCxnSpPr>
          <p:nvPr/>
        </p:nvCxnSpPr>
        <p:spPr>
          <a:xfrm flipH="1">
            <a:off x="1012271" y="2833789"/>
            <a:ext cx="6440049" cy="184666"/>
          </a:xfrm>
          <a:prstGeom prst="bentConnector4">
            <a:avLst>
              <a:gd name="adj1" fmla="val -5769"/>
              <a:gd name="adj2" fmla="val 466216"/>
            </a:avLst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rror"/>
          <p:cNvSpPr txBox="1"/>
          <p:nvPr/>
        </p:nvSpPr>
        <p:spPr>
          <a:xfrm>
            <a:off x="1264298" y="25260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--&gt; feedback"/>
          <p:cNvCxnSpPr>
            <a:endCxn id="23" idx="2"/>
          </p:cNvCxnSpPr>
          <p:nvPr/>
        </p:nvCxnSpPr>
        <p:spPr>
          <a:xfrm flipV="1">
            <a:off x="188845" y="2833789"/>
            <a:ext cx="638739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ffer --&gt;"/>
          <p:cNvCxnSpPr>
            <a:stCxn id="7" idx="3"/>
          </p:cNvCxnSpPr>
          <p:nvPr/>
        </p:nvCxnSpPr>
        <p:spPr>
          <a:xfrm>
            <a:off x="7452320" y="2833789"/>
            <a:ext cx="86409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kstvak 58"/>
              <p:cNvSpPr txBox="1"/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59" name="Tekstvak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kstvak 59"/>
              <p:cNvSpPr txBox="1"/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60" name="Tekstvak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n"/>
          <p:cNvSpPr txBox="1"/>
          <p:nvPr/>
        </p:nvSpPr>
        <p:spPr>
          <a:xfrm>
            <a:off x="229920" y="2526010"/>
            <a:ext cx="55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21" grpId="0"/>
      <p:bldP spid="19" grpId="0"/>
      <p:bldP spid="13" grpId="0" animBg="1"/>
      <p:bldP spid="22" grpId="0"/>
      <p:bldP spid="23" grpId="0" animBg="1"/>
      <p:bldP spid="24" grpId="0" animBg="1"/>
      <p:bldP spid="29" grpId="0"/>
      <p:bldP spid="49" grpId="0"/>
      <p:bldP spid="59" grpId="0"/>
      <p:bldP spid="6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feedback system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ijdelijke aanduiding voor inhoud 5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3933057"/>
                <a:ext cx="8568952" cy="2193107"/>
              </a:xfrm>
            </p:spPr>
            <p:txBody>
              <a:bodyPr>
                <a:normAutofit/>
              </a:bodyPr>
              <a:lstStyle/>
              <a:p>
                <a:r>
                  <a:rPr lang="nl-NL" sz="3200" dirty="0" smtClean="0"/>
                  <a:t>Throughput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nl-NL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with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nl-NL" b="0" i="0" smtClean="0">
                        <a:latin typeface="Cambria Math"/>
                      </a:rPr>
                      <m:t>integers</m:t>
                    </m:r>
                    <m:r>
                      <a:rPr lang="nl-NL" b="0" i="1" smtClean="0">
                        <a:latin typeface="Cambria Math"/>
                      </a:rPr>
                      <m:t>≥0</m:t>
                    </m:r>
                  </m:oMath>
                </a14:m>
                <a:endParaRPr lang="nl-NL" dirty="0" smtClean="0"/>
              </a:p>
              <a:p>
                <a:pPr lvl="1"/>
                <a:endParaRPr lang="nl-NL" sz="11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0</m:t>
                    </m:r>
                    <m:r>
                      <a:rPr lang="nl-NL" b="0" i="1" smtClean="0">
                        <a:latin typeface="Cambria Math"/>
                      </a:rPr>
                      <m:t>.0≤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≤1.0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57" name="Tijdelijke aanduiding voor inhoud 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3933057"/>
                <a:ext cx="8568952" cy="2193107"/>
              </a:xfrm>
              <a:blipFill rotWithShape="1">
                <a:blip r:embed="rId2"/>
                <a:stretch>
                  <a:fillRect l="-1637" t="-36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24</a:t>
            </a:fld>
            <a:endParaRPr lang="nl-NL"/>
          </a:p>
        </p:txBody>
      </p:sp>
      <p:sp>
        <p:nvSpPr>
          <p:cNvPr id="7" name="buffer"/>
          <p:cNvSpPr txBox="1"/>
          <p:nvPr/>
        </p:nvSpPr>
        <p:spPr>
          <a:xfrm>
            <a:off x="6660232" y="2649123"/>
            <a:ext cx="79208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buffer</a:t>
            </a:r>
            <a:endParaRPr lang="nl-NL" dirty="0"/>
          </a:p>
        </p:txBody>
      </p:sp>
      <p:cxnSp>
        <p:nvCxnSpPr>
          <p:cNvPr id="10" name="buffer --&gt; operators &amp; consumer"/>
          <p:cNvCxnSpPr>
            <a:stCxn id="7" idx="0"/>
            <a:endCxn id="8" idx="1"/>
          </p:cNvCxnSpPr>
          <p:nvPr/>
        </p:nvCxnSpPr>
        <p:spPr>
          <a:xfrm rot="5400000" flipH="1" flipV="1">
            <a:off x="6950588" y="2003375"/>
            <a:ext cx="751437" cy="54006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perators &amp; consumer"/>
          <p:cNvSpPr txBox="1"/>
          <p:nvPr/>
        </p:nvSpPr>
        <p:spPr>
          <a:xfrm>
            <a:off x="7596336" y="1574520"/>
            <a:ext cx="1296144" cy="6463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operators &amp;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cold source"/>
          <p:cNvSpPr txBox="1"/>
          <p:nvPr/>
        </p:nvSpPr>
        <p:spPr>
          <a:xfrm>
            <a:off x="4067945" y="1340768"/>
            <a:ext cx="129614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21" name="data"/>
          <p:cNvSpPr txBox="1"/>
          <p:nvPr/>
        </p:nvSpPr>
        <p:spPr>
          <a:xfrm>
            <a:off x="4716015" y="20257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ource control &lt;--&gt; cold source"/>
          <p:cNvCxnSpPr>
            <a:stCxn id="13" idx="0"/>
            <a:endCxn id="12" idx="2"/>
          </p:cNvCxnSpPr>
          <p:nvPr/>
        </p:nvCxnSpPr>
        <p:spPr>
          <a:xfrm flipV="1">
            <a:off x="4716016" y="1710100"/>
            <a:ext cx="0" cy="939023"/>
          </a:xfrm>
          <a:prstGeom prst="straightConnector1">
            <a:avLst/>
          </a:prstGeom>
          <a:ln w="127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quest(n)"/>
          <p:cNvSpPr txBox="1"/>
          <p:nvPr/>
        </p:nvSpPr>
        <p:spPr>
          <a:xfrm>
            <a:off x="3275855" y="19949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ource control"/>
          <p:cNvSpPr txBox="1"/>
          <p:nvPr/>
        </p:nvSpPr>
        <p:spPr>
          <a:xfrm>
            <a:off x="3959932" y="2649123"/>
            <a:ext cx="1512167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source control</a:t>
            </a:r>
            <a:endParaRPr lang="nl-NL" dirty="0"/>
          </a:p>
        </p:txBody>
      </p:sp>
      <p:cxnSp>
        <p:nvCxnSpPr>
          <p:cNvPr id="17" name="source control --&gt; buffer"/>
          <p:cNvCxnSpPr>
            <a:stCxn id="13" idx="3"/>
            <a:endCxn id="7" idx="1"/>
          </p:cNvCxnSpPr>
          <p:nvPr/>
        </p:nvCxnSpPr>
        <p:spPr>
          <a:xfrm>
            <a:off x="5472099" y="2833789"/>
            <a:ext cx="118813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a"/>
          <p:cNvSpPr txBox="1"/>
          <p:nvPr/>
        </p:nvSpPr>
        <p:spPr>
          <a:xfrm>
            <a:off x="5706125" y="252601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eed back"/>
          <p:cNvSpPr/>
          <p:nvPr/>
        </p:nvSpPr>
        <p:spPr>
          <a:xfrm>
            <a:off x="827584" y="2649123"/>
            <a:ext cx="369373" cy="36933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controller"/>
          <p:cNvSpPr txBox="1"/>
          <p:nvPr/>
        </p:nvSpPr>
        <p:spPr>
          <a:xfrm>
            <a:off x="2051719" y="2649124"/>
            <a:ext cx="109728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controller</a:t>
            </a:r>
            <a:endParaRPr lang="nl-NL" dirty="0"/>
          </a:p>
        </p:txBody>
      </p:sp>
      <p:cxnSp>
        <p:nvCxnSpPr>
          <p:cNvPr id="25" name="controller --&gt; source control"/>
          <p:cNvCxnSpPr>
            <a:stCxn id="24" idx="3"/>
            <a:endCxn id="13" idx="1"/>
          </p:cNvCxnSpPr>
          <p:nvPr/>
        </p:nvCxnSpPr>
        <p:spPr>
          <a:xfrm flipV="1">
            <a:off x="3149005" y="2833789"/>
            <a:ext cx="810927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"/>
          <p:cNvSpPr txBox="1"/>
          <p:nvPr/>
        </p:nvSpPr>
        <p:spPr>
          <a:xfrm>
            <a:off x="3401033" y="2526012"/>
            <a:ext cx="3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feed back --&gt; controller"/>
          <p:cNvCxnSpPr>
            <a:stCxn id="23" idx="6"/>
            <a:endCxn id="24" idx="1"/>
          </p:cNvCxnSpPr>
          <p:nvPr/>
        </p:nvCxnSpPr>
        <p:spPr>
          <a:xfrm>
            <a:off x="1196957" y="2833789"/>
            <a:ext cx="854762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ffer --&gt; feed back"/>
          <p:cNvCxnSpPr>
            <a:stCxn id="7" idx="3"/>
            <a:endCxn id="23" idx="4"/>
          </p:cNvCxnSpPr>
          <p:nvPr/>
        </p:nvCxnSpPr>
        <p:spPr>
          <a:xfrm flipH="1">
            <a:off x="1012271" y="2833789"/>
            <a:ext cx="6440049" cy="184666"/>
          </a:xfrm>
          <a:prstGeom prst="bentConnector4">
            <a:avLst>
              <a:gd name="adj1" fmla="val -5769"/>
              <a:gd name="adj2" fmla="val 466216"/>
            </a:avLst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rror"/>
          <p:cNvSpPr txBox="1"/>
          <p:nvPr/>
        </p:nvSpPr>
        <p:spPr>
          <a:xfrm>
            <a:off x="1264298" y="25260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--&gt; feedback"/>
          <p:cNvCxnSpPr>
            <a:endCxn id="23" idx="2"/>
          </p:cNvCxnSpPr>
          <p:nvPr/>
        </p:nvCxnSpPr>
        <p:spPr>
          <a:xfrm flipV="1">
            <a:off x="188845" y="2833789"/>
            <a:ext cx="638739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ffer --&gt;"/>
          <p:cNvCxnSpPr>
            <a:stCxn id="7" idx="3"/>
          </p:cNvCxnSpPr>
          <p:nvPr/>
        </p:nvCxnSpPr>
        <p:spPr>
          <a:xfrm>
            <a:off x="7452320" y="2833789"/>
            <a:ext cx="86409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kstvak 58"/>
              <p:cNvSpPr txBox="1"/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59" name="Tekstvak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68" y="2555612"/>
                <a:ext cx="348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kstvak 59"/>
              <p:cNvSpPr txBox="1"/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nl-NL" b="0" dirty="0" smtClean="0"/>
              </a:p>
            </p:txBody>
          </p:sp>
        </mc:Choice>
        <mc:Fallback xmlns="">
          <p:sp>
            <p:nvSpPr>
              <p:cNvPr id="60" name="Tekstvak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05" y="3404617"/>
                <a:ext cx="348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n"/>
          <p:cNvSpPr txBox="1"/>
          <p:nvPr/>
        </p:nvSpPr>
        <p:spPr>
          <a:xfrm>
            <a:off x="229920" y="2526010"/>
            <a:ext cx="55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{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PublishSubject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[T]()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=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(n: Int): Unit</a:t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…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87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Requestable.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133701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.filter(_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.map(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.drop(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.take(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NL" sz="18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18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0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Overproduction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40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44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48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52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56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60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64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68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72</a:t>
            </a:r>
          </a:p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2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backpressure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4525963"/>
          </a:xfrm>
        </p:spPr>
        <p:txBody>
          <a:bodyPr/>
          <a:lstStyle/>
          <a:p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cold</a:t>
            </a:r>
            <a:r>
              <a:rPr lang="nl-NL" dirty="0" smtClean="0"/>
              <a:t> source in </a:t>
            </a:r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safety</a:t>
            </a:r>
            <a:endParaRPr lang="nl-NL" dirty="0" smtClean="0"/>
          </a:p>
          <a:p>
            <a:r>
              <a:rPr lang="nl-NL" dirty="0" smtClean="0"/>
              <a:t>Source + feedback system = hot</a:t>
            </a:r>
          </a:p>
          <a:p>
            <a:r>
              <a:rPr lang="nl-NL" dirty="0" smtClean="0"/>
              <a:t>Operators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purely</a:t>
            </a:r>
            <a:r>
              <a:rPr lang="nl-NL" dirty="0" smtClean="0"/>
              <a:t> </a:t>
            </a:r>
            <a:r>
              <a:rPr lang="nl-NL" dirty="0" err="1" smtClean="0"/>
              <a:t>reactively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3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achievements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Analysis of sources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existing</a:t>
            </a:r>
            <a:r>
              <a:rPr lang="nl-NL" dirty="0" smtClean="0"/>
              <a:t> </a:t>
            </a:r>
            <a:r>
              <a:rPr lang="nl-NL" dirty="0" err="1" smtClean="0"/>
              <a:t>solutions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endParaRPr lang="nl-NL" dirty="0" smtClean="0"/>
          </a:p>
          <a:p>
            <a:r>
              <a:rPr lang="nl-NL" dirty="0" smtClean="0"/>
              <a:t>feedback4s</a:t>
            </a:r>
          </a:p>
          <a:p>
            <a:r>
              <a:rPr lang="nl-NL" dirty="0" err="1" smtClean="0"/>
              <a:t>Reactive</a:t>
            </a:r>
            <a:r>
              <a:rPr lang="nl-NL" dirty="0" smtClean="0"/>
              <a:t> solution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cold</a:t>
            </a:r>
            <a:r>
              <a:rPr lang="nl-NL" dirty="0" smtClean="0"/>
              <a:t> sources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7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7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Richard van Heest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34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filter(i =&gt; i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.filter(i =&gt;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47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producer"/>
          <p:cNvSpPr txBox="1"/>
          <p:nvPr/>
        </p:nvSpPr>
        <p:spPr>
          <a:xfrm>
            <a:off x="4013939" y="140348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producer</a:t>
            </a:r>
          </a:p>
        </p:txBody>
      </p:sp>
      <p:cxnSp>
        <p:nvCxnSpPr>
          <p:cNvPr id="11" name="timeline"/>
          <p:cNvCxnSpPr>
            <a:stCxn id="9" idx="2"/>
            <a:endCxn id="8" idx="0"/>
          </p:cNvCxnSpPr>
          <p:nvPr/>
        </p:nvCxnSpPr>
        <p:spPr>
          <a:xfrm>
            <a:off x="4572001" y="1772817"/>
            <a:ext cx="0" cy="3951148"/>
          </a:xfrm>
          <a:prstGeom prst="straightConnector1">
            <a:avLst/>
          </a:prstGeom>
          <a:ln w="19050" cmpd="sng">
            <a:solidFill>
              <a:srgbClr val="4F81B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sumer"/>
          <p:cNvSpPr txBox="1"/>
          <p:nvPr/>
        </p:nvSpPr>
        <p:spPr>
          <a:xfrm>
            <a:off x="4013939" y="572396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 err="1"/>
              <a:t>consumer</a:t>
            </a:r>
            <a:endParaRPr lang="nl-NL" dirty="0"/>
          </a:p>
        </p:txBody>
      </p:sp>
      <p:sp>
        <p:nvSpPr>
          <p:cNvPr id="12" name="rood"/>
          <p:cNvSpPr/>
          <p:nvPr/>
        </p:nvSpPr>
        <p:spPr>
          <a:xfrm>
            <a:off x="4427984" y="5157193"/>
            <a:ext cx="288032" cy="2880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geel"/>
          <p:cNvSpPr/>
          <p:nvPr/>
        </p:nvSpPr>
        <p:spPr>
          <a:xfrm>
            <a:off x="4427984" y="4797153"/>
            <a:ext cx="288032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blauw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roen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aars"/>
          <p:cNvSpPr/>
          <p:nvPr/>
        </p:nvSpPr>
        <p:spPr>
          <a:xfrm>
            <a:off x="4427984" y="4077073"/>
            <a:ext cx="288032" cy="288032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ranje"/>
          <p:cNvSpPr/>
          <p:nvPr/>
        </p:nvSpPr>
        <p:spPr>
          <a:xfrm>
            <a:off x="4427984" y="3717033"/>
            <a:ext cx="288032" cy="28803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bruin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lichtblauw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me0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0</a:t>
            </a:r>
          </a:p>
        </p:txBody>
      </p:sp>
      <p:sp>
        <p:nvSpPr>
          <p:cNvPr id="19" name="time1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1</a:t>
            </a:r>
          </a:p>
        </p:txBody>
      </p:sp>
      <p:sp>
        <p:nvSpPr>
          <p:cNvPr id="20" name="time2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2</a:t>
            </a:r>
          </a:p>
        </p:txBody>
      </p:sp>
      <p:sp>
        <p:nvSpPr>
          <p:cNvPr id="21" name="time3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3</a:t>
            </a:r>
          </a:p>
        </p:txBody>
      </p:sp>
      <p:sp>
        <p:nvSpPr>
          <p:cNvPr id="27" name="time4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4</a:t>
            </a:r>
          </a:p>
        </p:txBody>
      </p:sp>
      <p:sp>
        <p:nvSpPr>
          <p:cNvPr id="28" name="time5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5</a:t>
            </a:r>
          </a:p>
        </p:txBody>
      </p:sp>
      <p:sp>
        <p:nvSpPr>
          <p:cNvPr id="29" name="time6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6</a:t>
            </a:r>
          </a:p>
        </p:txBody>
      </p:sp>
      <p:sp>
        <p:nvSpPr>
          <p:cNvPr id="30" name="time7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7</a:t>
            </a:r>
          </a:p>
        </p:txBody>
      </p:sp>
      <p:sp>
        <p:nvSpPr>
          <p:cNvPr id="31" name="time8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>
            <a:defPPr>
              <a:defRPr lang="nl-NL"/>
            </a:defPPr>
            <a:lvl1pPr algn="ctr"/>
          </a:lstStyle>
          <a:p>
            <a:r>
              <a:rPr lang="nl-NL" dirty="0"/>
              <a:t>time = 8</a:t>
            </a:r>
          </a:p>
        </p:txBody>
      </p:sp>
      <p:graphicFrame>
        <p:nvGraphicFramePr>
          <p:cNvPr id="2" name="Grafiek 0"/>
          <p:cNvGraphicFramePr/>
          <p:nvPr>
            <p:extLst>
              <p:ext uri="{D42A27DB-BD31-4B8C-83A1-F6EECF244321}">
                <p14:modId xmlns:p14="http://schemas.microsoft.com/office/powerpoint/2010/main" val="84356351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Grafiek 1"/>
          <p:cNvGraphicFramePr/>
          <p:nvPr>
            <p:extLst>
              <p:ext uri="{D42A27DB-BD31-4B8C-83A1-F6EECF244321}">
                <p14:modId xmlns:p14="http://schemas.microsoft.com/office/powerpoint/2010/main" val="191234684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Grafiek 2"/>
          <p:cNvGraphicFramePr/>
          <p:nvPr>
            <p:extLst>
              <p:ext uri="{D42A27DB-BD31-4B8C-83A1-F6EECF244321}">
                <p14:modId xmlns:p14="http://schemas.microsoft.com/office/powerpoint/2010/main" val="1360178865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Grafiek 3"/>
          <p:cNvGraphicFramePr/>
          <p:nvPr>
            <p:extLst>
              <p:ext uri="{D42A27DB-BD31-4B8C-83A1-F6EECF244321}">
                <p14:modId xmlns:p14="http://schemas.microsoft.com/office/powerpoint/2010/main" val="1400329060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Grafiek 4"/>
          <p:cNvGraphicFramePr/>
          <p:nvPr>
            <p:extLst>
              <p:ext uri="{D42A27DB-BD31-4B8C-83A1-F6EECF244321}">
                <p14:modId xmlns:p14="http://schemas.microsoft.com/office/powerpoint/2010/main" val="97606728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Grafiek 5"/>
          <p:cNvGraphicFramePr/>
          <p:nvPr>
            <p:extLst>
              <p:ext uri="{D42A27DB-BD31-4B8C-83A1-F6EECF244321}">
                <p14:modId xmlns:p14="http://schemas.microsoft.com/office/powerpoint/2010/main" val="640745448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Grafiek 6"/>
          <p:cNvGraphicFramePr/>
          <p:nvPr>
            <p:extLst>
              <p:ext uri="{D42A27DB-BD31-4B8C-83A1-F6EECF244321}">
                <p14:modId xmlns:p14="http://schemas.microsoft.com/office/powerpoint/2010/main" val="15822491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Grafiek 7"/>
          <p:cNvGraphicFramePr/>
          <p:nvPr>
            <p:extLst>
              <p:ext uri="{D42A27DB-BD31-4B8C-83A1-F6EECF244321}">
                <p14:modId xmlns:p14="http://schemas.microsoft.com/office/powerpoint/2010/main" val="2882528716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Grafiek 8"/>
          <p:cNvGraphicFramePr/>
          <p:nvPr>
            <p:extLst>
              <p:ext uri="{D42A27DB-BD31-4B8C-83A1-F6EECF244321}">
                <p14:modId xmlns:p14="http://schemas.microsoft.com/office/powerpoint/2010/main" val="985815757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318 L 0 -2.91464E-7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409 L 0 -1.7811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39 L 0 -1.95003E-6 " pathEditMode="fixed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1464E-7 L 0 0.042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0328E-7 L 0 0.05251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16 L 0 -6.29193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3588 L 0 -2.118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337 L 0 -2.28776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09461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10502 " pathEditMode="relative" rAng="0" ptsTypes="AA">
                                      <p:cBhvr>
                                        <p:cTn id="1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1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189E-6 L 0 0.05251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8776E-6 L 0 0.05251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5663E-6 L 0 0.05251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  <p:bldP spid="12" grpId="1" animBg="1"/>
      <p:bldP spid="12" grpId="2" animBg="1"/>
      <p:bldP spid="12" grpId="3" animBg="1"/>
      <p:bldP spid="7" grpId="0" animBg="1"/>
      <p:bldP spid="7" grpId="1" animBg="1"/>
      <p:bldP spid="7" grpId="2" animBg="1"/>
      <p:bldP spid="7" grpId="3" animBg="1"/>
      <p:bldP spid="7" grpId="4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Graphic spid="2" grpId="1">
        <p:bldAsOne/>
      </p:bldGraphic>
      <p:bldGraphic spid="2" grpId="2">
        <p:bldAsOne/>
      </p:bldGraphic>
      <p:bldGraphic spid="35" grpId="0">
        <p:bldAsOne/>
      </p:bldGraphic>
      <p:bldGraphic spid="35" grpId="1">
        <p:bldAsOne/>
      </p:bldGraphic>
      <p:bldGraphic spid="36" grpId="0">
        <p:bldAsOne/>
      </p:bldGraphic>
      <p:bldGraphic spid="36" grpId="1">
        <p:bldAsOne/>
      </p:bldGraphic>
      <p:bldGraphic spid="37" grpId="0">
        <p:bldAsOne/>
      </p:bldGraphic>
      <p:bldGraphic spid="37" grpId="1">
        <p:bldAsOne/>
      </p:bldGraphic>
      <p:bldGraphic spid="38" grpId="0">
        <p:bldAsOne/>
      </p:bldGraphic>
      <p:bldGraphic spid="38" grpId="1">
        <p:bldAsOne/>
      </p:bldGraphic>
      <p:bldGraphic spid="39" grpId="0">
        <p:bldAsOne/>
      </p:bldGraphic>
      <p:bldGraphic spid="39" grpId="1">
        <p:bldAsOne/>
      </p:bldGraphic>
      <p:bldGraphic spid="40" grpId="0">
        <p:bldAsOne/>
      </p:bldGraphic>
      <p:bldGraphic spid="40" grpId="1">
        <p:bldAsOne/>
      </p:bldGraphic>
      <p:bldGraphic spid="41" grpId="0">
        <p:bldAsOne/>
      </p:bldGraphic>
      <p:bldGraphic spid="41" grpId="1">
        <p:bldAsOne/>
      </p:bldGraphic>
      <p:bldGraphic spid="4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Lossy</a:t>
            </a:r>
            <a:r>
              <a:rPr lang="nl-NL" dirty="0"/>
              <a:t> </a:t>
            </a:r>
            <a:r>
              <a:rPr lang="nl-NL" dirty="0" smtClean="0"/>
              <a:t>operators</a:t>
            </a:r>
            <a:endParaRPr lang="nl-NL" dirty="0"/>
          </a:p>
        </p:txBody>
      </p:sp>
      <p:pic>
        <p:nvPicPr>
          <p:cNvPr id="23" name="Picture 10" descr="https://raw.github.com/wiki/ReactiveX/RxJava/images/rx-operators/throttleFirs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1732538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.com/wiki/ReactiveX/RxJava/images/rx-operators/throttleLas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488" y="2904113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.com/wiki/ReactiveX/RxJava/images/rx-operators/throttleWithTimeout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4068544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Loss-less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1026" name="Picture 2" descr="https://raw.githubusercontent.com/wiki/ReactiveX/RxJava/images/rx-operators/buffer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5353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.com/wiki/ReactiveX/RxJava/images/rx-operators/window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8000"/>
            <a:ext cx="4038600" cy="25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9" name="Picture 16" descr="https://cdn.infoq.com/statics_s1_20161208-0302u1/resource/presentations/rx-service-architecture/en/slides/sl9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r="16323"/>
          <a:stretch/>
        </p:blipFill>
        <p:spPr bwMode="auto">
          <a:xfrm>
            <a:off x="1510839" y="1600200"/>
            <a:ext cx="6122323" cy="50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3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duplicates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  <a:p>
            <a:pPr lvl="1"/>
            <a:r>
              <a:rPr lang="nl-NL" dirty="0" smtClean="0"/>
              <a:t>In-memory list of data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continues</a:t>
            </a:r>
            <a:r>
              <a:rPr lang="nl-NL" dirty="0" smtClean="0"/>
              <a:t> (broadcast)</a:t>
            </a:r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Mouse events</a:t>
            </a:r>
          </a:p>
          <a:p>
            <a:pPr lvl="1"/>
            <a:r>
              <a:rPr lang="nl-NL" dirty="0" smtClean="0"/>
              <a:t>Stock </a:t>
            </a:r>
            <a:r>
              <a:rPr lang="nl-NL" dirty="0" err="1" smtClean="0"/>
              <a:t>tickers</a:t>
            </a:r>
            <a:endParaRPr lang="nl-NL" dirty="0" smtClean="0"/>
          </a:p>
          <a:p>
            <a:pPr lvl="1"/>
            <a:r>
              <a:rPr lang="nl-NL" dirty="0" err="1" smtClean="0"/>
              <a:t>Clock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1078</Words>
  <Application>Microsoft Office PowerPoint</Application>
  <PresentationFormat>Diavoorstelling (4:3)</PresentationFormat>
  <Paragraphs>376</Paragraphs>
  <Slides>31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2" baseType="lpstr">
      <vt:lpstr>Kantoorthema</vt:lpstr>
      <vt:lpstr>Solving the Overproduction Problem in Reactive Programming using Feedback Control</vt:lpstr>
      <vt:lpstr>Interactive vs. Reactive</vt:lpstr>
      <vt:lpstr>Interactive vs. Reactive</vt:lpstr>
      <vt:lpstr>Interactive vs. Reactive</vt:lpstr>
      <vt:lpstr>Fast producer, slow consumer</vt:lpstr>
      <vt:lpstr>Lossy operators</vt:lpstr>
      <vt:lpstr>Loss-less operators</vt:lpstr>
      <vt:lpstr>Combined lossy &amp; lossless operators</vt:lpstr>
      <vt:lpstr>The source matters!</vt:lpstr>
      <vt:lpstr>The source matters!</vt:lpstr>
      <vt:lpstr>Backpressure/Reactive Streams</vt:lpstr>
      <vt:lpstr>Interactive vs. Reactive</vt:lpstr>
      <vt:lpstr>Let’s backtrack</vt:lpstr>
      <vt:lpstr>Feedback Control</vt:lpstr>
      <vt:lpstr>PowerPoint-presentatie</vt:lpstr>
      <vt:lpstr>PowerPoint-presentatie</vt:lpstr>
      <vt:lpstr>Feedback system</vt:lpstr>
      <vt:lpstr>feedback4s</vt:lpstr>
      <vt:lpstr>feedback4s</vt:lpstr>
      <vt:lpstr>Demo</vt:lpstr>
      <vt:lpstr>Feedback applied to overproduction</vt:lpstr>
      <vt:lpstr>Backpressure/Reactive Streams</vt:lpstr>
      <vt:lpstr>‘Backpressure’ in the source</vt:lpstr>
      <vt:lpstr>Overproduction feedback system</vt:lpstr>
      <vt:lpstr>Overproduction feedback system</vt:lpstr>
      <vt:lpstr>Overproduction in Rx</vt:lpstr>
      <vt:lpstr>Overproduction in Rx</vt:lpstr>
      <vt:lpstr>Overproduction in Rx</vt:lpstr>
      <vt:lpstr>Compared to backpressure</vt:lpstr>
      <vt:lpstr>Main achievements</vt:lpstr>
      <vt:lpstr>Solving the Overproduction Problem in Reactive Programming using Feedback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van Heest</dc:creator>
  <cp:lastModifiedBy>Richard van Heest</cp:lastModifiedBy>
  <cp:revision>123</cp:revision>
  <dcterms:created xsi:type="dcterms:W3CDTF">2016-12-02T09:53:33Z</dcterms:created>
  <dcterms:modified xsi:type="dcterms:W3CDTF">2016-12-17T08:27:28Z</dcterms:modified>
</cp:coreProperties>
</file>