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327" r:id="rId5"/>
    <p:sldId id="328" r:id="rId6"/>
    <p:sldId id="329" r:id="rId7"/>
    <p:sldId id="326" r:id="rId8"/>
    <p:sldId id="259" r:id="rId9"/>
    <p:sldId id="289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90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300" r:id="rId39"/>
    <p:sldId id="293" r:id="rId40"/>
    <p:sldId id="298" r:id="rId41"/>
    <p:sldId id="294" r:id="rId42"/>
    <p:sldId id="296" r:id="rId43"/>
    <p:sldId id="295" r:id="rId44"/>
    <p:sldId id="297" r:id="rId45"/>
    <p:sldId id="299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30" r:id="rId54"/>
    <p:sldId id="308" r:id="rId55"/>
    <p:sldId id="309" r:id="rId56"/>
    <p:sldId id="310" r:id="rId57"/>
    <p:sldId id="311" r:id="rId58"/>
    <p:sldId id="312" r:id="rId59"/>
    <p:sldId id="325" r:id="rId60"/>
    <p:sldId id="313" r:id="rId61"/>
    <p:sldId id="314" r:id="rId62"/>
    <p:sldId id="331" r:id="rId63"/>
    <p:sldId id="315" r:id="rId64"/>
    <p:sldId id="316" r:id="rId65"/>
    <p:sldId id="318" r:id="rId66"/>
    <p:sldId id="317" r:id="rId67"/>
    <p:sldId id="319" r:id="rId68"/>
    <p:sldId id="320" r:id="rId69"/>
    <p:sldId id="321" r:id="rId70"/>
    <p:sldId id="323" r:id="rId71"/>
    <p:sldId id="324" r:id="rId7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AC"/>
    <a:srgbClr val="C48CFF"/>
    <a:srgbClr val="7F0055"/>
    <a:srgbClr val="5E5EFF"/>
    <a:srgbClr val="3F7F5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48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BAA1-7891-4F9E-8F7D-137CFFF31977}" type="datetimeFigureOut">
              <a:rPr lang="nl-NL" smtClean="0"/>
              <a:t>19-6-2016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AC2D-CC32-4472-8757-A4E7B3A835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810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BAA1-7891-4F9E-8F7D-137CFFF31977}" type="datetimeFigureOut">
              <a:rPr lang="nl-NL" smtClean="0"/>
              <a:t>19-6-2016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AC2D-CC32-4472-8757-A4E7B3A835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292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BAA1-7891-4F9E-8F7D-137CFFF31977}" type="datetimeFigureOut">
              <a:rPr lang="nl-NL" smtClean="0"/>
              <a:t>19-6-2016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AC2D-CC32-4472-8757-A4E7B3A835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553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BAA1-7891-4F9E-8F7D-137CFFF31977}" type="datetimeFigureOut">
              <a:rPr lang="nl-NL" smtClean="0"/>
              <a:t>19-6-2016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AC2D-CC32-4472-8757-A4E7B3A835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275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BAA1-7891-4F9E-8F7D-137CFFF31977}" type="datetimeFigureOut">
              <a:rPr lang="nl-NL" smtClean="0"/>
              <a:t>19-6-2016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AC2D-CC32-4472-8757-A4E7B3A835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249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BAA1-7891-4F9E-8F7D-137CFFF31977}" type="datetimeFigureOut">
              <a:rPr lang="nl-NL" smtClean="0"/>
              <a:t>19-6-2016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AC2D-CC32-4472-8757-A4E7B3A835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4559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BAA1-7891-4F9E-8F7D-137CFFF31977}" type="datetimeFigureOut">
              <a:rPr lang="nl-NL" smtClean="0"/>
              <a:t>19-6-2016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AC2D-CC32-4472-8757-A4E7B3A835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167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BAA1-7891-4F9E-8F7D-137CFFF31977}" type="datetimeFigureOut">
              <a:rPr lang="nl-NL" smtClean="0"/>
              <a:t>19-6-2016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AC2D-CC32-4472-8757-A4E7B3A835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57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BAA1-7891-4F9E-8F7D-137CFFF31977}" type="datetimeFigureOut">
              <a:rPr lang="nl-NL" smtClean="0"/>
              <a:t>19-6-2016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AC2D-CC32-4472-8757-A4E7B3A835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207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BAA1-7891-4F9E-8F7D-137CFFF31977}" type="datetimeFigureOut">
              <a:rPr lang="nl-NL" smtClean="0"/>
              <a:t>19-6-2016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AC2D-CC32-4472-8757-A4E7B3A835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829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BAA1-7891-4F9E-8F7D-137CFFF31977}" type="datetimeFigureOut">
              <a:rPr lang="nl-NL" smtClean="0"/>
              <a:t>19-6-2016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AC2D-CC32-4472-8757-A4E7B3A835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564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5BAA1-7891-4F9E-8F7D-137CFFF31977}" type="datetimeFigureOut">
              <a:rPr lang="nl-NL" smtClean="0"/>
              <a:t>19-6-2016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0AC2D-CC32-4472-8757-A4E7B3A835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2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Mealy_machin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Feedback API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019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</p:spPr>
            <p:txBody>
              <a:bodyPr anchor="b">
                <a:normAutofit/>
              </a:bodyPr>
              <a:lstStyle/>
              <a:p>
                <a:pPr marL="0" indent="0">
                  <a:buNone/>
                </a:pPr>
                <a:r>
                  <a:rPr lang="nl-NL" dirty="0" smtClean="0">
                    <a:cs typeface="Consolas" panose="020B0609020204030204" pitchFamily="49" charset="0"/>
                  </a:rPr>
                  <a:t>Mealy Machine: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𝑆</m:t>
                        </m:r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/>
                                <a:cs typeface="Consolas" panose="020B0609020204030204" pitchFamily="49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/>
                                <a:cs typeface="Consolas" panose="020B0609020204030204" pitchFamily="49" charset="0"/>
                              </a:rPr>
                              <m:t>0</m:t>
                            </m:r>
                          </m:sub>
                        </m:sSub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/>
                            <a:cs typeface="Consolas" panose="020B0609020204030204" pitchFamily="49" charset="0"/>
                          </a:rPr>
                          <m:t>Σ</m:t>
                        </m:r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/>
                            <a:cs typeface="Consolas" panose="020B0609020204030204" pitchFamily="49" charset="0"/>
                          </a:rPr>
                          <m:t>Λ</m:t>
                        </m:r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𝑇</m:t>
                        </m:r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𝐺</m:t>
                        </m:r>
                      </m:e>
                    </m:d>
                  </m:oMath>
                </a14:m>
                <a:endParaRPr lang="nl-NL" b="0" dirty="0" smtClean="0"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dirty="0" err="1" smtClean="0">
                    <a:cs typeface="Consolas" panose="020B0609020204030204" pitchFamily="49" charset="0"/>
                  </a:rPr>
                  <a:t>where</a:t>
                </a:r>
                <a:r>
                  <a:rPr lang="nl-NL" dirty="0" smtClean="0">
                    <a:cs typeface="Consolas" panose="020B0609020204030204" pitchFamily="49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</m:oMath>
                </a14:m>
                <a:r>
                  <a:rPr lang="nl-NL" dirty="0" smtClean="0">
                    <a:cs typeface="Consolas" panose="020B0609020204030204" pitchFamily="49" charset="0"/>
                  </a:rPr>
                  <a:t> is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the</a:t>
                </a:r>
                <a:r>
                  <a:rPr lang="nl-NL" dirty="0" smtClean="0">
                    <a:cs typeface="Consolas" panose="020B0609020204030204" pitchFamily="49" charset="0"/>
                  </a:rPr>
                  <a:t>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finit</a:t>
                </a:r>
                <a:r>
                  <a:rPr lang="nl-NL" dirty="0" smtClean="0">
                    <a:cs typeface="Consolas" panose="020B0609020204030204" pitchFamily="49" charset="0"/>
                  </a:rPr>
                  <a:t> set of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states</a:t>
                </a:r>
                <a:endParaRPr lang="nl-NL" dirty="0" smtClean="0">
                  <a:cs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𝑆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NL" dirty="0" smtClean="0">
                    <a:cs typeface="Consolas" panose="020B0609020204030204" pitchFamily="49" charset="0"/>
                  </a:rPr>
                  <a:t> is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the</a:t>
                </a:r>
                <a:r>
                  <a:rPr lang="nl-NL" dirty="0" smtClean="0">
                    <a:cs typeface="Consolas" panose="020B0609020204030204" pitchFamily="49" charset="0"/>
                  </a:rPr>
                  <a:t>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initial</a:t>
                </a:r>
                <a:r>
                  <a:rPr lang="nl-NL" dirty="0" smtClean="0">
                    <a:cs typeface="Consolas" panose="020B0609020204030204" pitchFamily="49" charset="0"/>
                  </a:rPr>
                  <a:t> state,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𝑆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0</m:t>
                        </m:r>
                      </m:sub>
                    </m:sSub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∈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</m:oMath>
                </a14:m>
                <a:endParaRPr lang="nl-NL" dirty="0" smtClean="0">
                  <a:cs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Σ</m:t>
                    </m:r>
                  </m:oMath>
                </a14:m>
                <a:r>
                  <a:rPr lang="nl-NL" dirty="0">
                    <a:cs typeface="Consolas" panose="020B0609020204030204" pitchFamily="49" charset="0"/>
                  </a:rPr>
                  <a:t> is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the</a:t>
                </a:r>
                <a:r>
                  <a:rPr lang="nl-NL" dirty="0" smtClean="0">
                    <a:cs typeface="Consolas" panose="020B0609020204030204" pitchFamily="49" charset="0"/>
                  </a:rPr>
                  <a:t> input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alphabet</a:t>
                </a:r>
                <a:endParaRPr lang="nl-NL" dirty="0" smtClean="0">
                  <a:cs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Λ</m:t>
                    </m:r>
                  </m:oMath>
                </a14:m>
                <a:r>
                  <a:rPr lang="nl-NL" dirty="0">
                    <a:cs typeface="Consolas" panose="020B0609020204030204" pitchFamily="49" charset="0"/>
                  </a:rPr>
                  <a:t> is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the</a:t>
                </a:r>
                <a:r>
                  <a:rPr lang="nl-NL" dirty="0" smtClean="0">
                    <a:cs typeface="Consolas" panose="020B0609020204030204" pitchFamily="49" charset="0"/>
                  </a:rPr>
                  <a:t> output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alphabet</a:t>
                </a:r>
                <a:endParaRPr lang="nl-NL" dirty="0">
                  <a:cs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𝑇</m:t>
                    </m:r>
                  </m:oMath>
                </a14:m>
                <a:r>
                  <a:rPr lang="nl-NL" dirty="0">
                    <a:cs typeface="Consolas" panose="020B0609020204030204" pitchFamily="49" charset="0"/>
                  </a:rPr>
                  <a:t> is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the</a:t>
                </a:r>
                <a:r>
                  <a:rPr lang="nl-NL" dirty="0" smtClean="0">
                    <a:cs typeface="Consolas" panose="020B0609020204030204" pitchFamily="49" charset="0"/>
                  </a:rPr>
                  <a:t> state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mapping</a:t>
                </a:r>
                <a:r>
                  <a:rPr lang="nl-NL" dirty="0" smtClean="0">
                    <a:cs typeface="Consolas" panose="020B0609020204030204" pitchFamily="49" charset="0"/>
                  </a:rPr>
                  <a:t>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function</a:t>
                </a:r>
                <a:r>
                  <a:rPr lang="nl-NL" dirty="0" smtClean="0">
                    <a:cs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𝑇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: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Σ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→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</m:oMath>
                </a14:m>
                <a:endParaRPr lang="nl-NL" dirty="0">
                  <a:cs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𝐺</m:t>
                    </m:r>
                  </m:oMath>
                </a14:m>
                <a:r>
                  <a:rPr lang="nl-NL" dirty="0">
                    <a:cs typeface="Consolas" panose="020B0609020204030204" pitchFamily="49" charset="0"/>
                  </a:rPr>
                  <a:t> is </a:t>
                </a:r>
                <a:r>
                  <a:rPr lang="nl-NL" dirty="0" err="1">
                    <a:cs typeface="Consolas" panose="020B0609020204030204" pitchFamily="49" charset="0"/>
                  </a:rPr>
                  <a:t>the</a:t>
                </a:r>
                <a:r>
                  <a:rPr lang="nl-NL" dirty="0">
                    <a:cs typeface="Consolas" panose="020B0609020204030204" pitchFamily="49" charset="0"/>
                  </a:rPr>
                  <a:t> state </a:t>
                </a:r>
                <a:r>
                  <a:rPr lang="nl-NL" dirty="0" err="1">
                    <a:cs typeface="Consolas" panose="020B0609020204030204" pitchFamily="49" charset="0"/>
                  </a:rPr>
                  <a:t>mapping</a:t>
                </a:r>
                <a:r>
                  <a:rPr lang="nl-NL" dirty="0">
                    <a:cs typeface="Consolas" panose="020B0609020204030204" pitchFamily="49" charset="0"/>
                  </a:rPr>
                  <a:t> </a:t>
                </a:r>
                <a:r>
                  <a:rPr lang="nl-NL" dirty="0" err="1">
                    <a:cs typeface="Consolas" panose="020B0609020204030204" pitchFamily="49" charset="0"/>
                  </a:rPr>
                  <a:t>function</a:t>
                </a:r>
                <a:r>
                  <a:rPr lang="nl-NL" dirty="0">
                    <a:cs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𝐺</m:t>
                    </m:r>
                    <m:r>
                      <a:rPr lang="nl-NL" i="1">
                        <a:latin typeface="Cambria Math"/>
                        <a:cs typeface="Consolas" panose="020B0609020204030204" pitchFamily="49" charset="0"/>
                      </a:rPr>
                      <m:t>:</m:t>
                    </m:r>
                    <m:r>
                      <a:rPr lang="nl-NL" i="1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i="1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>
                        <a:latin typeface="Cambria Math"/>
                        <a:cs typeface="Consolas" panose="020B0609020204030204" pitchFamily="49" charset="0"/>
                      </a:rPr>
                      <m:t>Σ</m:t>
                    </m:r>
                    <m:r>
                      <a:rPr lang="nl-NL" i="1">
                        <a:latin typeface="Cambria Math"/>
                        <a:cs typeface="Consolas" panose="020B0609020204030204" pitchFamily="49" charset="0"/>
                      </a:rPr>
                      <m:t>→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Λ</m:t>
                    </m:r>
                  </m:oMath>
                </a14:m>
                <a:endParaRPr lang="nl-NL" b="0" dirty="0" smtClean="0"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dirty="0" err="1" smtClean="0">
                    <a:cs typeface="Consolas" panose="020B0609020204030204" pitchFamily="49" charset="0"/>
                  </a:rPr>
                  <a:t>Usually</a:t>
                </a:r>
                <a:r>
                  <a:rPr lang="nl-NL" dirty="0" smtClean="0"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𝑇</m:t>
                    </m:r>
                  </m:oMath>
                </a14:m>
                <a:r>
                  <a:rPr lang="nl-NL" dirty="0" smtClean="0">
                    <a:cs typeface="Consolas" panose="020B0609020204030204" pitchFamily="49" charset="0"/>
                  </a:rPr>
                  <a:t>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and</a:t>
                </a:r>
                <a:r>
                  <a:rPr lang="nl-NL" dirty="0" smtClean="0"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𝐺</m:t>
                    </m:r>
                  </m:oMath>
                </a14:m>
                <a:r>
                  <a:rPr lang="nl-NL" dirty="0" smtClean="0">
                    <a:cs typeface="Consolas" panose="020B0609020204030204" pitchFamily="49" charset="0"/>
                  </a:rPr>
                  <a:t> are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combined</a:t>
                </a:r>
                <a:r>
                  <a:rPr lang="nl-NL" dirty="0" smtClean="0">
                    <a:cs typeface="Consolas" panose="020B0609020204030204" pitchFamily="49" charset="0"/>
                  </a:rPr>
                  <a:t>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into</a:t>
                </a:r>
                <a:r>
                  <a:rPr lang="nl-NL" dirty="0" smtClean="0"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𝑇𝐺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: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Σ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→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Λ</m:t>
                    </m:r>
                  </m:oMath>
                </a14:m>
                <a:endParaRPr lang="nl-NL" b="0" dirty="0" smtClean="0"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nl-NL" sz="900" dirty="0" smtClean="0">
                  <a:cs typeface="Consolas" panose="020B0609020204030204" pitchFamily="49" charset="0"/>
                </a:endParaRPr>
              </a:p>
              <a:p>
                <a:pPr marL="0" indent="0" algn="r">
                  <a:buNone/>
                </a:pPr>
                <a:r>
                  <a:rPr lang="nl-NL" sz="2000" dirty="0" smtClean="0">
                    <a:cs typeface="Consolas" panose="020B0609020204030204" pitchFamily="49" charset="0"/>
                  </a:rPr>
                  <a:t>(source: </a:t>
                </a:r>
                <a:r>
                  <a:rPr lang="nl-NL" sz="2000" dirty="0" smtClean="0">
                    <a:cs typeface="Consolas" panose="020B0609020204030204" pitchFamily="49" charset="0"/>
                    <a:hlinkClick r:id="rId2"/>
                  </a:rPr>
                  <a:t>Wikipedia</a:t>
                </a:r>
                <a:r>
                  <a:rPr lang="nl-NL" sz="2000" dirty="0" smtClean="0">
                    <a:cs typeface="Consolas" panose="020B0609020204030204" pitchFamily="49" charset="0"/>
                  </a:rPr>
                  <a:t>)</a:t>
                </a:r>
                <a:endParaRPr lang="nl-NL" dirty="0" smtClean="0"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  <a:blipFill rotWithShape="1">
                <a:blip r:embed="rId3"/>
                <a:stretch>
                  <a:fillRect l="-1667" r="-667" b="-182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7697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𝑇𝐺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: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Σ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→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Λ</m:t>
                    </m:r>
                  </m:oMath>
                </a14:m>
                <a:r>
                  <a:rPr lang="nl-NL" b="0" dirty="0" smtClean="0">
                    <a:cs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034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𝑇𝐺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: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Σ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→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Λ</m:t>
                    </m:r>
                  </m:oMath>
                </a14:m>
                <a:r>
                  <a:rPr lang="nl-NL" b="0" dirty="0" smtClean="0">
                    <a:cs typeface="Consolas" panose="020B0609020204030204" pitchFamily="49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nl-NL" sz="2800" dirty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written</a:t>
                </a: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in Scala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style</a:t>
                </a:r>
                <a:endParaRPr lang="nl-NL" sz="2800" b="0" dirty="0" smtClean="0"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sz="2800" b="1" dirty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type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Component = S =&gt; I =&gt; (S, O)</a:t>
                </a:r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  <a:blipFill rotWithShape="1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0173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𝑇𝐺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: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Σ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→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Λ</m:t>
                    </m:r>
                  </m:oMath>
                </a14:m>
                <a:r>
                  <a:rPr lang="nl-NL" b="0" dirty="0" smtClean="0">
                    <a:cs typeface="Consolas" panose="020B0609020204030204" pitchFamily="49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nl-NL" sz="2800" dirty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written</a:t>
                </a: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in Scala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style</a:t>
                </a:r>
                <a:endParaRPr lang="nl-NL" sz="2800" b="0" dirty="0" smtClean="0"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sz="2800" b="1" dirty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type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Component = S =&gt; I =&gt; (S, O)</a:t>
                </a:r>
              </a:p>
              <a:p>
                <a:pPr marL="0" indent="0">
                  <a:buNone/>
                </a:pP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wrapped</a:t>
                </a: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in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an</a:t>
                </a: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object</a:t>
                </a:r>
                <a:endParaRPr lang="nl-NL" sz="2800" dirty="0">
                  <a:solidFill>
                    <a:srgbClr val="3F7F5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sz="2800" b="1" dirty="0" smtClean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object</a:t>
                </a:r>
                <a:r>
                  <a:rPr lang="nl-NL" sz="2800" dirty="0" smtClean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Component </a:t>
                </a: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</a:p>
              <a:p>
                <a:pPr marL="0" indent="0">
                  <a:buNone/>
                </a:pP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nl-NL" sz="2800" b="1" dirty="0" err="1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def</a:t>
                </a:r>
                <a:r>
                  <a:rPr lang="nl-NL" sz="2800" dirty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update</a:t>
                </a: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[I, O, S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](s: S, i</a:t>
                </a: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: I):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(S, O)</a:t>
                </a:r>
                <a:endParaRPr lang="nl-NL" sz="2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  <a:endParaRPr lang="nl-NL" sz="2800" dirty="0" smtClean="0">
                  <a:solidFill>
                    <a:srgbClr val="3F7F5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nl-NL" sz="28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  <a:blipFill rotWithShape="1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8663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𝑇𝐺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: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Σ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→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Λ</m:t>
                    </m:r>
                  </m:oMath>
                </a14:m>
                <a:r>
                  <a:rPr lang="nl-NL" b="0" dirty="0" smtClean="0">
                    <a:cs typeface="Consolas" panose="020B0609020204030204" pitchFamily="49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nl-NL" sz="2800" dirty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written</a:t>
                </a: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in Scala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style</a:t>
                </a:r>
                <a:endParaRPr lang="nl-NL" sz="2800" b="0" dirty="0" smtClean="0"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sz="2800" b="1" dirty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type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Component = S =&gt; I =&gt; (S, O)</a:t>
                </a:r>
              </a:p>
              <a:p>
                <a:pPr marL="0" indent="0">
                  <a:buNone/>
                </a:pP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wrapped</a:t>
                </a: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in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an</a:t>
                </a: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object</a:t>
                </a:r>
              </a:p>
              <a:p>
                <a:pPr marL="0" indent="0">
                  <a:buNone/>
                </a:pPr>
                <a:r>
                  <a:rPr lang="nl-NL" sz="2800" b="1" dirty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object</a:t>
                </a:r>
                <a:r>
                  <a:rPr lang="nl-NL" sz="2800" dirty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Component {</a:t>
                </a:r>
              </a:p>
              <a:p>
                <a:pPr marL="0" indent="0">
                  <a:buNone/>
                </a:pP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nl-NL" sz="2800" b="1" dirty="0" err="1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def</a:t>
                </a:r>
                <a:r>
                  <a:rPr lang="nl-NL" sz="2800" dirty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update[I, O, S](s: S, i: I): (S, O)</a:t>
                </a:r>
              </a:p>
              <a:p>
                <a:pPr marL="0" indent="0">
                  <a:buNone/>
                </a:pP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    </a:t>
                </a: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</a:t>
                </a:r>
                <a:r>
                  <a:rPr lang="nl-NL" sz="2800" dirty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store state in Component </a:t>
                </a:r>
                <a:r>
                  <a:rPr lang="nl-NL" sz="2800" b="1" dirty="0" err="1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trait</a:t>
                </a:r>
                <a:endParaRPr lang="nl-NL" sz="2800" b="1" dirty="0" smtClean="0">
                  <a:solidFill>
                    <a:srgbClr val="3F7F5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sz="2800" b="1" dirty="0" err="1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trait</a:t>
                </a:r>
                <a:r>
                  <a:rPr lang="nl-NL" sz="2800" dirty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Component[I,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O] {</a:t>
                </a:r>
              </a:p>
              <a:p>
                <a:pPr marL="0" indent="0">
                  <a:buNone/>
                </a:pP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2800" dirty="0" smtClean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</a:t>
                </a:r>
                <a:r>
                  <a:rPr lang="nl-NL" sz="2800" dirty="0" err="1" smtClean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some</a:t>
                </a:r>
                <a:r>
                  <a:rPr lang="nl-NL" sz="2800" dirty="0" smtClean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state is </a:t>
                </a:r>
                <a:r>
                  <a:rPr lang="nl-NL" sz="2800" dirty="0" err="1" smtClean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here</a:t>
                </a:r>
                <a:r>
                  <a:rPr lang="nl-NL" sz="2800" dirty="0" smtClean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2800" dirty="0" err="1" smtClean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implicitly</a:t>
                </a:r>
                <a:endParaRPr lang="nl-NL" sz="28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nl-NL" sz="2800" b="1" dirty="0" err="1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def</a:t>
                </a:r>
                <a:r>
                  <a:rPr lang="nl-NL" sz="2800" dirty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update(i</a:t>
                </a: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: I):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(Component[I, O], </a:t>
                </a: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O)</a:t>
                </a:r>
              </a:p>
              <a:p>
                <a:pPr marL="0" indent="0">
                  <a:buNone/>
                </a:pP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  <a:endParaRPr lang="nl-NL" sz="2800" dirty="0" smtClean="0">
                  <a:solidFill>
                    <a:srgbClr val="3F7F5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nl-NL" sz="28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  <a:blipFill rotWithShape="1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79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O]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update(i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(Component[I, O],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O)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985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O]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update(i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(Component[I, O],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O)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split output </a:t>
            </a:r>
            <a:r>
              <a:rPr lang="nl-NL" sz="28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nl-NL" sz="28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functions</a:t>
            </a:r>
            <a:endParaRPr lang="nl-NL" sz="28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, O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action: O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call </a:t>
            </a:r>
            <a:r>
              <a:rPr lang="nl-NL" sz="28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immutable</a:t>
            </a:r>
            <a:r>
              <a:rPr lang="nl-NL" sz="2800" b="1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sz="2800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800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calculates</a:t>
            </a: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</a:t>
            </a: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over last n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RunningAverage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: Int,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 Queue[Double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Component[Double, Double] {</a:t>
            </a:r>
          </a:p>
          <a:p>
            <a:pPr marL="0" indent="0">
              <a:buNone/>
            </a:pP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update(u: Double): 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RunningAverage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2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NL" sz="2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queue.length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n)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queue.dequeue</a:t>
            </a:r>
            <a:endParaRPr lang="nl-N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.enqueue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(u)</a:t>
            </a:r>
          </a:p>
          <a:p>
            <a:pPr marL="0" indent="0">
              <a:buNone/>
            </a:pPr>
            <a:endParaRPr lang="nl-N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new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RunningAverage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, queue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action: Double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.sum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.length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Example</a:t>
            </a:r>
            <a:r>
              <a:rPr lang="nl-NL" dirty="0" smtClean="0"/>
              <a:t> of a </a:t>
            </a:r>
            <a:r>
              <a:rPr lang="nl-NL" b="1" dirty="0" err="1" smtClean="0"/>
              <a:t>immutable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565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calculates</a:t>
            </a: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</a:t>
            </a: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over last n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RunningAverage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: Int,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 Queue[Double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Component[Double, Double] {</a:t>
            </a:r>
          </a:p>
          <a:p>
            <a:pPr marL="0" indent="0">
              <a:buNone/>
            </a:pP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update(u: Double): 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RunningAverage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2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NL" sz="2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queue.length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n)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queue.dequeue</a:t>
            </a:r>
            <a:endParaRPr lang="nl-N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.enqueue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(u)</a:t>
            </a:r>
          </a:p>
          <a:p>
            <a:pPr marL="0" indent="0">
              <a:buNone/>
            </a:pPr>
            <a:endParaRPr lang="nl-N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new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RunningAverage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, queue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action: Double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.sum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.length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Example</a:t>
            </a:r>
            <a:r>
              <a:rPr lang="nl-NL" dirty="0" smtClean="0"/>
              <a:t> of a </a:t>
            </a:r>
            <a:r>
              <a:rPr lang="nl-NL" b="1" dirty="0" err="1" smtClean="0"/>
              <a:t>immutable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dirty="0"/>
          </a:p>
        </p:txBody>
      </p:sp>
      <p:sp>
        <p:nvSpPr>
          <p:cNvPr id="3" name="Toelichting met afgeronde rechthoek 2"/>
          <p:cNvSpPr/>
          <p:nvPr/>
        </p:nvSpPr>
        <p:spPr>
          <a:xfrm>
            <a:off x="6876256" y="1772816"/>
            <a:ext cx="1872208" cy="432048"/>
          </a:xfrm>
          <a:prstGeom prst="wedgeRoundRectCallout">
            <a:avLst>
              <a:gd name="adj1" fmla="val -116062"/>
              <a:gd name="adj2" fmla="val -5593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Here</a:t>
            </a:r>
            <a:r>
              <a:rPr lang="nl-NL" dirty="0" smtClean="0"/>
              <a:t> is </a:t>
            </a:r>
            <a:r>
              <a:rPr lang="nl-NL" dirty="0" err="1" smtClean="0"/>
              <a:t>the</a:t>
            </a:r>
            <a:r>
              <a:rPr lang="nl-NL" dirty="0" smtClean="0"/>
              <a:t> state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394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immutable</a:t>
            </a:r>
            <a:r>
              <a:rPr lang="nl-NL" sz="2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, O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action: O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8639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API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General </a:t>
            </a:r>
            <a:r>
              <a:rPr lang="nl-NL" dirty="0" err="1" smtClean="0"/>
              <a:t>idea</a:t>
            </a:r>
            <a:endParaRPr lang="nl-NL" dirty="0"/>
          </a:p>
          <a:p>
            <a:pPr lvl="1"/>
            <a:r>
              <a:rPr lang="nl-NL" dirty="0" err="1" smtClean="0"/>
              <a:t>Composition</a:t>
            </a:r>
            <a:r>
              <a:rPr lang="nl-NL" dirty="0" smtClean="0"/>
              <a:t> over smaller </a:t>
            </a:r>
            <a:r>
              <a:rPr lang="nl-NL" dirty="0" err="1" smtClean="0"/>
              <a:t>entities</a:t>
            </a:r>
            <a:endParaRPr lang="nl-NL" dirty="0" smtClean="0"/>
          </a:p>
          <a:p>
            <a:pPr lvl="1"/>
            <a:r>
              <a:rPr lang="nl-NL" dirty="0" err="1" smtClean="0"/>
              <a:t>chaining</a:t>
            </a:r>
            <a:r>
              <a:rPr lang="nl-NL" dirty="0" smtClean="0"/>
              <a:t> (</a:t>
            </a:r>
            <a:r>
              <a:rPr lang="nl-NL" dirty="0" err="1" smtClean="0"/>
              <a:t>higher</a:t>
            </a:r>
            <a:r>
              <a:rPr lang="nl-NL" dirty="0" smtClean="0"/>
              <a:t> order) operators as is </a:t>
            </a:r>
            <a:r>
              <a:rPr lang="nl-NL" dirty="0" err="1" smtClean="0"/>
              <a:t>done</a:t>
            </a:r>
            <a:r>
              <a:rPr lang="nl-NL" dirty="0" smtClean="0"/>
              <a:t> in </a:t>
            </a:r>
            <a:r>
              <a:rPr lang="nl-NL" dirty="0" err="1" smtClean="0"/>
              <a:t>Rx</a:t>
            </a:r>
            <a:endParaRPr lang="nl-NL" dirty="0" smtClean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551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immutable</a:t>
            </a:r>
            <a:r>
              <a:rPr lang="nl-NL" sz="2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, O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action: O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state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mutable</a:t>
            </a:r>
            <a:endParaRPr lang="nl-NL" sz="2800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action: O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we call </a:t>
            </a:r>
            <a:r>
              <a:rPr lang="nl-NL" sz="28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mutable</a:t>
            </a:r>
            <a:r>
              <a:rPr lang="nl-NL" sz="2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sz="28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978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calculates</a:t>
            </a: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</a:t>
            </a: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over last n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RunningAverage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(n: Int) </a:t>
            </a: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Component[Double, Double] {</a:t>
            </a:r>
          </a:p>
          <a:p>
            <a:pPr marL="0" indent="0">
              <a:buNone/>
            </a:pP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= Queue[Double]()</a:t>
            </a:r>
          </a:p>
          <a:p>
            <a:pPr marL="0" indent="0">
              <a:buNone/>
            </a:pP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update(u: Double): Unit = {</a:t>
            </a: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.size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== n) </a:t>
            </a:r>
            <a:r>
              <a:rPr lang="nl-NL" sz="2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.dequeue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.enqueue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(u)</a:t>
            </a: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action: Double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.sum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nl-NL" sz="2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.length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Example</a:t>
            </a:r>
            <a:r>
              <a:rPr lang="nl-NL" dirty="0" smtClean="0"/>
              <a:t> of a </a:t>
            </a:r>
            <a:r>
              <a:rPr lang="nl-NL" b="1" dirty="0" err="1" smtClean="0"/>
              <a:t>mutable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683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mutable</a:t>
            </a:r>
            <a:r>
              <a:rPr lang="nl-NL" sz="2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action: O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477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mutable</a:t>
            </a:r>
            <a:r>
              <a:rPr lang="nl-NL" sz="2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action: O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coproduct</a:t>
            </a:r>
            <a:endParaRPr lang="nl-NL" sz="2800" b="1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3678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mutable</a:t>
            </a:r>
            <a:r>
              <a:rPr lang="nl-NL" sz="2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action: O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coproduct</a:t>
            </a:r>
            <a:endParaRPr lang="nl-NL" sz="2800" b="1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CPS</a:t>
            </a: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I, o: O =&gt; Unit): Unit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710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I, o: O =&gt; Unit): Unit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383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I, o: O =&gt; Unit): Unit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curry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I)(o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O =&gt; Unit): 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317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I, o: O =&gt; Unit): Unit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curry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I)(o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O =&gt; Unit): 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:: A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B  C == g :: A  (B  C)</a:t>
            </a:r>
            <a:endParaRPr lang="nl-NL" sz="28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(O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=&gt; Unit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954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(O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=&gt; Unit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8702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(O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=&gt; Unit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 =&gt; Unit) =&gt; Unit ==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9713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API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 smtClean="0"/>
              <a:t>Basic operations</a:t>
            </a:r>
          </a:p>
          <a:p>
            <a:r>
              <a:rPr lang="nl-NL" dirty="0" err="1" smtClean="0">
                <a:solidFill>
                  <a:schemeClr val="bg1">
                    <a:lumMod val="85000"/>
                  </a:schemeClr>
                </a:solidFill>
              </a:rPr>
              <a:t>Sequential</a:t>
            </a:r>
            <a:r>
              <a:rPr lang="nl-NL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bg1">
                    <a:lumMod val="85000"/>
                  </a:schemeClr>
                </a:solidFill>
              </a:rPr>
              <a:t>composition</a:t>
            </a:r>
            <a:endParaRPr lang="nl-NL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nl-NL" dirty="0" smtClean="0">
                <a:solidFill>
                  <a:schemeClr val="bg1">
                    <a:lumMod val="85000"/>
                  </a:schemeClr>
                </a:solidFill>
              </a:rPr>
              <a:t>Parallel </a:t>
            </a:r>
            <a:r>
              <a:rPr lang="nl-NL" dirty="0" err="1" smtClean="0">
                <a:solidFill>
                  <a:schemeClr val="bg1">
                    <a:lumMod val="85000"/>
                  </a:schemeClr>
                </a:solidFill>
              </a:rPr>
              <a:t>composition</a:t>
            </a:r>
            <a:endParaRPr lang="nl-NL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nl-NL" dirty="0" err="1" smtClean="0">
                <a:solidFill>
                  <a:schemeClr val="bg1">
                    <a:lumMod val="85000"/>
                  </a:schemeClr>
                </a:solidFill>
              </a:rPr>
              <a:t>Merging</a:t>
            </a:r>
            <a:r>
              <a:rPr lang="nl-NL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bg1">
                    <a:lumMod val="85000"/>
                  </a:schemeClr>
                </a:solidFill>
              </a:rPr>
              <a:t>two</a:t>
            </a:r>
            <a:r>
              <a:rPr lang="nl-NL" dirty="0" smtClean="0">
                <a:solidFill>
                  <a:schemeClr val="bg1">
                    <a:lumMod val="85000"/>
                  </a:schemeClr>
                </a:solidFill>
              </a:rPr>
              <a:t> streams</a:t>
            </a:r>
            <a:endParaRPr lang="nl-NL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nl-NL" dirty="0" smtClean="0">
                <a:solidFill>
                  <a:schemeClr val="bg1">
                    <a:lumMod val="85000"/>
                  </a:schemeClr>
                </a:solidFill>
              </a:rPr>
              <a:t>Feedback</a:t>
            </a:r>
            <a:endParaRPr lang="nl-NL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" name="Picture 2" descr="https://lh3.googleusercontent.com/uHQUT0LGu0omrvPFkLsm9q2hMzaXYwTFL4AsJOWy7nwNl7KPnulAHzbEip9v8yJhYKN450JrxjlTkiMODcilzU0vu0NK80ooR5NMORJrwUTYN6aeIiKwJYv8QB7oodQNouXQhFKUiIQ11sObexSPE9EstrMSJWEmxbPf50iADo3JWVOW3EO98SAOVFLzeQIjeYz8kxiZtON4-E_g3FuGlEIfU1bzK4xdlO4QdNCr3caGa2woRMQmd2rZI9OxMURHmXMmOYjL525vY38z8BVuy8wvSsDv5oGYVVM_4M1IJdHR-3xynEPW7S9Q4vymlxNooI-00UhOIwODOIcmvubZThy1B0gfpBKqsu1nUTpbdY8N0WSDxoH3rL5iKOb7SVpwg5oayBRHD3HhWJhdlbhEc5Lv-oQ4JtlczP_nIYB3so16s9N2OzWzIlTC9zmw0CHvD5rP2JsSjl8pzEkxrJGyq2BVU8FYCvomL4cUeTNjdDXInkzwB0TC7ltOwmZGx0Kvk0lmSDc8WetUtQN61XRQuMmbEYrUBCfRY2EBu921JS8lEJ46KS1VFCySxS5GjmIXZe14pwPRJXA-oSoxvEVYljRwEHrflvA=w1306-h979-no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56" t="30413" r="43495" b="29080"/>
          <a:stretch/>
        </p:blipFill>
        <p:spPr bwMode="auto">
          <a:xfrm>
            <a:off x="4644008" y="1694148"/>
            <a:ext cx="4046984" cy="433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hoek 1"/>
          <p:cNvSpPr/>
          <p:nvPr/>
        </p:nvSpPr>
        <p:spPr>
          <a:xfrm>
            <a:off x="4499992" y="2348880"/>
            <a:ext cx="4248472" cy="367240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50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(O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=&gt; Unit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 =&gt; Unit) =&gt; Unit ==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methods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in(i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I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Unit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we call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reactive</a:t>
            </a:r>
            <a:r>
              <a:rPr lang="nl-NL" sz="2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018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calculates</a:t>
            </a: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</a:t>
            </a: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over last n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RunningAverage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(n: Int) </a:t>
            </a: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Component[Double, Double] {</a:t>
            </a:r>
          </a:p>
          <a:p>
            <a:pPr marL="0" indent="0">
              <a:buNone/>
            </a:pP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val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Queue[Double]()</a:t>
            </a: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Subject[Double]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in(u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: Double): Unit = {</a:t>
            </a:r>
          </a:p>
          <a:p>
            <a:pPr marL="0" indent="0">
              <a:buNone/>
            </a:pPr>
            <a:r>
              <a:rPr lang="nl-NL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NL" sz="2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.size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n) </a:t>
            </a:r>
            <a:r>
              <a:rPr lang="nl-NL" sz="2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.dequeue</a:t>
            </a:r>
            <a:endParaRPr lang="nl-N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.enqueue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(u)</a:t>
            </a:r>
          </a:p>
          <a:p>
            <a:pPr marL="0" indent="0">
              <a:buNone/>
            </a:pPr>
            <a:endParaRPr lang="nl-N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.onNext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.sum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nl-NL" sz="2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.length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out: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[Double] = output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Example</a:t>
            </a:r>
            <a:r>
              <a:rPr lang="nl-NL" dirty="0" smtClean="0"/>
              <a:t> of a </a:t>
            </a:r>
            <a:r>
              <a:rPr lang="nl-NL" b="1" dirty="0" err="1" smtClean="0"/>
              <a:t>reactive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377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in(i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I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Unit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0148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in(i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I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Unit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actually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has 3 </a:t>
            </a:r>
            <a:r>
              <a:rPr lang="nl-NL" sz="2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methods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error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completed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are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possible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too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inNext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inError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(e: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Throwable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inCompleted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(): Unit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out: </a:t>
            </a:r>
            <a:r>
              <a:rPr lang="nl-NL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457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inNext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inError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(e: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Throwable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inCompleted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out: </a:t>
            </a:r>
            <a:r>
              <a:rPr lang="nl-NL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5218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inNext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inError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(e: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Throwable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inCompleted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out: </a:t>
            </a:r>
            <a:r>
              <a:rPr lang="nl-NL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signature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Observer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Observer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[I] {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like a Subject </a:t>
            </a:r>
            <a:r>
              <a:rPr lang="nl-NL" sz="28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nl-NL" sz="28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O!</a:t>
            </a: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  <p:grpSp>
        <p:nvGrpSpPr>
          <p:cNvPr id="4" name="Groep 3"/>
          <p:cNvGrpSpPr/>
          <p:nvPr/>
        </p:nvGrpSpPr>
        <p:grpSpPr>
          <a:xfrm>
            <a:off x="1007604" y="5805264"/>
            <a:ext cx="7128792" cy="548481"/>
            <a:chOff x="755576" y="980728"/>
            <a:chExt cx="7128792" cy="548481"/>
          </a:xfrm>
        </p:grpSpPr>
        <p:sp>
          <p:nvSpPr>
            <p:cNvPr id="6" name="Tekstvak 5"/>
            <p:cNvSpPr txBox="1"/>
            <p:nvPr/>
          </p:nvSpPr>
          <p:spPr>
            <a:xfrm>
              <a:off x="2843808" y="980728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transform</a:t>
              </a:r>
              <a:r>
                <a:rPr lang="nl-NL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I </a:t>
              </a:r>
              <a:r>
                <a:rPr lang="nl-NL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into</a:t>
              </a:r>
              <a:r>
                <a:rPr lang="nl-NL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O</a:t>
              </a:r>
              <a:endParaRPr lang="nl-N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kstvak 7"/>
            <p:cNvSpPr txBox="1"/>
            <p:nvPr/>
          </p:nvSpPr>
          <p:spPr>
            <a:xfrm>
              <a:off x="755576" y="1067544"/>
              <a:ext cx="208823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2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Observer</a:t>
              </a:r>
              <a:r>
                <a:rPr lang="nl-NL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[I]</a:t>
              </a:r>
              <a:endParaRPr lang="nl-NL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kstvak 8"/>
            <p:cNvSpPr txBox="1"/>
            <p:nvPr/>
          </p:nvSpPr>
          <p:spPr>
            <a:xfrm>
              <a:off x="5508104" y="1067544"/>
              <a:ext cx="2376264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2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Observable</a:t>
              </a:r>
              <a:r>
                <a:rPr lang="nl-NL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[O]</a:t>
              </a:r>
              <a:endParaRPr lang="nl-NL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0" name="Rechte verbindingslijn met pijl 9"/>
            <p:cNvCxnSpPr>
              <a:stCxn id="8" idx="3"/>
              <a:endCxn id="9" idx="1"/>
            </p:cNvCxnSpPr>
            <p:nvPr/>
          </p:nvCxnSpPr>
          <p:spPr>
            <a:xfrm>
              <a:off x="2843808" y="1298377"/>
              <a:ext cx="26642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190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Component[I, O]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Observer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[I] {</a:t>
            </a:r>
          </a:p>
          <a:p>
            <a:pPr marL="0" indent="0">
              <a:buNone/>
            </a:pPr>
            <a:r>
              <a:rPr lang="nl-NL" sz="2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val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Subject[I]</a:t>
            </a:r>
          </a:p>
          <a:p>
            <a:pPr marL="0" indent="0">
              <a:buNone/>
            </a:pPr>
            <a:r>
              <a:rPr lang="nl-NL" sz="2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.publish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[I]):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nl-NL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[O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nl-NL" sz="2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endParaRPr lang="nl-NL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nl-NL" sz="2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onNext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(i: I) = </a:t>
            </a:r>
            <a:r>
              <a:rPr lang="nl-NL" sz="2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.onNext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(i)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nl-NL" sz="2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onError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(e: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Throwable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</a:p>
          <a:p>
            <a:pPr marL="0" indent="0">
              <a:buNone/>
            </a:pPr>
            <a:r>
              <a:rPr lang="nl-NL" sz="28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nl-NL" sz="2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.onError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(e)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nl-NL" sz="2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onCompleted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.onCompleted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076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calculates</a:t>
            </a: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</a:t>
            </a: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over last n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RunningAverage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(n: Int) </a:t>
            </a: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Component[Double, Double] {</a:t>
            </a:r>
          </a:p>
          <a:p>
            <a:pPr marL="0" indent="0">
              <a:buNone/>
            </a:pPr>
            <a:r>
              <a:rPr lang="nl-NL" sz="2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val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Queue[Double]()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(ts: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[Double]) =</a:t>
            </a: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ts.tee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(_ =&gt; </a:t>
            </a:r>
            <a:r>
              <a:rPr lang="nl-NL" sz="2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NL" sz="2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.length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nl-NL" sz="2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.dequeue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.tee(</a:t>
            </a:r>
            <a:r>
              <a:rPr lang="nl-NL" sz="2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.enqueue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(_))</a:t>
            </a: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.map(t =&gt; </a:t>
            </a:r>
            <a:r>
              <a:rPr lang="nl-NL" sz="2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.sum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nl-NL" sz="2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.size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Example</a:t>
            </a:r>
            <a:r>
              <a:rPr lang="nl-NL" dirty="0" smtClean="0"/>
              <a:t> of a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1721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nl-NL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Component {</a:t>
            </a:r>
            <a:b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0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0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factory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[I] =&gt;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[O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 = {</a:t>
            </a:r>
          </a:p>
          <a:p>
            <a:pPr marL="0" indent="0">
              <a:buNone/>
            </a:pPr>
            <a:r>
              <a:rPr lang="nl-NL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0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nl-NL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  <a:b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20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0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(input: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[I]) = {</a:t>
            </a:r>
            <a:b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input.publish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factory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0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0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factory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: I =&gt; O): Component[I, O] = {</a:t>
            </a:r>
            <a:b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, O](_.map(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factory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0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0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[T]: Component[T, T] = {</a:t>
            </a:r>
            <a:b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[T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, T](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Predef.</a:t>
            </a:r>
            <a:r>
              <a:rPr lang="nl-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Creating</a:t>
            </a:r>
            <a:r>
              <a:rPr lang="nl-NL" dirty="0" smtClean="0"/>
              <a:t> a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0398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Sequential</a:t>
            </a:r>
            <a:r>
              <a:rPr lang="nl-NL" dirty="0" smtClean="0"/>
              <a:t> </a:t>
            </a:r>
            <a:r>
              <a:rPr lang="nl-NL" dirty="0" err="1" smtClean="0"/>
              <a:t>composition</a:t>
            </a:r>
            <a:endParaRPr lang="nl-NL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5" name="Groep 54"/>
          <p:cNvGrpSpPr/>
          <p:nvPr/>
        </p:nvGrpSpPr>
        <p:grpSpPr>
          <a:xfrm>
            <a:off x="403436" y="908720"/>
            <a:ext cx="8345028" cy="792088"/>
            <a:chOff x="363482" y="2348880"/>
            <a:chExt cx="8345028" cy="792088"/>
          </a:xfrm>
        </p:grpSpPr>
        <p:cxnSp>
          <p:nvCxnSpPr>
            <p:cNvPr id="10" name="Rechte verbindingslijn met pijl 9"/>
            <p:cNvCxnSpPr>
              <a:stCxn id="8" idx="3"/>
              <a:endCxn id="9" idx="1"/>
            </p:cNvCxnSpPr>
            <p:nvPr/>
          </p:nvCxnSpPr>
          <p:spPr>
            <a:xfrm>
              <a:off x="4172007" y="2745680"/>
              <a:ext cx="824142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Rechte verbindingslijn met pijl 38"/>
            <p:cNvCxnSpPr>
              <a:stCxn id="24" idx="1"/>
              <a:endCxn id="8" idx="1"/>
            </p:cNvCxnSpPr>
            <p:nvPr/>
          </p:nvCxnSpPr>
          <p:spPr>
            <a:xfrm>
              <a:off x="1187624" y="2744924"/>
              <a:ext cx="432048" cy="756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Rechte verbindingslijn met pijl 49"/>
            <p:cNvCxnSpPr>
              <a:stCxn id="9" idx="3"/>
              <a:endCxn id="24" idx="3"/>
            </p:cNvCxnSpPr>
            <p:nvPr/>
          </p:nvCxnSpPr>
          <p:spPr>
            <a:xfrm flipV="1">
              <a:off x="7556383" y="2744924"/>
              <a:ext cx="327985" cy="756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kstvak 7"/>
            <p:cNvSpPr txBox="1"/>
            <p:nvPr/>
          </p:nvSpPr>
          <p:spPr>
            <a:xfrm>
              <a:off x="1619672" y="2514847"/>
              <a:ext cx="2552335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Component[I,O]</a:t>
              </a:r>
              <a:endParaRPr lang="nl-NL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kstvak 8"/>
            <p:cNvSpPr txBox="1"/>
            <p:nvPr/>
          </p:nvSpPr>
          <p:spPr>
            <a:xfrm>
              <a:off x="4996149" y="2514847"/>
              <a:ext cx="2560234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Component[O,Y]</a:t>
              </a:r>
              <a:endParaRPr lang="nl-NL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Rechthoek 23"/>
            <p:cNvSpPr/>
            <p:nvPr/>
          </p:nvSpPr>
          <p:spPr>
            <a:xfrm>
              <a:off x="1187624" y="2348880"/>
              <a:ext cx="6696744" cy="792088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Tekstvak 30"/>
            <p:cNvSpPr txBox="1"/>
            <p:nvPr/>
          </p:nvSpPr>
          <p:spPr>
            <a:xfrm>
              <a:off x="553735" y="2375592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nl-NL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Tekstvak 31"/>
            <p:cNvSpPr txBox="1"/>
            <p:nvPr/>
          </p:nvSpPr>
          <p:spPr>
            <a:xfrm>
              <a:off x="4314178" y="2376348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  <a:endParaRPr lang="nl-NL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kstvak 32"/>
            <p:cNvSpPr txBox="1"/>
            <p:nvPr/>
          </p:nvSpPr>
          <p:spPr>
            <a:xfrm>
              <a:off x="8074621" y="2376348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endParaRPr lang="nl-NL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7" name="Rechte verbindingslijn met pijl 36"/>
            <p:cNvCxnSpPr>
              <a:endCxn id="24" idx="1"/>
            </p:cNvCxnSpPr>
            <p:nvPr/>
          </p:nvCxnSpPr>
          <p:spPr>
            <a:xfrm>
              <a:off x="363482" y="2744924"/>
              <a:ext cx="824142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Rechte verbindingslijn met pijl 52"/>
            <p:cNvCxnSpPr>
              <a:stCxn id="24" idx="3"/>
            </p:cNvCxnSpPr>
            <p:nvPr/>
          </p:nvCxnSpPr>
          <p:spPr>
            <a:xfrm>
              <a:off x="7884368" y="2744924"/>
              <a:ext cx="824142" cy="756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1916832"/>
            <a:ext cx="9144000" cy="49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b="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ArrowImplementation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1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Component[I, O]) {</a:t>
            </a:r>
            <a:endParaRPr lang="nl-NL" sz="1800" b="1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800" b="1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8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[Y](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Component[O, Y]): Component[I, Y] = {</a:t>
            </a:r>
          </a:p>
          <a:p>
            <a:pPr marL="0" indent="0">
              <a:buNone/>
            </a:pP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8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 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800" i="1" dirty="0" smtClean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[I, Y](input =&gt;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Observable.</a:t>
            </a:r>
            <a:r>
              <a:rPr lang="nl-NL" sz="1800" i="1" dirty="0" err="1" smtClean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(output =&gt; {</a:t>
            </a:r>
          </a:p>
          <a:p>
            <a:pPr marL="0" indent="0">
              <a:buNone/>
            </a:pP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components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reversed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order!</a:t>
            </a:r>
          </a:p>
          <a:p>
            <a:pPr marL="0" indent="0">
              <a:buNone/>
            </a:pP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other.asObservable.subscribe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(output)</a:t>
            </a:r>
            <a:endParaRPr lang="nl-NL" sz="18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src.asObservable.subscribe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input.subscribe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output +=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}))</a:t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800" b="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&gt;&gt;&gt;[Y](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Component[O, Y]: Component[I, Y] = 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18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30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API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 smtClean="0"/>
              <a:t>Basic operations</a:t>
            </a:r>
          </a:p>
          <a:p>
            <a:r>
              <a:rPr lang="nl-NL" dirty="0" err="1" smtClean="0"/>
              <a:t>Sequential</a:t>
            </a:r>
            <a:r>
              <a:rPr lang="nl-NL" dirty="0" smtClean="0"/>
              <a:t> </a:t>
            </a:r>
            <a:r>
              <a:rPr lang="nl-NL" dirty="0" err="1" smtClean="0"/>
              <a:t>composition</a:t>
            </a:r>
            <a:endParaRPr lang="nl-NL" dirty="0" smtClean="0"/>
          </a:p>
          <a:p>
            <a:r>
              <a:rPr lang="nl-NL" dirty="0" smtClean="0">
                <a:solidFill>
                  <a:schemeClr val="bg1">
                    <a:lumMod val="85000"/>
                  </a:schemeClr>
                </a:solidFill>
              </a:rPr>
              <a:t>Parallel </a:t>
            </a:r>
            <a:r>
              <a:rPr lang="nl-NL" dirty="0" err="1" smtClean="0">
                <a:solidFill>
                  <a:schemeClr val="bg1">
                    <a:lumMod val="85000"/>
                  </a:schemeClr>
                </a:solidFill>
              </a:rPr>
              <a:t>composition</a:t>
            </a:r>
            <a:endParaRPr lang="nl-NL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nl-NL" dirty="0" err="1" smtClean="0">
                <a:solidFill>
                  <a:schemeClr val="bg1">
                    <a:lumMod val="85000"/>
                  </a:schemeClr>
                </a:solidFill>
              </a:rPr>
              <a:t>Merging</a:t>
            </a:r>
            <a:r>
              <a:rPr lang="nl-NL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bg1">
                    <a:lumMod val="85000"/>
                  </a:schemeClr>
                </a:solidFill>
              </a:rPr>
              <a:t>two</a:t>
            </a:r>
            <a:r>
              <a:rPr lang="nl-NL" dirty="0" smtClean="0">
                <a:solidFill>
                  <a:schemeClr val="bg1">
                    <a:lumMod val="85000"/>
                  </a:schemeClr>
                </a:solidFill>
              </a:rPr>
              <a:t> streams</a:t>
            </a:r>
            <a:endParaRPr lang="nl-NL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nl-NL" dirty="0" smtClean="0">
                <a:solidFill>
                  <a:schemeClr val="bg1">
                    <a:lumMod val="85000"/>
                  </a:schemeClr>
                </a:solidFill>
              </a:rPr>
              <a:t>Feedback</a:t>
            </a:r>
            <a:endParaRPr lang="nl-NL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" name="Picture 2" descr="https://lh3.googleusercontent.com/uHQUT0LGu0omrvPFkLsm9q2hMzaXYwTFL4AsJOWy7nwNl7KPnulAHzbEip9v8yJhYKN450JrxjlTkiMODcilzU0vu0NK80ooR5NMORJrwUTYN6aeIiKwJYv8QB7oodQNouXQhFKUiIQ11sObexSPE9EstrMSJWEmxbPf50iADo3JWVOW3EO98SAOVFLzeQIjeYz8kxiZtON4-E_g3FuGlEIfU1bzK4xdlO4QdNCr3caGa2woRMQmd2rZI9OxMURHmXMmOYjL525vY38z8BVuy8wvSsDv5oGYVVM_4M1IJdHR-3xynEPW7S9Q4vymlxNooI-00UhOIwODOIcmvubZThy1B0gfpBKqsu1nUTpbdY8N0WSDxoH3rL5iKOb7SVpwg5oayBRHD3HhWJhdlbhEc5Lv-oQ4JtlczP_nIYB3so16s9N2OzWzIlTC9zmw0CHvD5rP2JsSjl8pzEkxrJGyq2BVU8FYCvomL4cUeTNjdDXInkzwB0TC7ltOwmZGx0Kvk0lmSDc8WetUtQN61XRQuMmbEYrUBCfRY2EBu921JS8lEJ46KS1VFCySxS5GjmIXZe14pwPRJXA-oSoxvEVYljRwEHrflvA=w1306-h979-no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56" t="30413" r="43495" b="29080"/>
          <a:stretch/>
        </p:blipFill>
        <p:spPr bwMode="auto">
          <a:xfrm>
            <a:off x="4644008" y="1694148"/>
            <a:ext cx="4046984" cy="433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hoek 1"/>
          <p:cNvSpPr/>
          <p:nvPr/>
        </p:nvSpPr>
        <p:spPr>
          <a:xfrm>
            <a:off x="4499992" y="2348880"/>
            <a:ext cx="4248472" cy="273630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431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Sequential</a:t>
            </a:r>
            <a:r>
              <a:rPr lang="nl-NL" dirty="0" smtClean="0"/>
              <a:t> </a:t>
            </a:r>
            <a:r>
              <a:rPr lang="nl-NL" dirty="0" err="1" smtClean="0"/>
              <a:t>composition</a:t>
            </a:r>
            <a:endParaRPr lang="nl-NL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5" name="Groep 54"/>
          <p:cNvGrpSpPr/>
          <p:nvPr/>
        </p:nvGrpSpPr>
        <p:grpSpPr>
          <a:xfrm>
            <a:off x="403436" y="908720"/>
            <a:ext cx="8345028" cy="792088"/>
            <a:chOff x="363482" y="2348880"/>
            <a:chExt cx="8345028" cy="792088"/>
          </a:xfrm>
        </p:grpSpPr>
        <p:cxnSp>
          <p:nvCxnSpPr>
            <p:cNvPr id="10" name="Rechte verbindingslijn met pijl 9"/>
            <p:cNvCxnSpPr>
              <a:stCxn id="8" idx="3"/>
              <a:endCxn id="9" idx="1"/>
            </p:cNvCxnSpPr>
            <p:nvPr/>
          </p:nvCxnSpPr>
          <p:spPr>
            <a:xfrm>
              <a:off x="4172007" y="2745680"/>
              <a:ext cx="824142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Rechte verbindingslijn met pijl 38"/>
            <p:cNvCxnSpPr>
              <a:stCxn id="24" idx="1"/>
              <a:endCxn id="8" idx="1"/>
            </p:cNvCxnSpPr>
            <p:nvPr/>
          </p:nvCxnSpPr>
          <p:spPr>
            <a:xfrm>
              <a:off x="1187624" y="2744924"/>
              <a:ext cx="432048" cy="756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Rechte verbindingslijn met pijl 49"/>
            <p:cNvCxnSpPr>
              <a:stCxn id="9" idx="3"/>
              <a:endCxn id="24" idx="3"/>
            </p:cNvCxnSpPr>
            <p:nvPr/>
          </p:nvCxnSpPr>
          <p:spPr>
            <a:xfrm flipV="1">
              <a:off x="7556383" y="2744924"/>
              <a:ext cx="327985" cy="756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kstvak 7"/>
            <p:cNvSpPr txBox="1"/>
            <p:nvPr/>
          </p:nvSpPr>
          <p:spPr>
            <a:xfrm>
              <a:off x="1619672" y="2514847"/>
              <a:ext cx="2552335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Component[I,O]</a:t>
              </a:r>
              <a:endParaRPr lang="nl-NL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kstvak 8"/>
            <p:cNvSpPr txBox="1"/>
            <p:nvPr/>
          </p:nvSpPr>
          <p:spPr>
            <a:xfrm>
              <a:off x="4996149" y="2514847"/>
              <a:ext cx="2560234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Component[O,Y]</a:t>
              </a:r>
              <a:endParaRPr lang="nl-NL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Rechthoek 23"/>
            <p:cNvSpPr/>
            <p:nvPr/>
          </p:nvSpPr>
          <p:spPr>
            <a:xfrm>
              <a:off x="1187624" y="2348880"/>
              <a:ext cx="6696744" cy="79208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Tekstvak 30"/>
            <p:cNvSpPr txBox="1"/>
            <p:nvPr/>
          </p:nvSpPr>
          <p:spPr>
            <a:xfrm>
              <a:off x="553735" y="2375592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nl-N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Tekstvak 31"/>
            <p:cNvSpPr txBox="1"/>
            <p:nvPr/>
          </p:nvSpPr>
          <p:spPr>
            <a:xfrm>
              <a:off x="4314178" y="2376348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  <a:endParaRPr lang="nl-NL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kstvak 32"/>
            <p:cNvSpPr txBox="1"/>
            <p:nvPr/>
          </p:nvSpPr>
          <p:spPr>
            <a:xfrm>
              <a:off x="8074621" y="2376348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endParaRPr lang="nl-N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7" name="Rechte verbindingslijn met pijl 36"/>
            <p:cNvCxnSpPr>
              <a:endCxn id="24" idx="1"/>
            </p:cNvCxnSpPr>
            <p:nvPr/>
          </p:nvCxnSpPr>
          <p:spPr>
            <a:xfrm>
              <a:off x="363482" y="2744924"/>
              <a:ext cx="82414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Rechte verbindingslijn met pijl 52"/>
            <p:cNvCxnSpPr>
              <a:stCxn id="24" idx="3"/>
            </p:cNvCxnSpPr>
            <p:nvPr/>
          </p:nvCxnSpPr>
          <p:spPr>
            <a:xfrm>
              <a:off x="7884368" y="2744924"/>
              <a:ext cx="824142" cy="7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1916832"/>
            <a:ext cx="9144000" cy="49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ArrowImplementation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Component[I, O]) {</a:t>
            </a:r>
            <a:endParaRPr lang="nl-NL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[Y](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Component[O, Y]): Component[I, Y] = {</a:t>
            </a:r>
          </a:p>
          <a:p>
            <a:pPr marL="0" indent="0">
              <a:buNone/>
            </a:pP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8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 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800" i="1" dirty="0" smtClean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[I, Y](input =&gt;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Observable.</a:t>
            </a:r>
            <a:r>
              <a:rPr lang="nl-NL" sz="1800" i="1" dirty="0" err="1" smtClean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(output =&gt; {</a:t>
            </a:r>
          </a:p>
          <a:p>
            <a:pPr marL="0" indent="0">
              <a:buNone/>
            </a:pP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components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reversed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order!</a:t>
            </a:r>
          </a:p>
          <a:p>
            <a:pPr marL="0" indent="0">
              <a:buNone/>
            </a:pP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other.asObservable.subscribe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(output)</a:t>
            </a:r>
            <a:endParaRPr lang="nl-NL" sz="18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src.asObservable.subscribe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input.subscribe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output +=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}))</a:t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800" b="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&gt;&gt;&gt;[Y](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Component[O, Y]: Component[I, Y] = 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1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Sequential</a:t>
            </a:r>
            <a:r>
              <a:rPr lang="nl-NL" dirty="0" smtClean="0"/>
              <a:t> </a:t>
            </a:r>
            <a:r>
              <a:rPr lang="nl-NL" dirty="0" err="1" smtClean="0"/>
              <a:t>composition</a:t>
            </a:r>
            <a:endParaRPr lang="nl-NL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5" name="Groep 54"/>
          <p:cNvGrpSpPr/>
          <p:nvPr/>
        </p:nvGrpSpPr>
        <p:grpSpPr>
          <a:xfrm>
            <a:off x="403436" y="908720"/>
            <a:ext cx="8345028" cy="792088"/>
            <a:chOff x="363482" y="2348880"/>
            <a:chExt cx="8345028" cy="792088"/>
          </a:xfrm>
        </p:grpSpPr>
        <p:cxnSp>
          <p:nvCxnSpPr>
            <p:cNvPr id="10" name="Rechte verbindingslijn met pijl 9"/>
            <p:cNvCxnSpPr>
              <a:stCxn id="8" idx="3"/>
              <a:endCxn id="9" idx="1"/>
            </p:cNvCxnSpPr>
            <p:nvPr/>
          </p:nvCxnSpPr>
          <p:spPr>
            <a:xfrm>
              <a:off x="4172007" y="2745680"/>
              <a:ext cx="824142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Rechte verbindingslijn met pijl 38"/>
            <p:cNvCxnSpPr>
              <a:stCxn id="24" idx="1"/>
              <a:endCxn id="8" idx="1"/>
            </p:cNvCxnSpPr>
            <p:nvPr/>
          </p:nvCxnSpPr>
          <p:spPr>
            <a:xfrm>
              <a:off x="1187624" y="2744924"/>
              <a:ext cx="432048" cy="756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Rechte verbindingslijn met pijl 49"/>
            <p:cNvCxnSpPr>
              <a:stCxn id="9" idx="3"/>
              <a:endCxn id="24" idx="3"/>
            </p:cNvCxnSpPr>
            <p:nvPr/>
          </p:nvCxnSpPr>
          <p:spPr>
            <a:xfrm flipV="1">
              <a:off x="7556383" y="2744924"/>
              <a:ext cx="327985" cy="756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kstvak 7"/>
            <p:cNvSpPr txBox="1"/>
            <p:nvPr/>
          </p:nvSpPr>
          <p:spPr>
            <a:xfrm>
              <a:off x="1619672" y="2514847"/>
              <a:ext cx="2552335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Component[I,O]</a:t>
              </a:r>
              <a:endParaRPr lang="nl-NL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kstvak 8"/>
            <p:cNvSpPr txBox="1"/>
            <p:nvPr/>
          </p:nvSpPr>
          <p:spPr>
            <a:xfrm>
              <a:off x="4996149" y="2514847"/>
              <a:ext cx="2560234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Component[O,Y]</a:t>
              </a:r>
              <a:endParaRPr lang="nl-NL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Rechthoek 23"/>
            <p:cNvSpPr/>
            <p:nvPr/>
          </p:nvSpPr>
          <p:spPr>
            <a:xfrm>
              <a:off x="1187624" y="2348880"/>
              <a:ext cx="6696744" cy="79208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Tekstvak 30"/>
            <p:cNvSpPr txBox="1"/>
            <p:nvPr/>
          </p:nvSpPr>
          <p:spPr>
            <a:xfrm>
              <a:off x="553735" y="2375592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nl-N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Tekstvak 31"/>
            <p:cNvSpPr txBox="1"/>
            <p:nvPr/>
          </p:nvSpPr>
          <p:spPr>
            <a:xfrm>
              <a:off x="4314178" y="2376348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  <a:endParaRPr lang="nl-NL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kstvak 32"/>
            <p:cNvSpPr txBox="1"/>
            <p:nvPr/>
          </p:nvSpPr>
          <p:spPr>
            <a:xfrm>
              <a:off x="8074621" y="2376348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endParaRPr lang="nl-N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7" name="Rechte verbindingslijn met pijl 36"/>
            <p:cNvCxnSpPr>
              <a:endCxn id="24" idx="1"/>
            </p:cNvCxnSpPr>
            <p:nvPr/>
          </p:nvCxnSpPr>
          <p:spPr>
            <a:xfrm>
              <a:off x="363482" y="2744924"/>
              <a:ext cx="82414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Rechte verbindingslijn met pijl 52"/>
            <p:cNvCxnSpPr>
              <a:stCxn id="24" idx="3"/>
            </p:cNvCxnSpPr>
            <p:nvPr/>
          </p:nvCxnSpPr>
          <p:spPr>
            <a:xfrm>
              <a:off x="7884368" y="2744924"/>
              <a:ext cx="824142" cy="7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1916832"/>
            <a:ext cx="9144000" cy="49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ArrowImplementation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Component[I, O]) {</a:t>
            </a:r>
            <a:endParaRPr lang="nl-NL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[Y](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Component[O, Y]): Component[I, Y] = {</a:t>
            </a:r>
          </a:p>
          <a:p>
            <a:pPr marL="0" indent="0">
              <a:buNone/>
            </a:pP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800" i="1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[I, Y](input =&gt;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Observable.</a:t>
            </a:r>
            <a:r>
              <a:rPr lang="nl-NL" sz="1800" i="1" dirty="0" err="1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(output =&gt; {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components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reversed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order!</a:t>
            </a:r>
          </a:p>
          <a:p>
            <a:pPr marL="0" indent="0">
              <a:buNone/>
            </a:pP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other.asObservable.subscribe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(output)</a:t>
            </a:r>
            <a:endParaRPr lang="nl-NL" sz="18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src.asObservable.subscribe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input.subscribe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output +=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}))</a:t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800" b="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&gt;&gt;&gt;[Y](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Component[O, Y]: Component[I, Y] = 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64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Sequential</a:t>
            </a:r>
            <a:r>
              <a:rPr lang="nl-NL" dirty="0" smtClean="0"/>
              <a:t> </a:t>
            </a:r>
            <a:r>
              <a:rPr lang="nl-NL" dirty="0" err="1" smtClean="0"/>
              <a:t>composition</a:t>
            </a:r>
            <a:endParaRPr lang="nl-NL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5" name="Groep 54"/>
          <p:cNvGrpSpPr/>
          <p:nvPr/>
        </p:nvGrpSpPr>
        <p:grpSpPr>
          <a:xfrm>
            <a:off x="403436" y="908720"/>
            <a:ext cx="8345028" cy="792088"/>
            <a:chOff x="363482" y="2348880"/>
            <a:chExt cx="8345028" cy="792088"/>
          </a:xfrm>
        </p:grpSpPr>
        <p:cxnSp>
          <p:nvCxnSpPr>
            <p:cNvPr id="10" name="Rechte verbindingslijn met pijl 9"/>
            <p:cNvCxnSpPr>
              <a:stCxn id="8" idx="3"/>
              <a:endCxn id="9" idx="1"/>
            </p:cNvCxnSpPr>
            <p:nvPr/>
          </p:nvCxnSpPr>
          <p:spPr>
            <a:xfrm>
              <a:off x="4172007" y="2745680"/>
              <a:ext cx="824142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Rechte verbindingslijn met pijl 38"/>
            <p:cNvCxnSpPr>
              <a:stCxn id="24" idx="1"/>
              <a:endCxn id="8" idx="1"/>
            </p:cNvCxnSpPr>
            <p:nvPr/>
          </p:nvCxnSpPr>
          <p:spPr>
            <a:xfrm>
              <a:off x="1187624" y="2744924"/>
              <a:ext cx="432048" cy="756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Rechte verbindingslijn met pijl 49"/>
            <p:cNvCxnSpPr>
              <a:stCxn id="9" idx="3"/>
              <a:endCxn id="24" idx="3"/>
            </p:cNvCxnSpPr>
            <p:nvPr/>
          </p:nvCxnSpPr>
          <p:spPr>
            <a:xfrm flipV="1">
              <a:off x="7556383" y="2744924"/>
              <a:ext cx="327985" cy="756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kstvak 7"/>
            <p:cNvSpPr txBox="1"/>
            <p:nvPr/>
          </p:nvSpPr>
          <p:spPr>
            <a:xfrm>
              <a:off x="1619672" y="2514847"/>
              <a:ext cx="2552335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Component[I,O]</a:t>
              </a:r>
              <a:endParaRPr lang="nl-NL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kstvak 8"/>
            <p:cNvSpPr txBox="1"/>
            <p:nvPr/>
          </p:nvSpPr>
          <p:spPr>
            <a:xfrm>
              <a:off x="4996149" y="2514847"/>
              <a:ext cx="2560234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Component[O,Y]</a:t>
              </a:r>
              <a:endParaRPr lang="nl-NL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Rechthoek 23"/>
            <p:cNvSpPr/>
            <p:nvPr/>
          </p:nvSpPr>
          <p:spPr>
            <a:xfrm>
              <a:off x="1187624" y="2348880"/>
              <a:ext cx="6696744" cy="79208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Tekstvak 30"/>
            <p:cNvSpPr txBox="1"/>
            <p:nvPr/>
          </p:nvSpPr>
          <p:spPr>
            <a:xfrm>
              <a:off x="553735" y="2375592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nl-N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Tekstvak 31"/>
            <p:cNvSpPr txBox="1"/>
            <p:nvPr/>
          </p:nvSpPr>
          <p:spPr>
            <a:xfrm>
              <a:off x="4314178" y="2376348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  <a:endParaRPr lang="nl-NL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kstvak 32"/>
            <p:cNvSpPr txBox="1"/>
            <p:nvPr/>
          </p:nvSpPr>
          <p:spPr>
            <a:xfrm>
              <a:off x="8074621" y="2376348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endParaRPr lang="nl-N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7" name="Rechte verbindingslijn met pijl 36"/>
            <p:cNvCxnSpPr>
              <a:endCxn id="24" idx="1"/>
            </p:cNvCxnSpPr>
            <p:nvPr/>
          </p:nvCxnSpPr>
          <p:spPr>
            <a:xfrm>
              <a:off x="363482" y="2744924"/>
              <a:ext cx="82414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Rechte verbindingslijn met pijl 52"/>
            <p:cNvCxnSpPr>
              <a:stCxn id="24" idx="3"/>
            </p:cNvCxnSpPr>
            <p:nvPr/>
          </p:nvCxnSpPr>
          <p:spPr>
            <a:xfrm>
              <a:off x="7884368" y="2744924"/>
              <a:ext cx="824142" cy="7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1916832"/>
            <a:ext cx="9144000" cy="49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ArrowImplementation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Component[I, O]) {</a:t>
            </a:r>
            <a:endParaRPr lang="nl-NL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[Y](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Component[O, Y]): Component[I, Y] = {</a:t>
            </a:r>
          </a:p>
          <a:p>
            <a:pPr marL="0" indent="0">
              <a:buNone/>
            </a:pP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800" i="1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[I, Y](input =&gt;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Observable.</a:t>
            </a:r>
            <a:r>
              <a:rPr lang="nl-NL" sz="1800" i="1" dirty="0" err="1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(output =&gt; {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nl-NL" sz="1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1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components</a:t>
            </a:r>
            <a:r>
              <a:rPr lang="nl-NL" sz="1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nl-NL" sz="1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reversed</a:t>
            </a:r>
            <a:r>
              <a:rPr lang="nl-NL" sz="1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order!</a:t>
            </a: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other.asObservable.subscribe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(output)</a:t>
            </a: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src.asObservable.subscribe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input.subscribe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output +=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}))</a:t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800" b="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&gt;&gt;&gt;[Y](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Component[O, Y]: Component[I, Y] = 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7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Sequential</a:t>
            </a:r>
            <a:r>
              <a:rPr lang="nl-NL" dirty="0" smtClean="0"/>
              <a:t> </a:t>
            </a:r>
            <a:r>
              <a:rPr lang="nl-NL" dirty="0" err="1" smtClean="0"/>
              <a:t>composition</a:t>
            </a:r>
            <a:endParaRPr lang="nl-NL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5" name="Groep 54"/>
          <p:cNvGrpSpPr/>
          <p:nvPr/>
        </p:nvGrpSpPr>
        <p:grpSpPr>
          <a:xfrm>
            <a:off x="403436" y="908720"/>
            <a:ext cx="8345028" cy="792088"/>
            <a:chOff x="363482" y="2348880"/>
            <a:chExt cx="8345028" cy="792088"/>
          </a:xfrm>
        </p:grpSpPr>
        <p:cxnSp>
          <p:nvCxnSpPr>
            <p:cNvPr id="10" name="Rechte verbindingslijn met pijl 9"/>
            <p:cNvCxnSpPr>
              <a:stCxn id="8" idx="3"/>
              <a:endCxn id="9" idx="1"/>
            </p:cNvCxnSpPr>
            <p:nvPr/>
          </p:nvCxnSpPr>
          <p:spPr>
            <a:xfrm>
              <a:off x="4172007" y="2745680"/>
              <a:ext cx="824142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Rechte verbindingslijn met pijl 38"/>
            <p:cNvCxnSpPr>
              <a:stCxn id="24" idx="1"/>
              <a:endCxn id="8" idx="1"/>
            </p:cNvCxnSpPr>
            <p:nvPr/>
          </p:nvCxnSpPr>
          <p:spPr>
            <a:xfrm>
              <a:off x="1187624" y="2744924"/>
              <a:ext cx="432048" cy="756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Rechte verbindingslijn met pijl 49"/>
            <p:cNvCxnSpPr>
              <a:stCxn id="9" idx="3"/>
              <a:endCxn id="24" idx="3"/>
            </p:cNvCxnSpPr>
            <p:nvPr/>
          </p:nvCxnSpPr>
          <p:spPr>
            <a:xfrm flipV="1">
              <a:off x="7556383" y="2744924"/>
              <a:ext cx="327985" cy="756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kstvak 7"/>
            <p:cNvSpPr txBox="1"/>
            <p:nvPr/>
          </p:nvSpPr>
          <p:spPr>
            <a:xfrm>
              <a:off x="1619672" y="2514847"/>
              <a:ext cx="2552335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Component[I,O]</a:t>
              </a:r>
              <a:endParaRPr lang="nl-NL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kstvak 8"/>
            <p:cNvSpPr txBox="1"/>
            <p:nvPr/>
          </p:nvSpPr>
          <p:spPr>
            <a:xfrm>
              <a:off x="4996149" y="2514847"/>
              <a:ext cx="2560234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Component[O,Y]</a:t>
              </a:r>
              <a:endParaRPr lang="nl-NL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Rechthoek 23"/>
            <p:cNvSpPr/>
            <p:nvPr/>
          </p:nvSpPr>
          <p:spPr>
            <a:xfrm>
              <a:off x="1187624" y="2348880"/>
              <a:ext cx="6696744" cy="79208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Tekstvak 30"/>
            <p:cNvSpPr txBox="1"/>
            <p:nvPr/>
          </p:nvSpPr>
          <p:spPr>
            <a:xfrm>
              <a:off x="553735" y="2375592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nl-N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Tekstvak 31"/>
            <p:cNvSpPr txBox="1"/>
            <p:nvPr/>
          </p:nvSpPr>
          <p:spPr>
            <a:xfrm>
              <a:off x="4314178" y="2376348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  <a:endParaRPr lang="nl-N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kstvak 32"/>
            <p:cNvSpPr txBox="1"/>
            <p:nvPr/>
          </p:nvSpPr>
          <p:spPr>
            <a:xfrm>
              <a:off x="8074621" y="2376348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endParaRPr lang="nl-N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7" name="Rechte verbindingslijn met pijl 36"/>
            <p:cNvCxnSpPr>
              <a:endCxn id="24" idx="1"/>
            </p:cNvCxnSpPr>
            <p:nvPr/>
          </p:nvCxnSpPr>
          <p:spPr>
            <a:xfrm>
              <a:off x="363482" y="2744924"/>
              <a:ext cx="82414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Rechte verbindingslijn met pijl 52"/>
            <p:cNvCxnSpPr>
              <a:stCxn id="24" idx="3"/>
            </p:cNvCxnSpPr>
            <p:nvPr/>
          </p:nvCxnSpPr>
          <p:spPr>
            <a:xfrm>
              <a:off x="7884368" y="2744924"/>
              <a:ext cx="824142" cy="7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1916832"/>
            <a:ext cx="9144000" cy="49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ArrowImplementation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Component[I, O]) {</a:t>
            </a:r>
            <a:endParaRPr lang="nl-NL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[Y](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Component[O, Y]): Component[I, Y] = {</a:t>
            </a:r>
          </a:p>
          <a:p>
            <a:pPr marL="0" indent="0">
              <a:buNone/>
            </a:pP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800" i="1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[I, Y](input =&gt;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Observable.</a:t>
            </a:r>
            <a:r>
              <a:rPr lang="nl-NL" sz="1800" i="1" dirty="0" err="1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(output =&gt; {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nl-NL" sz="1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1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components</a:t>
            </a:r>
            <a:r>
              <a:rPr lang="nl-NL" sz="1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nl-NL" sz="1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reversed</a:t>
            </a:r>
            <a:r>
              <a:rPr lang="nl-NL" sz="1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order!</a:t>
            </a: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other.asObservable.subscribe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(output)</a:t>
            </a: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src.asObservable.subscribe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input.subscribe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output +=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}))</a:t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800" b="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&gt;&gt;&gt;[Y](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Component[O, Y]: Component[I, Y] = 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96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Sequential</a:t>
            </a:r>
            <a:r>
              <a:rPr lang="nl-NL" dirty="0" smtClean="0"/>
              <a:t> </a:t>
            </a:r>
            <a:r>
              <a:rPr lang="nl-NL" dirty="0" err="1" smtClean="0"/>
              <a:t>composition</a:t>
            </a:r>
            <a:endParaRPr lang="nl-NL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5" name="Groep 54"/>
          <p:cNvGrpSpPr/>
          <p:nvPr/>
        </p:nvGrpSpPr>
        <p:grpSpPr>
          <a:xfrm>
            <a:off x="403436" y="908720"/>
            <a:ext cx="8345028" cy="792088"/>
            <a:chOff x="363482" y="2348880"/>
            <a:chExt cx="8345028" cy="792088"/>
          </a:xfrm>
        </p:grpSpPr>
        <p:cxnSp>
          <p:nvCxnSpPr>
            <p:cNvPr id="10" name="Rechte verbindingslijn met pijl 9"/>
            <p:cNvCxnSpPr>
              <a:stCxn id="8" idx="3"/>
              <a:endCxn id="9" idx="1"/>
            </p:cNvCxnSpPr>
            <p:nvPr/>
          </p:nvCxnSpPr>
          <p:spPr>
            <a:xfrm>
              <a:off x="4172007" y="2745680"/>
              <a:ext cx="824142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Rechte verbindingslijn met pijl 38"/>
            <p:cNvCxnSpPr>
              <a:stCxn id="24" idx="1"/>
              <a:endCxn id="8" idx="1"/>
            </p:cNvCxnSpPr>
            <p:nvPr/>
          </p:nvCxnSpPr>
          <p:spPr>
            <a:xfrm>
              <a:off x="1187624" y="2744924"/>
              <a:ext cx="432048" cy="756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Rechte verbindingslijn met pijl 49"/>
            <p:cNvCxnSpPr>
              <a:stCxn id="9" idx="3"/>
              <a:endCxn id="24" idx="3"/>
            </p:cNvCxnSpPr>
            <p:nvPr/>
          </p:nvCxnSpPr>
          <p:spPr>
            <a:xfrm flipV="1">
              <a:off x="7556383" y="2744924"/>
              <a:ext cx="327985" cy="756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kstvak 7"/>
            <p:cNvSpPr txBox="1"/>
            <p:nvPr/>
          </p:nvSpPr>
          <p:spPr>
            <a:xfrm>
              <a:off x="1619672" y="2514847"/>
              <a:ext cx="2552335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Component[I,O]</a:t>
              </a:r>
              <a:endParaRPr lang="nl-NL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kstvak 8"/>
            <p:cNvSpPr txBox="1"/>
            <p:nvPr/>
          </p:nvSpPr>
          <p:spPr>
            <a:xfrm>
              <a:off x="4996149" y="2514847"/>
              <a:ext cx="2560234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Component[O,Y]</a:t>
              </a:r>
              <a:endParaRPr lang="nl-NL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Rechthoek 23"/>
            <p:cNvSpPr/>
            <p:nvPr/>
          </p:nvSpPr>
          <p:spPr>
            <a:xfrm>
              <a:off x="1187624" y="2348880"/>
              <a:ext cx="6696744" cy="79208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Tekstvak 30"/>
            <p:cNvSpPr txBox="1"/>
            <p:nvPr/>
          </p:nvSpPr>
          <p:spPr>
            <a:xfrm>
              <a:off x="553735" y="2375592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nl-N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Tekstvak 31"/>
            <p:cNvSpPr txBox="1"/>
            <p:nvPr/>
          </p:nvSpPr>
          <p:spPr>
            <a:xfrm>
              <a:off x="4314178" y="2376348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  <a:endParaRPr lang="nl-N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kstvak 32"/>
            <p:cNvSpPr txBox="1"/>
            <p:nvPr/>
          </p:nvSpPr>
          <p:spPr>
            <a:xfrm>
              <a:off x="8074621" y="2376348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endParaRPr lang="nl-N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7" name="Rechte verbindingslijn met pijl 36"/>
            <p:cNvCxnSpPr>
              <a:endCxn id="24" idx="1"/>
            </p:cNvCxnSpPr>
            <p:nvPr/>
          </p:nvCxnSpPr>
          <p:spPr>
            <a:xfrm>
              <a:off x="363482" y="2744924"/>
              <a:ext cx="82414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Rechte verbindingslijn met pijl 52"/>
            <p:cNvCxnSpPr>
              <a:stCxn id="24" idx="3"/>
            </p:cNvCxnSpPr>
            <p:nvPr/>
          </p:nvCxnSpPr>
          <p:spPr>
            <a:xfrm>
              <a:off x="7884368" y="2744924"/>
              <a:ext cx="824142" cy="7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1916832"/>
            <a:ext cx="9144000" cy="49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ArrowImplementation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Component[I, O]) {</a:t>
            </a:r>
            <a:endParaRPr lang="nl-NL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[Y](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Component[O, Y]): Component[I, Y] = {</a:t>
            </a:r>
          </a:p>
          <a:p>
            <a:pPr marL="0" indent="0">
              <a:buNone/>
            </a:pP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800" i="1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[I, Y](input =&gt;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Observable.</a:t>
            </a:r>
            <a:r>
              <a:rPr lang="nl-NL" sz="1800" i="1" dirty="0" err="1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(output =&gt; {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nl-NL" sz="1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1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components</a:t>
            </a:r>
            <a:r>
              <a:rPr lang="nl-NL" sz="1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nl-NL" sz="1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reversed</a:t>
            </a:r>
            <a:r>
              <a:rPr lang="nl-NL" sz="1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order!</a:t>
            </a: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other.asObservable.subscribe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(output)</a:t>
            </a: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src.asObservable.subscribe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input.subscribe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output +=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}))</a:t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800" b="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&gt;&gt;&gt;[Y](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Component[O, Y]: Component[I, Y] = 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05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Sequential</a:t>
            </a:r>
            <a:r>
              <a:rPr lang="nl-NL" dirty="0" smtClean="0"/>
              <a:t> </a:t>
            </a:r>
            <a:r>
              <a:rPr lang="nl-NL" dirty="0" err="1" smtClean="0"/>
              <a:t>composition</a:t>
            </a:r>
            <a:endParaRPr lang="nl-NL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5" name="Groep 54"/>
          <p:cNvGrpSpPr/>
          <p:nvPr/>
        </p:nvGrpSpPr>
        <p:grpSpPr>
          <a:xfrm>
            <a:off x="403436" y="908720"/>
            <a:ext cx="8345028" cy="792088"/>
            <a:chOff x="363482" y="2348880"/>
            <a:chExt cx="8345028" cy="792088"/>
          </a:xfrm>
        </p:grpSpPr>
        <p:cxnSp>
          <p:nvCxnSpPr>
            <p:cNvPr id="10" name="Rechte verbindingslijn met pijl 9"/>
            <p:cNvCxnSpPr>
              <a:stCxn id="8" idx="3"/>
              <a:endCxn id="9" idx="1"/>
            </p:cNvCxnSpPr>
            <p:nvPr/>
          </p:nvCxnSpPr>
          <p:spPr>
            <a:xfrm>
              <a:off x="4172007" y="2745680"/>
              <a:ext cx="824142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Rechte verbindingslijn met pijl 38"/>
            <p:cNvCxnSpPr>
              <a:stCxn id="24" idx="1"/>
              <a:endCxn id="8" idx="1"/>
            </p:cNvCxnSpPr>
            <p:nvPr/>
          </p:nvCxnSpPr>
          <p:spPr>
            <a:xfrm>
              <a:off x="1187624" y="2744924"/>
              <a:ext cx="432048" cy="756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Rechte verbindingslijn met pijl 49"/>
            <p:cNvCxnSpPr>
              <a:stCxn id="9" idx="3"/>
              <a:endCxn id="24" idx="3"/>
            </p:cNvCxnSpPr>
            <p:nvPr/>
          </p:nvCxnSpPr>
          <p:spPr>
            <a:xfrm flipV="1">
              <a:off x="7556383" y="2744924"/>
              <a:ext cx="327985" cy="756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kstvak 7"/>
            <p:cNvSpPr txBox="1"/>
            <p:nvPr/>
          </p:nvSpPr>
          <p:spPr>
            <a:xfrm>
              <a:off x="1619672" y="2514847"/>
              <a:ext cx="2552335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Component[I,O]</a:t>
              </a:r>
              <a:endParaRPr lang="nl-NL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kstvak 8"/>
            <p:cNvSpPr txBox="1"/>
            <p:nvPr/>
          </p:nvSpPr>
          <p:spPr>
            <a:xfrm>
              <a:off x="4996149" y="2514847"/>
              <a:ext cx="2560234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Component[O,Y]</a:t>
              </a:r>
              <a:endParaRPr lang="nl-NL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Rechthoek 23"/>
            <p:cNvSpPr/>
            <p:nvPr/>
          </p:nvSpPr>
          <p:spPr>
            <a:xfrm>
              <a:off x="1187624" y="2348880"/>
              <a:ext cx="6696744" cy="79208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Tekstvak 30"/>
            <p:cNvSpPr txBox="1"/>
            <p:nvPr/>
          </p:nvSpPr>
          <p:spPr>
            <a:xfrm>
              <a:off x="553735" y="2375592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nl-N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Tekstvak 31"/>
            <p:cNvSpPr txBox="1"/>
            <p:nvPr/>
          </p:nvSpPr>
          <p:spPr>
            <a:xfrm>
              <a:off x="4314178" y="2376348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  <a:endParaRPr lang="nl-N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kstvak 32"/>
            <p:cNvSpPr txBox="1"/>
            <p:nvPr/>
          </p:nvSpPr>
          <p:spPr>
            <a:xfrm>
              <a:off x="8074621" y="2376348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endParaRPr lang="nl-N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7" name="Rechte verbindingslijn met pijl 36"/>
            <p:cNvCxnSpPr>
              <a:endCxn id="24" idx="1"/>
            </p:cNvCxnSpPr>
            <p:nvPr/>
          </p:nvCxnSpPr>
          <p:spPr>
            <a:xfrm>
              <a:off x="363482" y="2744924"/>
              <a:ext cx="82414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Rechte verbindingslijn met pijl 52"/>
            <p:cNvCxnSpPr>
              <a:stCxn id="24" idx="3"/>
            </p:cNvCxnSpPr>
            <p:nvPr/>
          </p:nvCxnSpPr>
          <p:spPr>
            <a:xfrm>
              <a:off x="7884368" y="2744924"/>
              <a:ext cx="824142" cy="7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1916832"/>
            <a:ext cx="9144000" cy="49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ArrowImplementation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Component[I, O]) {</a:t>
            </a:r>
            <a:endParaRPr lang="nl-NL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[Y](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Component[O, Y]): Component[I, Y] = {</a:t>
            </a:r>
          </a:p>
          <a:p>
            <a:pPr marL="0" indent="0">
              <a:buNone/>
            </a:pP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800" i="1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[I, Y](input =&gt;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Observable.</a:t>
            </a:r>
            <a:r>
              <a:rPr lang="nl-NL" sz="1800" i="1" dirty="0" err="1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(output =&gt; {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nl-NL" sz="1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1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components</a:t>
            </a:r>
            <a:r>
              <a:rPr lang="nl-NL" sz="1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nl-NL" sz="1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reversed</a:t>
            </a:r>
            <a:r>
              <a:rPr lang="nl-NL" sz="1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order!</a:t>
            </a: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other.asObservable.subscribe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(output)</a:t>
            </a: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src.asObservable.subscribe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input.subscribe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output +=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}))</a:t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&gt;&gt;&gt;[Y](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Component[O, Y]: Component[I, Y] =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411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Parallel </a:t>
            </a:r>
            <a:r>
              <a:rPr lang="nl-NL" dirty="0" err="1" smtClean="0"/>
              <a:t>composition</a:t>
            </a:r>
            <a:endParaRPr lang="nl-NL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2348880"/>
            <a:ext cx="9144000" cy="4509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combine[X, Y](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X])(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combiner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(O, X) =&gt; Y): Component[I, Y]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&amp;&amp;&amp;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 &gt;&gt;&gt;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Component.</a:t>
            </a:r>
            <a:r>
              <a:rPr lang="nl-NL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combiner.tupled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&amp;&amp;&amp;[Y](other: Component[I, Y]): Component[I, (O, Y)] = {</a:t>
            </a:r>
            <a:b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Component.</a:t>
            </a:r>
            <a:r>
              <a:rPr lang="en-US" sz="1400" i="1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((b: I) =&gt; (b, b)) &gt;&gt;&gt; (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*** other)</a:t>
            </a:r>
            <a:b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b="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***[X, Y](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Component[X, Y]): Component[(I, X), (O, Y)] = {</a:t>
            </a:r>
          </a:p>
          <a:p>
            <a:pPr marL="0" indent="0">
              <a:buNone/>
            </a:pP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src.lift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((input, downstream) =&gt; {</a:t>
            </a:r>
          </a:p>
          <a:p>
            <a:pPr marL="0" indent="0">
              <a:buNone/>
            </a:pP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input.map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(_._1).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input.map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(_._2).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src.asObservable.zipWithBuffer</a:t>
            </a: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other.asObservable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)((_, _)).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(downstream)</a:t>
            </a:r>
          </a:p>
          <a:p>
            <a:pPr marL="0" indent="0">
              <a:buNone/>
            </a:pPr>
            <a:endParaRPr lang="nl-NL" sz="14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downstream 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nl-NL" sz="1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downstream 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endParaRPr lang="nl-NL" sz="1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</a:t>
            </a:r>
            <a:endParaRPr lang="nl-NL" sz="1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1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32" name="Picture 8" descr="https://www.haskell.org/arrows/addA-com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836712"/>
            <a:ext cx="367665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15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Parallel </a:t>
            </a:r>
            <a:r>
              <a:rPr lang="nl-NL" dirty="0" err="1" smtClean="0"/>
              <a:t>composition</a:t>
            </a:r>
            <a:endParaRPr lang="nl-NL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2348880"/>
            <a:ext cx="9144000" cy="4509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combine[X, Y](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X])(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combiner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(O, X) =&gt; Y): Component[I, Y]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&amp;&amp;&amp;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 &gt;&gt;&gt;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Component.</a:t>
            </a:r>
            <a:r>
              <a:rPr lang="nl-NL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combiner.tupled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&amp;&amp;&amp;[Y](other: Component[I, Y]): Component[I, (O, Y)] =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Component.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((b: I) =&gt; (b, b)) &gt;&gt;&gt; 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*** other)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b="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***[X, Y](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Component[X, Y]): Component[(I, X), (O, Y)] = {</a:t>
            </a:r>
          </a:p>
          <a:p>
            <a:pPr marL="0" indent="0">
              <a:buNone/>
            </a:pP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src.lift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((input, downstream) =&gt; {</a:t>
            </a:r>
          </a:p>
          <a:p>
            <a:pPr marL="0" indent="0">
              <a:buNone/>
            </a:pP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input.map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(_._1).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input.map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(_._2).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src.asObservable.zipWithBuffer</a:t>
            </a: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other.asObservable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)((_, _)).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(downstream)</a:t>
            </a:r>
          </a:p>
          <a:p>
            <a:pPr marL="0" indent="0">
              <a:buNone/>
            </a:pPr>
            <a:endParaRPr lang="nl-NL" sz="14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downstream 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nl-NL" sz="1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downstream 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endParaRPr lang="nl-NL" sz="1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</a:t>
            </a:r>
            <a:endParaRPr lang="nl-NL" sz="1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1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32" name="Picture 8" descr="https://www.haskell.org/arrows/addA-com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836712"/>
            <a:ext cx="367665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76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Parallel </a:t>
            </a:r>
            <a:r>
              <a:rPr lang="nl-NL" dirty="0" err="1" smtClean="0"/>
              <a:t>composition</a:t>
            </a:r>
            <a:endParaRPr lang="nl-NL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2348880"/>
            <a:ext cx="9144000" cy="4509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combine[X, Y](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X])(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combiner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(O, X) =&gt; Y): Component[I, Y]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&amp;&amp;&amp;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 &gt;&gt;&gt;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Component.</a:t>
            </a:r>
            <a:r>
              <a:rPr lang="nl-NL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combiner.tupled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&amp;&amp;&amp;[Y](other: Component[I, Y]): Component[I, (O, Y)] =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Component.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((b: I) =&gt; (b, b)) &gt;&gt;&gt; 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*** other)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***[X, Y](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Component[X, Y]): Component[(I, X), (O, Y)] = {</a:t>
            </a: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src.lift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((input, downstream) =&gt; {</a:t>
            </a: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input.map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(_._1).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input.map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(_._2).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src.asObservable.zipWithBuffer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other.asObservable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)((_, _)).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(downstream)</a:t>
            </a:r>
          </a:p>
          <a:p>
            <a:pPr marL="0" indent="0">
              <a:buNone/>
            </a:pPr>
            <a:endParaRPr lang="nl-NL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downstream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downstream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})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32" name="Picture 8" descr="https://www.haskell.org/arrows/addA-com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836712"/>
            <a:ext cx="367665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83768" y="5949280"/>
            <a:ext cx="6624736" cy="861774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def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lift[X, Y](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liftFunction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: (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Observable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[X],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Observer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[_ &gt;: Y]) =&gt; Unit): Component[X, Y] = {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nl-NL" altLang="nl-NL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val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5E5EFF"/>
                </a:solidFill>
                <a:effectLst/>
                <a:latin typeface="Consolas" pitchFamily="49" charset="0"/>
                <a:cs typeface="Consolas" pitchFamily="49" charset="0"/>
              </a:rPr>
              <a:t>result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5E5E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 </a:t>
            </a:r>
            <a:r>
              <a:rPr kumimoji="0" lang="nl-NL" altLang="nl-NL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Component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[X, Y](input =&gt;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Observable.</a:t>
            </a:r>
            <a:r>
              <a:rPr kumimoji="0" lang="nl-NL" altLang="nl-NL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create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liftFunction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(input, _)))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nl-NL" altLang="nl-NL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src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+=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5E5EFF"/>
                </a:solidFill>
                <a:effectLst/>
                <a:latin typeface="Consolas" pitchFamily="49" charset="0"/>
                <a:cs typeface="Consolas" pitchFamily="49" charset="0"/>
              </a:rPr>
              <a:t>result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5E5EFF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5E5E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nl-NL" altLang="nl-NL" sz="1000" b="0" i="0" u="none" strike="noStrike" cap="none" normalizeH="0" dirty="0" smtClean="0">
                <a:ln>
                  <a:noFill/>
                </a:ln>
                <a:solidFill>
                  <a:srgbClr val="5E5EFF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5E5EFF"/>
                </a:solidFill>
                <a:effectLst/>
                <a:latin typeface="Consolas" pitchFamily="49" charset="0"/>
                <a:cs typeface="Consolas" pitchFamily="49" charset="0"/>
              </a:rPr>
              <a:t>result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5E5EFF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5E5E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nsolas" pitchFamily="49" charset="0"/>
                <a:cs typeface="Consolas" pitchFamily="49" charset="0"/>
              </a:rPr>
              <a:t>// lift</a:t>
            </a:r>
            <a:r>
              <a:rPr kumimoji="0" lang="nl-NL" altLang="nl-NL" sz="1000" b="0" i="0" u="none" strike="noStrike" cap="none" normalizeH="0" dirty="0" smtClean="0">
                <a:ln>
                  <a:noFill/>
                </a:ln>
                <a:solidFill>
                  <a:srgbClr val="3F7F5F"/>
                </a:solidFill>
                <a:effectLst/>
                <a:latin typeface="Consolas" pitchFamily="49" charset="0"/>
                <a:cs typeface="Consolas" pitchFamily="49" charset="0"/>
              </a:rPr>
              <a:t> is </a:t>
            </a:r>
            <a:r>
              <a:rPr kumimoji="0" lang="nl-NL" altLang="nl-NL" sz="1000" b="0" i="0" u="none" strike="noStrike" cap="none" normalizeH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nsolas" pitchFamily="49" charset="0"/>
                <a:cs typeface="Consolas" pitchFamily="49" charset="0"/>
              </a:rPr>
              <a:t>also</a:t>
            </a:r>
            <a:r>
              <a:rPr kumimoji="0" lang="nl-NL" altLang="nl-NL" sz="1000" b="0" i="0" u="none" strike="noStrike" cap="none" normalizeH="0" dirty="0" smtClean="0">
                <a:ln>
                  <a:noFill/>
                </a:ln>
                <a:solidFill>
                  <a:srgbClr val="3F7F5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nl-NL" altLang="nl-NL" sz="1000" b="0" i="0" u="none" strike="noStrike" cap="none" normalizeH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nsolas" pitchFamily="49" charset="0"/>
                <a:cs typeface="Consolas" pitchFamily="49" charset="0"/>
              </a:rPr>
              <a:t>used</a:t>
            </a:r>
            <a:r>
              <a:rPr kumimoji="0" lang="nl-NL" altLang="nl-NL" sz="1000" b="0" i="0" u="none" strike="noStrike" cap="none" normalizeH="0" dirty="0" smtClean="0">
                <a:ln>
                  <a:noFill/>
                </a:ln>
                <a:solidFill>
                  <a:srgbClr val="3F7F5F"/>
                </a:solidFill>
                <a:effectLst/>
                <a:latin typeface="Consolas" pitchFamily="49" charset="0"/>
                <a:cs typeface="Consolas" pitchFamily="49" charset="0"/>
              </a:rPr>
              <a:t> in </a:t>
            </a:r>
            <a:r>
              <a:rPr kumimoji="0" lang="nl-NL" altLang="nl-NL" sz="1000" b="0" i="0" u="none" strike="noStrike" cap="none" normalizeH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nsolas" pitchFamily="49" charset="0"/>
                <a:cs typeface="Consolas" pitchFamily="49" charset="0"/>
              </a:rPr>
              <a:t>the</a:t>
            </a:r>
            <a:r>
              <a:rPr kumimoji="0" lang="nl-NL" altLang="nl-NL" sz="1000" b="0" i="0" u="none" strike="noStrike" cap="none" normalizeH="0" dirty="0" smtClean="0">
                <a:ln>
                  <a:noFill/>
                </a:ln>
                <a:solidFill>
                  <a:srgbClr val="3F7F5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nl-NL" altLang="nl-NL" sz="1000" b="0" i="0" u="none" strike="noStrike" cap="none" normalizeH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nsolas" pitchFamily="49" charset="0"/>
                <a:cs typeface="Consolas" pitchFamily="49" charset="0"/>
              </a:rPr>
              <a:t>actua</a:t>
            </a:r>
            <a:r>
              <a:rPr lang="nl-NL" altLang="nl-NL" sz="1000" dirty="0" err="1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nl-NL" altLang="nl-NL" sz="1000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l-NL" altLang="nl-NL" sz="1000" dirty="0" err="1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implementation</a:t>
            </a:r>
            <a:r>
              <a:rPr lang="nl-NL" altLang="nl-NL" sz="1000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 of </a:t>
            </a:r>
            <a:r>
              <a:rPr lang="nl-NL" altLang="nl-NL" sz="1000" dirty="0" err="1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compose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rgbClr val="3F7F5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76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First/second</a:t>
            </a:r>
            <a:endParaRPr lang="nl-NL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2348880"/>
            <a:ext cx="9144000" cy="4509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s-E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first[Y]: Component[(I, Y), (O, Y)] = {</a:t>
            </a:r>
            <a:b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E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s-E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*** Component.</a:t>
            </a:r>
            <a:r>
              <a:rPr lang="es-E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[Y]</a:t>
            </a:r>
            <a:b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s-E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second[Y]: Component[(Y, I), (Y, O)] = {</a:t>
            </a:r>
            <a:b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Component.</a:t>
            </a:r>
            <a:r>
              <a:rPr lang="es-E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es-E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[Y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] *** src</a:t>
            </a:r>
            <a:b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050" name="Picture 2" descr="https://www.haskell.org/arrows/fir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057" y="836712"/>
            <a:ext cx="2913886" cy="141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09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API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 smtClean="0"/>
              <a:t>Basic operations</a:t>
            </a:r>
          </a:p>
          <a:p>
            <a:r>
              <a:rPr lang="nl-NL" dirty="0" err="1" smtClean="0"/>
              <a:t>Sequential</a:t>
            </a:r>
            <a:r>
              <a:rPr lang="nl-NL" dirty="0" smtClean="0"/>
              <a:t> </a:t>
            </a:r>
            <a:r>
              <a:rPr lang="nl-NL" dirty="0" err="1" smtClean="0"/>
              <a:t>composition</a:t>
            </a:r>
            <a:endParaRPr lang="nl-NL" dirty="0" smtClean="0"/>
          </a:p>
          <a:p>
            <a:r>
              <a:rPr lang="nl-NL" dirty="0" smtClean="0"/>
              <a:t>Parallel </a:t>
            </a:r>
            <a:r>
              <a:rPr lang="nl-NL" dirty="0" err="1" smtClean="0"/>
              <a:t>composition</a:t>
            </a:r>
            <a:endParaRPr lang="nl-NL" dirty="0" smtClean="0"/>
          </a:p>
          <a:p>
            <a:r>
              <a:rPr lang="nl-NL" dirty="0" err="1" smtClean="0">
                <a:solidFill>
                  <a:schemeClr val="bg1">
                    <a:lumMod val="85000"/>
                  </a:schemeClr>
                </a:solidFill>
              </a:rPr>
              <a:t>Merging</a:t>
            </a:r>
            <a:r>
              <a:rPr lang="nl-NL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bg1">
                    <a:lumMod val="85000"/>
                  </a:schemeClr>
                </a:solidFill>
              </a:rPr>
              <a:t>two</a:t>
            </a:r>
            <a:r>
              <a:rPr lang="nl-NL" dirty="0" smtClean="0">
                <a:solidFill>
                  <a:schemeClr val="bg1">
                    <a:lumMod val="85000"/>
                  </a:schemeClr>
                </a:solidFill>
              </a:rPr>
              <a:t> streams</a:t>
            </a:r>
            <a:endParaRPr lang="nl-NL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nl-NL" dirty="0" smtClean="0">
                <a:solidFill>
                  <a:schemeClr val="bg1">
                    <a:lumMod val="85000"/>
                  </a:schemeClr>
                </a:solidFill>
              </a:rPr>
              <a:t>Feedback</a:t>
            </a:r>
            <a:endParaRPr lang="nl-NL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" name="Picture 2" descr="https://lh3.googleusercontent.com/uHQUT0LGu0omrvPFkLsm9q2hMzaXYwTFL4AsJOWy7nwNl7KPnulAHzbEip9v8yJhYKN450JrxjlTkiMODcilzU0vu0NK80ooR5NMORJrwUTYN6aeIiKwJYv8QB7oodQNouXQhFKUiIQ11sObexSPE9EstrMSJWEmxbPf50iADo3JWVOW3EO98SAOVFLzeQIjeYz8kxiZtON4-E_g3FuGlEIfU1bzK4xdlO4QdNCr3caGa2woRMQmd2rZI9OxMURHmXMmOYjL525vY38z8BVuy8wvSsDv5oGYVVM_4M1IJdHR-3xynEPW7S9Q4vymlxNooI-00UhOIwODOIcmvubZThy1B0gfpBKqsu1nUTpbdY8N0WSDxoH3rL5iKOb7SVpwg5oayBRHD3HhWJhdlbhEc5Lv-oQ4JtlczP_nIYB3so16s9N2OzWzIlTC9zmw0CHvD5rP2JsSjl8pzEkxrJGyq2BVU8FYCvomL4cUeTNjdDXInkzwB0TC7ltOwmZGx0Kvk0lmSDc8WetUtQN61XRQuMmbEYrUBCfRY2EBu921JS8lEJ46KS1VFCySxS5GjmIXZe14pwPRJXA-oSoxvEVYljRwEHrflvA=w1306-h979-no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56" t="30413" r="43495" b="29080"/>
          <a:stretch/>
        </p:blipFill>
        <p:spPr bwMode="auto">
          <a:xfrm>
            <a:off x="4644008" y="1694148"/>
            <a:ext cx="4046984" cy="433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hoek 1"/>
          <p:cNvSpPr/>
          <p:nvPr/>
        </p:nvSpPr>
        <p:spPr>
          <a:xfrm>
            <a:off x="4499992" y="2348880"/>
            <a:ext cx="4248472" cy="18002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300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Parallel </a:t>
            </a:r>
            <a:r>
              <a:rPr lang="nl-NL" dirty="0" err="1" smtClean="0"/>
              <a:t>composition</a:t>
            </a:r>
            <a:r>
              <a:rPr lang="nl-NL" dirty="0" smtClean="0"/>
              <a:t> (2)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2348880"/>
            <a:ext cx="9144000" cy="4509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first[Y]: Component[(I, Y), (O, Y)]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src.lift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((input, downstream) =&gt;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srcOut</a:t>
            </a:r>
            <a:r>
              <a:rPr lang="nl-NL" sz="14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src.asObservable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inputOut</a:t>
            </a:r>
            <a:r>
              <a:rPr lang="nl-NL" sz="14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input.map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(_._2)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input.map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(_._1).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srcOut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.zipWithBuffer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inputOut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)((_, _)).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(downstream)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downstream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b="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second[Y]: Component[(Y, I), (Y, O)] = {</a:t>
            </a:r>
            <a:b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Component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[(Y, I), (I, Y)](_.swap) &gt;&gt;&gt; 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src.first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&gt;&gt;&gt; Component(_.swap)</a:t>
            </a:r>
            <a:b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b="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***[X, Y](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Component[X, Y]): Component[(I, X), (O, Y)] = {</a:t>
            </a:r>
            <a:b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src.first</a:t>
            </a: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[X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&gt;&gt;&gt; 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other.second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b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5123" name="Picture 3" descr="https://www.haskell.org/arrows/addA-desug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36712"/>
            <a:ext cx="6912768" cy="109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44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Parallel </a:t>
            </a:r>
            <a:r>
              <a:rPr lang="nl-NL" dirty="0" err="1" smtClean="0"/>
              <a:t>composition</a:t>
            </a:r>
            <a:r>
              <a:rPr lang="nl-NL" dirty="0" smtClean="0"/>
              <a:t> (2)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2348880"/>
            <a:ext cx="9144000" cy="4509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first[Y]: Component[(I, Y), (O, Y)]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src.lift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((input, downstream) =&gt;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srcOut</a:t>
            </a:r>
            <a:r>
              <a:rPr lang="nl-NL" sz="14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src.asObservable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inputOut</a:t>
            </a:r>
            <a:r>
              <a:rPr lang="nl-NL" sz="14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input.map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(_._2)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input.map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(_._1).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srcOut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.zipWithBuffer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inputOut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)((_, _)).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(downstream)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downstream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second[Y]: Component[(Y, I), (Y, O)]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Component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[(Y, I), (I, Y)](_.swap) &gt;&gt;&gt;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src.first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&gt;&gt;&gt; Component(_.swap)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b="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***[X, Y](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Component[X, Y]): Component[(I, X), (O, Y)] = {</a:t>
            </a:r>
            <a:b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src.first</a:t>
            </a: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[X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&gt;&gt;&gt; 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other.second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b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5123" name="Picture 3" descr="https://www.haskell.org/arrows/addA-desug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36712"/>
            <a:ext cx="6912768" cy="109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38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Parallel </a:t>
            </a:r>
            <a:r>
              <a:rPr lang="nl-NL" dirty="0" err="1" smtClean="0"/>
              <a:t>composition</a:t>
            </a:r>
            <a:r>
              <a:rPr lang="nl-NL" dirty="0" smtClean="0"/>
              <a:t> (2)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2348880"/>
            <a:ext cx="9144000" cy="4509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first[Y]: Component[(I, Y), (O, Y)]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src.lift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((input, downstream) =&gt;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srcOut</a:t>
            </a:r>
            <a:r>
              <a:rPr lang="nl-NL" sz="14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src.asObservable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inputOut</a:t>
            </a:r>
            <a:r>
              <a:rPr lang="nl-NL" sz="14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input.map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(_._2)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input.map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(_._1).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srcOut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.zipWithBuffer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inputOut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)((_, _)).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(downstream)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downstream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second[Y]: Component[(Y, I), (Y, O)]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Component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[(Y, I), (I, Y)](_.swap) &gt;&gt;&gt;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src.first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&gt;&gt;&gt; Component(_.swap)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***[X, Y](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Component[X, Y]): Component[(I, X), (O, Y)]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src.first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[X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] &gt;&gt;&gt;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other.second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5123" name="Picture 3" descr="https://www.haskell.org/arrows/addA-desug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36712"/>
            <a:ext cx="6912768" cy="109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38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Parallel </a:t>
            </a:r>
            <a:r>
              <a:rPr lang="nl-NL" dirty="0" err="1" smtClean="0"/>
              <a:t>composition</a:t>
            </a:r>
            <a:r>
              <a:rPr lang="nl-NL" dirty="0" smtClean="0"/>
              <a:t> (2)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2348880"/>
            <a:ext cx="9144000" cy="4509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first[Y]: Component[(I, Y), (O, Y)]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src.lift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((input, downstream) =&gt;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srcOut</a:t>
            </a:r>
            <a:r>
              <a:rPr lang="nl-NL" sz="14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src.asObservable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inputOut</a:t>
            </a:r>
            <a:r>
              <a:rPr lang="nl-NL" sz="14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input.map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(_._2)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input.map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(_._1).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srcOut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.zipWithBuffer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inputOut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)((_, _)).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(downstream)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downstream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second[Y]: Component[(Y, I), (Y, O)]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Component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[(Y, I), (I, Y)](_.swap) &gt;&gt;&gt;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src.first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&gt;&gt;&gt; Component(_.swap)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***[X, Y](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Component[X, Y]): Component[(I, X), (O, Y)]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src.first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[X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] &gt;&gt;&gt;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other.second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5123" name="Picture 3" descr="https://www.haskell.org/arrows/addA-desug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36712"/>
            <a:ext cx="6912768" cy="109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oelichting met afgeronde rechthoek 4"/>
          <p:cNvSpPr/>
          <p:nvPr/>
        </p:nvSpPr>
        <p:spPr>
          <a:xfrm>
            <a:off x="4211960" y="6093296"/>
            <a:ext cx="2664296" cy="720080"/>
          </a:xfrm>
          <a:prstGeom prst="wedgeRoundRectCallout">
            <a:avLst>
              <a:gd name="adj1" fmla="val -73789"/>
              <a:gd name="adj2" fmla="val -3156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tx1"/>
                </a:solidFill>
              </a:rPr>
              <a:t>Less</a:t>
            </a:r>
            <a:r>
              <a:rPr lang="nl-NL" dirty="0" smtClean="0">
                <a:solidFill>
                  <a:schemeClr val="tx1"/>
                </a:solidFill>
              </a:rPr>
              <a:t> </a:t>
            </a:r>
            <a:r>
              <a:rPr lang="nl-NL" dirty="0" err="1" smtClean="0">
                <a:solidFill>
                  <a:schemeClr val="tx1"/>
                </a:solidFill>
              </a:rPr>
              <a:t>efficient</a:t>
            </a:r>
            <a:r>
              <a:rPr lang="nl-NL" dirty="0" smtClean="0">
                <a:solidFill>
                  <a:schemeClr val="tx1"/>
                </a:solidFill>
              </a:rPr>
              <a:t>: </a:t>
            </a:r>
            <a:r>
              <a:rPr lang="nl-NL" dirty="0" err="1" smtClean="0">
                <a:solidFill>
                  <a:schemeClr val="tx1"/>
                </a:solidFill>
              </a:rPr>
              <a:t>two</a:t>
            </a:r>
            <a:r>
              <a:rPr lang="nl-NL" dirty="0" smtClean="0">
                <a:solidFill>
                  <a:schemeClr val="tx1"/>
                </a:solidFill>
              </a:rPr>
              <a:t> </a:t>
            </a:r>
            <a:r>
              <a:rPr lang="nl-NL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zipWithBuffer</a:t>
            </a:r>
            <a:r>
              <a:rPr lang="nl-NL" dirty="0" smtClean="0">
                <a:solidFill>
                  <a:schemeClr val="tx1"/>
                </a:solidFill>
              </a:rPr>
              <a:t> operators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2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Feedback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feedback(transducer: Component[O, I])(</a:t>
            </a: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n: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Numeric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[I]): Component[I, O] = {</a:t>
            </a: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nl-NL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n._</a:t>
            </a:r>
          </a:p>
          <a:p>
            <a:pPr marL="0" indent="0">
              <a:buNone/>
            </a:pP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lift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((setpoint, downstream) =&gt; {</a:t>
            </a: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transducer.asObservable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withLatestFrom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(setpoint)((o, s) =&gt; s - o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observeOn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TrampolineScheduler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NL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src.asObservable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publish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(source =&gt; {</a:t>
            </a: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source.subscribe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(downstream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source.subscribe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(transducer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source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downstream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downstream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+= transducer</a:t>
            </a: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transducer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})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67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Feedback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feedback(transducer: Component[O, I])(</a:t>
            </a: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n: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Numeric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[I]): Component[I, O] = {</a:t>
            </a: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nl-NL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n._</a:t>
            </a:r>
          </a:p>
          <a:p>
            <a:pPr marL="0" indent="0">
              <a:buNone/>
            </a:pP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lift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((setpoint, downstream) =&gt; {</a:t>
            </a: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transducer.asObservable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withLatestFrom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(setpoint)((o, s) =&gt; s - o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observeOn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TrampolineScheduler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NL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src.asObservable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publish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(source =&gt; {</a:t>
            </a: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source.subscribe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(downstream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source.subscribe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(transducer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source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downstream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downstream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+= transducer</a:t>
            </a: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transducer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})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oelichting met afgeronde rechthoek 1"/>
              <p:cNvSpPr/>
              <p:nvPr/>
            </p:nvSpPr>
            <p:spPr>
              <a:xfrm>
                <a:off x="3563888" y="2708920"/>
                <a:ext cx="2952328" cy="936104"/>
              </a:xfrm>
              <a:prstGeom prst="wedgeRoundRectCallout">
                <a:avLst>
                  <a:gd name="adj1" fmla="val -112442"/>
                  <a:gd name="adj2" fmla="val -83117"/>
                  <a:gd name="adj3" fmla="val 1666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60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xs.withLatestFrom(</a:t>
                </a:r>
                <a:r>
                  <a:rPr lang="nl-NL" sz="1600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ys</a:t>
                </a:r>
                <a:r>
                  <a:rPr lang="nl-NL" sz="160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  <a:r>
                  <a:rPr lang="nl-NL" dirty="0" err="1" smtClean="0">
                    <a:solidFill>
                      <a:schemeClr val="tx1"/>
                    </a:solidFill>
                  </a:rPr>
                  <a:t>drops</a:t>
                </a:r>
                <a:r>
                  <a:rPr lang="nl-NL" dirty="0" smtClean="0">
                    <a:solidFill>
                      <a:schemeClr val="tx1"/>
                    </a:solidFill>
                  </a:rPr>
                  <a:t> </a:t>
                </a:r>
                <a:r>
                  <a:rPr lang="nl-NL" dirty="0" err="1" smtClean="0">
                    <a:solidFill>
                      <a:schemeClr val="tx1"/>
                    </a:solidFill>
                  </a:rPr>
                  <a:t>all</a:t>
                </a:r>
                <a:r>
                  <a:rPr lang="nl-NL" dirty="0" smtClean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14:m>
                  <m:oMath xmlns:m="http://schemas.openxmlformats.org/officeDocument/2006/math">
                    <m:r>
                      <a:rPr lang="nl-NL" sz="1600" b="0" i="0" smtClean="0">
                        <a:solidFill>
                          <a:schemeClr val="tx1"/>
                        </a:solidFill>
                        <a:latin typeface="Cambria Math"/>
                        <a:cs typeface="Consolas" panose="020B0609020204030204" pitchFamily="49" charset="0"/>
                      </a:rPr>
                      <m:t> </m:t>
                    </m:r>
                    <m:r>
                      <a:rPr lang="nl-NL" sz="1600" b="0" i="1" smtClean="0">
                        <a:solidFill>
                          <a:schemeClr val="tx1"/>
                        </a:solidFill>
                        <a:latin typeface="Cambria Math"/>
                        <a:cs typeface="Consolas" panose="020B0609020204030204" pitchFamily="49" charset="0"/>
                      </a:rPr>
                      <m:t>∈ </m:t>
                    </m:r>
                  </m:oMath>
                </a14:m>
                <a:r>
                  <a:rPr lang="nl-NL" sz="160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ys</a:t>
                </a:r>
                <a:r>
                  <a:rPr lang="nl-NL" dirty="0" smtClean="0">
                    <a:solidFill>
                      <a:schemeClr val="tx1"/>
                    </a:solidFill>
                  </a:rPr>
                  <a:t> </a:t>
                </a:r>
                <a:r>
                  <a:rPr lang="nl-NL" dirty="0" err="1" smtClean="0">
                    <a:solidFill>
                      <a:schemeClr val="tx1"/>
                    </a:solidFill>
                  </a:rPr>
                  <a:t>until</a:t>
                </a:r>
                <a:r>
                  <a:rPr lang="nl-NL" dirty="0" smtClean="0">
                    <a:solidFill>
                      <a:schemeClr val="tx1"/>
                    </a:solidFill>
                  </a:rPr>
                  <a:t> at </a:t>
                </a:r>
                <a:r>
                  <a:rPr lang="nl-NL" dirty="0" err="1" smtClean="0">
                    <a:solidFill>
                      <a:schemeClr val="tx1"/>
                    </a:solidFill>
                  </a:rPr>
                  <a:t>least</a:t>
                </a:r>
                <a:r>
                  <a:rPr lang="nl-NL" dirty="0" smtClean="0">
                    <a:solidFill>
                      <a:schemeClr val="tx1"/>
                    </a:solidFill>
                  </a:rPr>
                  <a:t> </a:t>
                </a:r>
                <a:r>
                  <a:rPr lang="nl-NL" dirty="0" err="1" smtClean="0">
                    <a:solidFill>
                      <a:schemeClr val="tx1"/>
                    </a:solidFill>
                  </a:rPr>
                  <a:t>one</a:t>
                </a:r>
                <a:r>
                  <a:rPr lang="nl-NL" dirty="0" smtClean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14:m>
                  <m:oMath xmlns:m="http://schemas.openxmlformats.org/officeDocument/2006/math">
                    <m:r>
                      <a:rPr lang="nl-NL" sz="1600">
                        <a:solidFill>
                          <a:schemeClr val="tx1"/>
                        </a:solidFill>
                        <a:latin typeface="Cambria Math"/>
                        <a:cs typeface="Consolas" panose="020B0609020204030204" pitchFamily="49" charset="0"/>
                      </a:rPr>
                      <m:t> </m:t>
                    </m:r>
                    <m:r>
                      <a:rPr lang="nl-NL" sz="1600" i="1">
                        <a:solidFill>
                          <a:schemeClr val="tx1"/>
                        </a:solidFill>
                        <a:latin typeface="Cambria Math"/>
                        <a:cs typeface="Consolas" panose="020B0609020204030204" pitchFamily="49" charset="0"/>
                      </a:rPr>
                      <m:t>∈ </m:t>
                    </m:r>
                  </m:oMath>
                </a14:m>
                <a:r>
                  <a:rPr lang="nl-NL" sz="160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xs</a:t>
                </a:r>
                <a:r>
                  <a:rPr lang="nl-NL" dirty="0" smtClean="0">
                    <a:solidFill>
                      <a:schemeClr val="tx1"/>
                    </a:solidFill>
                  </a:rPr>
                  <a:t> is </a:t>
                </a:r>
                <a:r>
                  <a:rPr lang="nl-NL" dirty="0" err="1" smtClean="0">
                    <a:solidFill>
                      <a:schemeClr val="tx1"/>
                    </a:solidFill>
                  </a:rPr>
                  <a:t>received</a:t>
                </a:r>
                <a:r>
                  <a:rPr lang="nl-NL" dirty="0" smtClean="0">
                    <a:solidFill>
                      <a:schemeClr val="tx1"/>
                    </a:solidFill>
                  </a:rPr>
                  <a:t>! </a:t>
                </a:r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oelichting met afgeronde rechthoek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2708920"/>
                <a:ext cx="2952328" cy="936104"/>
              </a:xfrm>
              <a:prstGeom prst="wedgeRoundRectCallout">
                <a:avLst>
                  <a:gd name="adj1" fmla="val -112442"/>
                  <a:gd name="adj2" fmla="val -83117"/>
                  <a:gd name="adj3" fmla="val 16667"/>
                </a:avLst>
              </a:prstGeom>
              <a:blipFill rotWithShape="1">
                <a:blip r:embed="rId2"/>
                <a:stretch>
                  <a:fillRect b="-47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23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Feedback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Many thanks to @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GeorgiKhomeriki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 coming up with this function!</a:t>
            </a:r>
            <a:endParaRPr lang="nl-NL" sz="1400" b="1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loop(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transOut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[I], setpoint: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[I])(f: (I, I) =&gt;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I):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[I] =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transOut.publish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(tos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setpoint.publish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sps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=&gt;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tos.combineLatest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sps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)((_,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_))</a:t>
            </a: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.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take(1)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nl-NL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(t, s) =&gt;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Observable.</a:t>
            </a:r>
            <a:r>
              <a:rPr lang="nl-NL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=&gt;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tos.withLatestFrom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sps.startWith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))(f).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observer.onNext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(f(t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, s))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})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}))</a:t>
            </a:r>
          </a:p>
          <a:p>
            <a:pPr marL="0" indent="0">
              <a:buNone/>
            </a:pP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feedback(transducer: Component[O, I])(</a:t>
            </a: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n: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Numeric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[I]): Component[I, O] = {</a:t>
            </a: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n._</a:t>
            </a:r>
          </a:p>
          <a:p>
            <a:pPr marL="0" indent="0">
              <a:buNone/>
            </a:pP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lift((setpoint, downstream) =&gt; {</a:t>
            </a: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  loop(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transducer.asObservable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setpoint)((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o, s) =&gt; s - o)</a:t>
            </a: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observeOn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TrampolineScheduler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14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nl-NL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rest is </a:t>
            </a:r>
            <a:r>
              <a:rPr lang="nl-NL" sz="14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nl-NL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same</a:t>
            </a:r>
            <a:endParaRPr lang="nl-NL" sz="14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})</a:t>
            </a: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41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Other</a:t>
            </a:r>
            <a:r>
              <a:rPr lang="nl-NL" dirty="0" smtClean="0"/>
              <a:t> operators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nl-NL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RxOperators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O])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liftRx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[Y](f: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[O] =&gt;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[Y]) 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&gt;&gt;&gt; </a:t>
            </a:r>
            <a:r>
              <a:rPr lang="nl-NL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[O, Y](f)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nl-NL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drop(n: Int): Component[I, O] 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liftRx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(_.drop(n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nl-NL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filter(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O =&gt;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): Component[I, O] 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liftRx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(_.filter(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nl-NL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map[X](f: O =&gt; X): Component[I, X] =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liftRx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(_.map(f))</a:t>
            </a:r>
          </a:p>
          <a:p>
            <a:pPr marL="0" indent="0">
              <a:buNone/>
            </a:pPr>
            <a:endParaRPr lang="nl-NL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startWith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(o: O): Component[I, O] 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liftRx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startWith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(o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14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nl-NL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many</a:t>
            </a:r>
            <a:r>
              <a:rPr lang="nl-NL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more!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129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Second </a:t>
            </a:r>
            <a:r>
              <a:rPr lang="nl-NL" dirty="0" err="1" smtClean="0"/>
              <a:t>implementation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Groep 1"/>
          <p:cNvGrpSpPr/>
          <p:nvPr/>
        </p:nvGrpSpPr>
        <p:grpSpPr>
          <a:xfrm>
            <a:off x="957792" y="2095500"/>
            <a:ext cx="7228417" cy="2667000"/>
            <a:chOff x="90686" y="1918320"/>
            <a:chExt cx="7228417" cy="2667000"/>
          </a:xfrm>
        </p:grpSpPr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4403" y="2247033"/>
              <a:ext cx="2952750" cy="6762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24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1925299"/>
              <a:ext cx="2333625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245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4403" y="2940242"/>
              <a:ext cx="3314700" cy="4762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246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86" y="1918320"/>
              <a:ext cx="3905250" cy="2667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11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224136"/>
          </a:xfrm>
        </p:spPr>
        <p:txBody>
          <a:bodyPr/>
          <a:lstStyle/>
          <a:p>
            <a:r>
              <a:rPr lang="nl-NL" dirty="0" smtClean="0"/>
              <a:t>Ross Paterson – “A New </a:t>
            </a:r>
            <a:r>
              <a:rPr lang="nl-NL" dirty="0" err="1" smtClean="0"/>
              <a:t>Notation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Arrows</a:t>
            </a:r>
            <a:r>
              <a:rPr lang="nl-NL" dirty="0" smtClean="0"/>
              <a:t>”</a:t>
            </a:r>
            <a:endParaRPr lang="nl-NL" dirty="0"/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92" y="4783214"/>
            <a:ext cx="3648075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537" y="4985265"/>
            <a:ext cx="4133850" cy="1247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51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Second </a:t>
            </a:r>
            <a:r>
              <a:rPr lang="nl-NL" dirty="0" err="1" smtClean="0"/>
              <a:t>implementation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nl-NL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[I] =&gt;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[O])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run(is: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[I]):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[O]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(is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nl-NL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Component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[I] =&gt;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[O]): Component[I, O]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nl-NL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Component(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[I, O](f: I =&gt; O): Component[I, O]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 map f)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[T]: Component[T, T]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, T](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Predef.</a:t>
            </a:r>
            <a:r>
              <a:rPr lang="nl-NL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627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API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 smtClean="0"/>
              <a:t>Basic operations</a:t>
            </a:r>
          </a:p>
          <a:p>
            <a:r>
              <a:rPr lang="nl-NL" dirty="0" err="1" smtClean="0"/>
              <a:t>Sequential</a:t>
            </a:r>
            <a:r>
              <a:rPr lang="nl-NL" dirty="0" smtClean="0"/>
              <a:t> </a:t>
            </a:r>
            <a:r>
              <a:rPr lang="nl-NL" dirty="0" err="1" smtClean="0"/>
              <a:t>composition</a:t>
            </a:r>
            <a:endParaRPr lang="nl-NL" dirty="0" smtClean="0"/>
          </a:p>
          <a:p>
            <a:r>
              <a:rPr lang="nl-NL" dirty="0" smtClean="0"/>
              <a:t>Parallel </a:t>
            </a:r>
            <a:r>
              <a:rPr lang="nl-NL" dirty="0" err="1" smtClean="0"/>
              <a:t>composition</a:t>
            </a:r>
            <a:endParaRPr lang="nl-NL" dirty="0" smtClean="0"/>
          </a:p>
          <a:p>
            <a:r>
              <a:rPr lang="nl-NL" dirty="0" err="1" smtClean="0"/>
              <a:t>Merging</a:t>
            </a:r>
            <a:r>
              <a:rPr lang="nl-NL" dirty="0" smtClean="0"/>
              <a:t> </a:t>
            </a:r>
            <a:r>
              <a:rPr lang="nl-NL" dirty="0" err="1" smtClean="0"/>
              <a:t>two</a:t>
            </a:r>
            <a:r>
              <a:rPr lang="nl-NL" dirty="0" smtClean="0"/>
              <a:t> streams</a:t>
            </a:r>
            <a:endParaRPr lang="nl-NL" dirty="0"/>
          </a:p>
          <a:p>
            <a:r>
              <a:rPr lang="nl-NL" dirty="0" smtClean="0">
                <a:solidFill>
                  <a:schemeClr val="bg1">
                    <a:lumMod val="85000"/>
                  </a:schemeClr>
                </a:solidFill>
              </a:rPr>
              <a:t>Feedback</a:t>
            </a:r>
            <a:endParaRPr lang="nl-NL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" name="Picture 2" descr="https://lh3.googleusercontent.com/uHQUT0LGu0omrvPFkLsm9q2hMzaXYwTFL4AsJOWy7nwNl7KPnulAHzbEip9v8yJhYKN450JrxjlTkiMODcilzU0vu0NK80ooR5NMORJrwUTYN6aeIiKwJYv8QB7oodQNouXQhFKUiIQ11sObexSPE9EstrMSJWEmxbPf50iADo3JWVOW3EO98SAOVFLzeQIjeYz8kxiZtON4-E_g3FuGlEIfU1bzK4xdlO4QdNCr3caGa2woRMQmd2rZI9OxMURHmXMmOYjL525vY38z8BVuy8wvSsDv5oGYVVM_4M1IJdHR-3xynEPW7S9Q4vymlxNooI-00UhOIwODOIcmvubZThy1B0gfpBKqsu1nUTpbdY8N0WSDxoH3rL5iKOb7SVpwg5oayBRHD3HhWJhdlbhEc5Lv-oQ4JtlczP_nIYB3so16s9N2OzWzIlTC9zmw0CHvD5rP2JsSjl8pzEkxrJGyq2BVU8FYCvomL4cUeTNjdDXInkzwB0TC7ltOwmZGx0Kvk0lmSDc8WetUtQN61XRQuMmbEYrUBCfRY2EBu921JS8lEJ46KS1VFCySxS5GjmIXZe14pwPRJXA-oSoxvEVYljRwEHrflvA=w1306-h979-no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56" t="30413" r="43495" b="29080"/>
          <a:stretch/>
        </p:blipFill>
        <p:spPr bwMode="auto">
          <a:xfrm>
            <a:off x="4644008" y="1694148"/>
            <a:ext cx="4046984" cy="433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hoek 1"/>
          <p:cNvSpPr/>
          <p:nvPr/>
        </p:nvSpPr>
        <p:spPr>
          <a:xfrm>
            <a:off x="4499992" y="3140968"/>
            <a:ext cx="4248472" cy="100811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786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Arrow operators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nl-NL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ArrowOperators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O])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[X](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Component[O, X]): Component[I, X]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pPr marL="0" indent="0">
              <a:buNone/>
            </a:pPr>
            <a:r>
              <a:rPr lang="nl-NL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Component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other.run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_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compose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src.run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first[X]: Component[(I, X), (O, X)] =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***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Component.</a:t>
            </a:r>
            <a:r>
              <a:rPr lang="nl-NL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[X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second[X]: Component[(X, I), (X, O)] =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Component.</a:t>
            </a:r>
            <a:r>
              <a:rPr lang="nl-NL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[X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] ***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nl-NL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***[X, Y](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Component[X, Y]): Component[(I, X), (O, Y)]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publish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ixs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=&gt;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src.run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ixs.map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(_._1)).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zipWithBuffer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other.run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ixs.map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(_._2)))((_, _))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}))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&amp;&amp;&amp;[X](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X]): Component[I, (O, X)]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Component.</a:t>
            </a:r>
            <a:r>
              <a:rPr lang="nl-NL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, (I, I)](a =&gt; (a, a)) &gt;&gt;&gt; 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***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combine[X, Y](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X])(f: (O, X) =&gt; Y): Component[I, Y]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&amp;&amp;&amp;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 &gt;&gt;&gt;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Component.</a:t>
            </a:r>
            <a:r>
              <a:rPr lang="nl-NL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f.tupled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160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Feedback operators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FeedbackOperators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O])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loop </a:t>
            </a:r>
            <a:r>
              <a:rPr lang="nl-NL" sz="14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nl-NL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</a:t>
            </a:r>
            <a:r>
              <a:rPr lang="nl-NL" sz="14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nl-NL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same</a:t>
            </a:r>
            <a:r>
              <a:rPr lang="nl-NL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nl-NL" sz="14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before</a:t>
            </a:r>
            <a:endParaRPr lang="nl-NL" sz="1400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1400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feedbackWith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(transducer: Component[O, I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])(</a:t>
            </a: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n: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Numeric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[I]): Component[I, O]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pPr marL="0" indent="0">
              <a:buNone/>
            </a:pPr>
            <a:r>
              <a:rPr lang="nl-NL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Component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(setpoint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=&gt;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 </a:t>
            </a:r>
            <a:r>
              <a:rPr lang="nl-NL" sz="1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srcIn</a:t>
            </a:r>
            <a:r>
              <a:rPr lang="nl-NL" sz="14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[I]()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nl-NL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src.run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srcIn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publish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(out =&gt;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loop(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transducer.run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(out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), setpoint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)((o,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s) =&gt;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 - o)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observeOn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nl-NL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TrampolineScheduler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srcIn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out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})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})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0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A </a:t>
            </a:r>
            <a:r>
              <a:rPr lang="nl-NL" dirty="0" err="1" smtClean="0"/>
              <a:t>problem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sz="3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feedback</a:t>
            </a:r>
            <a:endParaRPr lang="nl-NL" sz="7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400" dirty="0">
                <a:solidFill>
                  <a:srgbClr val="DE00A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testFeedbackIdentity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()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160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feedback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[Double, Double](_.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scanLeft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)(_ + _))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map(</a:t>
            </a:r>
            <a:r>
              <a:rPr lang="nl-NL" sz="14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*)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map(x =&gt;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math.</a:t>
            </a:r>
            <a:r>
              <a:rPr lang="nl-NL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math.</a:t>
            </a:r>
            <a:r>
              <a:rPr lang="nl-NL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, x / </a:t>
            </a:r>
            <a:r>
              <a:rPr lang="nl-NL" sz="14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feedback(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Component.</a:t>
            </a:r>
            <a:r>
              <a:rPr lang="nl-NL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[Double])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[Double]()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testObserver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ListObserver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[Double]()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.run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).take(</a:t>
            </a:r>
            <a:r>
              <a:rPr lang="nl-NL" sz="14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testObserver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.onNext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0.6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assertEquals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4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0.96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4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0.384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4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0.7295999999999999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4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0.52224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nl-NL" sz="1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testObserver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.values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assertEquals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(None, </a:t>
            </a:r>
            <a:r>
              <a:rPr lang="nl-NL" sz="1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testObserver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</a:t>
            </a:r>
            <a:r>
              <a:rPr lang="nl-NL" sz="1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assertTrue</a:t>
            </a:r>
            <a:r>
              <a:rPr lang="nl-NL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input.isUnsubscribed</a:t>
            </a:r>
            <a:r>
              <a:rPr lang="nl-NL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assertTrue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testObserver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.isUnsubscribed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oelichting met afgeronde rechthoek 3"/>
          <p:cNvSpPr/>
          <p:nvPr/>
        </p:nvSpPr>
        <p:spPr>
          <a:xfrm>
            <a:off x="5364088" y="4581128"/>
            <a:ext cx="3240360" cy="360040"/>
          </a:xfrm>
          <a:prstGeom prst="wedgeRoundRectCallout">
            <a:avLst>
              <a:gd name="adj1" fmla="val -101544"/>
              <a:gd name="adj2" fmla="val -2523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The input </a:t>
            </a:r>
            <a:r>
              <a:rPr lang="nl-NL" dirty="0" err="1" smtClean="0">
                <a:solidFill>
                  <a:schemeClr val="tx1"/>
                </a:solidFill>
              </a:rPr>
              <a:t>doesn’t</a:t>
            </a:r>
            <a:r>
              <a:rPr lang="nl-NL" dirty="0" smtClean="0">
                <a:solidFill>
                  <a:schemeClr val="tx1"/>
                </a:solidFill>
              </a:rPr>
              <a:t> </a:t>
            </a:r>
            <a:r>
              <a:rPr lang="nl-NL" dirty="0" err="1" smtClean="0">
                <a:solidFill>
                  <a:schemeClr val="tx1"/>
                </a:solidFill>
              </a:rPr>
              <a:t>unsubscribe</a:t>
            </a:r>
            <a:r>
              <a:rPr lang="nl-NL" dirty="0" smtClean="0">
                <a:solidFill>
                  <a:schemeClr val="tx1"/>
                </a:solidFill>
              </a:rPr>
              <a:t>…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1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Functor</a:t>
            </a:r>
            <a:r>
              <a:rPr lang="nl-NL" dirty="0" smtClean="0"/>
              <a:t> / </a:t>
            </a:r>
            <a:r>
              <a:rPr lang="nl-NL" dirty="0" err="1"/>
              <a:t>A</a:t>
            </a:r>
            <a:r>
              <a:rPr lang="nl-NL" dirty="0" err="1" smtClean="0"/>
              <a:t>pplicative</a:t>
            </a:r>
            <a:r>
              <a:rPr lang="nl-NL" dirty="0" smtClean="0"/>
              <a:t> operators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nl-NL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ApplicativeOperators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O])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map[X](f: O =&gt; X): Component[I, X]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Component.</a:t>
            </a:r>
            <a:r>
              <a:rPr lang="nl-NL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(f)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&lt;*&gt;[X, Y](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X])(</a:t>
            </a: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ev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O &lt;:&lt; (X =&gt; Y)): Component[I, Y]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src.combine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ev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(_)(_))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*&gt;[X](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X]): Component[I, X]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src.map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[X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=&gt; X](_ =&gt; </a:t>
            </a:r>
            <a:r>
              <a:rPr lang="nl-NL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 &lt;*&gt;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&lt;*[X](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X]): Component[I, O]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src.map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[X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=&gt; O](o =&gt; _ =&gt; o) &lt;*&gt;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&lt;**&gt;[X](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O =&gt; X]): Component[I, X]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&lt;*&gt;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883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Monad</a:t>
            </a:r>
            <a:r>
              <a:rPr lang="nl-NL" dirty="0" smtClean="0"/>
              <a:t> operator???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bind operator doesn't make sense according to Hughes (1998)</a:t>
            </a:r>
            <a:endParaRPr lang="nl-NL" sz="1400" b="1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MonadOperators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O])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[X](f: O =&gt; Component[I, X]): Component[I, X]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Component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publish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(is =&gt;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src.run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(is).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(f(_).run(is))))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5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Monad</a:t>
            </a:r>
            <a:r>
              <a:rPr lang="nl-NL" dirty="0" smtClean="0"/>
              <a:t> operator???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bind operator doesn't make sense according to Hughes (1998)</a:t>
            </a:r>
            <a:endParaRPr lang="nl-NL" sz="1400" b="1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MonadOperators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O])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[X](f: O =&gt; Component[I, X]): Component[I, X]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Component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publish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(is =&gt;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src.run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(is).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(f(_).run(is))))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072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Monad</a:t>
            </a:r>
            <a:r>
              <a:rPr lang="nl-NL" dirty="0" smtClean="0"/>
              <a:t> operator???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bind operator doesn't make sense according to Hughes (1998)</a:t>
            </a:r>
            <a:endParaRPr lang="nl-NL" sz="1400" b="1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MonadOperators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O])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[X](f: O =&gt; Component[I, X]): Component[I, X]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Component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publish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(is =&gt;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src.run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(is).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(f(_).run(is))))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5472608" cy="5073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365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Monad</a:t>
            </a:r>
            <a:r>
              <a:rPr lang="nl-NL" dirty="0" smtClean="0"/>
              <a:t> operator???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bind operator doesn't make sense according to Hughes (1998)</a:t>
            </a:r>
            <a:endParaRPr lang="nl-NL" sz="1400" b="1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MonadOperators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O])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[X](f: O =&gt; Component[I, X]): Component[I, X]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Component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publish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(is =&gt;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src.run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(is).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(f(_).run(is))))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5472608" cy="5073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oelichting met afgeronde rechthoek 4"/>
          <p:cNvSpPr/>
          <p:nvPr/>
        </p:nvSpPr>
        <p:spPr>
          <a:xfrm>
            <a:off x="6300192" y="1808820"/>
            <a:ext cx="2664296" cy="324036"/>
          </a:xfrm>
          <a:prstGeom prst="wedgeRoundRectCallout">
            <a:avLst>
              <a:gd name="adj1" fmla="val -68612"/>
              <a:gd name="adj2" fmla="val -814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ArrowApply</a:t>
            </a:r>
            <a:r>
              <a:rPr lang="nl-NL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nl-NL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Monad</a:t>
            </a:r>
            <a:endParaRPr lang="nl-NL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49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Monad</a:t>
            </a:r>
            <a:r>
              <a:rPr lang="nl-NL" dirty="0" smtClean="0"/>
              <a:t> operator???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bind operator doesn't make sense according to Hughes (1998)</a:t>
            </a:r>
            <a:endParaRPr lang="nl-NL" sz="1400" b="1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MonadOperators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O])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[X](f: O =&gt; Component[I, X]): Component[I, X]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Component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publish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(is =&gt;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src.run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(is).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(f(_).run(is))))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5472608" cy="5073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oelichting met afgeronde rechthoek 4"/>
          <p:cNvSpPr/>
          <p:nvPr/>
        </p:nvSpPr>
        <p:spPr>
          <a:xfrm>
            <a:off x="6300192" y="1808820"/>
            <a:ext cx="2664296" cy="324036"/>
          </a:xfrm>
          <a:prstGeom prst="wedgeRoundRectCallout">
            <a:avLst>
              <a:gd name="adj1" fmla="val -68612"/>
              <a:gd name="adj2" fmla="val -814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ArrowApply</a:t>
            </a:r>
            <a:r>
              <a:rPr lang="nl-NL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nl-NL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Monad</a:t>
            </a:r>
            <a:endParaRPr lang="nl-NL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oelichting met afgeronde rechthoek 5"/>
          <p:cNvSpPr/>
          <p:nvPr/>
        </p:nvSpPr>
        <p:spPr>
          <a:xfrm>
            <a:off x="6300192" y="2240868"/>
            <a:ext cx="2664296" cy="324036"/>
          </a:xfrm>
          <a:prstGeom prst="wedgeRoundRectCallout">
            <a:avLst>
              <a:gd name="adj1" fmla="val -138530"/>
              <a:gd name="adj2" fmla="val -31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 == Component</a:t>
            </a:r>
            <a:endParaRPr lang="nl-NL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94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Monad</a:t>
            </a:r>
            <a:r>
              <a:rPr lang="nl-NL" dirty="0" smtClean="0"/>
              <a:t> operator???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bind operator doesn't make sense according to Hughes (1998)</a:t>
            </a:r>
            <a:endParaRPr lang="nl-NL" sz="1400" b="1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MonadOperators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O])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[X](f: O =&gt; Component[I, X]): Component[I, X]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Component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publish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(is =&gt;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src.run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(is).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(f(_).run(is))))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5472608" cy="5073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oelichting met afgeronde rechthoek 4"/>
          <p:cNvSpPr/>
          <p:nvPr/>
        </p:nvSpPr>
        <p:spPr>
          <a:xfrm>
            <a:off x="6300192" y="1808820"/>
            <a:ext cx="2664296" cy="324036"/>
          </a:xfrm>
          <a:prstGeom prst="wedgeRoundRectCallout">
            <a:avLst>
              <a:gd name="adj1" fmla="val -68612"/>
              <a:gd name="adj2" fmla="val -814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ArrowApply</a:t>
            </a:r>
            <a:r>
              <a:rPr lang="nl-NL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nl-NL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Monad</a:t>
            </a:r>
            <a:endParaRPr lang="nl-NL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oelichting met afgeronde rechthoek 5"/>
          <p:cNvSpPr/>
          <p:nvPr/>
        </p:nvSpPr>
        <p:spPr>
          <a:xfrm>
            <a:off x="6300192" y="2240868"/>
            <a:ext cx="2664296" cy="324036"/>
          </a:xfrm>
          <a:prstGeom prst="wedgeRoundRectCallout">
            <a:avLst>
              <a:gd name="adj1" fmla="val -138530"/>
              <a:gd name="adj2" fmla="val -31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 == Component</a:t>
            </a:r>
            <a:endParaRPr lang="nl-NL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oelichting met afgeronde rechthoek 7"/>
          <p:cNvSpPr/>
          <p:nvPr/>
        </p:nvSpPr>
        <p:spPr>
          <a:xfrm>
            <a:off x="6300192" y="2672916"/>
            <a:ext cx="2664296" cy="900100"/>
          </a:xfrm>
          <a:prstGeom prst="wedgeRoundRectCallout">
            <a:avLst>
              <a:gd name="adj1" fmla="val -70525"/>
              <a:gd name="adj2" fmla="val -3308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nl-NL" sz="1600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would</a:t>
            </a:r>
            <a:r>
              <a:rPr lang="nl-NL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receive</a:t>
            </a:r>
            <a:r>
              <a:rPr lang="nl-NL" dirty="0" smtClean="0">
                <a:solidFill>
                  <a:schemeClr val="tx1"/>
                </a:solidFill>
                <a:cs typeface="Consolas" panose="020B0609020204030204" pitchFamily="49" charset="0"/>
              </a:rPr>
              <a:t> a new </a:t>
            </a:r>
            <a:r>
              <a:rPr lang="nl-NL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sz="1600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for</a:t>
            </a:r>
            <a:r>
              <a:rPr lang="nl-NL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every</a:t>
            </a:r>
            <a:r>
              <a:rPr lang="nl-NL" dirty="0" smtClean="0">
                <a:solidFill>
                  <a:schemeClr val="tx1"/>
                </a:solidFill>
                <a:cs typeface="Consolas" panose="020B0609020204030204" pitchFamily="49" charset="0"/>
              </a:rPr>
              <a:t> input </a:t>
            </a:r>
            <a:r>
              <a:rPr lang="nl-NL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value</a:t>
            </a:r>
            <a:endParaRPr lang="nl-NL" dirty="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94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API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 smtClean="0"/>
              <a:t>Basic operations</a:t>
            </a:r>
          </a:p>
          <a:p>
            <a:r>
              <a:rPr lang="nl-NL" dirty="0" err="1" smtClean="0"/>
              <a:t>Sequential</a:t>
            </a:r>
            <a:r>
              <a:rPr lang="nl-NL" dirty="0" smtClean="0"/>
              <a:t> </a:t>
            </a:r>
            <a:r>
              <a:rPr lang="nl-NL" dirty="0" err="1" smtClean="0"/>
              <a:t>composition</a:t>
            </a:r>
            <a:endParaRPr lang="nl-NL" dirty="0" smtClean="0"/>
          </a:p>
          <a:p>
            <a:r>
              <a:rPr lang="nl-NL" dirty="0" smtClean="0"/>
              <a:t>Parallel </a:t>
            </a:r>
            <a:r>
              <a:rPr lang="nl-NL" dirty="0" err="1" smtClean="0"/>
              <a:t>composition</a:t>
            </a:r>
            <a:endParaRPr lang="nl-NL" dirty="0" smtClean="0"/>
          </a:p>
          <a:p>
            <a:r>
              <a:rPr lang="nl-NL" dirty="0" err="1" smtClean="0"/>
              <a:t>Merging</a:t>
            </a:r>
            <a:r>
              <a:rPr lang="nl-NL" dirty="0" smtClean="0"/>
              <a:t> </a:t>
            </a:r>
            <a:r>
              <a:rPr lang="nl-NL" dirty="0" err="1" smtClean="0"/>
              <a:t>two</a:t>
            </a:r>
            <a:r>
              <a:rPr lang="nl-NL" dirty="0" smtClean="0"/>
              <a:t> streams</a:t>
            </a:r>
            <a:endParaRPr lang="nl-NL" dirty="0"/>
          </a:p>
          <a:p>
            <a:r>
              <a:rPr lang="nl-NL" dirty="0" smtClean="0"/>
              <a:t>Feedback</a:t>
            </a:r>
            <a:endParaRPr lang="nl-NL" dirty="0"/>
          </a:p>
        </p:txBody>
      </p:sp>
      <p:pic>
        <p:nvPicPr>
          <p:cNvPr id="8" name="Picture 2" descr="https://lh3.googleusercontent.com/uHQUT0LGu0omrvPFkLsm9q2hMzaXYwTFL4AsJOWy7nwNl7KPnulAHzbEip9v8yJhYKN450JrxjlTkiMODcilzU0vu0NK80ooR5NMORJrwUTYN6aeIiKwJYv8QB7oodQNouXQhFKUiIQ11sObexSPE9EstrMSJWEmxbPf50iADo3JWVOW3EO98SAOVFLzeQIjeYz8kxiZtON4-E_g3FuGlEIfU1bzK4xdlO4QdNCr3caGa2woRMQmd2rZI9OxMURHmXMmOYjL525vY38z8BVuy8wvSsDv5oGYVVM_4M1IJdHR-3xynEPW7S9Q4vymlxNooI-00UhOIwODOIcmvubZThy1B0gfpBKqsu1nUTpbdY8N0WSDxoH3rL5iKOb7SVpwg5oayBRHD3HhWJhdlbhEc5Lv-oQ4JtlczP_nIYB3so16s9N2OzWzIlTC9zmw0CHvD5rP2JsSjl8pzEkxrJGyq2BVU8FYCvomL4cUeTNjdDXInkzwB0TC7ltOwmZGx0Kvk0lmSDc8WetUtQN61XRQuMmbEYrUBCfRY2EBu921JS8lEJ46KS1VFCySxS5GjmIXZe14pwPRJXA-oSoxvEVYljRwEHrflvA=w1306-h979-no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56" t="30413" r="43495" b="29080"/>
          <a:stretch/>
        </p:blipFill>
        <p:spPr bwMode="auto">
          <a:xfrm>
            <a:off x="4644008" y="1694148"/>
            <a:ext cx="4046984" cy="433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08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Monad</a:t>
            </a:r>
            <a:r>
              <a:rPr lang="nl-NL" dirty="0" smtClean="0"/>
              <a:t> operator???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bind operator doesn't make sense according to Hughes (1998)</a:t>
            </a:r>
            <a:endParaRPr lang="nl-NL" sz="1400" b="1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MonadOperators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O])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[X](f: O =&gt; Component[I, X]): Component[I, X]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Component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publish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(is =&gt;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src.run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(is).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(f(_).run(is))))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5472608" cy="5073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oelichting met afgeronde rechthoek 4"/>
          <p:cNvSpPr/>
          <p:nvPr/>
        </p:nvSpPr>
        <p:spPr>
          <a:xfrm>
            <a:off x="6300192" y="1808820"/>
            <a:ext cx="2664296" cy="324036"/>
          </a:xfrm>
          <a:prstGeom prst="wedgeRoundRectCallout">
            <a:avLst>
              <a:gd name="adj1" fmla="val -68612"/>
              <a:gd name="adj2" fmla="val -814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ArrowApply</a:t>
            </a:r>
            <a:r>
              <a:rPr lang="nl-NL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nl-NL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Monad</a:t>
            </a:r>
            <a:endParaRPr lang="nl-NL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oelichting met afgeronde rechthoek 5"/>
          <p:cNvSpPr/>
          <p:nvPr/>
        </p:nvSpPr>
        <p:spPr>
          <a:xfrm>
            <a:off x="6300192" y="2240868"/>
            <a:ext cx="2664296" cy="324036"/>
          </a:xfrm>
          <a:prstGeom prst="wedgeRoundRectCallout">
            <a:avLst>
              <a:gd name="adj1" fmla="val -138530"/>
              <a:gd name="adj2" fmla="val -31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 == Component</a:t>
            </a:r>
            <a:endParaRPr lang="nl-NL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oelichting met afgeronde rechthoek 7"/>
          <p:cNvSpPr/>
          <p:nvPr/>
        </p:nvSpPr>
        <p:spPr>
          <a:xfrm>
            <a:off x="6300192" y="2672916"/>
            <a:ext cx="2664296" cy="900100"/>
          </a:xfrm>
          <a:prstGeom prst="wedgeRoundRectCallout">
            <a:avLst>
              <a:gd name="adj1" fmla="val -70525"/>
              <a:gd name="adj2" fmla="val -3308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nl-NL" sz="1600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would</a:t>
            </a:r>
            <a:r>
              <a:rPr lang="nl-NL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receive</a:t>
            </a:r>
            <a:r>
              <a:rPr lang="nl-NL" dirty="0" smtClean="0">
                <a:solidFill>
                  <a:schemeClr val="tx1"/>
                </a:solidFill>
                <a:cs typeface="Consolas" panose="020B0609020204030204" pitchFamily="49" charset="0"/>
              </a:rPr>
              <a:t> a new </a:t>
            </a:r>
            <a:r>
              <a:rPr lang="nl-NL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sz="1600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for</a:t>
            </a:r>
            <a:r>
              <a:rPr lang="nl-NL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every</a:t>
            </a:r>
            <a:r>
              <a:rPr lang="nl-NL" dirty="0" smtClean="0">
                <a:solidFill>
                  <a:schemeClr val="tx1"/>
                </a:solidFill>
                <a:cs typeface="Consolas" panose="020B0609020204030204" pitchFamily="49" charset="0"/>
              </a:rPr>
              <a:t> input </a:t>
            </a:r>
            <a:r>
              <a:rPr lang="nl-NL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value</a:t>
            </a:r>
            <a:endParaRPr lang="nl-NL" dirty="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10" name="Toelichting met afgeronde rechthoek 9"/>
          <p:cNvSpPr/>
          <p:nvPr/>
        </p:nvSpPr>
        <p:spPr>
          <a:xfrm>
            <a:off x="6300192" y="4689140"/>
            <a:ext cx="2664296" cy="900100"/>
          </a:xfrm>
          <a:prstGeom prst="wedgeRoundRectCallout">
            <a:avLst>
              <a:gd name="adj1" fmla="val -70525"/>
              <a:gd name="adj2" fmla="val -3308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smtClean="0">
                <a:solidFill>
                  <a:schemeClr val="tx1"/>
                </a:solidFill>
                <a:cs typeface="Consolas" panose="020B0609020204030204" pitchFamily="49" charset="0"/>
              </a:rPr>
              <a:t>An </a:t>
            </a:r>
            <a:r>
              <a:rPr lang="nl-NL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alternative</a:t>
            </a:r>
            <a:r>
              <a:rPr lang="nl-NL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to</a:t>
            </a:r>
            <a:r>
              <a:rPr lang="nl-NL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nl-NL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nl-NL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that</a:t>
            </a:r>
            <a:r>
              <a:rPr lang="nl-NL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seems</a:t>
            </a:r>
            <a:r>
              <a:rPr lang="nl-NL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obvious</a:t>
            </a:r>
            <a:r>
              <a:rPr lang="nl-NL" dirty="0" smtClean="0">
                <a:solidFill>
                  <a:schemeClr val="tx1"/>
                </a:solidFill>
                <a:cs typeface="Consolas" panose="020B0609020204030204" pitchFamily="49" charset="0"/>
              </a:rPr>
              <a:t> is </a:t>
            </a:r>
            <a:r>
              <a:rPr lang="nl-NL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switchMap</a:t>
            </a:r>
            <a:endParaRPr lang="nl-NL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94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API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800" dirty="0" err="1" smtClean="0"/>
              <a:t>Two</a:t>
            </a:r>
            <a:r>
              <a:rPr lang="nl-NL" sz="2800" dirty="0" smtClean="0"/>
              <a:t> </a:t>
            </a:r>
            <a:r>
              <a:rPr lang="nl-NL" sz="2800" dirty="0" err="1" smtClean="0"/>
              <a:t>implementations</a:t>
            </a:r>
            <a:endParaRPr lang="nl-NL" sz="2800" dirty="0" smtClean="0"/>
          </a:p>
          <a:p>
            <a:pPr lvl="1"/>
            <a:r>
              <a:rPr lang="nl-NL" sz="2000" dirty="0" err="1" smtClean="0"/>
              <a:t>Based</a:t>
            </a:r>
            <a:r>
              <a:rPr lang="nl-NL" sz="2000" dirty="0" smtClean="0"/>
              <a:t> on </a:t>
            </a:r>
            <a:r>
              <a:rPr lang="nl-NL" sz="2000" dirty="0" err="1" smtClean="0"/>
              <a:t>derivation</a:t>
            </a:r>
            <a:r>
              <a:rPr lang="nl-NL" sz="2000" dirty="0" smtClean="0"/>
              <a:t> of </a:t>
            </a:r>
            <a:r>
              <a:rPr lang="nl-NL" sz="2000" dirty="0" err="1" smtClean="0"/>
              <a:t>Mealy</a:t>
            </a:r>
            <a:r>
              <a:rPr lang="nl-NL" sz="2000" dirty="0" smtClean="0"/>
              <a:t> Machine</a:t>
            </a:r>
          </a:p>
          <a:p>
            <a:pPr lvl="1"/>
            <a:r>
              <a:rPr lang="nl-NL" sz="2000" dirty="0" err="1" smtClean="0"/>
              <a:t>Based</a:t>
            </a:r>
            <a:r>
              <a:rPr lang="nl-NL" sz="2000" dirty="0" smtClean="0"/>
              <a:t> on paper </a:t>
            </a:r>
            <a:r>
              <a:rPr lang="nl-NL" sz="2000" dirty="0" err="1" smtClean="0"/>
              <a:t>by</a:t>
            </a:r>
            <a:r>
              <a:rPr lang="nl-NL" sz="2000" dirty="0" smtClean="0"/>
              <a:t> Ross Paterson</a:t>
            </a:r>
          </a:p>
          <a:p>
            <a:r>
              <a:rPr lang="nl-NL" sz="2800" dirty="0" err="1" smtClean="0"/>
              <a:t>Almost</a:t>
            </a:r>
            <a:r>
              <a:rPr lang="nl-NL" sz="2800" dirty="0" smtClean="0"/>
              <a:t> </a:t>
            </a:r>
            <a:r>
              <a:rPr lang="nl-NL" sz="2800" dirty="0" err="1" smtClean="0"/>
              <a:t>identical</a:t>
            </a:r>
            <a:r>
              <a:rPr lang="nl-NL" sz="2800" dirty="0" smtClean="0"/>
              <a:t> interface</a:t>
            </a:r>
          </a:p>
          <a:p>
            <a:pPr lvl="1"/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Observable.from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inputObs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&gt;&gt;&gt; c1.asObservable</a:t>
            </a:r>
            <a:endParaRPr lang="nl-NL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c1.run(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inputObs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984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API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Last </a:t>
            </a:r>
            <a:r>
              <a:rPr lang="nl-NL" dirty="0" err="1" smtClean="0"/>
              <a:t>year</a:t>
            </a:r>
            <a:r>
              <a:rPr lang="nl-NL" dirty="0" smtClean="0"/>
              <a:t>: first </a:t>
            </a:r>
            <a:r>
              <a:rPr lang="nl-NL" dirty="0" err="1" smtClean="0"/>
              <a:t>version</a:t>
            </a:r>
            <a:endParaRPr lang="nl-NL" dirty="0" smtClean="0"/>
          </a:p>
          <a:p>
            <a:pPr lvl="1"/>
            <a:r>
              <a:rPr lang="nl-NL" dirty="0" err="1" smtClean="0"/>
              <a:t>Based</a:t>
            </a:r>
            <a:r>
              <a:rPr lang="nl-NL" dirty="0" smtClean="0"/>
              <a:t> on </a:t>
            </a:r>
            <a:r>
              <a:rPr lang="nl-NL" dirty="0" err="1" smtClean="0"/>
              <a:t>derivation</a:t>
            </a:r>
            <a:r>
              <a:rPr lang="nl-NL" dirty="0" smtClean="0"/>
              <a:t> of </a:t>
            </a:r>
            <a:r>
              <a:rPr lang="nl-NL" dirty="0" err="1" smtClean="0"/>
              <a:t>Mealy</a:t>
            </a:r>
            <a:r>
              <a:rPr lang="nl-NL" dirty="0" smtClean="0"/>
              <a:t> Machine</a:t>
            </a:r>
          </a:p>
        </p:txBody>
      </p:sp>
    </p:spTree>
    <p:extLst>
      <p:ext uri="{BB962C8B-B14F-4D97-AF65-F5344CB8AC3E}">
        <p14:creationId xmlns:p14="http://schemas.microsoft.com/office/powerpoint/2010/main" val="289222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API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Last </a:t>
            </a:r>
            <a:r>
              <a:rPr lang="nl-NL" dirty="0" err="1" smtClean="0"/>
              <a:t>year</a:t>
            </a:r>
            <a:r>
              <a:rPr lang="nl-NL" dirty="0" smtClean="0"/>
              <a:t>: first </a:t>
            </a:r>
            <a:r>
              <a:rPr lang="nl-NL" dirty="0" err="1" smtClean="0"/>
              <a:t>version</a:t>
            </a:r>
            <a:endParaRPr lang="nl-NL" dirty="0" smtClean="0"/>
          </a:p>
          <a:p>
            <a:pPr lvl="1"/>
            <a:r>
              <a:rPr lang="nl-NL" dirty="0" err="1" smtClean="0"/>
              <a:t>Based</a:t>
            </a:r>
            <a:r>
              <a:rPr lang="nl-NL" dirty="0" smtClean="0"/>
              <a:t> on </a:t>
            </a:r>
            <a:r>
              <a:rPr lang="nl-NL" dirty="0" err="1" smtClean="0"/>
              <a:t>derivation</a:t>
            </a:r>
            <a:r>
              <a:rPr lang="nl-NL" dirty="0" smtClean="0"/>
              <a:t> of </a:t>
            </a:r>
            <a:r>
              <a:rPr lang="nl-NL" dirty="0" err="1" smtClean="0"/>
              <a:t>Mealy</a:t>
            </a:r>
            <a:r>
              <a:rPr lang="nl-NL" dirty="0" smtClean="0"/>
              <a:t> Machine</a:t>
            </a:r>
          </a:p>
          <a:p>
            <a:r>
              <a:rPr lang="nl-NL" dirty="0" err="1" smtClean="0"/>
              <a:t>Now</a:t>
            </a:r>
            <a:r>
              <a:rPr lang="nl-NL" dirty="0" smtClean="0"/>
              <a:t>: second </a:t>
            </a:r>
            <a:r>
              <a:rPr lang="nl-NL" dirty="0" err="1" smtClean="0"/>
              <a:t>version</a:t>
            </a:r>
            <a:endParaRPr lang="nl-NL" dirty="0" smtClean="0"/>
          </a:p>
          <a:p>
            <a:pPr lvl="1"/>
            <a:r>
              <a:rPr lang="nl-NL" dirty="0" err="1" smtClean="0"/>
              <a:t>Based</a:t>
            </a:r>
            <a:r>
              <a:rPr lang="nl-NL" dirty="0" smtClean="0"/>
              <a:t> on paper </a:t>
            </a:r>
            <a:r>
              <a:rPr lang="nl-NL" dirty="0" err="1" smtClean="0"/>
              <a:t>by</a:t>
            </a:r>
            <a:r>
              <a:rPr lang="nl-NL" dirty="0" smtClean="0"/>
              <a:t> Ross Paterson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0190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2955</Words>
  <Application>Microsoft Office PowerPoint</Application>
  <PresentationFormat>Diavoorstelling (4:3)</PresentationFormat>
  <Paragraphs>590</Paragraphs>
  <Slides>71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71</vt:i4>
      </vt:variant>
    </vt:vector>
  </HeadingPairs>
  <TitlesOfParts>
    <vt:vector size="72" baseType="lpstr">
      <vt:lpstr>Kantoorthema</vt:lpstr>
      <vt:lpstr>Feedback API</vt:lpstr>
      <vt:lpstr>Feedback API</vt:lpstr>
      <vt:lpstr>Feedback API</vt:lpstr>
      <vt:lpstr>Feedback API</vt:lpstr>
      <vt:lpstr>Feedback API</vt:lpstr>
      <vt:lpstr>Feedback API</vt:lpstr>
      <vt:lpstr>Feedback API</vt:lpstr>
      <vt:lpstr>Feedback API</vt:lpstr>
      <vt:lpstr>Feedback API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Feedback API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 API</dc:title>
  <dc:creator>Richard van Heest</dc:creator>
  <cp:lastModifiedBy>Richard van Heest</cp:lastModifiedBy>
  <cp:revision>29</cp:revision>
  <dcterms:created xsi:type="dcterms:W3CDTF">2016-06-17T13:52:39Z</dcterms:created>
  <dcterms:modified xsi:type="dcterms:W3CDTF">2016-06-19T18:38:27Z</dcterms:modified>
</cp:coreProperties>
</file>