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327" r:id="rId5"/>
    <p:sldId id="328" r:id="rId6"/>
    <p:sldId id="329" r:id="rId7"/>
    <p:sldId id="326" r:id="rId8"/>
    <p:sldId id="259" r:id="rId9"/>
    <p:sldId id="28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90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00" r:id="rId39"/>
    <p:sldId id="293" r:id="rId40"/>
    <p:sldId id="298" r:id="rId41"/>
    <p:sldId id="294" r:id="rId42"/>
    <p:sldId id="296" r:id="rId43"/>
    <p:sldId id="295" r:id="rId44"/>
    <p:sldId id="297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30" r:id="rId54"/>
    <p:sldId id="308" r:id="rId55"/>
    <p:sldId id="309" r:id="rId56"/>
    <p:sldId id="310" r:id="rId57"/>
    <p:sldId id="311" r:id="rId58"/>
    <p:sldId id="312" r:id="rId59"/>
    <p:sldId id="325" r:id="rId60"/>
    <p:sldId id="313" r:id="rId61"/>
    <p:sldId id="314" r:id="rId62"/>
    <p:sldId id="331" r:id="rId63"/>
    <p:sldId id="315" r:id="rId64"/>
    <p:sldId id="316" r:id="rId65"/>
    <p:sldId id="318" r:id="rId66"/>
    <p:sldId id="317" r:id="rId67"/>
    <p:sldId id="319" r:id="rId68"/>
    <p:sldId id="320" r:id="rId69"/>
    <p:sldId id="321" r:id="rId70"/>
    <p:sldId id="323" r:id="rId71"/>
    <p:sldId id="324" r:id="rId7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AC"/>
    <a:srgbClr val="C48CFF"/>
    <a:srgbClr val="7F0055"/>
    <a:srgbClr val="5E5EFF"/>
    <a:srgbClr val="3F7F5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10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92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5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7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4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55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67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57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0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29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64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BAA1-7891-4F9E-8F7D-137CFFF31977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Mealy_mach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1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 anchor="b">
                <a:normAutofit/>
              </a:bodyPr>
              <a:lstStyle/>
              <a:p>
                <a:pPr marL="0" indent="0">
                  <a:buNone/>
                </a:pPr>
                <a:r>
                  <a:rPr lang="nl-NL" dirty="0" smtClean="0">
                    <a:cs typeface="Consolas" panose="020B0609020204030204" pitchFamily="49" charset="0"/>
                  </a:rPr>
                  <a:t>Mealy Machine: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0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  <a:cs typeface="Consolas" panose="020B0609020204030204" pitchFamily="49" charset="0"/>
                          </a:rPr>
                          <m:t>Σ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  <a:cs typeface="Consolas" panose="020B0609020204030204" pitchFamily="49" charset="0"/>
                          </a:rPr>
                          <m:t>Λ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𝑇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𝐺</m:t>
                        </m:r>
                      </m:e>
                    </m:d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cs typeface="Consolas" panose="020B0609020204030204" pitchFamily="49" charset="0"/>
                  </a:rPr>
                  <a:t>where</a:t>
                </a:r>
                <a:r>
                  <a:rPr lang="nl-NL" dirty="0" smtClean="0">
                    <a:cs typeface="Consolas" panose="020B0609020204030204" pitchFamily="49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finit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smtClean="0">
                    <a:cs typeface="Consolas" panose="020B0609020204030204" pitchFamily="49" charset="0"/>
                  </a:rPr>
                  <a:t>set of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states</a:t>
                </a:r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initial</a:t>
                </a:r>
                <a:r>
                  <a:rPr lang="nl-NL" dirty="0" smtClean="0">
                    <a:cs typeface="Consolas" panose="020B0609020204030204" pitchFamily="49" charset="0"/>
                  </a:rPr>
                  <a:t>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∈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input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alphabet</a:t>
                </a:r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output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alphabet</a:t>
                </a:r>
                <a:endParaRPr lang="nl-NL" dirty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state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mapping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function</a:t>
                </a:r>
                <a:r>
                  <a:rPr lang="nl-NL" dirty="0" smtClean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endParaRPr lang="nl-NL" dirty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>
                    <a:cs typeface="Consolas" panose="020B0609020204030204" pitchFamily="49" charset="0"/>
                  </a:rPr>
                  <a:t>the</a:t>
                </a:r>
                <a:r>
                  <a:rPr lang="nl-NL" dirty="0">
                    <a:cs typeface="Consolas" panose="020B0609020204030204" pitchFamily="49" charset="0"/>
                  </a:rPr>
                  <a:t> state </a:t>
                </a:r>
                <a:r>
                  <a:rPr lang="nl-NL" dirty="0" err="1">
                    <a:cs typeface="Consolas" panose="020B0609020204030204" pitchFamily="49" charset="0"/>
                  </a:rPr>
                  <a:t>mapping</a:t>
                </a:r>
                <a:r>
                  <a:rPr lang="nl-NL" dirty="0"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cs typeface="Consolas" panose="020B0609020204030204" pitchFamily="49" charset="0"/>
                  </a:rPr>
                  <a:t>function</a:t>
                </a:r>
                <a:r>
                  <a:rPr lang="nl-NL" dirty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cs typeface="Consolas" panose="020B0609020204030204" pitchFamily="49" charset="0"/>
                  </a:rPr>
                  <a:t>Usually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and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are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combined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into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900" dirty="0" smtClean="0">
                  <a:cs typeface="Consolas" panose="020B0609020204030204" pitchFamily="49" charset="0"/>
                </a:endParaRPr>
              </a:p>
              <a:p>
                <a:pPr marL="0" indent="0" algn="r">
                  <a:buNone/>
                </a:pPr>
                <a:r>
                  <a:rPr lang="nl-NL" sz="2000" dirty="0" smtClean="0">
                    <a:cs typeface="Consolas" panose="020B0609020204030204" pitchFamily="49" charset="0"/>
                  </a:rPr>
                  <a:t>(source: </a:t>
                </a:r>
                <a:r>
                  <a:rPr lang="nl-NL" sz="2000" dirty="0" smtClean="0">
                    <a:cs typeface="Consolas" panose="020B0609020204030204" pitchFamily="49" charset="0"/>
                    <a:hlinkClick r:id="rId2"/>
                  </a:rPr>
                  <a:t>Wikipedia</a:t>
                </a:r>
                <a:r>
                  <a:rPr lang="nl-NL" sz="2000" dirty="0" smtClean="0">
                    <a:cs typeface="Consolas" panose="020B0609020204030204" pitchFamily="49" charset="0"/>
                  </a:rPr>
                  <a:t>)</a:t>
                </a:r>
                <a:endParaRPr lang="nl-NL" dirty="0" smtClean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3"/>
                <a:stretch>
                  <a:fillRect l="-1667" r="-667" b="-18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69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03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= S =&gt; I =&gt; (S, O)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17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= S =&gt; I =&gt; (S, 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wrapped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object</a:t>
                </a:r>
                <a:endParaRPr lang="nl-NL" sz="28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object</a:t>
                </a:r>
                <a:r>
                  <a:rPr lang="nl-NL" sz="2800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 O, S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](s: S, 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(S, O)</a:t>
                </a:r>
                <a:endParaRPr lang="nl-NL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nl-NL" sz="2800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66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= S =&gt; I =&gt; (S, 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wrapped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object</a:t>
                </a: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object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update[I, O, S](s: S, i: I): (S, O)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   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store state in Component </a:t>
                </a:r>
                <a:r>
                  <a:rPr lang="nl-NL" sz="2800" b="1" dirty="0" err="1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trait</a:t>
                </a:r>
                <a:endParaRPr lang="nl-NL" sz="2800" b="1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trait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Component[I,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O] 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some</a:t>
                </a:r>
                <a:r>
                  <a:rPr lang="nl-NL" sz="2800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state is </a:t>
                </a:r>
                <a:r>
                  <a:rPr lang="nl-NL" sz="2800" dirty="0" err="1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here</a:t>
                </a:r>
                <a:r>
                  <a:rPr lang="nl-NL" sz="2800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err="1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implicitly</a:t>
                </a:r>
                <a:endParaRPr lang="nl-NL" sz="28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update(i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(Component[I, O],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nl-NL" sz="2800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7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O]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(Component[I, O],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98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O]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(Component[I, O],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split output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call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80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Int,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 Queue[Double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n)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, 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immutable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56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Int,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 Queue[Double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n)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, 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immutable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  <p:sp>
        <p:nvSpPr>
          <p:cNvPr id="3" name="Toelichting met afgeronde rechthoek 2"/>
          <p:cNvSpPr/>
          <p:nvPr/>
        </p:nvSpPr>
        <p:spPr>
          <a:xfrm>
            <a:off x="6876256" y="1772816"/>
            <a:ext cx="1872208" cy="432048"/>
          </a:xfrm>
          <a:prstGeom prst="wedgeRoundRectCallout">
            <a:avLst>
              <a:gd name="adj1" fmla="val -116062"/>
              <a:gd name="adj2" fmla="val -559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Here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state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39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3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General </a:t>
            </a:r>
            <a:r>
              <a:rPr lang="nl-NL" dirty="0" err="1" smtClean="0"/>
              <a:t>idea</a:t>
            </a:r>
            <a:endParaRPr lang="nl-NL" dirty="0"/>
          </a:p>
          <a:p>
            <a:pPr lvl="1"/>
            <a:r>
              <a:rPr lang="nl-NL" dirty="0" err="1" smtClean="0"/>
              <a:t>Composition</a:t>
            </a:r>
            <a:r>
              <a:rPr lang="nl-NL" dirty="0" smtClean="0"/>
              <a:t> over smaller </a:t>
            </a:r>
            <a:r>
              <a:rPr lang="nl-NL" dirty="0" err="1" smtClean="0"/>
              <a:t>entities</a:t>
            </a:r>
            <a:endParaRPr lang="nl-NL" dirty="0" smtClean="0"/>
          </a:p>
          <a:p>
            <a:pPr lvl="1"/>
            <a:r>
              <a:rPr lang="nl-NL" dirty="0" err="1" smtClean="0"/>
              <a:t>chaining</a:t>
            </a:r>
            <a:r>
              <a:rPr lang="nl-NL" dirty="0" smtClean="0"/>
              <a:t> (</a:t>
            </a:r>
            <a:r>
              <a:rPr lang="nl-NL" dirty="0" err="1" smtClean="0"/>
              <a:t>higher</a:t>
            </a:r>
            <a:r>
              <a:rPr lang="nl-NL" dirty="0" smtClean="0"/>
              <a:t> order) operators as is </a:t>
            </a:r>
            <a:r>
              <a:rPr lang="nl-NL" dirty="0" err="1" smtClean="0"/>
              <a:t>done</a:t>
            </a:r>
            <a:r>
              <a:rPr lang="nl-NL" dirty="0" smtClean="0"/>
              <a:t> in </a:t>
            </a:r>
            <a:r>
              <a:rPr lang="nl-NL" dirty="0" err="1" smtClean="0"/>
              <a:t>Rx</a:t>
            </a:r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55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call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97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 Queue[Double]()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Unit = {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== n)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8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47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67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CPS</a:t>
            </a: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71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8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I)(o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17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I)(o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:: A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B  C == g :: A  (B  C)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95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70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 =&gt; Unit) =&gt; Unit ==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7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Sequential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composition</a:t>
            </a:r>
            <a:endParaRPr lang="nl-NL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Parallel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composition</a:t>
            </a:r>
            <a:endParaRPr lang="nl-NL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Merging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two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streams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Feedback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4499992" y="2348880"/>
            <a:ext cx="4248472" cy="36724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 =&gt; Unit) =&gt; Unit ==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call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reactive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1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Queue[Double]()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Subject[Double]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in(u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Double): Unit = {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n)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[Double] = output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reactive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37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14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actually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3 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error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possible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45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21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signature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like a Subject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O!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1007604" y="5805264"/>
            <a:ext cx="7128792" cy="548481"/>
            <a:chOff x="755576" y="980728"/>
            <a:chExt cx="7128792" cy="548481"/>
          </a:xfrm>
        </p:grpSpPr>
        <p:sp>
          <p:nvSpPr>
            <p:cNvPr id="6" name="Tekstvak 5"/>
            <p:cNvSpPr txBox="1"/>
            <p:nvPr/>
          </p:nvSpPr>
          <p:spPr>
            <a:xfrm>
              <a:off x="2843808" y="980728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transform</a:t>
              </a:r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I </a:t>
              </a:r>
              <a:r>
                <a:rPr lang="nl-NL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into</a:t>
              </a:r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kstvak 7"/>
            <p:cNvSpPr txBox="1"/>
            <p:nvPr/>
          </p:nvSpPr>
          <p:spPr>
            <a:xfrm>
              <a:off x="755576" y="1067544"/>
              <a:ext cx="208823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Observer</a:t>
              </a:r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[I]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5508104" y="1067544"/>
              <a:ext cx="237626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Observable</a:t>
              </a:r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2843808" y="1298377"/>
              <a:ext cx="26642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9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{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Subject[I]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.publish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(i: I) 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.onCompleted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07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Queue[Double]()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(ts: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[Double]) =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ts.tee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 =&gt;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.tee(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.map(t =&gt;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72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nl-NL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Component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[I] =&gt;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[O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= {</a:t>
            </a:r>
          </a:p>
          <a:p>
            <a:pPr marL="0" indent="0">
              <a:buNone/>
            </a:pPr>
            <a:r>
              <a:rPr lang="nl-NL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(input: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[I]) =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input.publish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: I =&gt; O): Component[I, O] =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 O](_.map(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[T]: Component[T, T] =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 T](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Predef.</a:t>
            </a:r>
            <a:r>
              <a:rPr lang="nl-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Creating</a:t>
            </a:r>
            <a:r>
              <a:rPr lang="nl-NL" dirty="0" smtClean="0"/>
              <a:t> a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39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Parallel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composition</a:t>
            </a:r>
            <a:endParaRPr lang="nl-NL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Merging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two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streams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Feedback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4499992" y="2348880"/>
            <a:ext cx="4248472" cy="273630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43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41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combine[X,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(O, X) =&gt; Y):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&amp;&amp;&amp;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combiner.tupled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&amp;&amp;&amp;[Y](other: Component[I, Y]): Component[I, (O, Y)] = {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en-US" sz="1400" i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((b: I) =&gt; (b, b)) &gt;&gt;&gt; 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 other)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***[X, Y](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(_._2).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src.asObservable.zipWithBuffer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</a:p>
          <a:p>
            <a:pPr marL="0" indent="0">
              <a:buNone/>
            </a:pPr>
            <a:endParaRPr lang="nl-NL" sz="1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2" name="Picture 8" descr="https://www.haskell.org/arrows/addA-co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36712"/>
            <a:ext cx="36766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combine[X,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(O, X) =&gt; Y):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&amp;&amp;&amp;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combiner.tupled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&amp;&amp;&amp;[Y](other: Component[I, Y]): Component[I, (O, Y)] =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((b: I) =&gt; (b, b)) &gt;&gt;&gt;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*** other)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***[X, Y](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(_._2).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src.asObservable.zipWithBuffer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</a:p>
          <a:p>
            <a:pPr marL="0" indent="0">
              <a:buNone/>
            </a:pPr>
            <a:endParaRPr lang="nl-NL" sz="1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2" name="Picture 8" descr="https://www.haskell.org/arrows/addA-co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36712"/>
            <a:ext cx="36766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combine[X,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(O, X) =&gt; Y):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&amp;&amp;&amp;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combiner.tupled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&amp;&amp;&amp;[Y](other: Component[I, Y]): Component[I, (O, Y)] =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((b: I) =&gt; (b, b)) &gt;&gt;&gt;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*** other)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src.asObservable.zipWithBuffer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2" name="Picture 8" descr="https://www.haskell.org/arrows/addA-co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36712"/>
            <a:ext cx="36766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83768" y="5949280"/>
            <a:ext cx="6624736" cy="86177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def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lift[X, Y](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liftFunction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 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Observable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[X],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Observer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[_ &gt;: Y]) =&gt; Unit): Component[X, Y] =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val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nl-NL" altLang="nl-NL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Component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[X, Y](input =&gt;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Observable.</a:t>
            </a:r>
            <a:r>
              <a:rPr kumimoji="0" lang="nl-NL" altLang="nl-NL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liftFunction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(input, _)))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src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+=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// lift</a:t>
            </a: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 is </a:t>
            </a:r>
            <a:r>
              <a:rPr kumimoji="0" lang="nl-NL" altLang="nl-NL" sz="1000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also</a:t>
            </a: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altLang="nl-NL" sz="1000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used</a:t>
            </a: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 in </a:t>
            </a:r>
            <a:r>
              <a:rPr kumimoji="0" lang="nl-NL" altLang="nl-NL" sz="1000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the</a:t>
            </a: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altLang="nl-NL" sz="1000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actua</a:t>
            </a:r>
            <a:r>
              <a:rPr lang="nl-NL" altLang="nl-NL" sz="1000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nl-NL" altLang="nl-NL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NL" altLang="nl-NL" sz="1000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implementation</a:t>
            </a:r>
            <a:r>
              <a:rPr lang="nl-NL" altLang="nl-NL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of </a:t>
            </a:r>
            <a:r>
              <a:rPr lang="nl-NL" altLang="nl-NL" sz="1000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compose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rgbClr val="3F7F5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First/second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*** Component.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[Y]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second[Y]: Component[(Y, I), (Y, O)] = {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Component.</a:t>
            </a:r>
            <a:r>
              <a:rPr lang="es-E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] *** src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https://www.haskell.org/arrows/fir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57" y="836712"/>
            <a:ext cx="2913886" cy="14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Merging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two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streams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Feedback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4499992" y="2348880"/>
            <a:ext cx="4248472" cy="18002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0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Parallel </a:t>
            </a:r>
            <a:r>
              <a:rPr lang="nl-NL" dirty="0" err="1" smtClean="0"/>
              <a:t>composition</a:t>
            </a:r>
            <a:r>
              <a:rPr lang="nl-NL" dirty="0" smtClean="0"/>
              <a:t> (2)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second[Y]: Component[(Y, I), (Y, O)] = {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[(Y, I), (I, Y)](_.swap) &gt;&gt;&gt;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 Component(_.swap)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***[X, Y](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&gt;&gt;&gt;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other.second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123" name="Picture 3" descr="https://www.haskell.org/arrows/addA-desug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912768" cy="1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Parallel </a:t>
            </a:r>
            <a:r>
              <a:rPr lang="nl-NL" dirty="0" err="1" smtClean="0"/>
              <a:t>composition</a:t>
            </a:r>
            <a:r>
              <a:rPr lang="nl-NL" dirty="0" smtClean="0"/>
              <a:t> (2)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second[Y]: Component[(Y, I), (Y, O)]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[(Y, I), (I, Y)](_.swap)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Component(_.swap)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***[X, Y](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&gt;&gt;&gt;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other.second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123" name="Picture 3" descr="https://www.haskell.org/arrows/addA-desug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912768" cy="1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Parallel </a:t>
            </a:r>
            <a:r>
              <a:rPr lang="nl-NL" dirty="0" err="1" smtClean="0"/>
              <a:t>composition</a:t>
            </a:r>
            <a:r>
              <a:rPr lang="nl-NL" dirty="0" smtClean="0"/>
              <a:t> (2)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second[Y]: Component[(Y, I), (Y, O)]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[(Y, I), (I, Y)](_.swap)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Component(_.swap)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]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other.second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123" name="Picture 3" descr="https://www.haskell.org/arrows/addA-desug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912768" cy="1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Parallel </a:t>
            </a:r>
            <a:r>
              <a:rPr lang="nl-NL" dirty="0" err="1" smtClean="0"/>
              <a:t>composition</a:t>
            </a:r>
            <a:r>
              <a:rPr lang="nl-NL" dirty="0" smtClean="0"/>
              <a:t> (2)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second[Y]: Component[(Y, I), (Y, O)]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[(Y, I), (I, Y)](_.swap)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Component(_.swap)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]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other.second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123" name="Picture 3" descr="https://www.haskell.org/arrows/addA-desug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912768" cy="1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4211960" y="6093296"/>
            <a:ext cx="2664296" cy="720080"/>
          </a:xfrm>
          <a:prstGeom prst="wedgeRoundRectCallout">
            <a:avLst>
              <a:gd name="adj1" fmla="val -73789"/>
              <a:gd name="adj2" fmla="val -3156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Less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efficient</a:t>
            </a:r>
            <a:r>
              <a:rPr lang="nl-NL" dirty="0" smtClean="0">
                <a:solidFill>
                  <a:schemeClr val="tx1"/>
                </a:solidFill>
              </a:rPr>
              <a:t>: </a:t>
            </a:r>
            <a:r>
              <a:rPr lang="nl-NL" dirty="0" err="1" smtClean="0">
                <a:solidFill>
                  <a:schemeClr val="tx1"/>
                </a:solidFill>
              </a:rPr>
              <a:t>two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zipWithBuffer</a:t>
            </a:r>
            <a:r>
              <a:rPr lang="nl-NL" dirty="0" smtClean="0">
                <a:solidFill>
                  <a:schemeClr val="tx1"/>
                </a:solidFill>
              </a:rPr>
              <a:t> operators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Feedback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feedback(transducer: Component[O, I])(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Component[I, O] =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n._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((setpoint, downstream)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transducer.asObservable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withLatestFrom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(setpoint)((o, s) =&gt; s - o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TrampolineScheduler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(source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source.subscribe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(downstream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source.subscribe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(transducer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source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transducer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transducer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Feedback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feedback(transducer: Component[O, I])(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Component[I, O] =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n._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((setpoint, downstream)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transducer.asObservable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withLatestFrom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(setpoint)((o, s) =&gt; s - o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TrampolineScheduler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(source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source.subscribe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(downstream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source.subscribe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(transducer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source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transducer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transducer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oelichting met afgeronde rechthoek 1"/>
              <p:cNvSpPr/>
              <p:nvPr/>
            </p:nvSpPr>
            <p:spPr>
              <a:xfrm>
                <a:off x="3563888" y="2708920"/>
                <a:ext cx="2952328" cy="936104"/>
              </a:xfrm>
              <a:prstGeom prst="wedgeRoundRectCallout">
                <a:avLst>
                  <a:gd name="adj1" fmla="val -112442"/>
                  <a:gd name="adj2" fmla="val -83117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xs.withLatestFrom(</a:t>
                </a:r>
                <a:r>
                  <a:rPr lang="nl-NL" sz="16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ys</a:t>
                </a:r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drops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all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14:m>
                  <m:oMath xmlns:m="http://schemas.openxmlformats.org/officeDocument/2006/math"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/>
                        <a:cs typeface="Consolas" panose="020B0609020204030204" pitchFamily="49" charset="0"/>
                      </a:rPr>
                      <m:t> </m:t>
                    </m:r>
                    <m:r>
                      <a:rPr lang="nl-NL" sz="1600" b="0" i="1" smtClean="0">
                        <a:solidFill>
                          <a:schemeClr val="tx1"/>
                        </a:solidFill>
                        <a:latin typeface="Cambria Math"/>
                        <a:cs typeface="Consolas" panose="020B0609020204030204" pitchFamily="49" charset="0"/>
                      </a:rPr>
                      <m:t>∈ </m:t>
                    </m:r>
                  </m:oMath>
                </a14:m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ys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until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at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least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one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lang="nl-NL" sz="1600">
                        <a:solidFill>
                          <a:schemeClr val="tx1"/>
                        </a:solidFill>
                        <a:latin typeface="Cambria Math"/>
                        <a:cs typeface="Consolas" panose="020B0609020204030204" pitchFamily="49" charset="0"/>
                      </a:rPr>
                      <m:t> </m:t>
                    </m:r>
                    <m:r>
                      <a:rPr lang="nl-NL" sz="1600" i="1">
                        <a:solidFill>
                          <a:schemeClr val="tx1"/>
                        </a:solidFill>
                        <a:latin typeface="Cambria Math"/>
                        <a:cs typeface="Consolas" panose="020B0609020204030204" pitchFamily="49" charset="0"/>
                      </a:rPr>
                      <m:t>∈ </m:t>
                    </m:r>
                  </m:oMath>
                </a14:m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xs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is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received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! 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oelichting met afgeronde rechthoe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708920"/>
                <a:ext cx="2952328" cy="936104"/>
              </a:xfrm>
              <a:prstGeom prst="wedgeRoundRectCallout">
                <a:avLst>
                  <a:gd name="adj1" fmla="val -112442"/>
                  <a:gd name="adj2" fmla="val -83117"/>
                  <a:gd name="adj3" fmla="val 16667"/>
                </a:avLst>
              </a:prstGeom>
              <a:blipFill rotWithShape="1">
                <a:blip r:embed="rId2"/>
                <a:stretch>
                  <a:fillRect b="-47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2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Feedback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Many thanks to @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GeorgiKhomeriki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coming up with this function!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loop(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[I], setpoint: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[I])(f: (I, I) =&gt;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I):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=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transOut.publish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(tos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setpoint.publish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sps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tos.combineLatest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_))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take(1)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(t, s) =&gt;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tos.withLatestFrom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sps.startWith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))(f).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observer.onNext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(f(t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s))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}))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feedback(transducer: Component[O, I])(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Component[I, O] =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n._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lift((setpoint, downstream) =&gt;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loop(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transducer.asObservable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setpoint)((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o, s) =&gt; s - o)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TrampolineScheduler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rest is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</a:t>
            </a:r>
            <a:endParaRPr lang="nl-NL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Other</a:t>
            </a:r>
            <a:r>
              <a:rPr lang="nl-NL" dirty="0" smtClean="0"/>
              <a:t> operators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[Y](f: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[Y]) 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[O, Y](f)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drop(n: Int): Component[I, O] 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(_.drop(n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filter(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O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): Component[I, O] 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(_.filter(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map[X](f: O =&gt; X): Component[I, X] =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(_.map(f))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startWith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(o: O): Component[I, O] 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startWith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(o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many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more!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12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Second </a:t>
            </a:r>
            <a:r>
              <a:rPr lang="nl-NL" dirty="0" err="1" smtClean="0"/>
              <a:t>implementation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ep 1"/>
          <p:cNvGrpSpPr/>
          <p:nvPr/>
        </p:nvGrpSpPr>
        <p:grpSpPr>
          <a:xfrm>
            <a:off x="957792" y="2095500"/>
            <a:ext cx="7228417" cy="2667000"/>
            <a:chOff x="90686" y="1918320"/>
            <a:chExt cx="7228417" cy="266700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403" y="2247033"/>
              <a:ext cx="2952750" cy="6762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925299"/>
              <a:ext cx="2333625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403" y="2940242"/>
              <a:ext cx="3314700" cy="476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6" y="1918320"/>
              <a:ext cx="3905250" cy="266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224136"/>
          </a:xfrm>
        </p:spPr>
        <p:txBody>
          <a:bodyPr/>
          <a:lstStyle/>
          <a:p>
            <a:r>
              <a:rPr lang="nl-NL" dirty="0" smtClean="0"/>
              <a:t>Ross Paterson – “A New </a:t>
            </a:r>
            <a:r>
              <a:rPr lang="nl-NL" dirty="0" err="1" smtClean="0"/>
              <a:t>Notation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Arrows</a:t>
            </a:r>
            <a:r>
              <a:rPr lang="nl-NL" dirty="0" smtClean="0"/>
              <a:t>”</a:t>
            </a:r>
            <a:endParaRPr lang="nl-NL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92" y="4783214"/>
            <a:ext cx="3648075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37" y="4985265"/>
            <a:ext cx="4133850" cy="1247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Second </a:t>
            </a:r>
            <a:r>
              <a:rPr lang="nl-NL" dirty="0" err="1" smtClean="0"/>
              <a:t>implementation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run(is: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Component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[O]): Component[I, O]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Component(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O](f: I =&gt; O): Component[I, O]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 map f)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[T]: Component[T, T]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T](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Predef.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62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err="1" smtClean="0"/>
              <a:t>Merging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streams</a:t>
            </a:r>
            <a:endParaRPr lang="nl-NL" dirty="0"/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Feedback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4499992" y="3140968"/>
            <a:ext cx="4248472" cy="100811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78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Arrow operators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ArrowOperators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Component[O, X]): Component[I, X]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Component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compose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first[X]: Component[(I, X), (O, X)] =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second[X]: Component[(X, I), (X, O)] =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] ***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ixs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ixs.map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zipWithBuffer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ixs.map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(_._2)))((_, _))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&amp;&amp;&amp;[X](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X]): Component[I, (O, X)]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(I, I)](a =&gt; (a, a)) &gt;&gt;&gt;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***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combine[X,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X])(f: (O, X) =&gt; Y):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&amp;&amp;&amp;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f.tupled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6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Feedback operators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FeedbackOperators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loop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endParaRPr lang="nl-NL" sz="14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4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feedbackWith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(transducer: Component[O, I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Component[I, O]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Component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(setpoint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srcIn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[I]()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srcIn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(out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loop(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transducer.run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), setpoint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)((o,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s) =&gt;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- o)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TrampolineScheduler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srcIn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A </a:t>
            </a:r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feedback</a:t>
            </a:r>
            <a:endParaRPr lang="nl-NL" sz="7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dirty="0">
                <a:solidFill>
                  <a:srgbClr val="DE00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testFeedbackIdentity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()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 160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 =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[Double, Double](_.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scanLeft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)(_ + _))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map(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*)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map(x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x /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[Double])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[Double]()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ListObserver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[Double]()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(input).take(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(0.6)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(List(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0.96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0.384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0.7295999999999999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0.52224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.values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(None,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</a:t>
            </a:r>
            <a:r>
              <a:rPr lang="nl-NL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assertTrue</a:t>
            </a:r>
            <a:r>
              <a:rPr lang="nl-NL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input.isUnsubscribed</a:t>
            </a:r>
            <a:r>
              <a:rPr lang="nl-NL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assertTrue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.isUnsubscribed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4" name="Toelichting met afgeronde rechthoek 3"/>
          <p:cNvSpPr/>
          <p:nvPr/>
        </p:nvSpPr>
        <p:spPr>
          <a:xfrm>
            <a:off x="5364088" y="4581128"/>
            <a:ext cx="3240360" cy="360040"/>
          </a:xfrm>
          <a:prstGeom prst="wedgeRoundRectCallout">
            <a:avLst>
              <a:gd name="adj1" fmla="val -101544"/>
              <a:gd name="adj2" fmla="val -252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The input </a:t>
            </a:r>
            <a:r>
              <a:rPr lang="nl-NL" dirty="0" err="1" smtClean="0">
                <a:solidFill>
                  <a:schemeClr val="tx1"/>
                </a:solidFill>
              </a:rPr>
              <a:t>doesn’t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unsubscribe</a:t>
            </a:r>
            <a:r>
              <a:rPr lang="nl-NL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Functor</a:t>
            </a:r>
            <a:r>
              <a:rPr lang="nl-NL" dirty="0" smtClean="0"/>
              <a:t> / </a:t>
            </a:r>
            <a:r>
              <a:rPr lang="nl-NL" dirty="0" err="1"/>
              <a:t>A</a:t>
            </a:r>
            <a:r>
              <a:rPr lang="nl-NL" dirty="0" err="1" smtClean="0"/>
              <a:t>pplicative</a:t>
            </a:r>
            <a:r>
              <a:rPr lang="nl-NL" dirty="0" smtClean="0"/>
              <a:t> operators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ApplicativeOperators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map[X](f: O =&gt; X):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&lt;*&gt;[X,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O &lt;:&lt; (X =&gt; Y)):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src.combine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(_)(_))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*&gt;[X](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src.map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X](_ =&gt;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&lt;*&gt;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&lt;*[X](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X]): Component[I, O]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src.map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O](o =&gt; _ =&gt; o) &lt;*&gt;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&lt;**&gt;[X](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 =&gt;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&lt;*&gt;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8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07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6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6300192" y="1808820"/>
            <a:ext cx="2664296" cy="324036"/>
          </a:xfrm>
          <a:prstGeom prst="wedgeRoundRectCallout">
            <a:avLst>
              <a:gd name="adj1" fmla="val -68612"/>
              <a:gd name="adj2" fmla="val -81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ArrowApply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Monad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6300192" y="1808820"/>
            <a:ext cx="2664296" cy="324036"/>
          </a:xfrm>
          <a:prstGeom prst="wedgeRoundRectCallout">
            <a:avLst>
              <a:gd name="adj1" fmla="val -68612"/>
              <a:gd name="adj2" fmla="val -81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ArrowApply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Monad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oelichting met afgeronde rechthoek 5"/>
          <p:cNvSpPr/>
          <p:nvPr/>
        </p:nvSpPr>
        <p:spPr>
          <a:xfrm>
            <a:off x="6300192" y="2240868"/>
            <a:ext cx="2664296" cy="324036"/>
          </a:xfrm>
          <a:prstGeom prst="wedgeRoundRectCallout">
            <a:avLst>
              <a:gd name="adj1" fmla="val -138530"/>
              <a:gd name="adj2" fmla="val -3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 == Component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6300192" y="1808820"/>
            <a:ext cx="2664296" cy="324036"/>
          </a:xfrm>
          <a:prstGeom prst="wedgeRoundRectCallout">
            <a:avLst>
              <a:gd name="adj1" fmla="val -68612"/>
              <a:gd name="adj2" fmla="val -81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ArrowApply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Monad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oelichting met afgeronde rechthoek 5"/>
          <p:cNvSpPr/>
          <p:nvPr/>
        </p:nvSpPr>
        <p:spPr>
          <a:xfrm>
            <a:off x="6300192" y="2240868"/>
            <a:ext cx="2664296" cy="324036"/>
          </a:xfrm>
          <a:prstGeom prst="wedgeRoundRectCallout">
            <a:avLst>
              <a:gd name="adj1" fmla="val -138530"/>
              <a:gd name="adj2" fmla="val -3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 == Component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oelichting met afgeronde rechthoek 7"/>
          <p:cNvSpPr/>
          <p:nvPr/>
        </p:nvSpPr>
        <p:spPr>
          <a:xfrm>
            <a:off x="6300192" y="2672916"/>
            <a:ext cx="2664296" cy="900100"/>
          </a:xfrm>
          <a:prstGeom prst="wedgeRoundRectCallout">
            <a:avLst>
              <a:gd name="adj1" fmla="val -70525"/>
              <a:gd name="adj2" fmla="val -330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would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receive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a new 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for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every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input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value</a:t>
            </a:r>
            <a:endParaRPr lang="nl-NL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err="1" smtClean="0"/>
              <a:t>Merging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streams</a:t>
            </a:r>
            <a:endParaRPr lang="nl-NL" dirty="0"/>
          </a:p>
          <a:p>
            <a:r>
              <a:rPr lang="nl-NL" dirty="0" smtClean="0"/>
              <a:t>Feedback</a:t>
            </a:r>
            <a:endParaRPr lang="nl-NL" dirty="0"/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0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6300192" y="1808820"/>
            <a:ext cx="2664296" cy="324036"/>
          </a:xfrm>
          <a:prstGeom prst="wedgeRoundRectCallout">
            <a:avLst>
              <a:gd name="adj1" fmla="val -68612"/>
              <a:gd name="adj2" fmla="val -81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ArrowApply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Monad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oelichting met afgeronde rechthoek 5"/>
          <p:cNvSpPr/>
          <p:nvPr/>
        </p:nvSpPr>
        <p:spPr>
          <a:xfrm>
            <a:off x="6300192" y="2240868"/>
            <a:ext cx="2664296" cy="324036"/>
          </a:xfrm>
          <a:prstGeom prst="wedgeRoundRectCallout">
            <a:avLst>
              <a:gd name="adj1" fmla="val -138530"/>
              <a:gd name="adj2" fmla="val -3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 == Component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oelichting met afgeronde rechthoek 7"/>
          <p:cNvSpPr/>
          <p:nvPr/>
        </p:nvSpPr>
        <p:spPr>
          <a:xfrm>
            <a:off x="6300192" y="2672916"/>
            <a:ext cx="2664296" cy="900100"/>
          </a:xfrm>
          <a:prstGeom prst="wedgeRoundRectCallout">
            <a:avLst>
              <a:gd name="adj1" fmla="val -70525"/>
              <a:gd name="adj2" fmla="val -330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would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receive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a new 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for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every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input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value</a:t>
            </a:r>
            <a:endParaRPr lang="nl-NL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0" name="Toelichting met afgeronde rechthoek 9"/>
          <p:cNvSpPr/>
          <p:nvPr/>
        </p:nvSpPr>
        <p:spPr>
          <a:xfrm>
            <a:off x="6300192" y="4689140"/>
            <a:ext cx="2664296" cy="900100"/>
          </a:xfrm>
          <a:prstGeom prst="wedgeRoundRectCallout">
            <a:avLst>
              <a:gd name="adj1" fmla="val -70525"/>
              <a:gd name="adj2" fmla="val -330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An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alternative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to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that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seems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obvious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is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switchMap</a:t>
            </a:r>
            <a:endParaRPr lang="nl-NL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implementations</a:t>
            </a:r>
            <a:endParaRPr lang="nl-NL" sz="2800" dirty="0" smtClean="0"/>
          </a:p>
          <a:p>
            <a:pPr lvl="1"/>
            <a:r>
              <a:rPr lang="nl-NL" sz="2000" dirty="0" err="1" smtClean="0"/>
              <a:t>Based</a:t>
            </a:r>
            <a:r>
              <a:rPr lang="nl-NL" sz="2000" dirty="0" smtClean="0"/>
              <a:t> on </a:t>
            </a:r>
            <a:r>
              <a:rPr lang="nl-NL" sz="2000" dirty="0" err="1" smtClean="0"/>
              <a:t>derivation</a:t>
            </a:r>
            <a:r>
              <a:rPr lang="nl-NL" sz="2000" dirty="0" smtClean="0"/>
              <a:t> of </a:t>
            </a:r>
            <a:r>
              <a:rPr lang="nl-NL" sz="2000" dirty="0" err="1" smtClean="0"/>
              <a:t>Mealy</a:t>
            </a:r>
            <a:r>
              <a:rPr lang="nl-NL" sz="2000" dirty="0" smtClean="0"/>
              <a:t> Machine</a:t>
            </a:r>
          </a:p>
          <a:p>
            <a:pPr lvl="1"/>
            <a:r>
              <a:rPr lang="nl-NL" sz="2000" dirty="0" err="1" smtClean="0"/>
              <a:t>Based</a:t>
            </a:r>
            <a:r>
              <a:rPr lang="nl-NL" sz="2000" dirty="0" smtClean="0"/>
              <a:t> on paper </a:t>
            </a:r>
            <a:r>
              <a:rPr lang="nl-NL" sz="2000" dirty="0" err="1" smtClean="0"/>
              <a:t>by</a:t>
            </a:r>
            <a:r>
              <a:rPr lang="nl-NL" sz="2000" dirty="0" smtClean="0"/>
              <a:t> Ross Paterson</a:t>
            </a:r>
          </a:p>
          <a:p>
            <a:r>
              <a:rPr lang="nl-NL" sz="2800" dirty="0" err="1" smtClean="0"/>
              <a:t>Almost</a:t>
            </a:r>
            <a:r>
              <a:rPr lang="nl-NL" sz="2800" dirty="0" smtClean="0"/>
              <a:t> </a:t>
            </a:r>
            <a:r>
              <a:rPr lang="nl-NL" sz="2800" dirty="0" err="1" smtClean="0"/>
              <a:t>identical</a:t>
            </a:r>
            <a:r>
              <a:rPr lang="nl-NL" sz="2800" dirty="0" smtClean="0"/>
              <a:t> interface</a:t>
            </a:r>
          </a:p>
          <a:p>
            <a:pPr lvl="1"/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Observable.from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inputObs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&gt;&gt;&gt; c1.asObservable</a:t>
            </a:r>
            <a:endParaRPr lang="nl-N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c1.run(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inputObs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98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Last </a:t>
            </a:r>
            <a:r>
              <a:rPr lang="nl-NL" dirty="0" err="1" smtClean="0"/>
              <a:t>year</a:t>
            </a:r>
            <a:r>
              <a:rPr lang="nl-NL" dirty="0" smtClean="0"/>
              <a:t>: first </a:t>
            </a:r>
            <a:r>
              <a:rPr lang="nl-NL" dirty="0" err="1" smtClean="0"/>
              <a:t>version</a:t>
            </a:r>
            <a:endParaRPr lang="nl-NL" dirty="0" smtClean="0"/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derivation</a:t>
            </a:r>
            <a:r>
              <a:rPr lang="nl-NL" dirty="0" smtClean="0"/>
              <a:t> of </a:t>
            </a:r>
            <a:r>
              <a:rPr lang="nl-NL" dirty="0" err="1" smtClean="0"/>
              <a:t>Mealy</a:t>
            </a:r>
            <a:r>
              <a:rPr lang="nl-NL" dirty="0" smtClean="0"/>
              <a:t> Machine</a:t>
            </a:r>
          </a:p>
        </p:txBody>
      </p:sp>
    </p:spTree>
    <p:extLst>
      <p:ext uri="{BB962C8B-B14F-4D97-AF65-F5344CB8AC3E}">
        <p14:creationId xmlns:p14="http://schemas.microsoft.com/office/powerpoint/2010/main" val="28922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Last </a:t>
            </a:r>
            <a:r>
              <a:rPr lang="nl-NL" dirty="0" err="1" smtClean="0"/>
              <a:t>year</a:t>
            </a:r>
            <a:r>
              <a:rPr lang="nl-NL" dirty="0" smtClean="0"/>
              <a:t>: first </a:t>
            </a:r>
            <a:r>
              <a:rPr lang="nl-NL" dirty="0" err="1" smtClean="0"/>
              <a:t>version</a:t>
            </a:r>
            <a:endParaRPr lang="nl-NL" dirty="0" smtClean="0"/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derivation</a:t>
            </a:r>
            <a:r>
              <a:rPr lang="nl-NL" dirty="0" smtClean="0"/>
              <a:t> of </a:t>
            </a:r>
            <a:r>
              <a:rPr lang="nl-NL" dirty="0" err="1" smtClean="0"/>
              <a:t>Mealy</a:t>
            </a:r>
            <a:r>
              <a:rPr lang="nl-NL" dirty="0" smtClean="0"/>
              <a:t> Machine</a:t>
            </a:r>
          </a:p>
          <a:p>
            <a:r>
              <a:rPr lang="nl-NL" dirty="0" err="1" smtClean="0"/>
              <a:t>Now</a:t>
            </a:r>
            <a:r>
              <a:rPr lang="nl-NL" dirty="0" smtClean="0"/>
              <a:t>: second </a:t>
            </a:r>
            <a:r>
              <a:rPr lang="nl-NL" dirty="0" err="1" smtClean="0"/>
              <a:t>version</a:t>
            </a:r>
            <a:endParaRPr lang="nl-NL" dirty="0" smtClean="0"/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paper </a:t>
            </a:r>
            <a:r>
              <a:rPr lang="nl-NL" dirty="0" err="1" smtClean="0"/>
              <a:t>by</a:t>
            </a:r>
            <a:r>
              <a:rPr lang="nl-NL" dirty="0" smtClean="0"/>
              <a:t> Ross Paterson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19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2955</Words>
  <Application>Microsoft Office PowerPoint</Application>
  <PresentationFormat>Diavoorstelling (4:3)</PresentationFormat>
  <Paragraphs>590</Paragraphs>
  <Slides>71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71</vt:i4>
      </vt:variant>
    </vt:vector>
  </HeadingPairs>
  <TitlesOfParts>
    <vt:vector size="72" baseType="lpstr">
      <vt:lpstr>Kantoorthema</vt:lpstr>
      <vt:lpstr>Feedback API</vt:lpstr>
      <vt:lpstr>Feedback API</vt:lpstr>
      <vt:lpstr>Feedback API</vt:lpstr>
      <vt:lpstr>Feedback API</vt:lpstr>
      <vt:lpstr>Feedback API</vt:lpstr>
      <vt:lpstr>Feedback API</vt:lpstr>
      <vt:lpstr>Feedback API</vt:lpstr>
      <vt:lpstr>Feedback API</vt:lpstr>
      <vt:lpstr>Feedback API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Feedback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API</dc:title>
  <dc:creator>Richard van Heest</dc:creator>
  <cp:lastModifiedBy>Richard van Heest</cp:lastModifiedBy>
  <cp:revision>31</cp:revision>
  <dcterms:created xsi:type="dcterms:W3CDTF">2016-06-17T13:52:39Z</dcterms:created>
  <dcterms:modified xsi:type="dcterms:W3CDTF">2016-07-03T20:09:20Z</dcterms:modified>
</cp:coreProperties>
</file>