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9" r:id="rId2"/>
    <p:sldId id="278" r:id="rId3"/>
    <p:sldId id="258" r:id="rId4"/>
    <p:sldId id="277" r:id="rId5"/>
    <p:sldId id="259" r:id="rId6"/>
    <p:sldId id="263" r:id="rId7"/>
    <p:sldId id="265" r:id="rId8"/>
    <p:sldId id="264" r:id="rId9"/>
    <p:sldId id="266" r:id="rId10"/>
    <p:sldId id="267" r:id="rId11"/>
    <p:sldId id="279" r:id="rId12"/>
    <p:sldId id="270" r:id="rId13"/>
    <p:sldId id="271" r:id="rId14"/>
    <p:sldId id="282" r:id="rId15"/>
    <p:sldId id="272" r:id="rId16"/>
    <p:sldId id="273" r:id="rId17"/>
    <p:sldId id="274" r:id="rId18"/>
    <p:sldId id="275" r:id="rId19"/>
    <p:sldId id="276" r:id="rId20"/>
    <p:sldId id="284" r:id="rId21"/>
    <p:sldId id="283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78"/>
            <p14:sldId id="258"/>
            <p14:sldId id="277"/>
            <p14:sldId id="259"/>
          </p14:sldIdLst>
        </p14:section>
        <p14:section name="Overproduction" id="{933EC355-960C-4BDE-85FF-11184D1ADF62}">
          <p14:sldIdLst>
            <p14:sldId id="263"/>
            <p14:sldId id="265"/>
            <p14:sldId id="264"/>
            <p14:sldId id="266"/>
            <p14:sldId id="267"/>
            <p14:sldId id="279"/>
            <p14:sldId id="270"/>
            <p14:sldId id="271"/>
            <p14:sldId id="282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  <p14:sldId id="284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95" autoAdjust="0"/>
  </p:normalViewPr>
  <p:slideViewPr>
    <p:cSldViewPr>
      <p:cViewPr varScale="1">
        <p:scale>
          <a:sx n="93" d="100"/>
          <a:sy n="93" d="100"/>
        </p:scale>
        <p:origin x="-20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82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0"/>
  <ax:ocxPr ax:name="mute" ax:value="0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22"/>
  <ax:ocxPr ax:name="_cy" ax:value="19046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58208"/>
        <c:axId val="46159744"/>
      </c:scatterChart>
      <c:valAx>
        <c:axId val="4615820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6159744"/>
        <c:crosses val="autoZero"/>
        <c:crossBetween val="midCat"/>
      </c:valAx>
      <c:valAx>
        <c:axId val="4615974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6158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79456"/>
        <c:axId val="46180992"/>
      </c:scatterChart>
      <c:valAx>
        <c:axId val="4617945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6180992"/>
        <c:crosses val="autoZero"/>
        <c:crossBetween val="midCat"/>
      </c:valAx>
      <c:valAx>
        <c:axId val="4618099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6179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31264"/>
        <c:axId val="131132800"/>
      </c:scatterChart>
      <c:valAx>
        <c:axId val="13113126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1132800"/>
        <c:crosses val="autoZero"/>
        <c:crossBetween val="midCat"/>
      </c:valAx>
      <c:valAx>
        <c:axId val="13113280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1131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20736"/>
        <c:axId val="130834816"/>
      </c:scatterChart>
      <c:valAx>
        <c:axId val="1308207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834816"/>
        <c:crosses val="autoZero"/>
        <c:crossBetween val="midCat"/>
      </c:valAx>
      <c:valAx>
        <c:axId val="13083481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820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91136"/>
        <c:axId val="130892928"/>
      </c:scatterChart>
      <c:valAx>
        <c:axId val="13089113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892928"/>
        <c:crosses val="autoZero"/>
        <c:crossBetween val="midCat"/>
      </c:valAx>
      <c:valAx>
        <c:axId val="13089292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891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12640"/>
        <c:axId val="130914176"/>
      </c:scatterChart>
      <c:valAx>
        <c:axId val="13091264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14176"/>
        <c:crosses val="autoZero"/>
        <c:crossBetween val="midCat"/>
      </c:valAx>
      <c:valAx>
        <c:axId val="13091417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12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09312"/>
        <c:axId val="130910848"/>
      </c:scatterChart>
      <c:valAx>
        <c:axId val="130909312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10848"/>
        <c:crosses val="autoZero"/>
        <c:crossBetween val="midCat"/>
      </c:valAx>
      <c:valAx>
        <c:axId val="13091084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09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92000"/>
        <c:axId val="130993536"/>
      </c:scatterChart>
      <c:valAx>
        <c:axId val="13099200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93536"/>
        <c:crosses val="autoZero"/>
        <c:crossBetween val="midCat"/>
      </c:valAx>
      <c:valAx>
        <c:axId val="13099353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30992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119296"/>
        <c:axId val="120120832"/>
      </c:scatterChart>
      <c:valAx>
        <c:axId val="12011929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20120832"/>
        <c:crosses val="autoZero"/>
        <c:crossBetween val="midCat"/>
        <c:majorUnit val="2"/>
      </c:valAx>
      <c:valAx>
        <c:axId val="12012083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20119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36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76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7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09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16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33795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7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7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169095" TargetMode="External"/><Relationship Id="rId2" Type="http://schemas.openxmlformats.org/officeDocument/2006/relationships/hyperlink" Target="https://github.com/rvanheest/feedback4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7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err="1" smtClean="0"/>
              <a:t>async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smtClean="0"/>
              <a:t>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/>
          </a:p>
          <a:p>
            <a:r>
              <a:rPr lang="nl-NL" u="sng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In-memory list of </a:t>
            </a:r>
            <a:r>
              <a:rPr lang="nl-NL" dirty="0" smtClean="0"/>
              <a:t>data</a:t>
            </a:r>
          </a:p>
          <a:p>
            <a:pPr lvl="1"/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11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3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7" y="3861049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1" y="4643845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3" y="4230381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5" y="4230381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5" y="5013177"/>
            <a:ext cx="4196" cy="5040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9" y="4828511"/>
            <a:ext cx="166706" cy="873387"/>
          </a:xfrm>
          <a:prstGeom prst="curvedConnector3">
            <a:avLst>
              <a:gd name="adj1" fmla="val -13712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633816" y="4045714"/>
            <a:ext cx="38460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producer1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.merge(</a:t>
            </a:r>
            <a:r>
              <a:rPr lang="nl-NL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producer2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/>
      <p:bldP spid="56" grpId="0" animBg="1"/>
      <p:bldP spid="57" grpId="0" animBg="1"/>
      <p:bldP spid="58" grpId="0" animBg="1"/>
      <p:bldP spid="69" grpId="0" animBg="1"/>
      <p:bldP spid="7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backtrack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4566494"/>
          </a:xfrm>
        </p:spPr>
        <p:txBody>
          <a:bodyPr>
            <a:no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Maybe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Backpressure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endParaRPr lang="nl-NL" dirty="0" smtClean="0"/>
          </a:p>
          <a:p>
            <a:pPr lvl="1"/>
            <a:r>
              <a:rPr lang="nl-NL" dirty="0" err="1" smtClean="0"/>
              <a:t>Affects</a:t>
            </a:r>
            <a:r>
              <a:rPr lang="nl-NL" dirty="0" smtClean="0"/>
              <a:t> operators</a:t>
            </a:r>
          </a:p>
          <a:p>
            <a:endParaRPr lang="nl-NL" dirty="0"/>
          </a:p>
          <a:p>
            <a:r>
              <a:rPr lang="nl-NL" b="1" dirty="0" err="1" smtClean="0"/>
              <a:t>Our</a:t>
            </a:r>
            <a:r>
              <a:rPr lang="nl-NL" b="1" dirty="0" smtClean="0"/>
              <a:t> solution</a:t>
            </a:r>
          </a:p>
          <a:p>
            <a:pPr lvl="1"/>
            <a:r>
              <a:rPr lang="nl-NL" dirty="0" smtClean="0"/>
              <a:t>Move </a:t>
            </a:r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to</a:t>
            </a:r>
            <a:r>
              <a:rPr lang="nl-NL" dirty="0" smtClean="0"/>
              <a:t> source</a:t>
            </a:r>
          </a:p>
          <a:p>
            <a:pPr lvl="1"/>
            <a:r>
              <a:rPr lang="nl-NL" dirty="0" smtClean="0"/>
              <a:t>Keep </a:t>
            </a:r>
            <a:r>
              <a:rPr lang="nl-NL" dirty="0" err="1" smtClean="0"/>
              <a:t>the</a:t>
            </a:r>
            <a:r>
              <a:rPr lang="nl-NL" dirty="0" smtClean="0"/>
              <a:t> operators </a:t>
            </a:r>
            <a:r>
              <a:rPr lang="nl-NL" i="1" dirty="0" err="1" smtClean="0"/>
              <a:t>reactive</a:t>
            </a:r>
            <a:endParaRPr lang="nl-NL" dirty="0" smtClean="0"/>
          </a:p>
          <a:p>
            <a:pPr lvl="1"/>
            <a:r>
              <a:rPr lang="nl-NL" i="1" dirty="0" err="1" smtClean="0"/>
              <a:t>Automatically</a:t>
            </a:r>
            <a:r>
              <a:rPr lang="nl-NL" i="1" dirty="0" smtClean="0"/>
              <a:t> </a:t>
            </a:r>
            <a:r>
              <a:rPr lang="nl-NL" i="1" dirty="0" err="1" smtClean="0"/>
              <a:t>calculate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much</a:t>
            </a:r>
            <a:r>
              <a:rPr lang="nl-NL" i="1" dirty="0" smtClean="0"/>
              <a:t> data </a:t>
            </a:r>
            <a:r>
              <a:rPr lang="nl-NL" i="1" dirty="0" err="1" smtClean="0"/>
              <a:t>to</a:t>
            </a:r>
            <a:r>
              <a:rPr lang="nl-NL" i="1" dirty="0" smtClean="0"/>
              <a:t> produce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Lossy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3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2016-12-16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2"/>
              <p:cNvSpPr txBox="1"/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nl-NL" sz="28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nl-NL" sz="28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nl-NL" sz="2800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l-NL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NL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  <m:r>
                        <a:rPr lang="nl-NL" sz="2800" b="0" i="1" smtClean="0">
                          <a:latin typeface="Cambria Math"/>
                        </a:rPr>
                        <m:t>(</m:t>
                      </m:r>
                      <m:r>
                        <a:rPr lang="nl-NL" sz="2800" b="0" i="1" smtClean="0">
                          <a:latin typeface="Cambria Math"/>
                        </a:rPr>
                        <m:t>𝑠</m:t>
                      </m:r>
                      <m:r>
                        <a:rPr lang="nl-N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4864"/>
                <a:ext cx="5344989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s://upload.wikimedia.org/wikipedia/commons/thumb/9/90/Simple_feedback_control_loop2.svg/1280px-Simple_feedback_control_loop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710956"/>
            <a:ext cx="7064128" cy="2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2118022" y="1628800"/>
            <a:ext cx="31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 smtClean="0"/>
              <a:t>Laplace </a:t>
            </a:r>
            <a:r>
              <a:rPr lang="en-US" sz="2400" i="1" dirty="0" smtClean="0"/>
              <a:t>transformation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0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2" y="0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9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75" y="0"/>
                  <a:ext cx="9150350" cy="686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2776"/>
            <a:ext cx="8234363" cy="1556940"/>
          </a:xfr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645024"/>
            <a:ext cx="4587157" cy="2905200"/>
          </a:xfrm>
          <a:prstGeom prst="rect">
            <a:avLst/>
          </a:prstGeom>
        </p:spPr>
      </p:pic>
      <p:pic>
        <p:nvPicPr>
          <p:cNvPr id="6146" name="Picture 2" descr="G:\Richard van Heest\TU Delft\Jaar 4\IN5000 Master Thesis\Report and Presentation\presentation\img\p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4032449" cy="24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475656" y="3059668"/>
            <a:ext cx="15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/>
              <a:t>PID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r>
                        <a:rPr lang="nl-NL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nl-NL" i="1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nl-NL" i="1">
                              <a:latin typeface="Cambria Math"/>
                            </a:rPr>
                            <m:t>𝑑</m:t>
                          </m:r>
                          <m:r>
                            <a:rPr lang="nl-NL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nl-N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nl-NL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nl-NL" b="0" i="0" smtClean="0">
                              <a:latin typeface="Cambria Math"/>
                            </a:rPr>
                            <m:t>d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2" y="3429000"/>
                <a:ext cx="4537076" cy="737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485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dirty="0" err="1" smtClean="0"/>
              <a:t>Components</a:t>
            </a:r>
            <a:r>
              <a:rPr lang="nl-NL" sz="2800" dirty="0" smtClean="0"/>
              <a:t> are </a:t>
            </a:r>
            <a:r>
              <a:rPr lang="nl-NL" sz="2800" dirty="0" err="1" smtClean="0"/>
              <a:t>transformations</a:t>
            </a:r>
            <a:r>
              <a:rPr lang="nl-NL" sz="2800" dirty="0" smtClean="0"/>
              <a:t> over </a:t>
            </a:r>
            <a:r>
              <a:rPr lang="nl-NL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err="1" smtClean="0"/>
              <a:t>s</a:t>
            </a:r>
            <a:r>
              <a:rPr lang="nl-NL" sz="2800" dirty="0" smtClean="0"/>
              <a:t>: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Component[I, O](transform: Observable[I] =&gt; Observable[O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run(is: Observable[I]): Observable[O]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transform(is)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&gt;&gt;&gt;[X](other: Component[O, X]):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Component(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compose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create(f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more operators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create[I, O](f: I =&gt; O): Component[I, O]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(_ map 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19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467544" y="161218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&lt;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 err="1"/>
              <a:t>com.github.rvanheest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groupId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feedback4s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artifactId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   &lt;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r>
              <a:rPr lang="nl-NL" dirty="0"/>
              <a:t>1.0</a:t>
            </a: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version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br>
              <a:rPr lang="nl-NL" dirty="0">
                <a:solidFill>
                  <a:srgbClr val="008080"/>
                </a:solidFill>
              </a:rPr>
            </a:br>
            <a:r>
              <a:rPr lang="nl-NL" dirty="0">
                <a:solidFill>
                  <a:srgbClr val="008080"/>
                </a:solidFill>
              </a:rPr>
              <a:t>&lt;/</a:t>
            </a:r>
            <a:r>
              <a:rPr lang="nl-NL" dirty="0" err="1">
                <a:solidFill>
                  <a:srgbClr val="3F7F7F"/>
                </a:solidFill>
              </a:rPr>
              <a:t>dependency</a:t>
            </a:r>
            <a:r>
              <a:rPr lang="nl-NL" dirty="0">
                <a:solidFill>
                  <a:srgbClr val="008080"/>
                </a:solidFill>
              </a:rPr>
              <a:t>&gt;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7633" y="32036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github.com/rvanheest/feedback4s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37077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doi.org/10.5281/zenodo.169095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Richard van Heest\TU Delft\Jaar 4\IN5000 Master Thesis\Report and Presentation\report\figures\BallTracker-moving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 b="41218"/>
          <a:stretch/>
        </p:blipFill>
        <p:spPr bwMode="auto">
          <a:xfrm>
            <a:off x="0" y="0"/>
            <a:ext cx="9144000" cy="4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20</a:t>
            </a:fld>
            <a:endParaRPr lang="nl-NL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" y="4437112"/>
            <a:ext cx="8728449" cy="1838573"/>
          </a:xfrm>
        </p:spPr>
      </p:pic>
    </p:spTree>
    <p:extLst>
      <p:ext uri="{BB962C8B-B14F-4D97-AF65-F5344CB8AC3E}">
        <p14:creationId xmlns:p14="http://schemas.microsoft.com/office/powerpoint/2010/main" val="271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filter(i =&gt; i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.filter(i =&gt;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of </a:t>
            </a:r>
            <a:r>
              <a:rPr lang="nl-NL" dirty="0" err="1" smtClean="0"/>
              <a:t>programming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94680"/>
              </p:ext>
            </p:extLst>
          </p:nvPr>
        </p:nvGraphicFramePr>
        <p:xfrm>
          <a:off x="1290464" y="2377440"/>
          <a:ext cx="6563072" cy="39319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26568"/>
                <a:gridCol w="2232248"/>
                <a:gridCol w="2304256"/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Single item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Multiple items</a:t>
                      </a:r>
                      <a:endParaRPr lang="nl-NL" sz="2400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dirty="0" err="1" smtClean="0"/>
                        <a:t>interactive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</a:t>
                      </a:r>
                      <a:r>
                        <a:rPr lang="nl-NL" sz="1800" dirty="0" smtClean="0"/>
                        <a:t>: T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</a:t>
                      </a:r>
                      <a:r>
                        <a:rPr lang="nl-NL" sz="1800" dirty="0" smtClean="0"/>
                        <a:t>:</a:t>
                      </a:r>
                      <a:r>
                        <a:rPr lang="nl-NL" sz="1800" baseline="0" dirty="0" smtClean="0"/>
                        <a:t> </a:t>
                      </a:r>
                      <a:r>
                        <a:rPr lang="nl-NL" sz="1800" baseline="0" dirty="0" err="1" smtClean="0"/>
                        <a:t>Iterable</a:t>
                      </a:r>
                      <a:r>
                        <a:rPr lang="nl-NL" sz="1800" baseline="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Asynchronous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dirty="0" err="1" smtClean="0"/>
                        <a:t>reactive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getItemsAsync</a:t>
                      </a:r>
                      <a:r>
                        <a:rPr lang="nl-NL" sz="1800" dirty="0" smtClean="0"/>
                        <a:t>: </a:t>
                      </a:r>
                      <a:r>
                        <a:rPr lang="nl-NL" sz="1800" dirty="0" err="1" smtClean="0"/>
                        <a:t>Future</a:t>
                      </a:r>
                      <a:r>
                        <a:rPr lang="nl-NL" sz="180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getItemsAsync</a:t>
                      </a:r>
                      <a:r>
                        <a:rPr lang="nl-NL" sz="1800" dirty="0" smtClean="0"/>
                        <a:t>: </a:t>
                      </a:r>
                      <a:r>
                        <a:rPr lang="nl-NL" sz="1800" dirty="0" err="1" smtClean="0"/>
                        <a:t>Observable</a:t>
                      </a:r>
                      <a:r>
                        <a:rPr lang="nl-NL" sz="180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9" y="140348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1" y="1772817"/>
            <a:ext cx="0" cy="395114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9" y="572396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3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3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3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3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0</a:t>
            </a:r>
            <a:endParaRPr lang="nl-NL" dirty="0"/>
          </a:p>
        </p:txBody>
      </p:sp>
      <p:sp>
        <p:nvSpPr>
          <p:cNvPr id="19" name="time1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1</a:t>
            </a:r>
            <a:endParaRPr lang="nl-NL" dirty="0"/>
          </a:p>
        </p:txBody>
      </p:sp>
      <p:sp>
        <p:nvSpPr>
          <p:cNvPr id="20" name="time2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2</a:t>
            </a:r>
            <a:endParaRPr lang="nl-NL" dirty="0"/>
          </a:p>
        </p:txBody>
      </p:sp>
      <p:sp>
        <p:nvSpPr>
          <p:cNvPr id="21" name="time3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3</a:t>
            </a:r>
            <a:endParaRPr lang="nl-NL" dirty="0"/>
          </a:p>
        </p:txBody>
      </p:sp>
      <p:sp>
        <p:nvSpPr>
          <p:cNvPr id="27" name="time4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4</a:t>
            </a:r>
            <a:endParaRPr lang="nl-NL" dirty="0"/>
          </a:p>
        </p:txBody>
      </p:sp>
      <p:sp>
        <p:nvSpPr>
          <p:cNvPr id="28" name="time5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5</a:t>
            </a:r>
            <a:endParaRPr lang="nl-NL" dirty="0"/>
          </a:p>
        </p:txBody>
      </p:sp>
      <p:sp>
        <p:nvSpPr>
          <p:cNvPr id="29" name="time6"/>
          <p:cNvSpPr txBox="1"/>
          <p:nvPr/>
        </p:nvSpPr>
        <p:spPr>
          <a:xfrm>
            <a:off x="6552221" y="3244335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7</a:t>
            </a:r>
            <a:endParaRPr lang="nl-NL" dirty="0"/>
          </a:p>
        </p:txBody>
      </p:sp>
      <p:sp>
        <p:nvSpPr>
          <p:cNvPr id="31" name="time8"/>
          <p:cNvSpPr txBox="1"/>
          <p:nvPr/>
        </p:nvSpPr>
        <p:spPr>
          <a:xfrm>
            <a:off x="6552221" y="3240921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8</a:t>
            </a:r>
            <a:endParaRPr lang="nl-NL" dirty="0"/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2" grpId="2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8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4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3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705</Words>
  <Application>Microsoft Office PowerPoint</Application>
  <PresentationFormat>Diavoorstelling (4:3)</PresentationFormat>
  <Paragraphs>243</Paragraphs>
  <Slides>21</Slides>
  <Notes>6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Interactive vs. Reactive</vt:lpstr>
      <vt:lpstr>The four effects of programming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source matters!</vt:lpstr>
      <vt:lpstr>Backpressure/Reactive Streams</vt:lpstr>
      <vt:lpstr>Interactive vs. Reactive</vt:lpstr>
      <vt:lpstr>Let’s backtrack</vt:lpstr>
      <vt:lpstr>Feedback Control</vt:lpstr>
      <vt:lpstr>PowerPoint-presentatie</vt:lpstr>
      <vt:lpstr>PowerPoint-presentatie</vt:lpstr>
      <vt:lpstr>Feedback system</vt:lpstr>
      <vt:lpstr>feedback4s</vt:lpstr>
      <vt:lpstr>feedback4s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83</cp:revision>
  <dcterms:created xsi:type="dcterms:W3CDTF">2016-12-02T09:53:33Z</dcterms:created>
  <dcterms:modified xsi:type="dcterms:W3CDTF">2016-12-14T09:06:27Z</dcterms:modified>
</cp:coreProperties>
</file>