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4"/>
  </p:sldMasterIdLst>
  <p:notesMasterIdLst>
    <p:notesMasterId r:id="rId11"/>
  </p:notesMasterIdLst>
  <p:sldIdLst>
    <p:sldId id="326" r:id="rId5"/>
    <p:sldId id="328" r:id="rId6"/>
    <p:sldId id="325" r:id="rId7"/>
    <p:sldId id="327" r:id="rId8"/>
    <p:sldId id="329" r:id="rId9"/>
    <p:sldId id="330" r:id="rId10"/>
  </p:sldIdLst>
  <p:sldSz cx="9906000" cy="6858000" type="A4"/>
  <p:notesSz cx="6797675" cy="9874250"/>
  <p:custShowLst>
    <p:custShow name="Contacts" id="0">
      <p:sldLst/>
    </p:custShow>
  </p:custShowLst>
  <p:custDataLst>
    <p:tags r:id="rId1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0306" autoAdjust="0"/>
  </p:normalViewPr>
  <p:slideViewPr>
    <p:cSldViewPr snapToGrid="0" snapToObjects="1">
      <p:cViewPr varScale="1">
        <p:scale>
          <a:sx n="63" d="100"/>
          <a:sy n="63" d="100"/>
        </p:scale>
        <p:origin x="492" y="7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13/05/2018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Documents (i.e. objects) correspond to native dictionary data type in Python.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Stored in BSON files, Binary JSON (JavaScript Object Notation) format,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Embedded documents and arrays reduce need joins.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0BFAA-0A50-44EB-A3E8-6F1A8FF83E7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14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aseline="0" dirty="0" smtClean="0"/>
              <a:t>show </a:t>
            </a:r>
            <a:r>
              <a:rPr lang="en-GB" baseline="0" dirty="0" err="1" smtClean="0"/>
              <a:t>dbs</a:t>
            </a:r>
            <a:endParaRPr lang="en-GB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aseline="0" dirty="0" smtClean="0"/>
              <a:t>use </a:t>
            </a:r>
            <a:r>
              <a:rPr lang="en-GB" baseline="0" dirty="0" err="1" smtClean="0"/>
              <a:t>mflix</a:t>
            </a:r>
            <a:endParaRPr lang="en-GB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aseline="0" dirty="0" smtClean="0"/>
              <a:t>db. &lt;tab&gt;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aseline="0" dirty="0" err="1" smtClean="0"/>
              <a:t>db.getCollectionNames</a:t>
            </a:r>
            <a:r>
              <a:rPr lang="en-GB" baseline="0" dirty="0" smtClean="0"/>
              <a:t>()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aseline="0" dirty="0" err="1" smtClean="0"/>
              <a:t>db.movies_initial.findOne</a:t>
            </a:r>
            <a:r>
              <a:rPr lang="en-GB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0BFAA-0A50-44EB-A3E8-6F1A8FF83E7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38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aseline="0" dirty="0" smtClean="0"/>
              <a:t>Filter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baseline="0" dirty="0" smtClean="0"/>
              <a:t>Projection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0BFAA-0A50-44EB-A3E8-6F1A8FF83E7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0BFAA-0A50-44EB-A3E8-6F1A8FF83E7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34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troduction/#document-datab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ongodb.com/download-center#enterpris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mongodb.com/download-center?jmp=nav#compas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getting-starte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ocs.mongodb.com/manual/mong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ongodb.com/python/current/api/pymongo/collec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query-docume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ongodb.com/manual/aggreg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90000" indent="0">
              <a:buNone/>
            </a:pPr>
            <a:r>
              <a:rPr lang="en-GB" dirty="0">
                <a:hlinkClick r:id="rId3"/>
              </a:rPr>
              <a:t>https://docs.mongodb.com/manual/introduction/#</a:t>
            </a:r>
            <a:r>
              <a:rPr lang="en-GB" dirty="0" smtClean="0">
                <a:hlinkClick r:id="rId3"/>
              </a:rPr>
              <a:t>document-database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r>
              <a:rPr lang="en-GB" dirty="0" smtClean="0"/>
              <a:t>Terminology</a:t>
            </a:r>
          </a:p>
          <a:p>
            <a:pPr marL="432900" indent="-342900">
              <a:buFont typeface="+mj-lt"/>
              <a:buAutoNum type="arabicPeriod"/>
            </a:pPr>
            <a:r>
              <a:rPr lang="en-GB" dirty="0" smtClean="0"/>
              <a:t>Table </a:t>
            </a:r>
            <a:r>
              <a:rPr lang="en-GB" dirty="0"/>
              <a:t>= Collection</a:t>
            </a:r>
          </a:p>
          <a:p>
            <a:pPr marL="432900" indent="-342900">
              <a:buFont typeface="+mj-lt"/>
              <a:buAutoNum type="arabicPeriod"/>
            </a:pPr>
            <a:r>
              <a:rPr lang="en-GB" dirty="0"/>
              <a:t>Row = </a:t>
            </a:r>
            <a:r>
              <a:rPr lang="en-GB" dirty="0" smtClean="0"/>
              <a:t>Document</a:t>
            </a:r>
          </a:p>
          <a:p>
            <a:pPr marL="432900" indent="-342900">
              <a:buFont typeface="+mj-lt"/>
              <a:buAutoNum type="arabicPeriod"/>
            </a:pPr>
            <a:r>
              <a:rPr lang="en-GB" dirty="0" smtClean="0"/>
              <a:t>Column = Field</a:t>
            </a: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4" y="1844713"/>
            <a:ext cx="4413117" cy="1921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9485" y="4067557"/>
            <a:ext cx="4191282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">
              <a:spcBef>
                <a:spcPts val="600"/>
              </a:spcBef>
              <a:spcAft>
                <a:spcPts val="400"/>
              </a:spcAft>
              <a:buSzPct val="100000"/>
            </a:pPr>
            <a:r>
              <a:rPr lang="en-GB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Comparison with SQL</a:t>
            </a:r>
          </a:p>
          <a:p>
            <a:pPr marL="432900" indent="-342900">
              <a:spcBef>
                <a:spcPts val="6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Dynamic </a:t>
            </a:r>
            <a:r>
              <a:rPr lang="en-GB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schema</a:t>
            </a:r>
          </a:p>
          <a:p>
            <a:pPr marL="432900" indent="-342900">
              <a:spcBef>
                <a:spcPts val="6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Object oriented</a:t>
            </a:r>
          </a:p>
          <a:p>
            <a:pPr marL="432900" indent="-342900">
              <a:spcBef>
                <a:spcPts val="6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Native Python datatypes</a:t>
            </a:r>
            <a:endParaRPr lang="en-GB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642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and setup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9000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www.mongodb.com/download-center#enterprise</a:t>
            </a: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www.mongodb.com/cloud/atlas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r>
              <a:rPr lang="en-GB" u="sng" dirty="0">
                <a:hlinkClick r:id="rId4"/>
              </a:rPr>
              <a:t>https://</a:t>
            </a:r>
            <a:r>
              <a:rPr lang="en-GB" u="sng" dirty="0" smtClean="0">
                <a:hlinkClick r:id="rId4"/>
              </a:rPr>
              <a:t>www.mongodb.com/download-center?jmp=nav#compass</a:t>
            </a:r>
            <a:endParaRPr lang="en-GB" u="sng" dirty="0" smtClean="0"/>
          </a:p>
          <a:p>
            <a:pPr marL="90000" indent="0">
              <a:buNone/>
            </a:pPr>
            <a:endParaRPr lang="en-GB" u="sng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75" y="3273426"/>
            <a:ext cx="2241426" cy="663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83" y="4849240"/>
            <a:ext cx="5562600" cy="1057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74" y="1791606"/>
            <a:ext cx="5162550" cy="704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started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90000" indent="0">
              <a:buNone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://docs.mongodb.com/manual/tutorial/getting-started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r>
              <a:rPr lang="en-GB" dirty="0" smtClean="0"/>
              <a:t>Mongo Shell</a:t>
            </a:r>
          </a:p>
          <a:p>
            <a:pPr marL="468000" lvl="1" indent="0">
              <a:buNone/>
            </a:pPr>
            <a:r>
              <a:rPr lang="en-GB" dirty="0">
                <a:hlinkClick r:id="rId4"/>
              </a:rPr>
              <a:t>https://docs.mongodb.com/manual/mongo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468000" lvl="1" indent="0">
              <a:buNone/>
            </a:pPr>
            <a:endParaRPr lang="en-GB" dirty="0"/>
          </a:p>
          <a:p>
            <a:pPr marL="468000" lvl="1" indent="0">
              <a:buNone/>
            </a:pPr>
            <a:endParaRPr lang="en-GB" dirty="0" smtClean="0"/>
          </a:p>
          <a:p>
            <a:pPr marL="468000" lvl="1" indent="0">
              <a:buNone/>
            </a:pPr>
            <a:endParaRPr lang="en-GB" dirty="0"/>
          </a:p>
          <a:p>
            <a:pPr marL="468000" lvl="1" indent="0">
              <a:buNone/>
            </a:pPr>
            <a:endParaRPr lang="en-GB" dirty="0" smtClean="0"/>
          </a:p>
          <a:p>
            <a:pPr marL="4680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mongo shell will attempt to connect to the MongoDB instance running on the localhost interface on port </a:t>
            </a:r>
            <a:r>
              <a:rPr lang="en-US" dirty="0" smtClean="0"/>
              <a:t>27017</a:t>
            </a:r>
            <a:r>
              <a:rPr lang="en-GB" dirty="0"/>
              <a:t>.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3" y="1696546"/>
            <a:ext cx="6251511" cy="1424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74" y="4300367"/>
            <a:ext cx="6861771" cy="8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7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90000" indent="0">
              <a:buNone/>
            </a:pPr>
            <a:r>
              <a:rPr lang="en-GB" dirty="0"/>
              <a:t>https://</a:t>
            </a:r>
            <a:r>
              <a:rPr lang="en-GB" dirty="0" smtClean="0"/>
              <a:t>api.mongodb.com/python/current/index.htm</a:t>
            </a:r>
          </a:p>
          <a:p>
            <a:pPr marL="90000" indent="0">
              <a:buNone/>
            </a:pPr>
            <a:r>
              <a:rPr lang="en-GB" dirty="0" smtClean="0"/>
              <a:t>Tutorial and examples</a:t>
            </a:r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api.mongodb.com/python/current/api/pymongo/collection.html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3" y="2003308"/>
            <a:ext cx="2800350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3" y="3754976"/>
            <a:ext cx="9267825" cy="199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74" y="2844373"/>
            <a:ext cx="916305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82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language and Aggregation Framework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90000" indent="0">
              <a:buNone/>
            </a:pPr>
            <a:r>
              <a:rPr lang="en-GB" dirty="0" smtClean="0"/>
              <a:t>Query language:</a:t>
            </a:r>
            <a:endParaRPr lang="en-GB" dirty="0"/>
          </a:p>
          <a:p>
            <a:pPr marL="90000" indent="0">
              <a:buNone/>
            </a:pPr>
            <a:r>
              <a:rPr lang="en-GB" dirty="0">
                <a:hlinkClick r:id="rId3"/>
              </a:rPr>
              <a:t>https://docs.mongodb.com/manual/tutorial/query-documents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r>
              <a:rPr lang="en-GB" dirty="0" smtClean="0"/>
              <a:t>Aggregation framework</a:t>
            </a:r>
            <a:endParaRPr lang="en-GB" dirty="0"/>
          </a:p>
          <a:p>
            <a:pPr marL="90000" indent="0">
              <a:buNone/>
            </a:pPr>
            <a:r>
              <a:rPr lang="en-GB" dirty="0">
                <a:hlinkClick r:id="rId4"/>
              </a:rPr>
              <a:t>https://docs.mongodb.com/manual/aggregation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 marL="90000" indent="0">
              <a:buNone/>
            </a:pPr>
            <a:endParaRPr lang="en-GB" dirty="0"/>
          </a:p>
          <a:p>
            <a:pPr marL="9000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6728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MTMediaLibraryDocumentType xmlns="7a399081-e24b-4a94-845b-1d4aeb02a3ee">Presentation</GMTMediaLibraryDocumentType>
    <GMTMediaLibraryBusinessAreas xmlns="7a399081-e24b-4a94-845b-1d4aeb02a3ee">
      <Value>Communications</Value>
      <Value>Corporate</Value>
    </GMTMediaLibraryBusinessAreas>
    <GMTMediaLibraryLocations xmlns="7a399081-e24b-4a94-845b-1d4aeb02a3ee">
      <Value>Berlin</Value>
      <Value>Houston</Value>
      <Value>London</Value>
      <Value>Paris</Value>
      <Value>Singapore</Value>
      <Value>Switzerland</Value>
    </GMTMediaLibraryLocation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edia Item" ma:contentTypeID="0x010100E13639D17FBA4C9F8175AA6DB2949DB400B84F139C5B430B4490B623E25746E5E2" ma:contentTypeVersion="2" ma:contentTypeDescription="Media item e.g. Video, Audio, Photo, Power Point, Publications, Excel workbook, PDF, Word document etc" ma:contentTypeScope="" ma:versionID="a688048c4eb5e6e197bdcfa62914a88e">
  <xsd:schema xmlns:xsd="http://www.w3.org/2001/XMLSchema" xmlns:xs="http://www.w3.org/2001/XMLSchema" xmlns:p="http://schemas.microsoft.com/office/2006/metadata/properties" xmlns:ns2="7a399081-e24b-4a94-845b-1d4aeb02a3ee" targetNamespace="http://schemas.microsoft.com/office/2006/metadata/properties" ma:root="true" ma:fieldsID="6f746b12ed4e70161b54a7b8189e504b" ns2:_="">
    <xsd:import namespace="7a399081-e24b-4a94-845b-1d4aeb02a3ee"/>
    <xsd:element name="properties">
      <xsd:complexType>
        <xsd:sequence>
          <xsd:element name="documentManagement">
            <xsd:complexType>
              <xsd:all>
                <xsd:element ref="ns2:GMTMediaLibraryDocumentType" minOccurs="0"/>
                <xsd:element ref="ns2:GMTMediaLibraryLocations" minOccurs="0"/>
                <xsd:element ref="ns2:GMTMediaLibraryBusinessAre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99081-e24b-4a94-845b-1d4aeb02a3ee" elementFormDefault="qualified">
    <xsd:import namespace="http://schemas.microsoft.com/office/2006/documentManagement/types"/>
    <xsd:import namespace="http://schemas.microsoft.com/office/infopath/2007/PartnerControls"/>
    <xsd:element name="GMTMediaLibraryDocumentType" ma:index="8" nillable="true" ma:displayName="Type" ma:format="Dropdown" ma:internalName="GMTMediaLibraryDocumentType">
      <xsd:simpleType>
        <xsd:restriction base="dms:Choice">
          <xsd:enumeration value="Presentation"/>
          <xsd:enumeration value="Publications"/>
          <xsd:enumeration value="Excel"/>
          <xsd:enumeration value="Form"/>
          <xsd:enumeration value="Messaging"/>
          <xsd:enumeration value="Guidelines"/>
          <xsd:enumeration value="Process"/>
          <xsd:enumeration value="Image"/>
          <xsd:enumeration value="Survey"/>
        </xsd:restriction>
      </xsd:simpleType>
    </xsd:element>
    <xsd:element name="GMTMediaLibraryLocations" ma:index="9" nillable="true" ma:displayName="Locations" ma:internalName="GMTMediaLibraryLocation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erlin"/>
                    <xsd:enumeration value="Houston"/>
                    <xsd:enumeration value="London"/>
                    <xsd:enumeration value="Manchester Bauhaus"/>
                    <xsd:enumeration value="Manchester Castlefield House"/>
                    <xsd:enumeration value="Paris"/>
                    <xsd:enumeration value="Singapore"/>
                    <xsd:enumeration value="Switzerland"/>
                    <xsd:enumeration value="Walluf (Germany)"/>
                    <xsd:enumeration value="All (GMT Group)"/>
                    <xsd:enumeration value="Gazprom Group"/>
                  </xsd:restriction>
                </xsd:simpleType>
              </xsd:element>
            </xsd:sequence>
          </xsd:extension>
        </xsd:complexContent>
      </xsd:complexType>
    </xsd:element>
    <xsd:element name="GMTMediaLibraryBusinessAreas" ma:index="10" nillable="true" ma:displayName="Business Areas" ma:format="Dropdown" ma:internalName="GMTMediaLibraryBusinessArea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unications"/>
                    <xsd:enumeration value="Corporate"/>
                    <xsd:enumeration value="Gazprom Energy"/>
                    <xsd:enumeration value="GGES"/>
                    <xsd:enumeration value="Global Business Development and Downstream"/>
                    <xsd:enumeration value="Global Gas, Power and Derivatives"/>
                    <xsd:enumeration value="HR"/>
                    <xsd:enumeration value="LNG, Shipping and Clean Energy"/>
                    <xsd:enumeration value="Oil, LPG &amp; FXGlobal Functions"/>
                    <xsd:enumeration value="Business Capability"/>
                    <xsd:enumeration value="Business Services"/>
                    <xsd:enumeration value="Commercial Analytics"/>
                    <xsd:enumeration value="Finance"/>
                    <xsd:enumeration value="Internal Audit &amp; Shareholder Support"/>
                    <xsd:enumeration value="IT"/>
                    <xsd:enumeration value="Legal"/>
                    <xsd:enumeration value="Risk"/>
                    <xsd:enumeration value="Secretariat"/>
                    <xsd:enumeration value="Tax"/>
                    <xsd:enumeration value="Treasury, Credit and Funding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74B6B6-859E-4D47-B5B5-2F8A663167D3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7a399081-e24b-4a94-845b-1d4aeb02a3e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415C7-C73B-421B-A4AD-6DA4E24EB1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399081-e24b-4a94-845b-1d4aeb02a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458</TotalTime>
  <Words>154</Words>
  <Application>Microsoft Office PowerPoint</Application>
  <PresentationFormat>A4 Paper (210x297 mm)</PresentationFormat>
  <Paragraphs>85</Paragraphs>
  <Slides>6</Slides>
  <Notes>4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Calibri</vt:lpstr>
      <vt:lpstr>Courier New</vt:lpstr>
      <vt:lpstr>ITC Avant Garde Std Bk</vt:lpstr>
      <vt:lpstr>ITC Avant Garde Std Md</vt:lpstr>
      <vt:lpstr>Symbol</vt:lpstr>
      <vt:lpstr>Wingdings</vt:lpstr>
      <vt:lpstr>ヒラギノ角ゴ Pro W3</vt:lpstr>
      <vt:lpstr>Marketing&amp;TradingTheme</vt:lpstr>
      <vt:lpstr>think-cell Slide</vt:lpstr>
      <vt:lpstr>PowerPoint Presentation</vt:lpstr>
      <vt:lpstr>Basics</vt:lpstr>
      <vt:lpstr>Install and setup</vt:lpstr>
      <vt:lpstr>Get started</vt:lpstr>
      <vt:lpstr>Python</vt:lpstr>
      <vt:lpstr>Query language and Aggregation Framework</vt:lpstr>
      <vt:lpstr>Contacts</vt:lpstr>
    </vt:vector>
  </TitlesOfParts>
  <Company>Gazprom Marketing &amp; Trading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Norton</dc:creator>
  <cp:lastModifiedBy>Peter Norton</cp:lastModifiedBy>
  <cp:revision>13</cp:revision>
  <dcterms:created xsi:type="dcterms:W3CDTF">2018-05-13T10:37:44Z</dcterms:created>
  <dcterms:modified xsi:type="dcterms:W3CDTF">2018-05-13T18:15:57Z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0x010100E13639D17FBA4C9F8175AA6DB2949DB400B84F139C5B430B4490B623E25746E5E2</vt:lpwstr>
  </property>
</Properties>
</file>