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97DC9F-BC08-40D1-8104-96483E473E8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thecustomgeek.com/wp-content/uploads/2012/09/328sm.jpe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ti.com/product/MSP430FR4133/datashe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Microcontroller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Atmel ATMega328P</a:t>
            </a:r>
          </a:p>
        </p:txBody>
      </p:sp>
    </p:spTree>
    <p:extLst>
      <p:ext uri="{BB962C8B-B14F-4D97-AF65-F5344CB8AC3E}">
        <p14:creationId xmlns:p14="http://schemas.microsoft.com/office/powerpoint/2010/main" val="13127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8 Channel 10-bit ADC</a:t>
            </a:r>
          </a:p>
          <a:p>
            <a:r>
              <a:rPr lang="en-NZ" dirty="0"/>
              <a:t>USART</a:t>
            </a:r>
          </a:p>
          <a:p>
            <a:r>
              <a:rPr lang="en-NZ" dirty="0"/>
              <a:t>Low power (3.3V)</a:t>
            </a:r>
          </a:p>
          <a:p>
            <a:r>
              <a:rPr lang="en-NZ" dirty="0"/>
              <a:t>16MHz system clock</a:t>
            </a:r>
          </a:p>
          <a:p>
            <a:r>
              <a:rPr lang="en-NZ" dirty="0"/>
              <a:t>Simple instruction set (RISC)</a:t>
            </a:r>
          </a:p>
          <a:p>
            <a:pPr lvl="1"/>
            <a:r>
              <a:rPr lang="en-NZ" dirty="0"/>
              <a:t>131 Instructions</a:t>
            </a:r>
          </a:p>
          <a:p>
            <a:r>
              <a:rPr lang="en-NZ" dirty="0"/>
              <a:t>Interrupts &amp; Timers</a:t>
            </a:r>
          </a:p>
          <a:p>
            <a:r>
              <a:rPr lang="en-NZ" dirty="0"/>
              <a:t>$9.78 USD ~ $13.50NZD (excl. Shipping)</a:t>
            </a:r>
          </a:p>
        </p:txBody>
      </p:sp>
      <p:pic>
        <p:nvPicPr>
          <p:cNvPr id="1028" name="Picture 4" descr="http://thecustomgeek.com/wp-content/uploads/2012/09/328sm.jpe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75" y="2194560"/>
            <a:ext cx="3199225" cy="31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5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Texas Instruments MSP430FR4133</a:t>
            </a:r>
          </a:p>
          <a:p>
            <a:pPr lvl="1"/>
            <a:r>
              <a:rPr lang="en-NZ" dirty="0"/>
              <a:t>Features:</a:t>
            </a:r>
          </a:p>
          <a:p>
            <a:pPr lvl="2"/>
            <a:r>
              <a:rPr lang="en-NZ" dirty="0"/>
              <a:t>Ultra-Low-Power</a:t>
            </a:r>
          </a:p>
          <a:p>
            <a:pPr lvl="2"/>
            <a:r>
              <a:rPr lang="en-NZ" dirty="0"/>
              <a:t>UART</a:t>
            </a:r>
          </a:p>
          <a:p>
            <a:pPr lvl="2"/>
            <a:r>
              <a:rPr lang="en-NZ" dirty="0"/>
              <a:t>16MHz System Clock</a:t>
            </a:r>
          </a:p>
          <a:p>
            <a:pPr lvl="2"/>
            <a:r>
              <a:rPr lang="en-NZ" dirty="0"/>
              <a:t>10 Channel 10-bit ADC</a:t>
            </a:r>
          </a:p>
          <a:p>
            <a:pPr lvl="2"/>
            <a:r>
              <a:rPr lang="en-NZ" dirty="0"/>
              <a:t>16KB FRAM (Ferroelectric RAM)</a:t>
            </a:r>
          </a:p>
          <a:p>
            <a:pPr lvl="2"/>
            <a:r>
              <a:rPr lang="en-NZ" dirty="0"/>
              <a:t>2KB SRAM </a:t>
            </a:r>
          </a:p>
          <a:p>
            <a:pPr lvl="2"/>
            <a:r>
              <a:rPr lang="en-NZ" dirty="0"/>
              <a:t>16-Bit RISC Architecture</a:t>
            </a:r>
          </a:p>
          <a:p>
            <a:pPr lvl="2"/>
            <a:r>
              <a:rPr lang="en-NZ" dirty="0"/>
              <a:t>$14USD ~ $20NZD (excl. Shipping, as at 21/08/16)</a:t>
            </a:r>
          </a:p>
          <a:p>
            <a:pPr lvl="1"/>
            <a:r>
              <a:rPr lang="en-NZ" dirty="0"/>
              <a:t>IDE:</a:t>
            </a:r>
          </a:p>
          <a:p>
            <a:pPr lvl="2"/>
            <a:r>
              <a:rPr lang="en-NZ" dirty="0"/>
              <a:t>Code Composer Studio or IAR Embedded Workbench</a:t>
            </a:r>
          </a:p>
          <a:p>
            <a:pPr lvl="1"/>
            <a:r>
              <a:rPr lang="en-NZ" dirty="0"/>
              <a:t>Development Language:</a:t>
            </a:r>
          </a:p>
          <a:p>
            <a:pPr lvl="2"/>
            <a:r>
              <a:rPr lang="en-NZ" dirty="0"/>
              <a:t>C</a:t>
            </a:r>
          </a:p>
          <a:p>
            <a:endParaRPr lang="en-NZ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918" y="3063622"/>
            <a:ext cx="20097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 Flowchart (LOGIC)</a:t>
            </a:r>
          </a:p>
        </p:txBody>
      </p:sp>
      <p:sp>
        <p:nvSpPr>
          <p:cNvPr id="4" name="Oval 3"/>
          <p:cNvSpPr/>
          <p:nvPr/>
        </p:nvSpPr>
        <p:spPr>
          <a:xfrm>
            <a:off x="906011" y="2048313"/>
            <a:ext cx="1786855" cy="7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8706724" y="5104002"/>
            <a:ext cx="1786855" cy="7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6523" y="2077674"/>
            <a:ext cx="1996580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 UCSRB to enable UART transmit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6761" y="2077674"/>
            <a:ext cx="1996580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 UCSRC to set asynchronous mode, data frame size, parity and stop bit</a:t>
            </a:r>
          </a:p>
        </p:txBody>
      </p:sp>
      <p:sp>
        <p:nvSpPr>
          <p:cNvPr id="9" name="Rectangle 8"/>
          <p:cNvSpPr/>
          <p:nvPr/>
        </p:nvSpPr>
        <p:spPr>
          <a:xfrm>
            <a:off x="8496999" y="2077674"/>
            <a:ext cx="1996580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 UBRR to the required baud rate with selected frequency</a:t>
            </a:r>
          </a:p>
        </p:txBody>
      </p:sp>
      <p:cxnSp>
        <p:nvCxnSpPr>
          <p:cNvPr id="14" name="Straight Arrow Connector 13"/>
          <p:cNvCxnSpPr>
            <a:stCxn id="4" idx="6"/>
            <a:endCxn id="6" idx="1"/>
          </p:cNvCxnSpPr>
          <p:nvPr/>
        </p:nvCxnSpPr>
        <p:spPr>
          <a:xfrm>
            <a:off x="2692866" y="2404845"/>
            <a:ext cx="60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>
            <a:off x="5293103" y="2404845"/>
            <a:ext cx="60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7893341" y="2404845"/>
            <a:ext cx="60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96999" y="3590838"/>
            <a:ext cx="1996580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Prepare data (character) for transmission</a:t>
            </a:r>
          </a:p>
        </p:txBody>
      </p:sp>
      <p:cxnSp>
        <p:nvCxnSpPr>
          <p:cNvPr id="30" name="Elbow Connector 29"/>
          <p:cNvCxnSpPr>
            <a:stCxn id="9" idx="3"/>
            <a:endCxn id="28" idx="3"/>
          </p:cNvCxnSpPr>
          <p:nvPr/>
        </p:nvCxnSpPr>
        <p:spPr>
          <a:xfrm>
            <a:off x="10493579" y="2404845"/>
            <a:ext cx="12700" cy="1513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4030735" y="3340653"/>
            <a:ext cx="3128394" cy="11547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Check if UDR empty.</a:t>
            </a:r>
          </a:p>
          <a:p>
            <a:pPr algn="ctr"/>
            <a:r>
              <a:rPr lang="en-NZ" sz="1200" dirty="0"/>
              <a:t>UDRE == 0;</a:t>
            </a:r>
          </a:p>
        </p:txBody>
      </p:sp>
      <p:cxnSp>
        <p:nvCxnSpPr>
          <p:cNvPr id="35" name="Straight Arrow Connector 34"/>
          <p:cNvCxnSpPr>
            <a:stCxn id="28" idx="1"/>
            <a:endCxn id="32" idx="3"/>
          </p:cNvCxnSpPr>
          <p:nvPr/>
        </p:nvCxnSpPr>
        <p:spPr>
          <a:xfrm flipH="1" flipV="1">
            <a:off x="7159129" y="3918008"/>
            <a:ext cx="1337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2" idx="0"/>
            <a:endCxn id="32" idx="3"/>
          </p:cNvCxnSpPr>
          <p:nvPr/>
        </p:nvCxnSpPr>
        <p:spPr>
          <a:xfrm rot="16200000" flipH="1">
            <a:off x="6088352" y="2847232"/>
            <a:ext cx="577355" cy="1564197"/>
          </a:xfrm>
          <a:prstGeom prst="bentConnector4">
            <a:avLst>
              <a:gd name="adj1" fmla="val -22158"/>
              <a:gd name="adj2" fmla="val 143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7" idx="2"/>
          </p:cNvCxnSpPr>
          <p:nvPr/>
        </p:nvCxnSpPr>
        <p:spPr>
          <a:xfrm flipH="1">
            <a:off x="2711741" y="3918008"/>
            <a:ext cx="1318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8353" y="2921252"/>
            <a:ext cx="96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79721" y="3581951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47" name="Parallelogram 46"/>
          <p:cNvSpPr/>
          <p:nvPr/>
        </p:nvSpPr>
        <p:spPr>
          <a:xfrm>
            <a:off x="788565" y="3590838"/>
            <a:ext cx="2004969" cy="6543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Transmit Character</a:t>
            </a:r>
          </a:p>
        </p:txBody>
      </p:sp>
      <p:sp>
        <p:nvSpPr>
          <p:cNvPr id="51" name="Diamond 50"/>
          <p:cNvSpPr/>
          <p:nvPr/>
        </p:nvSpPr>
        <p:spPr>
          <a:xfrm>
            <a:off x="1819274" y="4836802"/>
            <a:ext cx="3103927" cy="12548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Need to transmit another character?</a:t>
            </a:r>
          </a:p>
        </p:txBody>
      </p:sp>
      <p:cxnSp>
        <p:nvCxnSpPr>
          <p:cNvPr id="53" name="Straight Arrow Connector 52"/>
          <p:cNvCxnSpPr>
            <a:stCxn id="51" idx="3"/>
            <a:endCxn id="5" idx="2"/>
          </p:cNvCxnSpPr>
          <p:nvPr/>
        </p:nvCxnSpPr>
        <p:spPr>
          <a:xfrm flipV="1">
            <a:off x="4923201" y="5460534"/>
            <a:ext cx="3783523" cy="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1" idx="0"/>
            <a:endCxn id="28" idx="3"/>
          </p:cNvCxnSpPr>
          <p:nvPr/>
        </p:nvCxnSpPr>
        <p:spPr>
          <a:xfrm rot="5400000" flipH="1" flipV="1">
            <a:off x="6473012" y="816236"/>
            <a:ext cx="918793" cy="7122341"/>
          </a:xfrm>
          <a:prstGeom prst="bentConnector4">
            <a:avLst>
              <a:gd name="adj1" fmla="val 22153"/>
              <a:gd name="adj2" fmla="val 1032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7" idx="5"/>
            <a:endCxn id="51" idx="1"/>
          </p:cNvCxnSpPr>
          <p:nvPr/>
        </p:nvCxnSpPr>
        <p:spPr>
          <a:xfrm rot="10800000" flipH="1" flipV="1">
            <a:off x="870358" y="3918009"/>
            <a:ext cx="948916" cy="1546220"/>
          </a:xfrm>
          <a:prstGeom prst="bentConnector3">
            <a:avLst>
              <a:gd name="adj1" fmla="val -32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87617" y="5116718"/>
            <a:ext cx="96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88978" y="4324966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0681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 Flowchart (Code)</a:t>
            </a:r>
          </a:p>
        </p:txBody>
      </p:sp>
      <p:sp>
        <p:nvSpPr>
          <p:cNvPr id="4" name="Oval 3"/>
          <p:cNvSpPr/>
          <p:nvPr/>
        </p:nvSpPr>
        <p:spPr>
          <a:xfrm>
            <a:off x="906011" y="2048313"/>
            <a:ext cx="1786855" cy="7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8706724" y="5104002"/>
            <a:ext cx="1786855" cy="7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6523" y="2077674"/>
            <a:ext cx="1996580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UCSR0B |= (1 &lt;&lt; TXEN0);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6761" y="2077674"/>
            <a:ext cx="1996580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UCSR0C |= (1 &lt;&lt; UCSZ01) | (1 &lt;&lt; UCSZ00);</a:t>
            </a:r>
          </a:p>
        </p:txBody>
      </p:sp>
      <p:sp>
        <p:nvSpPr>
          <p:cNvPr id="9" name="Rectangle 8"/>
          <p:cNvSpPr/>
          <p:nvPr/>
        </p:nvSpPr>
        <p:spPr>
          <a:xfrm>
            <a:off x="8496999" y="2077674"/>
            <a:ext cx="1996580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UBRR0H = (unsigned char) (MYUBRR&gt;&gt;8);</a:t>
            </a:r>
          </a:p>
          <a:p>
            <a:pPr algn="ctr"/>
            <a:r>
              <a:rPr lang="en-NZ" sz="1200" dirty="0"/>
              <a:t>UBRR0L = (unsigned char) MYUBRR;</a:t>
            </a:r>
          </a:p>
        </p:txBody>
      </p:sp>
      <p:cxnSp>
        <p:nvCxnSpPr>
          <p:cNvPr id="14" name="Straight Arrow Connector 13"/>
          <p:cNvCxnSpPr>
            <a:stCxn id="4" idx="6"/>
            <a:endCxn id="6" idx="1"/>
          </p:cNvCxnSpPr>
          <p:nvPr/>
        </p:nvCxnSpPr>
        <p:spPr>
          <a:xfrm>
            <a:off x="2692866" y="2404845"/>
            <a:ext cx="60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>
            <a:off x="5293103" y="2404845"/>
            <a:ext cx="60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7893341" y="2404845"/>
            <a:ext cx="60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96999" y="3590838"/>
            <a:ext cx="1996580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uint8_t digits[] = {0bXXXXXXXX, …};</a:t>
            </a:r>
          </a:p>
        </p:txBody>
      </p:sp>
      <p:cxnSp>
        <p:nvCxnSpPr>
          <p:cNvPr id="30" name="Elbow Connector 29"/>
          <p:cNvCxnSpPr>
            <a:stCxn id="9" idx="3"/>
            <a:endCxn id="28" idx="3"/>
          </p:cNvCxnSpPr>
          <p:nvPr/>
        </p:nvCxnSpPr>
        <p:spPr>
          <a:xfrm>
            <a:off x="10493579" y="2404845"/>
            <a:ext cx="12700" cy="1513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4030735" y="3340653"/>
            <a:ext cx="3128394" cy="11547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While(!(1&lt;&lt;UDRE0) &amp;&amp; (UCSR0A));</a:t>
            </a:r>
          </a:p>
        </p:txBody>
      </p:sp>
      <p:cxnSp>
        <p:nvCxnSpPr>
          <p:cNvPr id="35" name="Straight Arrow Connector 34"/>
          <p:cNvCxnSpPr>
            <a:stCxn id="28" idx="1"/>
            <a:endCxn id="32" idx="3"/>
          </p:cNvCxnSpPr>
          <p:nvPr/>
        </p:nvCxnSpPr>
        <p:spPr>
          <a:xfrm flipH="1" flipV="1">
            <a:off x="7159129" y="3918008"/>
            <a:ext cx="1337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2" idx="0"/>
            <a:endCxn id="32" idx="3"/>
          </p:cNvCxnSpPr>
          <p:nvPr/>
        </p:nvCxnSpPr>
        <p:spPr>
          <a:xfrm rot="16200000" flipH="1">
            <a:off x="6088352" y="2847232"/>
            <a:ext cx="577355" cy="1564197"/>
          </a:xfrm>
          <a:prstGeom prst="bentConnector4">
            <a:avLst>
              <a:gd name="adj1" fmla="val -22158"/>
              <a:gd name="adj2" fmla="val 143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7" idx="2"/>
          </p:cNvCxnSpPr>
          <p:nvPr/>
        </p:nvCxnSpPr>
        <p:spPr>
          <a:xfrm flipH="1">
            <a:off x="2711741" y="3918008"/>
            <a:ext cx="1318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70690" y="3527596"/>
            <a:ext cx="96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False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23451" y="2894793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True</a:t>
            </a:r>
          </a:p>
        </p:txBody>
      </p:sp>
      <p:sp>
        <p:nvSpPr>
          <p:cNvPr id="47" name="Parallelogram 46"/>
          <p:cNvSpPr/>
          <p:nvPr/>
        </p:nvSpPr>
        <p:spPr>
          <a:xfrm>
            <a:off x="788565" y="3590838"/>
            <a:ext cx="2004969" cy="65434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UDR0 = digits[x]</a:t>
            </a:r>
          </a:p>
        </p:txBody>
      </p:sp>
      <p:sp>
        <p:nvSpPr>
          <p:cNvPr id="51" name="Diamond 50"/>
          <p:cNvSpPr/>
          <p:nvPr/>
        </p:nvSpPr>
        <p:spPr>
          <a:xfrm>
            <a:off x="1819274" y="4836802"/>
            <a:ext cx="3103927" cy="12548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while(x &lt; </a:t>
            </a:r>
            <a:r>
              <a:rPr lang="en-NZ" sz="1200" dirty="0" err="1"/>
              <a:t>sizeof</a:t>
            </a:r>
            <a:r>
              <a:rPr lang="en-NZ" sz="1200" dirty="0"/>
              <a:t>(digits)/</a:t>
            </a:r>
            <a:r>
              <a:rPr lang="en-NZ" sz="1200" dirty="0" err="1"/>
              <a:t>sizeof</a:t>
            </a:r>
            <a:r>
              <a:rPr lang="en-NZ" sz="1200" dirty="0"/>
              <a:t>(digits[0]))</a:t>
            </a:r>
          </a:p>
        </p:txBody>
      </p:sp>
      <p:cxnSp>
        <p:nvCxnSpPr>
          <p:cNvPr id="53" name="Straight Arrow Connector 52"/>
          <p:cNvCxnSpPr>
            <a:stCxn id="51" idx="3"/>
            <a:endCxn id="5" idx="2"/>
          </p:cNvCxnSpPr>
          <p:nvPr/>
        </p:nvCxnSpPr>
        <p:spPr>
          <a:xfrm flipV="1">
            <a:off x="4923201" y="5460534"/>
            <a:ext cx="3783523" cy="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1" idx="0"/>
            <a:endCxn id="28" idx="3"/>
          </p:cNvCxnSpPr>
          <p:nvPr/>
        </p:nvCxnSpPr>
        <p:spPr>
          <a:xfrm rot="5400000" flipH="1" flipV="1">
            <a:off x="6473012" y="816236"/>
            <a:ext cx="918793" cy="7122341"/>
          </a:xfrm>
          <a:prstGeom prst="bentConnector4">
            <a:avLst>
              <a:gd name="adj1" fmla="val 22153"/>
              <a:gd name="adj2" fmla="val 1032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7" idx="5"/>
            <a:endCxn id="51" idx="1"/>
          </p:cNvCxnSpPr>
          <p:nvPr/>
        </p:nvCxnSpPr>
        <p:spPr>
          <a:xfrm rot="10800000" flipH="1" flipV="1">
            <a:off x="870358" y="3918009"/>
            <a:ext cx="948916" cy="1546220"/>
          </a:xfrm>
          <a:prstGeom prst="bentConnector3">
            <a:avLst>
              <a:gd name="adj1" fmla="val -32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87617" y="5116718"/>
            <a:ext cx="96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False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88978" y="4324966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512348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432</TotalTime>
  <Words>236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Microcontroller</vt:lpstr>
      <vt:lpstr>Features</vt:lpstr>
      <vt:lpstr>Alternative</vt:lpstr>
      <vt:lpstr>C Flowchart (LOGIC)</vt:lpstr>
      <vt:lpstr>C Flowchart (Code)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Chao</dc:creator>
  <cp:lastModifiedBy>William Chao</cp:lastModifiedBy>
  <cp:revision>20</cp:revision>
  <dcterms:created xsi:type="dcterms:W3CDTF">2016-08-21T00:46:57Z</dcterms:created>
  <dcterms:modified xsi:type="dcterms:W3CDTF">2016-08-21T08:07:08Z</dcterms:modified>
</cp:coreProperties>
</file>