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6" r:id="rId5"/>
    <p:sldId id="273" r:id="rId6"/>
    <p:sldId id="267" r:id="rId7"/>
    <p:sldId id="268" r:id="rId8"/>
    <p:sldId id="269" r:id="rId9"/>
    <p:sldId id="274" r:id="rId10"/>
    <p:sldId id="261" r:id="rId11"/>
    <p:sldId id="257" r:id="rId12"/>
    <p:sldId id="258" r:id="rId13"/>
    <p:sldId id="262" r:id="rId14"/>
    <p:sldId id="264" r:id="rId15"/>
    <p:sldId id="259" r:id="rId16"/>
    <p:sldId id="260" r:id="rId17"/>
    <p:sldId id="266" r:id="rId18"/>
    <p:sldId id="270" r:id="rId19"/>
    <p:sldId id="263" r:id="rId20"/>
    <p:sldId id="26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8" y="320675"/>
            <a:ext cx="1652338" cy="8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1432"/>
            <a:ext cx="12192000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252" y="320675"/>
            <a:ext cx="11237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251" y="1825625"/>
            <a:ext cx="11237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0455-E5D6-4461-BEF7-CBB498EB88CA}" type="datetimeFigureOut">
              <a:rPr lang="en-NZ" smtClean="0"/>
              <a:t>22/08/2016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E420-2EAB-474A-9243-200A94074E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i.com/product/MSP430FR4133/datashe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3111" y="-3148311"/>
            <a:ext cx="7823201" cy="1218942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999" y="4114215"/>
            <a:ext cx="9144000" cy="1917616"/>
          </a:xfrm>
        </p:spPr>
        <p:txBody>
          <a:bodyPr anchor="ctr">
            <a:normAutofit/>
          </a:bodyPr>
          <a:lstStyle/>
          <a:p>
            <a:r>
              <a:rPr lang="en-NZ" sz="5400" b="1" spc="-100" dirty="0">
                <a:latin typeface="Arial" panose="020B0604020202020204" pitchFamily="34" charset="0"/>
                <a:cs typeface="Arial" panose="020B0604020202020204" pitchFamily="34" charset="0"/>
              </a:rPr>
              <a:t>Wireless Energy Monitor</a:t>
            </a:r>
            <a:endParaRPr lang="en-NZ" sz="5400" b="1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32" y="1191312"/>
            <a:ext cx="5398735" cy="26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1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/>
              <a:t>Microcontroller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UART Transmitter</a:t>
            </a:r>
          </a:p>
        </p:txBody>
      </p:sp>
    </p:spTree>
    <p:extLst>
      <p:ext uri="{BB962C8B-B14F-4D97-AF65-F5344CB8AC3E}">
        <p14:creationId xmlns:p14="http://schemas.microsoft.com/office/powerpoint/2010/main" val="17001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Atmel ATmega328P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8 Channel 10-bit ADC</a:t>
            </a:r>
          </a:p>
          <a:p>
            <a:r>
              <a:rPr lang="en-NZ" dirty="0"/>
              <a:t>USART</a:t>
            </a:r>
          </a:p>
          <a:p>
            <a:r>
              <a:rPr lang="en-NZ" dirty="0"/>
              <a:t>Low power (3.3V)</a:t>
            </a:r>
          </a:p>
          <a:p>
            <a:r>
              <a:rPr lang="en-NZ" dirty="0"/>
              <a:t>16MHz system clock</a:t>
            </a:r>
          </a:p>
          <a:p>
            <a:r>
              <a:rPr lang="en-NZ" dirty="0"/>
              <a:t>Simple instruction set (RISC)</a:t>
            </a:r>
          </a:p>
          <a:p>
            <a:pPr lvl="1"/>
            <a:r>
              <a:rPr lang="en-NZ" dirty="0"/>
              <a:t>131 Instructions</a:t>
            </a:r>
          </a:p>
          <a:p>
            <a:r>
              <a:rPr lang="en-NZ" dirty="0"/>
              <a:t>Interrupts &amp; Timers</a:t>
            </a:r>
          </a:p>
          <a:p>
            <a:r>
              <a:rPr lang="en-NZ" dirty="0"/>
              <a:t>$9.78USD</a:t>
            </a:r>
          </a:p>
        </p:txBody>
      </p:sp>
      <p:pic>
        <p:nvPicPr>
          <p:cNvPr id="1026" name="Picture 2" descr="http://www.hobbytronics.co.uk/image/cache/data/atmel/atmega328-tqfp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32" y="1825625"/>
            <a:ext cx="3899414" cy="38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7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Texas Instruments MSP430FR4133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NZ" dirty="0"/>
              <a:t>Features:</a:t>
            </a:r>
          </a:p>
          <a:p>
            <a:pPr lvl="2"/>
            <a:r>
              <a:rPr lang="en-NZ" dirty="0"/>
              <a:t>Ultra-Low-Power</a:t>
            </a:r>
          </a:p>
          <a:p>
            <a:pPr lvl="2"/>
            <a:r>
              <a:rPr lang="en-NZ" dirty="0"/>
              <a:t>UART</a:t>
            </a:r>
          </a:p>
          <a:p>
            <a:pPr lvl="2"/>
            <a:r>
              <a:rPr lang="en-NZ" dirty="0"/>
              <a:t>16MHz System Clock</a:t>
            </a:r>
          </a:p>
          <a:p>
            <a:pPr lvl="2"/>
            <a:r>
              <a:rPr lang="en-NZ" dirty="0"/>
              <a:t>10 Channel 10-bit ADC</a:t>
            </a:r>
          </a:p>
          <a:p>
            <a:pPr lvl="2"/>
            <a:r>
              <a:rPr lang="en-NZ" dirty="0"/>
              <a:t>16KB FRAM (Ferroelectric RAM)</a:t>
            </a:r>
          </a:p>
          <a:p>
            <a:pPr lvl="2"/>
            <a:r>
              <a:rPr lang="en-NZ" dirty="0"/>
              <a:t>2KB SRAM </a:t>
            </a:r>
          </a:p>
          <a:p>
            <a:pPr lvl="2"/>
            <a:r>
              <a:rPr lang="en-NZ" dirty="0"/>
              <a:t>16-Bit RISC Architecture</a:t>
            </a:r>
          </a:p>
          <a:p>
            <a:pPr lvl="2"/>
            <a:r>
              <a:rPr lang="en-NZ" dirty="0"/>
              <a:t>$14USD</a:t>
            </a:r>
          </a:p>
          <a:p>
            <a:pPr lvl="1"/>
            <a:r>
              <a:rPr lang="en-NZ" dirty="0"/>
              <a:t>IDE:</a:t>
            </a:r>
          </a:p>
          <a:p>
            <a:pPr lvl="2"/>
            <a:r>
              <a:rPr lang="en-NZ" dirty="0"/>
              <a:t>Code Composer Studio or IAR Embedded Workbench</a:t>
            </a:r>
          </a:p>
          <a:p>
            <a:pPr lvl="1"/>
            <a:r>
              <a:rPr lang="en-NZ" dirty="0"/>
              <a:t>Development Language:</a:t>
            </a:r>
          </a:p>
          <a:p>
            <a:pPr lvl="2"/>
            <a:r>
              <a:rPr lang="en-NZ" dirty="0"/>
              <a:t>C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370" y="2732317"/>
            <a:ext cx="2978456" cy="16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0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 Flowchart</a:t>
            </a:r>
          </a:p>
        </p:txBody>
      </p:sp>
      <p:sp>
        <p:nvSpPr>
          <p:cNvPr id="4" name="Oval 3"/>
          <p:cNvSpPr/>
          <p:nvPr/>
        </p:nvSpPr>
        <p:spPr>
          <a:xfrm>
            <a:off x="1362610" y="1921877"/>
            <a:ext cx="1786855" cy="71306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9163323" y="4977566"/>
            <a:ext cx="1786855" cy="713064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3122" y="1951238"/>
            <a:ext cx="1996580" cy="654341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Set UCSRB to enable UART transmit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3360" y="1812758"/>
            <a:ext cx="1996580" cy="912111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Set UCSRC to set asynchronous mode, data frame size, parity and stop bit</a:t>
            </a:r>
          </a:p>
        </p:txBody>
      </p:sp>
      <p:sp>
        <p:nvSpPr>
          <p:cNvPr id="8" name="Rectangle 7"/>
          <p:cNvSpPr/>
          <p:nvPr/>
        </p:nvSpPr>
        <p:spPr>
          <a:xfrm>
            <a:off x="8953598" y="1812758"/>
            <a:ext cx="1996580" cy="9339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Set UBRR to the required baud rate with selected frequency</a:t>
            </a:r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3149465" y="2278409"/>
            <a:ext cx="6036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749702" y="2268814"/>
            <a:ext cx="603658" cy="95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8349940" y="2268814"/>
            <a:ext cx="603658" cy="10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53598" y="3369266"/>
            <a:ext cx="1996580" cy="886201"/>
          </a:xfrm>
          <a:prstGeom prst="rect">
            <a:avLst/>
          </a:prstGeom>
          <a:solidFill>
            <a:srgbClr val="E689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Prepare data (character) for transmission</a:t>
            </a:r>
          </a:p>
        </p:txBody>
      </p:sp>
      <p:cxnSp>
        <p:nvCxnSpPr>
          <p:cNvPr id="13" name="Elbow Connector 12"/>
          <p:cNvCxnSpPr>
            <a:stCxn id="8" idx="3"/>
            <a:endCxn id="12" idx="3"/>
          </p:cNvCxnSpPr>
          <p:nvPr/>
        </p:nvCxnSpPr>
        <p:spPr>
          <a:xfrm>
            <a:off x="10950178" y="2279724"/>
            <a:ext cx="12700" cy="1532643"/>
          </a:xfrm>
          <a:prstGeom prst="bentConnector3">
            <a:avLst>
              <a:gd name="adj1" fmla="val 29478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487334" y="3214217"/>
            <a:ext cx="3128394" cy="1154710"/>
          </a:xfrm>
          <a:prstGeom prst="diamond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Check if UDR empty.</a:t>
            </a:r>
          </a:p>
          <a:p>
            <a:pPr algn="ctr"/>
            <a:r>
              <a:rPr lang="en-NZ" sz="1400" b="1" dirty="0"/>
              <a:t>UDRE == 0;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flipH="1" flipV="1">
            <a:off x="7615728" y="3791572"/>
            <a:ext cx="1337870" cy="207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0"/>
            <a:endCxn id="14" idx="3"/>
          </p:cNvCxnSpPr>
          <p:nvPr/>
        </p:nvCxnSpPr>
        <p:spPr>
          <a:xfrm rot="16200000" flipH="1">
            <a:off x="6544951" y="2720796"/>
            <a:ext cx="577355" cy="1564197"/>
          </a:xfrm>
          <a:prstGeom prst="bentConnector4">
            <a:avLst>
              <a:gd name="adj1" fmla="val -22158"/>
              <a:gd name="adj2" fmla="val 14357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  <a:endCxn id="20" idx="2"/>
          </p:cNvCxnSpPr>
          <p:nvPr/>
        </p:nvCxnSpPr>
        <p:spPr>
          <a:xfrm flipH="1">
            <a:off x="3168340" y="3791572"/>
            <a:ext cx="131899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3"/>
          <p:cNvSpPr txBox="1"/>
          <p:nvPr/>
        </p:nvSpPr>
        <p:spPr>
          <a:xfrm>
            <a:off x="6004952" y="2746690"/>
            <a:ext cx="96490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/>
              <a:t>NO</a:t>
            </a:r>
          </a:p>
        </p:txBody>
      </p:sp>
      <p:sp>
        <p:nvSpPr>
          <p:cNvPr id="19" name="TextBox 44"/>
          <p:cNvSpPr txBox="1"/>
          <p:nvPr/>
        </p:nvSpPr>
        <p:spPr>
          <a:xfrm>
            <a:off x="3536320" y="3455515"/>
            <a:ext cx="746620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/>
              <a:t>YES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1245164" y="3464402"/>
            <a:ext cx="2004969" cy="654341"/>
          </a:xfrm>
          <a:prstGeom prst="parallelogram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Transmit Character</a:t>
            </a:r>
          </a:p>
        </p:txBody>
      </p:sp>
      <p:sp>
        <p:nvSpPr>
          <p:cNvPr id="21" name="Diamond 20"/>
          <p:cNvSpPr/>
          <p:nvPr/>
        </p:nvSpPr>
        <p:spPr>
          <a:xfrm>
            <a:off x="2275873" y="4710366"/>
            <a:ext cx="3103927" cy="1254853"/>
          </a:xfrm>
          <a:prstGeom prst="diamond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b="1" dirty="0"/>
              <a:t>Need to transmit another character?</a:t>
            </a:r>
          </a:p>
        </p:txBody>
      </p:sp>
      <p:cxnSp>
        <p:nvCxnSpPr>
          <p:cNvPr id="22" name="Straight Arrow Connector 21"/>
          <p:cNvCxnSpPr>
            <a:stCxn id="21" idx="3"/>
            <a:endCxn id="5" idx="2"/>
          </p:cNvCxnSpPr>
          <p:nvPr/>
        </p:nvCxnSpPr>
        <p:spPr>
          <a:xfrm flipV="1">
            <a:off x="5379800" y="5334098"/>
            <a:ext cx="3783523" cy="3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1" idx="0"/>
            <a:endCxn id="12" idx="3"/>
          </p:cNvCxnSpPr>
          <p:nvPr/>
        </p:nvCxnSpPr>
        <p:spPr>
          <a:xfrm rot="5400000" flipH="1" flipV="1">
            <a:off x="6940008" y="700197"/>
            <a:ext cx="897999" cy="7122341"/>
          </a:xfrm>
          <a:prstGeom prst="bentConnector4">
            <a:avLst>
              <a:gd name="adj1" fmla="val 25328"/>
              <a:gd name="adj2" fmla="val 1050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5"/>
            <a:endCxn id="21" idx="1"/>
          </p:cNvCxnSpPr>
          <p:nvPr/>
        </p:nvCxnSpPr>
        <p:spPr>
          <a:xfrm rot="10800000" flipH="1" flipV="1">
            <a:off x="1326957" y="3791573"/>
            <a:ext cx="948916" cy="1546220"/>
          </a:xfrm>
          <a:prstGeom prst="bentConnector3">
            <a:avLst>
              <a:gd name="adj1" fmla="val -3271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7"/>
          <p:cNvSpPr txBox="1"/>
          <p:nvPr/>
        </p:nvSpPr>
        <p:spPr>
          <a:xfrm>
            <a:off x="6244216" y="4990282"/>
            <a:ext cx="96490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/>
              <a:t>NO</a:t>
            </a:r>
          </a:p>
        </p:txBody>
      </p:sp>
      <p:sp>
        <p:nvSpPr>
          <p:cNvPr id="26" name="TextBox 58"/>
          <p:cNvSpPr txBox="1"/>
          <p:nvPr/>
        </p:nvSpPr>
        <p:spPr>
          <a:xfrm>
            <a:off x="3832325" y="4158774"/>
            <a:ext cx="746620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6601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/>
              <a:t>CPLD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UART Receiver</a:t>
            </a:r>
          </a:p>
        </p:txBody>
      </p:sp>
    </p:spTree>
    <p:extLst>
      <p:ext uri="{BB962C8B-B14F-4D97-AF65-F5344CB8AC3E}">
        <p14:creationId xmlns:p14="http://schemas.microsoft.com/office/powerpoint/2010/main" val="3251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FSM Implementation (Mealy)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28" y="1543543"/>
            <a:ext cx="8612342" cy="4870508"/>
          </a:xfrm>
        </p:spPr>
      </p:pic>
    </p:spTree>
    <p:extLst>
      <p:ext uri="{BB962C8B-B14F-4D97-AF65-F5344CB8AC3E}">
        <p14:creationId xmlns:p14="http://schemas.microsoft.com/office/powerpoint/2010/main" val="32183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CPLD </a:t>
            </a:r>
            <a:r>
              <a:rPr lang="en-NZ" dirty="0" err="1"/>
              <a:t>Datapath</a:t>
            </a:r>
            <a:r>
              <a:rPr lang="en-NZ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Two 4-bit counters</a:t>
            </a:r>
          </a:p>
          <a:p>
            <a:r>
              <a:rPr lang="en-NZ" dirty="0"/>
              <a:t>Two 4-bit comparators (for 7)</a:t>
            </a:r>
          </a:p>
          <a:p>
            <a:r>
              <a:rPr lang="en-NZ" dirty="0"/>
              <a:t>One 4-bit comparator (for 15)</a:t>
            </a:r>
          </a:p>
          <a:p>
            <a:r>
              <a:rPr lang="en-NZ" dirty="0"/>
              <a:t>One 8-bit shift register</a:t>
            </a:r>
          </a:p>
          <a:p>
            <a:r>
              <a:rPr lang="en-NZ" dirty="0"/>
              <a:t>One 8-bit multiplexer with enable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29" y="1685415"/>
            <a:ext cx="1653796" cy="85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98" y="3138861"/>
            <a:ext cx="1233784" cy="725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02" y="3138861"/>
            <a:ext cx="1233784" cy="725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29" y="4320995"/>
            <a:ext cx="1420820" cy="16702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532" y="4200170"/>
            <a:ext cx="1683328" cy="1374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15" y="1698131"/>
            <a:ext cx="1653796" cy="853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93" y="3138861"/>
            <a:ext cx="1233784" cy="7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9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CPLD </a:t>
            </a:r>
            <a:r>
              <a:rPr lang="en-NZ" dirty="0" err="1"/>
              <a:t>Datapath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39" y="1407887"/>
            <a:ext cx="8445120" cy="5007428"/>
          </a:xfrm>
        </p:spPr>
      </p:pic>
    </p:spTree>
    <p:extLst>
      <p:ext uri="{BB962C8B-B14F-4D97-AF65-F5344CB8AC3E}">
        <p14:creationId xmlns:p14="http://schemas.microsoft.com/office/powerpoint/2010/main" val="120673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Multiplexer lacks control and streams data from shift register</a:t>
            </a:r>
          </a:p>
          <a:p>
            <a:pPr lvl="1"/>
            <a:r>
              <a:rPr lang="en-NZ" dirty="0"/>
              <a:t>A clocked output from FSM to Multiplexer is used to verify that the output is valid</a:t>
            </a:r>
          </a:p>
          <a:p>
            <a:r>
              <a:rPr lang="en-NZ" dirty="0"/>
              <a:t>Transmission method is asynchronous, no parity</a:t>
            </a:r>
          </a:p>
          <a:p>
            <a:pPr lvl="1"/>
            <a:r>
              <a:rPr lang="en-NZ" dirty="0"/>
              <a:t>Framing error: depending on time of start up, can take any 1 0 sequence as start of transmission</a:t>
            </a:r>
          </a:p>
          <a:p>
            <a:pPr lvl="1"/>
            <a:r>
              <a:rPr lang="en-NZ" dirty="0"/>
              <a:t>Solution: initiate UART transmission with a longer idle state (1) or transmit additional packet of (“11111111”)</a:t>
            </a:r>
          </a:p>
        </p:txBody>
      </p:sp>
    </p:spTree>
    <p:extLst>
      <p:ext uri="{BB962C8B-B14F-4D97-AF65-F5344CB8AC3E}">
        <p14:creationId xmlns:p14="http://schemas.microsoft.com/office/powerpoint/2010/main" val="258752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Smart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Stage 1</a:t>
            </a:r>
            <a:r>
              <a:rPr lang="en-NZ" dirty="0"/>
              <a:t>: Implement desktop connectivity via Serial-to-USB.</a:t>
            </a:r>
          </a:p>
          <a:p>
            <a:pPr lvl="1"/>
            <a:r>
              <a:rPr lang="en-NZ" dirty="0" err="1"/>
              <a:t>Matlab</a:t>
            </a:r>
            <a:endParaRPr lang="en-NZ" dirty="0"/>
          </a:p>
          <a:p>
            <a:pPr lvl="1"/>
            <a:r>
              <a:rPr lang="en-NZ" dirty="0"/>
              <a:t>Alternatives: </a:t>
            </a:r>
            <a:r>
              <a:rPr lang="en-NZ" dirty="0" err="1"/>
              <a:t>RealtimePlotter</a:t>
            </a:r>
            <a:r>
              <a:rPr lang="en-NZ" dirty="0"/>
              <a:t>, Bridge Control Panel</a:t>
            </a:r>
          </a:p>
          <a:p>
            <a:pPr lvl="1"/>
            <a:endParaRPr lang="en-NZ" dirty="0"/>
          </a:p>
          <a:p>
            <a:r>
              <a:rPr lang="en-NZ" b="1" dirty="0"/>
              <a:t>Stage 2: </a:t>
            </a:r>
            <a:r>
              <a:rPr lang="en-NZ" dirty="0"/>
              <a:t>Add price per watt data</a:t>
            </a:r>
          </a:p>
          <a:p>
            <a:pPr marL="0" indent="0">
              <a:buNone/>
            </a:pPr>
            <a:endParaRPr lang="en-NZ" b="1" dirty="0"/>
          </a:p>
          <a:p>
            <a:r>
              <a:rPr lang="en-NZ" b="1" dirty="0"/>
              <a:t>Stage 3</a:t>
            </a:r>
            <a:r>
              <a:rPr lang="en-NZ" dirty="0"/>
              <a:t>: Implement </a:t>
            </a:r>
            <a:r>
              <a:rPr lang="en-NZ" dirty="0" err="1"/>
              <a:t>wi-fi</a:t>
            </a:r>
            <a:r>
              <a:rPr lang="en-NZ" dirty="0"/>
              <a:t> connectivity to an </a:t>
            </a:r>
            <a:r>
              <a:rPr lang="en-NZ" dirty="0" err="1"/>
              <a:t>IoT</a:t>
            </a:r>
            <a:r>
              <a:rPr lang="en-NZ" dirty="0"/>
              <a:t> service</a:t>
            </a:r>
          </a:p>
          <a:p>
            <a:pPr lvl="1"/>
            <a:r>
              <a:rPr lang="en-NZ" dirty="0" err="1"/>
              <a:t>Thingspeak</a:t>
            </a:r>
            <a:endParaRPr lang="en-NZ" dirty="0"/>
          </a:p>
          <a:p>
            <a:pPr lvl="1"/>
            <a:r>
              <a:rPr lang="en-NZ" dirty="0"/>
              <a:t>Alternatives: Private server, data.sparkfun.com + analog.io</a:t>
            </a:r>
          </a:p>
        </p:txBody>
      </p:sp>
    </p:spTree>
    <p:extLst>
      <p:ext uri="{BB962C8B-B14F-4D97-AF65-F5344CB8AC3E}">
        <p14:creationId xmlns:p14="http://schemas.microsoft.com/office/powerpoint/2010/main" val="5987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i="1" dirty="0"/>
              <a:t>Our objective is to calculate the </a:t>
            </a:r>
            <a:r>
              <a:rPr lang="en-NZ" b="1" i="1" dirty="0"/>
              <a:t>peak current</a:t>
            </a:r>
            <a:r>
              <a:rPr lang="en-NZ" i="1" dirty="0"/>
              <a:t>, </a:t>
            </a:r>
            <a:r>
              <a:rPr lang="en-NZ" b="1" i="1" dirty="0"/>
              <a:t>RMS voltage </a:t>
            </a:r>
            <a:r>
              <a:rPr lang="en-NZ" i="1" dirty="0"/>
              <a:t>and </a:t>
            </a:r>
            <a:r>
              <a:rPr lang="en-NZ" b="1" i="1" dirty="0"/>
              <a:t>power</a:t>
            </a:r>
            <a:r>
              <a:rPr lang="en-NZ" i="1" dirty="0"/>
              <a:t> of a input source and to display it on a device.</a:t>
            </a:r>
          </a:p>
          <a:p>
            <a:pPr marL="0" indent="0">
              <a:buNone/>
            </a:pPr>
            <a:r>
              <a:rPr lang="en-NZ" b="1" u="sng" dirty="0"/>
              <a:t>How do we implement?</a:t>
            </a:r>
          </a:p>
          <a:p>
            <a:pPr marL="0" indent="0">
              <a:buNone/>
            </a:pPr>
            <a:r>
              <a:rPr lang="en-NZ" sz="1800" dirty="0"/>
              <a:t>By the use of a Wireless energy monitor</a:t>
            </a:r>
          </a:p>
          <a:p>
            <a:pPr marL="0" indent="0">
              <a:buNone/>
            </a:pPr>
            <a:r>
              <a:rPr lang="en-NZ" dirty="0"/>
              <a:t>Reasons for project:</a:t>
            </a:r>
          </a:p>
          <a:p>
            <a:r>
              <a:rPr lang="en-NZ" sz="1800" dirty="0"/>
              <a:t>The world is decreasing in fossil fuels thus we have limited electrical power generation.</a:t>
            </a:r>
          </a:p>
          <a:p>
            <a:r>
              <a:rPr lang="en-NZ" sz="1800" dirty="0"/>
              <a:t> Therefore to limit consumption, energy monitors are used to collect data and display it in a useful manner.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933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60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84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Specifications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2" y="1535131"/>
            <a:ext cx="4253775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Input Specifications</a:t>
            </a:r>
          </a:p>
          <a:p>
            <a:r>
              <a:rPr lang="en-NZ" sz="2000" dirty="0"/>
              <a:t>Source Characteristics </a:t>
            </a:r>
            <a:r>
              <a:rPr lang="en-NZ" sz="2000" dirty="0">
                <a:sym typeface="Wingdings" panose="05000000000000000000" pitchFamily="2" charset="2"/>
              </a:rPr>
              <a:t></a:t>
            </a:r>
            <a:r>
              <a:rPr lang="en-NZ" sz="2000" dirty="0"/>
              <a:t> 12 to 14V</a:t>
            </a:r>
            <a:r>
              <a:rPr lang="en-NZ" sz="2000" baseline="-25000" dirty="0"/>
              <a:t>RMS</a:t>
            </a:r>
            <a:r>
              <a:rPr lang="en-NZ" sz="2000" dirty="0"/>
              <a:t> at 500Hz +- 10%</a:t>
            </a:r>
          </a:p>
          <a:p>
            <a:r>
              <a:rPr lang="en-NZ" sz="2000" dirty="0"/>
              <a:t>Maximum load </a:t>
            </a:r>
            <a:r>
              <a:rPr lang="en-NZ" sz="2000" dirty="0">
                <a:sym typeface="Wingdings" panose="05000000000000000000" pitchFamily="2" charset="2"/>
              </a:rPr>
              <a:t> 8.5VA</a:t>
            </a:r>
          </a:p>
          <a:p>
            <a:endParaRPr lang="en-NZ" sz="2000" dirty="0">
              <a:sym typeface="Wingdings" panose="05000000000000000000" pitchFamily="2" charset="2"/>
            </a:endParaRPr>
          </a:p>
          <a:p>
            <a:endParaRPr lang="en-NZ" sz="2000" dirty="0">
              <a:sym typeface="Wingdings" panose="05000000000000000000" pitchFamily="2" charset="2"/>
            </a:endParaRPr>
          </a:p>
          <a:p>
            <a:endParaRPr lang="en-NZ" sz="2000" dirty="0">
              <a:sym typeface="Wingdings" panose="05000000000000000000" pitchFamily="2" charset="2"/>
            </a:endParaRPr>
          </a:p>
          <a:p>
            <a:endParaRPr lang="en-NZ" sz="2000" dirty="0"/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6374296" y="1535131"/>
            <a:ext cx="4306956" cy="875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NZ" sz="2800" dirty="0"/>
              <a:t>Output Specifications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Must display on a 7 Segment display the values calculated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Single LED light with different blink rates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1 blink per second if power is less than 25%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2 blinks per second if power between 25% and 50%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3 blinks if power between 50% and 75%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Solid LED signal if power over 75% (max is 100%)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000" dirty="0"/>
              <a:t>Must display </a:t>
            </a:r>
            <a:r>
              <a:rPr lang="en-NZ" sz="2000" dirty="0" err="1"/>
              <a:t>Vrms</a:t>
            </a:r>
            <a:r>
              <a:rPr lang="en-NZ" sz="2000" dirty="0"/>
              <a:t>, Peak current and power.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NZ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297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Existing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1" y="1825625"/>
            <a:ext cx="3763445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OWL+USB energy monitor</a:t>
            </a:r>
          </a:p>
          <a:p>
            <a:r>
              <a:rPr lang="en-NZ" sz="1600" dirty="0"/>
              <a:t>Manufacturer : OWL®</a:t>
            </a:r>
          </a:p>
          <a:p>
            <a:r>
              <a:rPr lang="en-NZ" sz="1600" dirty="0"/>
              <a:t>Measures the cost per watt as well as energy consumption</a:t>
            </a:r>
          </a:p>
          <a:p>
            <a:r>
              <a:rPr lang="en-NZ" sz="1600" dirty="0"/>
              <a:t>Easy to install into the house’s power frame</a:t>
            </a:r>
          </a:p>
          <a:p>
            <a:r>
              <a:rPr lang="en-NZ" sz="1600" dirty="0"/>
              <a:t>Displays greenhouse gas impact</a:t>
            </a:r>
          </a:p>
          <a:p>
            <a:r>
              <a:rPr lang="en-NZ" sz="1600" dirty="0"/>
              <a:t>Operating frequency 433MHz</a:t>
            </a:r>
          </a:p>
          <a:p>
            <a:r>
              <a:rPr lang="en-NZ" sz="1600" dirty="0"/>
              <a:t>Large battery life</a:t>
            </a:r>
          </a:p>
          <a:p>
            <a:r>
              <a:rPr lang="en-NZ" sz="1600" dirty="0"/>
              <a:t>Operating range of 30 metres</a:t>
            </a:r>
          </a:p>
          <a:p>
            <a:r>
              <a:rPr lang="en-NZ" sz="1600" dirty="0"/>
              <a:t>12 second refresh rate of data</a:t>
            </a:r>
          </a:p>
          <a:p>
            <a:endParaRPr lang="en-NZ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8174" y="1825625"/>
            <a:ext cx="3763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 err="1"/>
              <a:t>Efergy</a:t>
            </a:r>
            <a:r>
              <a:rPr lang="en-NZ" dirty="0"/>
              <a:t> Energy Monitor</a:t>
            </a:r>
          </a:p>
          <a:p>
            <a:r>
              <a:rPr lang="en-NZ" sz="1600" dirty="0"/>
              <a:t>Manufacturer : </a:t>
            </a:r>
            <a:r>
              <a:rPr lang="en-NZ" sz="1600" dirty="0" err="1"/>
              <a:t>Efergy</a:t>
            </a:r>
            <a:endParaRPr lang="en-NZ" sz="1600" dirty="0"/>
          </a:p>
          <a:p>
            <a:r>
              <a:rPr lang="en-NZ" sz="1600" dirty="0"/>
              <a:t>Up to 70 metre range</a:t>
            </a:r>
          </a:p>
          <a:p>
            <a:r>
              <a:rPr lang="en-NZ" sz="1600" dirty="0"/>
              <a:t>6 Second refresh rate of data.</a:t>
            </a:r>
          </a:p>
          <a:p>
            <a:r>
              <a:rPr lang="en-NZ" sz="1600" dirty="0"/>
              <a:t>Ergonomic Design</a:t>
            </a:r>
          </a:p>
          <a:p>
            <a:r>
              <a:rPr lang="en-NZ" sz="1600" dirty="0"/>
              <a:t>Operating frequency of RF module 433MHz</a:t>
            </a:r>
          </a:p>
          <a:p>
            <a:r>
              <a:rPr lang="en-NZ" sz="1600" dirty="0"/>
              <a:t>Sensor Voltage Range between 110V and 400V</a:t>
            </a:r>
          </a:p>
          <a:p>
            <a:r>
              <a:rPr lang="en-NZ" sz="1600" dirty="0"/>
              <a:t>Measuring Current 50mA – 120A</a:t>
            </a:r>
          </a:p>
          <a:p>
            <a:r>
              <a:rPr lang="en-NZ" sz="1600" dirty="0"/>
              <a:t>64k Memory</a:t>
            </a:r>
          </a:p>
          <a:p>
            <a:endParaRPr lang="en-NZ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3704" y="1825625"/>
            <a:ext cx="3763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Watts Clever, EW4500</a:t>
            </a:r>
          </a:p>
          <a:p>
            <a:r>
              <a:rPr lang="en-NZ" sz="1600" dirty="0"/>
              <a:t>Manufacturer : Watts Clever</a:t>
            </a:r>
          </a:p>
          <a:p>
            <a:r>
              <a:rPr lang="en-NZ" sz="1600" dirty="0"/>
              <a:t>Up to 80 metre range</a:t>
            </a:r>
          </a:p>
          <a:p>
            <a:r>
              <a:rPr lang="en-NZ" sz="1600" dirty="0"/>
              <a:t>30 Second refresh rate of data.</a:t>
            </a:r>
          </a:p>
          <a:p>
            <a:r>
              <a:rPr lang="en-NZ" sz="1600" dirty="0"/>
              <a:t>Compatible with all voltages</a:t>
            </a:r>
          </a:p>
          <a:p>
            <a:r>
              <a:rPr lang="en-NZ" sz="1600" dirty="0"/>
              <a:t>Operating frequency of RF module 433MHz</a:t>
            </a:r>
          </a:p>
          <a:p>
            <a:r>
              <a:rPr lang="en-NZ" sz="1600" dirty="0"/>
              <a:t>LCD display</a:t>
            </a:r>
          </a:p>
          <a:p>
            <a:r>
              <a:rPr lang="en-NZ" sz="1600" dirty="0"/>
              <a:t>Displays historical usage for a custom period of time (24 hrs, 7days or 4 months)</a:t>
            </a:r>
          </a:p>
          <a:p>
            <a:endParaRPr lang="en-NZ" sz="1600" dirty="0"/>
          </a:p>
        </p:txBody>
      </p:sp>
      <p:pic>
        <p:nvPicPr>
          <p:cNvPr id="2050" name="Picture 2" descr="elite classic 3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29" y="5141844"/>
            <a:ext cx="1375257" cy="137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2" y="1825625"/>
            <a:ext cx="5592245" cy="4351338"/>
          </a:xfrm>
        </p:spPr>
        <p:txBody>
          <a:bodyPr/>
          <a:lstStyle/>
          <a:p>
            <a:pPr marL="0" indent="0">
              <a:buNone/>
            </a:pPr>
            <a:r>
              <a:rPr lang="en-NZ" b="1" u="sng" dirty="0"/>
              <a:t>Group 14 Design</a:t>
            </a:r>
          </a:p>
          <a:p>
            <a:r>
              <a:rPr lang="en-NZ" sz="1800" dirty="0"/>
              <a:t>Single Phase Compatible – Can receive a single phase AC source as input</a:t>
            </a:r>
          </a:p>
          <a:p>
            <a:r>
              <a:rPr lang="en-NZ" sz="1800" dirty="0"/>
              <a:t>Outputs on a 7 Segment Display the Power, Peak Current and RMS Voltage of source.</a:t>
            </a:r>
          </a:p>
          <a:p>
            <a:r>
              <a:rPr lang="en-NZ" sz="1800" dirty="0"/>
              <a:t>Requires the use of one power source – The AC input, used for other electronics inside such as </a:t>
            </a:r>
            <a:r>
              <a:rPr lang="en-NZ" sz="1800" dirty="0" err="1"/>
              <a:t>opamps</a:t>
            </a:r>
            <a:r>
              <a:rPr lang="en-NZ" sz="1800" dirty="0"/>
              <a:t>.</a:t>
            </a:r>
          </a:p>
          <a:p>
            <a:r>
              <a:rPr lang="en-NZ" sz="1800" dirty="0"/>
              <a:t>Wirelessly monitored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228" y="1825625"/>
            <a:ext cx="5592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b="1" u="sng" dirty="0"/>
              <a:t>OWL+USB Energy Monitor</a:t>
            </a:r>
          </a:p>
          <a:p>
            <a:r>
              <a:rPr lang="en-NZ" sz="1800" dirty="0"/>
              <a:t>Single Phase compatible</a:t>
            </a:r>
          </a:p>
          <a:p>
            <a:r>
              <a:rPr lang="en-NZ" sz="1800" dirty="0"/>
              <a:t>Three Phase compatible</a:t>
            </a:r>
          </a:p>
          <a:p>
            <a:r>
              <a:rPr lang="en-NZ" sz="1800" dirty="0"/>
              <a:t>Custom LCD panel</a:t>
            </a:r>
          </a:p>
          <a:p>
            <a:r>
              <a:rPr lang="en-NZ" sz="1800" dirty="0"/>
              <a:t>Outputs energy usage and cost (price per watt).</a:t>
            </a:r>
          </a:p>
          <a:p>
            <a:r>
              <a:rPr lang="en-NZ" sz="1800" dirty="0"/>
              <a:t>Display module powered by 3 AA Batteries</a:t>
            </a:r>
          </a:p>
          <a:p>
            <a:endParaRPr lang="en-NZ" sz="1800" dirty="0"/>
          </a:p>
        </p:txBody>
      </p:sp>
      <p:pic>
        <p:nvPicPr>
          <p:cNvPr id="1026" name="Picture 2" descr="OWL+US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72" y="4403725"/>
            <a:ext cx="31908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/>
              <a:t>Analog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240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Microchip MCP6024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2" y="1825625"/>
            <a:ext cx="8701962" cy="4351338"/>
          </a:xfrm>
        </p:spPr>
        <p:txBody>
          <a:bodyPr/>
          <a:lstStyle/>
          <a:p>
            <a:r>
              <a:rPr lang="en-NZ" dirty="0"/>
              <a:t>10MHz Gain bandwidth</a:t>
            </a:r>
          </a:p>
          <a:p>
            <a:r>
              <a:rPr lang="en-NZ" dirty="0"/>
              <a:t>2.5V to 5.5V Power supply range:	</a:t>
            </a:r>
          </a:p>
          <a:p>
            <a:r>
              <a:rPr lang="en-NZ" dirty="0"/>
              <a:t>Thin-Shrink small outline package (TSSOP) or Plastic Dual-in-line Package (PDIP</a:t>
            </a:r>
          </a:p>
          <a:p>
            <a:r>
              <a:rPr lang="en-NZ" dirty="0"/>
              <a:t>Slew rate of 7V/µs</a:t>
            </a:r>
          </a:p>
          <a:p>
            <a:r>
              <a:rPr lang="en-NZ" dirty="0"/>
              <a:t>Input bias current of 1pA</a:t>
            </a:r>
          </a:p>
          <a:p>
            <a:r>
              <a:rPr lang="en-NZ" dirty="0"/>
              <a:t>CMRR: 90dB</a:t>
            </a:r>
          </a:p>
          <a:p>
            <a:r>
              <a:rPr lang="en-NZ" dirty="0"/>
              <a:t>$2USD each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grpSp>
        <p:nvGrpSpPr>
          <p:cNvPr id="6" name="Group 5"/>
          <p:cNvGrpSpPr/>
          <p:nvPr/>
        </p:nvGrpSpPr>
        <p:grpSpPr>
          <a:xfrm>
            <a:off x="9076155" y="1646238"/>
            <a:ext cx="2172417" cy="4180604"/>
            <a:chOff x="8945525" y="513709"/>
            <a:chExt cx="3091189" cy="5948690"/>
          </a:xfrm>
        </p:grpSpPr>
        <p:pic>
          <p:nvPicPr>
            <p:cNvPr id="1026" name="Picture 2" descr="http://sigma.octopart.com/47850290/image/Microchip-MCP6024-I-P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5525" y="513709"/>
              <a:ext cx="3091189" cy="309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microchip.com/_images/ics/medium-MCP6024-SOIC-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9214" y="3604899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317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Linear Technology LTC6088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14MHz Gain bandwidth</a:t>
            </a:r>
          </a:p>
          <a:p>
            <a:r>
              <a:rPr lang="en-NZ" dirty="0"/>
              <a:t>2.7V to 5.5V  Operation voltage</a:t>
            </a:r>
          </a:p>
          <a:p>
            <a:r>
              <a:rPr lang="en-NZ" dirty="0"/>
              <a:t>Shrink small outline package (SSOP)</a:t>
            </a:r>
          </a:p>
          <a:p>
            <a:r>
              <a:rPr lang="en-NZ" dirty="0"/>
              <a:t>Slew rate of 7.2V/µs</a:t>
            </a:r>
          </a:p>
          <a:p>
            <a:r>
              <a:rPr lang="en-NZ" dirty="0"/>
              <a:t>Input bias current:	1pA at 25</a:t>
            </a:r>
            <a:r>
              <a:rPr lang="en-NZ" dirty="0">
                <a:latin typeface="Centaur" panose="02030504050205020304" pitchFamily="18" charset="0"/>
              </a:rPr>
              <a:t> </a:t>
            </a:r>
            <a:r>
              <a:rPr lang="en-NZ" dirty="0"/>
              <a:t>°C  and 15pA at 85 °C</a:t>
            </a:r>
          </a:p>
          <a:p>
            <a:r>
              <a:rPr lang="en-NZ" dirty="0"/>
              <a:t>CMRR: 80dB</a:t>
            </a:r>
          </a:p>
          <a:p>
            <a:r>
              <a:rPr lang="en-NZ" dirty="0"/>
              <a:t>$2USD each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446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5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736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Centaur</vt:lpstr>
      <vt:lpstr>Wingdings</vt:lpstr>
      <vt:lpstr>Office Theme</vt:lpstr>
      <vt:lpstr>Wireless Energy Monitor</vt:lpstr>
      <vt:lpstr>Introduction</vt:lpstr>
      <vt:lpstr>Specifications of Design</vt:lpstr>
      <vt:lpstr>Existing products</vt:lpstr>
      <vt:lpstr>Comparison</vt:lpstr>
      <vt:lpstr>Analog Design</vt:lpstr>
      <vt:lpstr>Microchip MCP6024</vt:lpstr>
      <vt:lpstr>Linear Technology LTC6088</vt:lpstr>
      <vt:lpstr>Schematic</vt:lpstr>
      <vt:lpstr>Microcontroller</vt:lpstr>
      <vt:lpstr>Atmel ATmega328P</vt:lpstr>
      <vt:lpstr>Texas Instruments MSP430FR4133</vt:lpstr>
      <vt:lpstr>C Flowchart</vt:lpstr>
      <vt:lpstr>CPLD Design</vt:lpstr>
      <vt:lpstr>FSM Implementation (Mealy)</vt:lpstr>
      <vt:lpstr>CPLD Datapath Components</vt:lpstr>
      <vt:lpstr>CPLD Datapath</vt:lpstr>
      <vt:lpstr>Design Challenges</vt:lpstr>
      <vt:lpstr>Smart Energy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Energy Monitor</dc:title>
  <dc:creator>tofutaco</dc:creator>
  <cp:lastModifiedBy>tofutaco</cp:lastModifiedBy>
  <cp:revision>59</cp:revision>
  <dcterms:created xsi:type="dcterms:W3CDTF">2016-08-21T12:47:09Z</dcterms:created>
  <dcterms:modified xsi:type="dcterms:W3CDTF">2016-08-22T07:59:25Z</dcterms:modified>
</cp:coreProperties>
</file>