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sldIdLst>
    <p:sldId id="256" r:id="rId2"/>
    <p:sldId id="260" r:id="rId3"/>
    <p:sldId id="257" r:id="rId4"/>
    <p:sldId id="258" r:id="rId5"/>
    <p:sldId id="267" r:id="rId6"/>
    <p:sldId id="268" r:id="rId7"/>
    <p:sldId id="269" r:id="rId8"/>
    <p:sldId id="263" r:id="rId9"/>
    <p:sldId id="271" r:id="rId10"/>
    <p:sldId id="270" r:id="rId11"/>
    <p:sldId id="259" r:id="rId12"/>
    <p:sldId id="265" r:id="rId13"/>
    <p:sldId id="264" r:id="rId14"/>
    <p:sldId id="261" r:id="rId15"/>
    <p:sldId id="272" r:id="rId16"/>
    <p:sldId id="266"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AD6EE87-EBD5-4F12-A48A-63ACA297AC8F}" type="datetimeFigureOut">
              <a:rPr lang="en-US" smtClean="0"/>
              <a:t>5/7/2019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9793269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5695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6071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D3794B-289A-4A80-97D7-111025398D45}"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6973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A61015F-7CC6-4D0A-9D87-873EA4C304CC}" type="datetimeFigureOut">
              <a:rPr lang="en-US" smtClean="0"/>
              <a:t>5/7/2019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6752589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681366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961801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6441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2191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5C68B11-C5A8-448C-8CE9-B1A273C79CFC}" type="datetimeFigureOut">
              <a:rPr lang="en-US" smtClean="0"/>
              <a:t>5/7/2019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77110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7616CA0-919D-4A49-9C8A-62FDFB3A5183}" type="datetimeFigureOut">
              <a:rPr lang="en-US" smtClean="0"/>
              <a:t>5/7/2019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7E5644-1E61-4311-A31E-84CB9C7AA8A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658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0298CD5-6C1E-4009-B41F-6DF62E31D3BE}" type="datetimeFigureOut">
              <a:rPr lang="en-US" smtClean="0"/>
              <a:pPr/>
              <a:t>5/7/2019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36451003"/>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i.wikipedia.org/wiki/Qt" TargetMode="External"/><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hyperlink" Target="https://daynhauhoc.com/t/th-c-m-c-d-h-a-trong-c/1115" TargetMode="External"/><Relationship Id="rId4" Type="http://schemas.openxmlformats.org/officeDocument/2006/relationships/hyperlink" Target="http://www.google.com/url?sa=t&amp;rct=j&amp;q=&amp;esrc=s&amp;source=web&amp;cd=4&amp;cad=rja&amp;uact=8&amp;ved=2ahUKEwjAuZKqh_zhAhWFc3AKHToRB-sQFjADegQIARAB&amp;url=http://www.laptrinhtanbinh.com/course/1/Lap-trinh-voi-ngon-ngu-C/25/3.1.-Gioi-thieu-ve-thu-vien-Qt&amp;usg=AOvVaw1Ivt_OKRHWwMppjMZPI5eQ"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45324" y="2162660"/>
            <a:ext cx="7772400" cy="1657994"/>
          </a:xfrm>
        </p:spPr>
        <p:txBody>
          <a:bodyPr>
            <a:normAutofit fontScale="90000"/>
          </a:bodyPr>
          <a:lstStyle/>
          <a:p>
            <a:pPr>
              <a:lnSpc>
                <a:spcPct val="100000"/>
              </a:lnSpc>
            </a:pPr>
            <a:r>
              <a:rPr lang="vi-VN" b="1" smtClean="0">
                <a:solidFill>
                  <a:schemeClr val="tx1"/>
                </a:solidFill>
                <a:latin typeface="Times New Roman" panose="02020603050405020304" pitchFamily="18" charset="0"/>
                <a:cs typeface="Times New Roman" panose="02020603050405020304" pitchFamily="18" charset="0"/>
              </a:rPr>
              <a:t>Báo cáo </a:t>
            </a:r>
            <a:br>
              <a:rPr lang="vi-VN" b="1" smtClean="0">
                <a:solidFill>
                  <a:schemeClr val="tx1"/>
                </a:solidFill>
                <a:latin typeface="Times New Roman" panose="02020603050405020304" pitchFamily="18" charset="0"/>
                <a:cs typeface="Times New Roman" panose="02020603050405020304" pitchFamily="18" charset="0"/>
              </a:rPr>
            </a:br>
            <a:r>
              <a:rPr lang="vi-VN" b="1" smtClean="0">
                <a:solidFill>
                  <a:schemeClr val="tx1"/>
                </a:solidFill>
                <a:latin typeface="Times New Roman" panose="02020603050405020304" pitchFamily="18" charset="0"/>
                <a:cs typeface="Times New Roman" panose="02020603050405020304" pitchFamily="18" charset="0"/>
              </a:rPr>
              <a:t>đồ họa máy tính</a:t>
            </a:r>
            <a:endParaRPr lang="en-US" b="1">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219718" y="4059805"/>
            <a:ext cx="5898524" cy="1657994"/>
          </a:xfrm>
        </p:spPr>
        <p:txBody>
          <a:bodyPr>
            <a:normAutofit/>
          </a:bodyPr>
          <a:lstStyle/>
          <a:p>
            <a:pPr algn="ctr"/>
            <a:r>
              <a:rPr lang="vi-VN" sz="2800" b="1" smtClean="0">
                <a:solidFill>
                  <a:schemeClr val="accent2">
                    <a:lumMod val="50000"/>
                  </a:schemeClr>
                </a:solidFill>
                <a:latin typeface="Times New Roman" panose="02020603050405020304" pitchFamily="18" charset="0"/>
                <a:cs typeface="Times New Roman" panose="02020603050405020304" pitchFamily="18" charset="0"/>
              </a:rPr>
              <a:t>Giảng viên hướng dẫn</a:t>
            </a:r>
          </a:p>
          <a:p>
            <a:pPr algn="ctr"/>
            <a:r>
              <a:rPr lang="vi-VN" sz="2800" b="1" smtClean="0">
                <a:latin typeface="Times New Roman" panose="02020603050405020304" pitchFamily="18" charset="0"/>
                <a:cs typeface="Times New Roman" panose="02020603050405020304" pitchFamily="18" charset="0"/>
              </a:rPr>
              <a:t>Ts. Phạm Xuân Hiền</a:t>
            </a:r>
            <a:endParaRPr lang="en-US" sz="28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8242" y="1429555"/>
            <a:ext cx="1603889" cy="1506828"/>
          </a:xfrm>
          <a:prstGeom prst="rect">
            <a:avLst/>
          </a:prstGeom>
        </p:spPr>
      </p:pic>
    </p:spTree>
    <p:extLst>
      <p:ext uri="{BB962C8B-B14F-4D97-AF65-F5344CB8AC3E}">
        <p14:creationId xmlns:p14="http://schemas.microsoft.com/office/powerpoint/2010/main" val="3958633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347729"/>
            <a:ext cx="11578108" cy="6156101"/>
          </a:xfrm>
        </p:spPr>
        <p:txBody>
          <a:bodyPr/>
          <a:lstStyle/>
          <a:p>
            <a:pPr algn="just">
              <a:lnSpc>
                <a:spcPct val="150000"/>
              </a:lnSpc>
            </a:pPr>
            <a:r>
              <a:rPr lang="vi-VN" sz="2800" b="1">
                <a:latin typeface="Times New Roman" panose="02020603050405020304" pitchFamily="18" charset="0"/>
                <a:cs typeface="Times New Roman" panose="02020603050405020304" pitchFamily="18" charset="0"/>
              </a:rPr>
              <a:t>Đối tượng ngàn sao: </a:t>
            </a:r>
            <a:r>
              <a:rPr lang="vi-VN" sz="2800">
                <a:latin typeface="Times New Roman" panose="02020603050405020304" pitchFamily="18" charset="0"/>
                <a:cs typeface="Times New Roman" panose="02020603050405020304" pitchFamily="18" charset="0"/>
              </a:rPr>
              <a:t>dùng hàm vẽ ngôi sao và kết hợp với hàm random nhiều màu sắc cùng với chuyển động tạo ra bầu trời nhiều sao lấp lánh.</a:t>
            </a:r>
            <a:endParaRPr lang="en-US" sz="2800">
              <a:latin typeface="Times New Roman" panose="02020603050405020304" pitchFamily="18" charset="0"/>
              <a:cs typeface="Times New Roman" panose="02020603050405020304" pitchFamily="18" charset="0"/>
            </a:endParaRPr>
          </a:p>
          <a:p>
            <a:pPr algn="just">
              <a:lnSpc>
                <a:spcPct val="150000"/>
              </a:lnSpc>
            </a:pPr>
            <a:r>
              <a:rPr lang="en-US" sz="2800" b="1">
                <a:latin typeface="Times New Roman" panose="02020603050405020304" pitchFamily="18" charset="0"/>
                <a:cs typeface="Times New Roman" panose="02020603050405020304" pitchFamily="18" charset="0"/>
              </a:rPr>
              <a:t>Đối tượng con bướm: </a:t>
            </a:r>
            <a:r>
              <a:rPr lang="en-US" sz="2800">
                <a:latin typeface="Times New Roman" panose="02020603050405020304" pitchFamily="18" charset="0"/>
                <a:cs typeface="Times New Roman" panose="02020603050405020304" pitchFamily="18" charset="0"/>
              </a:rPr>
              <a:t>sử dụng phép quay các hình Ellipse để tạo ra đối </a:t>
            </a:r>
            <a:r>
              <a:rPr lang="en-US" sz="2800">
                <a:latin typeface="Times New Roman" panose="02020603050405020304" pitchFamily="18" charset="0"/>
                <a:cs typeface="Times New Roman" panose="02020603050405020304" pitchFamily="18" charset="0"/>
              </a:rPr>
              <a:t>tượng </a:t>
            </a:r>
            <a:r>
              <a:rPr lang="en-US" sz="2800" smtClean="0">
                <a:latin typeface="Times New Roman" panose="02020603050405020304" pitchFamily="18" charset="0"/>
                <a:cs typeface="Times New Roman" panose="02020603050405020304" pitchFamily="18" charset="0"/>
              </a:rPr>
              <a:t>bướm</a:t>
            </a:r>
          </a:p>
          <a:p>
            <a:pPr algn="just">
              <a:lnSpc>
                <a:spcPct val="150000"/>
              </a:lnSpc>
            </a:pPr>
            <a:r>
              <a:rPr lang="en-US" sz="2800" b="1" smtClean="0">
                <a:latin typeface="Times New Roman" panose="02020603050405020304" pitchFamily="18" charset="0"/>
                <a:cs typeface="Times New Roman" panose="02020603050405020304" pitchFamily="18" charset="0"/>
              </a:rPr>
              <a:t>Đối tượng bánh xe:</a:t>
            </a:r>
            <a:r>
              <a:rPr lang="en-US" sz="2800" smtClean="0">
                <a:latin typeface="Times New Roman" panose="02020603050405020304" pitchFamily="18" charset="0"/>
                <a:cs typeface="Times New Roman" panose="02020603050405020304" pitchFamily="18" charset="0"/>
              </a:rPr>
              <a:t> gồm bánh trước, bánh sau, căm xe </a:t>
            </a:r>
            <a:endParaRPr lang="en-US" sz="2800">
              <a:latin typeface="Times New Roman" panose="02020603050405020304" pitchFamily="18" charset="0"/>
              <a:cs typeface="Times New Roman" panose="02020603050405020304" pitchFamily="18" charset="0"/>
            </a:endParaRP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27" y="3670479"/>
            <a:ext cx="6710228" cy="4404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251" y="2660829"/>
            <a:ext cx="5320854" cy="348239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2" y="3670479"/>
            <a:ext cx="6710228" cy="4404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736" y="2660829"/>
            <a:ext cx="5320854" cy="3482393"/>
          </a:xfrm>
          <a:prstGeom prst="rect">
            <a:avLst/>
          </a:prstGeom>
        </p:spPr>
      </p:pic>
    </p:spTree>
    <p:extLst>
      <p:ext uri="{BB962C8B-B14F-4D97-AF65-F5344CB8AC3E}">
        <p14:creationId xmlns:p14="http://schemas.microsoft.com/office/powerpoint/2010/main" val="29218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25084" y="1468193"/>
            <a:ext cx="11726510" cy="5190183"/>
          </a:xfrm>
        </p:spPr>
        <p:txBody>
          <a:bodyPr>
            <a:normAutofit/>
          </a:bodyPr>
          <a:lstStyle/>
          <a:p>
            <a:pPr algn="just">
              <a:buFont typeface="Wingdings" panose="05000000000000000000" pitchFamily="2" charset="2"/>
              <a:buChar char="v"/>
            </a:pPr>
            <a:r>
              <a:rPr lang="en-US" sz="4000" b="1" err="1" smtClean="0">
                <a:latin typeface="Times New Roman" panose="02020603050405020304" pitchFamily="18" charset="0"/>
                <a:cs typeface="Times New Roman" panose="02020603050405020304" pitchFamily="18" charset="0"/>
              </a:rPr>
              <a:t>Sử</a:t>
            </a:r>
            <a:r>
              <a:rPr lang="en-US" sz="4000" b="1" smtClean="0">
                <a:latin typeface="Times New Roman" panose="02020603050405020304" pitchFamily="18" charset="0"/>
                <a:cs typeface="Times New Roman" panose="02020603050405020304" pitchFamily="18" charset="0"/>
              </a:rPr>
              <a:t> </a:t>
            </a:r>
            <a:r>
              <a:rPr lang="en-US" sz="4000" b="1" err="1" smtClean="0">
                <a:latin typeface="Times New Roman" panose="02020603050405020304" pitchFamily="18" charset="0"/>
                <a:cs typeface="Times New Roman" panose="02020603050405020304" pitchFamily="18" charset="0"/>
              </a:rPr>
              <a:t>dụng</a:t>
            </a:r>
            <a:r>
              <a:rPr lang="en-US" sz="4000" b="1" smtClean="0">
                <a:latin typeface="Times New Roman" panose="02020603050405020304" pitchFamily="18" charset="0"/>
                <a:cs typeface="Times New Roman" panose="02020603050405020304" pitchFamily="18" charset="0"/>
              </a:rPr>
              <a:t> </a:t>
            </a:r>
            <a:r>
              <a:rPr lang="en-US" sz="4000" b="1" err="1" smtClean="0">
                <a:latin typeface="Times New Roman" panose="02020603050405020304" pitchFamily="18" charset="0"/>
                <a:cs typeface="Times New Roman" panose="02020603050405020304" pitchFamily="18" charset="0"/>
              </a:rPr>
              <a:t>các</a:t>
            </a:r>
            <a:r>
              <a:rPr lang="en-US" sz="4000" b="1" smtClean="0">
                <a:latin typeface="Times New Roman" panose="02020603050405020304" pitchFamily="18" charset="0"/>
                <a:cs typeface="Times New Roman" panose="02020603050405020304" pitchFamily="18" charset="0"/>
              </a:rPr>
              <a:t> </a:t>
            </a:r>
            <a:r>
              <a:rPr lang="en-US" sz="4000" b="1" err="1" smtClean="0">
                <a:latin typeface="Times New Roman" panose="02020603050405020304" pitchFamily="18" charset="0"/>
                <a:cs typeface="Times New Roman" panose="02020603050405020304" pitchFamily="18" charset="0"/>
              </a:rPr>
              <a:t>hàm</a:t>
            </a:r>
            <a:r>
              <a:rPr lang="en-US" sz="4000" b="1" smtClean="0">
                <a:latin typeface="Times New Roman" panose="02020603050405020304" pitchFamily="18" charset="0"/>
                <a:cs typeface="Times New Roman" panose="02020603050405020304" pitchFamily="18" charset="0"/>
              </a:rPr>
              <a:t> </a:t>
            </a:r>
            <a:r>
              <a:rPr lang="en-US" sz="4000" b="1" err="1" smtClean="0">
                <a:latin typeface="Times New Roman" panose="02020603050405020304" pitchFamily="18" charset="0"/>
                <a:cs typeface="Times New Roman" panose="02020603050405020304" pitchFamily="18" charset="0"/>
              </a:rPr>
              <a:t>vẽ</a:t>
            </a:r>
            <a:r>
              <a:rPr lang="en-US" sz="4000" b="1"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err="1" smtClean="0">
                <a:latin typeface="Times New Roman" panose="02020603050405020304" pitchFamily="18" charset="0"/>
                <a:cs typeface="Times New Roman" panose="02020603050405020304" pitchFamily="18" charset="0"/>
              </a:rPr>
              <a:t>drawRect</a:t>
            </a:r>
            <a:r>
              <a:rPr lang="en-US" sz="3200" b="1"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vẽ</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thân</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nhà</a:t>
            </a:r>
            <a:r>
              <a:rPr lang="en-US" sz="3200" smtClean="0">
                <a:latin typeface="Times New Roman" panose="02020603050405020304" pitchFamily="18" charset="0"/>
                <a:cs typeface="Times New Roman" panose="02020603050405020304" pitchFamily="18" charset="0"/>
              </a:rPr>
              <a:t>, con </a:t>
            </a:r>
            <a:r>
              <a:rPr lang="en-US" sz="3200" err="1" smtClean="0">
                <a:latin typeface="Times New Roman" panose="02020603050405020304" pitchFamily="18" charset="0"/>
                <a:cs typeface="Times New Roman" panose="02020603050405020304" pitchFamily="18" charset="0"/>
              </a:rPr>
              <a:t>đường</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bầu</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trời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thân</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cây</a:t>
            </a:r>
            <a:r>
              <a:rPr lang="en-US" sz="320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err="1" smtClean="0">
                <a:latin typeface="Times New Roman" panose="02020603050405020304" pitchFamily="18" charset="0"/>
                <a:cs typeface="Times New Roman" panose="02020603050405020304" pitchFamily="18" charset="0"/>
              </a:rPr>
              <a:t>drawEllipse</a:t>
            </a:r>
            <a:r>
              <a:rPr lang="en-US" sz="3200" b="1"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vẽ</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hình</a:t>
            </a:r>
            <a:r>
              <a:rPr lang="en-US" sz="3200" smtClean="0">
                <a:latin typeface="Times New Roman" panose="02020603050405020304" pitchFamily="18" charset="0"/>
                <a:cs typeface="Times New Roman" panose="02020603050405020304" pitchFamily="18" charset="0"/>
              </a:rPr>
              <a:t> Ellipse </a:t>
            </a:r>
            <a:r>
              <a:rPr lang="en-US" sz="3200" err="1" smtClean="0">
                <a:latin typeface="Times New Roman" panose="02020603050405020304" pitchFamily="18" charset="0"/>
                <a:cs typeface="Times New Roman" panose="02020603050405020304" pitchFamily="18" charset="0"/>
              </a:rPr>
              <a:t>như</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tán</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cây</a:t>
            </a:r>
            <a:r>
              <a:rPr lang="en-US" sz="3200" smtClean="0">
                <a:latin typeface="Times New Roman" panose="02020603050405020304" pitchFamily="18" charset="0"/>
                <a:cs typeface="Times New Roman" panose="02020603050405020304" pitchFamily="18" charset="0"/>
              </a:rPr>
              <a:t>, con </a:t>
            </a:r>
            <a:r>
              <a:rPr lang="en-US" sz="3200" err="1" smtClean="0">
                <a:latin typeface="Times New Roman" panose="02020603050405020304" pitchFamily="18" charset="0"/>
                <a:cs typeface="Times New Roman" panose="02020603050405020304" pitchFamily="18" charset="0"/>
              </a:rPr>
              <a:t>bướm</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bánh</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xe</a:t>
            </a:r>
            <a:r>
              <a:rPr lang="en-US" sz="320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err="1" smtClean="0">
                <a:latin typeface="Times New Roman" panose="02020603050405020304" pitchFamily="18" charset="0"/>
                <a:cs typeface="Times New Roman" panose="02020603050405020304" pitchFamily="18" charset="0"/>
              </a:rPr>
              <a:t>drawLine</a:t>
            </a:r>
            <a:r>
              <a:rPr lang="en-US" sz="3200" b="1"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vẽ</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căm</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xe</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cánh</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cối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xoay</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gió</a:t>
            </a:r>
            <a:r>
              <a:rPr lang="en-US" sz="320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err="1" smtClean="0">
                <a:latin typeface="Times New Roman" panose="02020603050405020304" pitchFamily="18" charset="0"/>
                <a:cs typeface="Times New Roman" panose="02020603050405020304" pitchFamily="18" charset="0"/>
              </a:rPr>
              <a:t>drawPixmap</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vẽ</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từ</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ảnh</a:t>
            </a:r>
            <a:r>
              <a:rPr lang="en-US" sz="320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err="1" smtClean="0">
                <a:latin typeface="Times New Roman" panose="02020603050405020304" pitchFamily="18" charset="0"/>
                <a:cs typeface="Times New Roman" panose="02020603050405020304" pitchFamily="18" charset="0"/>
              </a:rPr>
              <a:t>drawPolygon</a:t>
            </a:r>
            <a:r>
              <a:rPr lang="en-US" sz="3200" b="1"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vẽ</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từ</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các</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điểm</a:t>
            </a:r>
            <a:r>
              <a:rPr lang="en-US" sz="320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nối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lại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tạo</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thành</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hình</a:t>
            </a:r>
            <a:r>
              <a:rPr lang="en-US" sz="320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smtClean="0">
                <a:latin typeface="Times New Roman" panose="02020603050405020304" pitchFamily="18" charset="0"/>
                <a:cs typeface="Times New Roman" panose="02020603050405020304" pitchFamily="18" charset="0"/>
              </a:rPr>
              <a:t>Random: </a:t>
            </a:r>
            <a:r>
              <a:rPr lang="en-US" sz="3200" err="1" smtClean="0">
                <a:latin typeface="Times New Roman" panose="02020603050405020304" pitchFamily="18" charset="0"/>
                <a:cs typeface="Times New Roman" panose="02020603050405020304" pitchFamily="18" charset="0"/>
              </a:rPr>
              <a:t>tạo</a:t>
            </a:r>
            <a:r>
              <a:rPr lang="en-US" sz="3200" smtClean="0">
                <a:latin typeface="Times New Roman" panose="02020603050405020304" pitchFamily="18" charset="0"/>
                <a:cs typeface="Times New Roman" panose="02020603050405020304" pitchFamily="18" charset="0"/>
              </a:rPr>
              <a:t> hiệu ứng nhiều màu </a:t>
            </a:r>
            <a:r>
              <a:rPr lang="en-US" sz="3200" err="1" smtClean="0">
                <a:latin typeface="Times New Roman" panose="02020603050405020304" pitchFamily="18" charset="0"/>
                <a:cs typeface="Times New Roman" panose="02020603050405020304" pitchFamily="18" charset="0"/>
              </a:rPr>
              <a:t>sắc</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cho</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đối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tượng</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ngôi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sao</a:t>
            </a:r>
            <a:r>
              <a:rPr lang="en-US" sz="3200" smtClean="0">
                <a:latin typeface="Times New Roman" panose="02020603050405020304" pitchFamily="18" charset="0"/>
                <a:cs typeface="Times New Roman" panose="02020603050405020304" pitchFamily="18" charset="0"/>
              </a:rPr>
              <a:t>, con </a:t>
            </a:r>
            <a:r>
              <a:rPr lang="en-US" sz="3200" err="1" smtClean="0">
                <a:latin typeface="Times New Roman" panose="02020603050405020304" pitchFamily="18" charset="0"/>
                <a:cs typeface="Times New Roman" panose="02020603050405020304" pitchFamily="18" charset="0"/>
              </a:rPr>
              <a:t>bướm</a:t>
            </a:r>
            <a:r>
              <a:rPr lang="en-US" sz="3200" smtClean="0">
                <a:latin typeface="Times New Roman" panose="02020603050405020304" pitchFamily="18" charset="0"/>
                <a:cs typeface="Times New Roman" panose="02020603050405020304" pitchFamily="18" charset="0"/>
              </a:rPr>
              <a:t>…</a:t>
            </a:r>
          </a:p>
          <a:p>
            <a:pPr marL="0" indent="0" algn="just">
              <a:buNone/>
            </a:pPr>
            <a:endParaRPr lang="en-US" sz="3200" b="1"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3200" b="1" smtClean="0">
              <a:latin typeface="Times New Roman" panose="02020603050405020304" pitchFamily="18" charset="0"/>
              <a:cs typeface="Times New Roman" panose="02020603050405020304" pitchFamily="18" charset="0"/>
            </a:endParaRPr>
          </a:p>
          <a:p>
            <a:pPr marL="0" indent="0">
              <a:buNone/>
            </a:pPr>
            <a:endParaRPr lang="en-US" sz="3200" b="1">
              <a:latin typeface="Times New Roman" panose="02020603050405020304" pitchFamily="18" charset="0"/>
              <a:cs typeface="Times New Roman" panose="02020603050405020304" pitchFamily="18" charset="0"/>
            </a:endParaRPr>
          </a:p>
        </p:txBody>
      </p:sp>
      <p:sp>
        <p:nvSpPr>
          <p:cNvPr id="5" name="Pentagon 4"/>
          <p:cNvSpPr/>
          <p:nvPr/>
        </p:nvSpPr>
        <p:spPr>
          <a:xfrm>
            <a:off x="225084" y="257697"/>
            <a:ext cx="11726510" cy="1210496"/>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vi-VN" sz="7200" b="1">
                <a:latin typeface="Times New Roman" panose="02020603050405020304" pitchFamily="18" charset="0"/>
                <a:cs typeface="Times New Roman" panose="02020603050405020304" pitchFamily="18" charset="0"/>
              </a:rPr>
              <a:t>Phần 3: Nội dung thực hiện</a:t>
            </a:r>
          </a:p>
        </p:txBody>
      </p:sp>
    </p:spTree>
    <p:extLst>
      <p:ext uri="{BB962C8B-B14F-4D97-AF65-F5344CB8AC3E}">
        <p14:creationId xmlns:p14="http://schemas.microsoft.com/office/powerpoint/2010/main" val="2363839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 calcmode="lin" valueType="num">
                                      <p:cBhvr additive="base">
                                        <p:cTn id="3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5084" y="1468193"/>
            <a:ext cx="11726510" cy="5190183"/>
          </a:xfrm>
        </p:spPr>
        <p:txBody>
          <a:bodyPr>
            <a:normAutofit/>
          </a:bodyPr>
          <a:lstStyle/>
          <a:p>
            <a:pPr algn="just">
              <a:buFont typeface="Wingdings" panose="05000000000000000000" pitchFamily="2" charset="2"/>
              <a:buChar char="v"/>
            </a:pPr>
            <a:r>
              <a:rPr lang="en-US" sz="4400" b="1" err="1" smtClean="0">
                <a:latin typeface="Times New Roman" panose="02020603050405020304" pitchFamily="18" charset="0"/>
                <a:cs typeface="Times New Roman" panose="02020603050405020304" pitchFamily="18" charset="0"/>
              </a:rPr>
              <a:t>Sử</a:t>
            </a:r>
            <a:r>
              <a:rPr lang="en-US" sz="4400" b="1" smtClean="0">
                <a:latin typeface="Times New Roman" panose="02020603050405020304" pitchFamily="18" charset="0"/>
                <a:cs typeface="Times New Roman" panose="02020603050405020304" pitchFamily="18" charset="0"/>
              </a:rPr>
              <a:t> </a:t>
            </a:r>
            <a:r>
              <a:rPr lang="en-US" sz="4400" b="1" err="1" smtClean="0">
                <a:latin typeface="Times New Roman" panose="02020603050405020304" pitchFamily="18" charset="0"/>
                <a:cs typeface="Times New Roman" panose="02020603050405020304" pitchFamily="18" charset="0"/>
              </a:rPr>
              <a:t>dụng</a:t>
            </a:r>
            <a:r>
              <a:rPr lang="en-US" sz="4400" b="1" smtClean="0">
                <a:latin typeface="Times New Roman" panose="02020603050405020304" pitchFamily="18" charset="0"/>
                <a:cs typeface="Times New Roman" panose="02020603050405020304" pitchFamily="18" charset="0"/>
              </a:rPr>
              <a:t> </a:t>
            </a:r>
            <a:r>
              <a:rPr lang="en-US" sz="4400" b="1" err="1" smtClean="0">
                <a:latin typeface="Times New Roman" panose="02020603050405020304" pitchFamily="18" charset="0"/>
                <a:cs typeface="Times New Roman" panose="02020603050405020304" pitchFamily="18" charset="0"/>
              </a:rPr>
              <a:t>các</a:t>
            </a:r>
            <a:r>
              <a:rPr lang="en-US" sz="4400" b="1" smtClean="0">
                <a:latin typeface="Times New Roman" panose="02020603050405020304" pitchFamily="18" charset="0"/>
                <a:cs typeface="Times New Roman" panose="02020603050405020304" pitchFamily="18" charset="0"/>
              </a:rPr>
              <a:t> phép biến đổi:</a:t>
            </a:r>
          </a:p>
          <a:p>
            <a:pPr algn="just">
              <a:lnSpc>
                <a:spcPct val="150000"/>
              </a:lnSpc>
              <a:buFont typeface="Wingdings" panose="05000000000000000000" pitchFamily="2" charset="2"/>
              <a:buChar char="§"/>
            </a:pPr>
            <a:r>
              <a:rPr lang="en-US" sz="3600" b="1" smtClean="0">
                <a:latin typeface="Times New Roman" panose="02020603050405020304" pitchFamily="18" charset="0"/>
                <a:cs typeface="Times New Roman" panose="02020603050405020304" pitchFamily="18" charset="0"/>
              </a:rPr>
              <a:t>“quay”: </a:t>
            </a:r>
            <a:r>
              <a:rPr lang="en-US" sz="3200" smtClean="0">
                <a:latin typeface="Times New Roman" panose="02020603050405020304" pitchFamily="18" charset="0"/>
                <a:cs typeface="Times New Roman" panose="02020603050405020304" pitchFamily="18" charset="0"/>
              </a:rPr>
              <a:t>dùng để quay tạo ra đối tượng con bướm, tán cây lớn.</a:t>
            </a:r>
          </a:p>
          <a:p>
            <a:pPr algn="just">
              <a:lnSpc>
                <a:spcPct val="150000"/>
              </a:lnSpc>
              <a:buFont typeface="Wingdings" panose="05000000000000000000" pitchFamily="2" charset="2"/>
              <a:buChar char="§"/>
            </a:pPr>
            <a:r>
              <a:rPr lang="en-US" sz="3200" smtClean="0">
                <a:latin typeface="Times New Roman" panose="02020603050405020304" pitchFamily="18" charset="0"/>
                <a:cs typeface="Times New Roman" panose="02020603050405020304" pitchFamily="18" charset="0"/>
              </a:rPr>
              <a:t> </a:t>
            </a:r>
            <a:r>
              <a:rPr lang="en-US" sz="3600" b="1" smtClean="0">
                <a:latin typeface="Times New Roman" panose="02020603050405020304" pitchFamily="18" charset="0"/>
                <a:cs typeface="Times New Roman" panose="02020603050405020304" pitchFamily="18" charset="0"/>
              </a:rPr>
              <a:t>“quay1”: </a:t>
            </a:r>
            <a:r>
              <a:rPr lang="en-US" sz="3200" smtClean="0">
                <a:latin typeface="Times New Roman" panose="02020603050405020304" pitchFamily="18" charset="0"/>
                <a:cs typeface="Times New Roman" panose="02020603050405020304" pitchFamily="18" charset="0"/>
              </a:rPr>
              <a:t>dùng để quay tạo ra nhiều ngôi sao từ hàm vẽ một ngôi sao.</a:t>
            </a:r>
          </a:p>
          <a:p>
            <a:pPr algn="just">
              <a:lnSpc>
                <a:spcPct val="150000"/>
              </a:lnSpc>
              <a:buFont typeface="Wingdings" panose="05000000000000000000" pitchFamily="2" charset="2"/>
              <a:buChar char="§"/>
            </a:pPr>
            <a:r>
              <a:rPr lang="en-US" sz="3600" b="1" smtClean="0">
                <a:latin typeface="Times New Roman" panose="02020603050405020304" pitchFamily="18" charset="0"/>
                <a:cs typeface="Times New Roman" panose="02020603050405020304" pitchFamily="18" charset="0"/>
              </a:rPr>
              <a:t>quaynew”: </a:t>
            </a:r>
            <a:r>
              <a:rPr lang="en-US" sz="3200" smtClean="0">
                <a:latin typeface="Times New Roman" panose="02020603050405020304" pitchFamily="18" charset="0"/>
                <a:cs typeface="Times New Roman" panose="02020603050405020304" pitchFamily="18" charset="0"/>
              </a:rPr>
              <a:t>dung để quay tạo ra các cánh xoay của cối xoay gió.</a:t>
            </a:r>
          </a:p>
          <a:p>
            <a:pPr>
              <a:buFont typeface="Wingdings" panose="05000000000000000000" pitchFamily="2" charset="2"/>
              <a:buChar char="§"/>
            </a:pPr>
            <a:endParaRPr lang="en-US" sz="3200" smtClean="0">
              <a:latin typeface="Times New Roman" panose="02020603050405020304" pitchFamily="18" charset="0"/>
              <a:cs typeface="Times New Roman" panose="02020603050405020304" pitchFamily="18" charset="0"/>
            </a:endParaRPr>
          </a:p>
          <a:p>
            <a:pPr marL="0" indent="0">
              <a:buNone/>
            </a:pPr>
            <a:endParaRPr lang="en-US" sz="3200" b="1">
              <a:latin typeface="Times New Roman" panose="02020603050405020304" pitchFamily="18" charset="0"/>
              <a:cs typeface="Times New Roman" panose="02020603050405020304" pitchFamily="18" charset="0"/>
            </a:endParaRPr>
          </a:p>
        </p:txBody>
      </p:sp>
      <p:sp>
        <p:nvSpPr>
          <p:cNvPr id="5" name="Pentagon 4"/>
          <p:cNvSpPr/>
          <p:nvPr/>
        </p:nvSpPr>
        <p:spPr>
          <a:xfrm>
            <a:off x="225084" y="257697"/>
            <a:ext cx="11726510" cy="1210496"/>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vi-VN" sz="7200" b="1">
                <a:latin typeface="Times New Roman" panose="02020603050405020304" pitchFamily="18" charset="0"/>
                <a:cs typeface="Times New Roman" panose="02020603050405020304" pitchFamily="18" charset="0"/>
              </a:rPr>
              <a:t>Phần 3: Nội dung thực hiện</a:t>
            </a:r>
          </a:p>
        </p:txBody>
      </p:sp>
    </p:spTree>
    <p:extLst>
      <p:ext uri="{BB962C8B-B14F-4D97-AF65-F5344CB8AC3E}">
        <p14:creationId xmlns:p14="http://schemas.microsoft.com/office/powerpoint/2010/main" val="1140585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5" name="Pentagon 4"/>
          <p:cNvSpPr/>
          <p:nvPr/>
        </p:nvSpPr>
        <p:spPr>
          <a:xfrm>
            <a:off x="225084" y="257697"/>
            <a:ext cx="11726510" cy="132640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vi-VN" sz="7200" b="1">
                <a:latin typeface="Times New Roman" panose="02020603050405020304" pitchFamily="18" charset="0"/>
                <a:cs typeface="Times New Roman" panose="02020603050405020304" pitchFamily="18" charset="0"/>
              </a:rPr>
              <a:t>Phần </a:t>
            </a:r>
            <a:r>
              <a:rPr lang="en-US" sz="7200" b="1" smtClean="0">
                <a:latin typeface="Times New Roman" panose="02020603050405020304" pitchFamily="18" charset="0"/>
                <a:cs typeface="Times New Roman" panose="02020603050405020304" pitchFamily="18" charset="0"/>
              </a:rPr>
              <a:t>4</a:t>
            </a:r>
            <a:r>
              <a:rPr lang="vi-VN" sz="7200" b="1" smtClean="0">
                <a:latin typeface="Times New Roman" panose="02020603050405020304" pitchFamily="18" charset="0"/>
                <a:cs typeface="Times New Roman" panose="02020603050405020304" pitchFamily="18" charset="0"/>
              </a:rPr>
              <a:t>:</a:t>
            </a:r>
            <a:r>
              <a:rPr lang="en-US" sz="7200" b="1" smtClean="0">
                <a:latin typeface="Times New Roman" panose="02020603050405020304" pitchFamily="18" charset="0"/>
                <a:cs typeface="Times New Roman" panose="02020603050405020304" pitchFamily="18" charset="0"/>
              </a:rPr>
              <a:t>Demo </a:t>
            </a:r>
            <a:r>
              <a:rPr lang="en-US" sz="7200" b="1" err="1" smtClean="0">
                <a:latin typeface="Times New Roman" panose="02020603050405020304" pitchFamily="18" charset="0"/>
                <a:cs typeface="Times New Roman" panose="02020603050405020304" pitchFamily="18" charset="0"/>
              </a:rPr>
              <a:t>sản</a:t>
            </a:r>
            <a:r>
              <a:rPr lang="en-US" sz="7200" b="1" smtClean="0">
                <a:latin typeface="Times New Roman" panose="02020603050405020304" pitchFamily="18" charset="0"/>
                <a:cs typeface="Times New Roman" panose="02020603050405020304" pitchFamily="18" charset="0"/>
              </a:rPr>
              <a:t> </a:t>
            </a:r>
            <a:r>
              <a:rPr lang="en-US" sz="7200" b="1" err="1" smtClean="0">
                <a:latin typeface="Times New Roman" panose="02020603050405020304" pitchFamily="18" charset="0"/>
                <a:cs typeface="Times New Roman" panose="02020603050405020304" pitchFamily="18" charset="0"/>
              </a:rPr>
              <a:t>phẩm</a:t>
            </a:r>
            <a:endParaRPr lang="vi-VN" sz="7200" b="1">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336" y="2090559"/>
            <a:ext cx="7934173" cy="39322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592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56249" y="1481070"/>
            <a:ext cx="7126375" cy="3447179"/>
          </a:xfrm>
        </p:spPr>
        <p:txBody>
          <a:bodyPr>
            <a:noAutofit/>
          </a:bodyPr>
          <a:lstStyle/>
          <a:p>
            <a:pPr algn="just">
              <a:lnSpc>
                <a:spcPct val="150000"/>
              </a:lnSpc>
            </a:pPr>
            <a:r>
              <a:rPr lang="en-US" sz="2800" b="1" smtClean="0">
                <a:latin typeface="Times New Roman" panose="02020603050405020304" pitchFamily="18" charset="0"/>
                <a:cs typeface="Times New Roman" panose="02020603050405020304" pitchFamily="18" charset="0"/>
              </a:rPr>
              <a:t>Qua bài báo cáo đồ họa này</a:t>
            </a:r>
            <a:r>
              <a:rPr lang="en-US" sz="2800" smtClean="0">
                <a:latin typeface="Times New Roman" panose="02020603050405020304" pitchFamily="18" charset="0"/>
                <a:cs typeface="Times New Roman" panose="02020603050405020304" pitchFamily="18" charset="0"/>
              </a:rPr>
              <a:t>, chúng em đã hệ thống lại các kiến thức cơ bản được dạy trên lớp như các hàm, các phép biến đổi cơ bản trong đồ họa hai chiều.</a:t>
            </a:r>
          </a:p>
          <a:p>
            <a:pPr algn="just">
              <a:lnSpc>
                <a:spcPct val="150000"/>
              </a:lnSpc>
            </a:pPr>
            <a:r>
              <a:rPr lang="en-US" sz="2800" b="1" smtClean="0">
                <a:latin typeface="Times New Roman" panose="02020603050405020304" pitchFamily="18" charset="0"/>
                <a:cs typeface="Times New Roman" panose="02020603050405020304" pitchFamily="18" charset="0"/>
              </a:rPr>
              <a:t>Biết cách chọn tọa độ hợp lí</a:t>
            </a:r>
            <a:r>
              <a:rPr lang="en-US" sz="2800" smtClean="0">
                <a:latin typeface="Times New Roman" panose="02020603050405020304" pitchFamily="18" charset="0"/>
                <a:cs typeface="Times New Roman" panose="02020603050405020304" pitchFamily="18" charset="0"/>
              </a:rPr>
              <a:t>, sử dụng phép quay với một góc chính xác để vẽ được các đối tượng mong muốn</a:t>
            </a:r>
            <a:r>
              <a:rPr lang="en-US"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p:txBody>
      </p:sp>
      <p:sp>
        <p:nvSpPr>
          <p:cNvPr id="5" name="Pentagon 4"/>
          <p:cNvSpPr/>
          <p:nvPr/>
        </p:nvSpPr>
        <p:spPr>
          <a:xfrm>
            <a:off x="253219" y="231820"/>
            <a:ext cx="11711254" cy="124925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vi-VN" sz="7200" b="1">
                <a:latin typeface="Times New Roman" panose="02020603050405020304" pitchFamily="18" charset="0"/>
                <a:cs typeface="Times New Roman" panose="02020603050405020304" pitchFamily="18" charset="0"/>
              </a:rPr>
              <a:t>Phần 5: Đánh giá kết quả</a:t>
            </a:r>
            <a:endParaRPr lang="en-US" sz="72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654" y="1775909"/>
            <a:ext cx="3810000" cy="2857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4411572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334851"/>
            <a:ext cx="11372045" cy="5988675"/>
          </a:xfrm>
        </p:spPr>
        <p:txBody>
          <a:bodyPr>
            <a:normAutofit/>
          </a:bodyPr>
          <a:lstStyle/>
          <a:p>
            <a:pPr algn="just">
              <a:lnSpc>
                <a:spcPct val="150000"/>
              </a:lnSpc>
            </a:pPr>
            <a:r>
              <a:rPr lang="en-US" sz="2800" b="1">
                <a:latin typeface="Times New Roman" panose="02020603050405020304" pitchFamily="18" charset="0"/>
                <a:cs typeface="Times New Roman" panose="02020603050405020304" pitchFamily="18" charset="0"/>
              </a:rPr>
              <a:t>Biết cách canh chỉnh thời gian </a:t>
            </a:r>
            <a:r>
              <a:rPr lang="en-US" sz="2800">
                <a:latin typeface="Times New Roman" panose="02020603050405020304" pitchFamily="18" charset="0"/>
                <a:cs typeface="Times New Roman" panose="02020603050405020304" pitchFamily="18" charset="0"/>
              </a:rPr>
              <a:t>nhanh chậm cho từng đối tượng bằng bộ đếm thời gian Timer.</a:t>
            </a:r>
          </a:p>
          <a:p>
            <a:pPr algn="just">
              <a:lnSpc>
                <a:spcPct val="150000"/>
              </a:lnSpc>
            </a:pPr>
            <a:r>
              <a:rPr lang="en-US" sz="2800" b="1">
                <a:latin typeface="Times New Roman" panose="02020603050405020304" pitchFamily="18" charset="0"/>
                <a:cs typeface="Times New Roman" panose="02020603050405020304" pitchFamily="18" charset="0"/>
              </a:rPr>
              <a:t>Biết cách đưa ảnh được xử lí từ ngoài </a:t>
            </a:r>
            <a:r>
              <a:rPr lang="en-US" sz="2800">
                <a:latin typeface="Times New Roman" panose="02020603050405020304" pitchFamily="18" charset="0"/>
                <a:cs typeface="Times New Roman" panose="02020603050405020304" pitchFamily="18" charset="0"/>
              </a:rPr>
              <a:t>vào cho chân thực nhất.</a:t>
            </a:r>
          </a:p>
          <a:p>
            <a:pPr algn="just">
              <a:lnSpc>
                <a:spcPct val="150000"/>
              </a:lnSpc>
            </a:pPr>
            <a:r>
              <a:rPr lang="en-US" sz="2800" b="1">
                <a:latin typeface="Times New Roman" panose="02020603050405020304" pitchFamily="18" charset="0"/>
                <a:cs typeface="Times New Roman" panose="02020603050405020304" pitchFamily="18" charset="0"/>
              </a:rPr>
              <a:t>Biết được cách thức di chuyển từng </a:t>
            </a:r>
            <a:r>
              <a:rPr lang="en-US" sz="2800">
                <a:latin typeface="Times New Roman" panose="02020603050405020304" pitchFamily="18" charset="0"/>
                <a:cs typeface="Times New Roman" panose="02020603050405020304" pitchFamily="18" charset="0"/>
              </a:rPr>
              <a:t>cử động của nhân vật người đi bộ, canh chỉnh được khung nhìn, kích thước ảnh cũng như khoảng cách giữa các ảnh để đối tượng nhân vật người đi bộ di chuyển mượt mà, và rõ ràng nhất.</a:t>
            </a:r>
          </a:p>
          <a:p>
            <a:endParaRPr lang="en-US" sz="2800"/>
          </a:p>
        </p:txBody>
      </p:sp>
    </p:spTree>
    <p:extLst>
      <p:ext uri="{BB962C8B-B14F-4D97-AF65-F5344CB8AC3E}">
        <p14:creationId xmlns:p14="http://schemas.microsoft.com/office/powerpoint/2010/main" val="10109163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edefined Process 6"/>
          <p:cNvSpPr/>
          <p:nvPr/>
        </p:nvSpPr>
        <p:spPr>
          <a:xfrm>
            <a:off x="534572" y="1771526"/>
            <a:ext cx="6274191" cy="4249446"/>
          </a:xfrm>
          <a:prstGeom prst="flowChartPredefined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ounded Rectangle 3"/>
          <p:cNvSpPr/>
          <p:nvPr/>
        </p:nvSpPr>
        <p:spPr>
          <a:xfrm>
            <a:off x="534572" y="365760"/>
            <a:ext cx="6274191" cy="1171890"/>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sz="3600" b="1" smtClean="0">
                <a:latin typeface="Times New Roman" panose="02020603050405020304" pitchFamily="18" charset="0"/>
                <a:cs typeface="Times New Roman" panose="02020603050405020304" pitchFamily="18" charset="0"/>
              </a:rPr>
              <a:t>TÀI LIỆU THAM KHẢO</a:t>
            </a:r>
            <a:endParaRPr lang="en-US" sz="3600" b="1">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15311" y="2972972"/>
            <a:ext cx="3048000" cy="3048000"/>
          </a:xfrm>
        </p:spPr>
      </p:pic>
      <p:sp>
        <p:nvSpPr>
          <p:cNvPr id="6" name="Content Placeholder 5"/>
          <p:cNvSpPr>
            <a:spLocks noGrp="1"/>
          </p:cNvSpPr>
          <p:nvPr>
            <p:ph sz="half" idx="2"/>
          </p:nvPr>
        </p:nvSpPr>
        <p:spPr>
          <a:xfrm>
            <a:off x="1341120" y="2014193"/>
            <a:ext cx="4754880" cy="3991708"/>
          </a:xfrm>
        </p:spPr>
        <p:txBody>
          <a:bodyPr>
            <a:normAutofit fontScale="92500" lnSpcReduction="10000"/>
          </a:bodyPr>
          <a:lstStyle/>
          <a:p>
            <a:r>
              <a:rPr lang="en-US" sz="2800" b="1" smtClean="0">
                <a:latin typeface="Times New Roman" panose="02020603050405020304" pitchFamily="18" charset="0"/>
                <a:cs typeface="Times New Roman" panose="02020603050405020304" pitchFamily="18" charset="0"/>
              </a:rPr>
              <a:t>Tài liệu giấy: </a:t>
            </a:r>
            <a:r>
              <a:rPr lang="en-US" sz="2800" smtClean="0">
                <a:latin typeface="Times New Roman" panose="02020603050405020304" pitchFamily="18" charset="0"/>
                <a:cs typeface="Times New Roman" panose="02020603050405020304" pitchFamily="18" charset="0"/>
              </a:rPr>
              <a:t>giáo trình đồ họa máy tính, các tài liệu đồ họa máy tính trong thư viện trường</a:t>
            </a:r>
          </a:p>
          <a:p>
            <a:r>
              <a:rPr lang="en-US" sz="2800" b="1" smtClean="0">
                <a:latin typeface="Times New Roman" panose="02020603050405020304" pitchFamily="18" charset="0"/>
                <a:cs typeface="Times New Roman" panose="02020603050405020304" pitchFamily="18" charset="0"/>
              </a:rPr>
              <a:t>Tài liệu trên Internet: </a:t>
            </a:r>
          </a:p>
          <a:p>
            <a:r>
              <a:rPr lang="en-US" b="1">
                <a:hlinkClick r:id="rId3"/>
              </a:rPr>
              <a:t>https://vi.wikipedia.org/wiki/Qt</a:t>
            </a:r>
          </a:p>
          <a:p>
            <a:r>
              <a:rPr lang="en-US" b="1" u="sng">
                <a:hlinkClick r:id="rId4"/>
              </a:rPr>
              <a:t>www.laptrinhtanbinh.com/course/1/Lap-trinh-voi.../3.1.-Gioi-thieu-ve-thu-vien-Qt</a:t>
            </a:r>
          </a:p>
          <a:p>
            <a:r>
              <a:rPr lang="en-US" b="1">
                <a:hlinkClick r:id="rId5"/>
              </a:rPr>
              <a:t>https://daynhauhoc.com/t/th-c-m-c-d-h-a-trong-c/1115</a:t>
            </a:r>
          </a:p>
          <a:p>
            <a:pPr marL="0" indent="0">
              <a:buNone/>
            </a:pPr>
            <a:r>
              <a:rPr lang="en-US"/>
              <a:t/>
            </a:r>
            <a:br>
              <a:rPr lang="en-US"/>
            </a:br>
            <a:r>
              <a:rPr lang="en-US"/>
              <a:t/>
            </a:r>
            <a:br>
              <a:rPr lang="en-US"/>
            </a:br>
            <a:endParaRPr lang="en-US"/>
          </a:p>
        </p:txBody>
      </p:sp>
    </p:spTree>
    <p:extLst>
      <p:ext uri="{BB962C8B-B14F-4D97-AF65-F5344CB8AC3E}">
        <p14:creationId xmlns:p14="http://schemas.microsoft.com/office/powerpoint/2010/main" val="387305483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53" y="256223"/>
            <a:ext cx="11671349" cy="63274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256" y="2397883"/>
            <a:ext cx="4166822" cy="4185798"/>
          </a:xfrm>
          <a:prstGeom prst="rect">
            <a:avLst/>
          </a:prstGeom>
        </p:spPr>
      </p:pic>
    </p:spTree>
    <p:extLst>
      <p:ext uri="{BB962C8B-B14F-4D97-AF65-F5344CB8AC3E}">
        <p14:creationId xmlns:p14="http://schemas.microsoft.com/office/powerpoint/2010/main" val="62703762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6" name="Pentagon 5"/>
          <p:cNvSpPr/>
          <p:nvPr/>
        </p:nvSpPr>
        <p:spPr>
          <a:xfrm>
            <a:off x="225082" y="253218"/>
            <a:ext cx="11752269" cy="1041009"/>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vi-VN" sz="7200" smtClean="0">
                <a:latin typeface="Times New Roman" panose="02020603050405020304" pitchFamily="18" charset="0"/>
                <a:cs typeface="Times New Roman" panose="02020603050405020304" pitchFamily="18" charset="0"/>
              </a:rPr>
              <a:t> Nội </a:t>
            </a:r>
            <a:r>
              <a:rPr lang="vi-VN" sz="7200">
                <a:latin typeface="Times New Roman" panose="02020603050405020304" pitchFamily="18" charset="0"/>
                <a:cs typeface="Times New Roman" panose="02020603050405020304" pitchFamily="18" charset="0"/>
              </a:rPr>
              <a:t>dung báo cáo</a:t>
            </a:r>
            <a:endParaRPr lang="en-US" sz="7200"/>
          </a:p>
        </p:txBody>
      </p:sp>
      <p:sp>
        <p:nvSpPr>
          <p:cNvPr id="3" name="Content Placeholder 2"/>
          <p:cNvSpPr>
            <a:spLocks noGrp="1"/>
          </p:cNvSpPr>
          <p:nvPr>
            <p:ph idx="1"/>
          </p:nvPr>
        </p:nvSpPr>
        <p:spPr>
          <a:xfrm>
            <a:off x="5615189" y="1294227"/>
            <a:ext cx="6362163" cy="5415666"/>
          </a:xfrm>
        </p:spPr>
        <p:txBody>
          <a:bodyPr>
            <a:normAutofit/>
          </a:bodyPr>
          <a:lstStyle/>
          <a:p>
            <a:pPr algn="just">
              <a:lnSpc>
                <a:spcPct val="150000"/>
              </a:lnSpc>
            </a:pPr>
            <a:r>
              <a:rPr lang="vi-VN" sz="3600" b="1">
                <a:latin typeface="Times New Roman" panose="02020603050405020304" pitchFamily="18" charset="0"/>
                <a:cs typeface="Times New Roman" panose="02020603050405020304" pitchFamily="18" charset="0"/>
              </a:rPr>
              <a:t>Phần 1: Giới Thiệu</a:t>
            </a:r>
          </a:p>
          <a:p>
            <a:pPr algn="just">
              <a:lnSpc>
                <a:spcPct val="150000"/>
              </a:lnSpc>
            </a:pPr>
            <a:r>
              <a:rPr lang="vi-VN" sz="3600" b="1" smtClean="0">
                <a:latin typeface="Times New Roman" panose="02020603050405020304" pitchFamily="18" charset="0"/>
                <a:cs typeface="Times New Roman" panose="02020603050405020304" pitchFamily="18" charset="0"/>
              </a:rPr>
              <a:t>Phần 2:</a:t>
            </a:r>
            <a:r>
              <a:rPr lang="vi-VN" sz="3600" b="1">
                <a:latin typeface="Times New Roman" panose="02020603050405020304" pitchFamily="18" charset="0"/>
                <a:cs typeface="Times New Roman" panose="02020603050405020304" pitchFamily="18" charset="0"/>
              </a:rPr>
              <a:t> Ý tưởng và Kịch bản </a:t>
            </a:r>
            <a:endParaRPr lang="vi-VN" sz="3600" b="1" smtClean="0">
              <a:latin typeface="Times New Roman" panose="02020603050405020304" pitchFamily="18" charset="0"/>
              <a:cs typeface="Times New Roman" panose="02020603050405020304" pitchFamily="18" charset="0"/>
            </a:endParaRPr>
          </a:p>
          <a:p>
            <a:pPr algn="just">
              <a:lnSpc>
                <a:spcPct val="150000"/>
              </a:lnSpc>
            </a:pPr>
            <a:r>
              <a:rPr lang="vi-VN" sz="3600" b="1" smtClean="0">
                <a:latin typeface="Times New Roman" panose="02020603050405020304" pitchFamily="18" charset="0"/>
                <a:cs typeface="Times New Roman" panose="02020603050405020304" pitchFamily="18" charset="0"/>
              </a:rPr>
              <a:t>Phần 3: Nội </a:t>
            </a:r>
            <a:r>
              <a:rPr lang="vi-VN" sz="3600" b="1">
                <a:latin typeface="Times New Roman" panose="02020603050405020304" pitchFamily="18" charset="0"/>
                <a:cs typeface="Times New Roman" panose="02020603050405020304" pitchFamily="18" charset="0"/>
              </a:rPr>
              <a:t>dung thực hiện</a:t>
            </a:r>
            <a:endParaRPr lang="vi-VN" sz="3600" b="1" smtClean="0">
              <a:latin typeface="Times New Roman" panose="02020603050405020304" pitchFamily="18" charset="0"/>
              <a:cs typeface="Times New Roman" panose="02020603050405020304" pitchFamily="18" charset="0"/>
            </a:endParaRPr>
          </a:p>
          <a:p>
            <a:pPr algn="just">
              <a:lnSpc>
                <a:spcPct val="150000"/>
              </a:lnSpc>
            </a:pPr>
            <a:r>
              <a:rPr lang="vi-VN" sz="3600" b="1" smtClean="0">
                <a:latin typeface="Times New Roman" panose="02020603050405020304" pitchFamily="18" charset="0"/>
                <a:cs typeface="Times New Roman" panose="02020603050405020304" pitchFamily="18" charset="0"/>
              </a:rPr>
              <a:t>Phần 4: Demo sản phẩm</a:t>
            </a:r>
          </a:p>
          <a:p>
            <a:pPr algn="just">
              <a:lnSpc>
                <a:spcPct val="150000"/>
              </a:lnSpc>
            </a:pPr>
            <a:r>
              <a:rPr lang="vi-VN" sz="3600" b="1" smtClean="0">
                <a:latin typeface="Times New Roman" panose="02020603050405020304" pitchFamily="18" charset="0"/>
                <a:cs typeface="Times New Roman" panose="02020603050405020304" pitchFamily="18" charset="0"/>
              </a:rPr>
              <a:t>Phần 5: Đánh giá kết quả</a:t>
            </a:r>
            <a:endParaRPr lang="en-US" sz="36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1" y="1181688"/>
            <a:ext cx="5557531" cy="5347902"/>
          </a:xfrm>
          <a:prstGeom prst="rect">
            <a:avLst/>
          </a:prstGeom>
        </p:spPr>
      </p:pic>
    </p:spTree>
    <p:extLst>
      <p:ext uri="{BB962C8B-B14F-4D97-AF65-F5344CB8AC3E}">
        <p14:creationId xmlns:p14="http://schemas.microsoft.com/office/powerpoint/2010/main" val="450628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8" y="1266093"/>
            <a:ext cx="11693618" cy="5392284"/>
          </a:xfrm>
          <a:prstGeom prst="rect">
            <a:avLst/>
          </a:prstGeom>
          <a:effectLst>
            <a:innerShdw blurRad="63500" dist="50800" dir="5400000">
              <a:prstClr val="black">
                <a:alpha val="43000"/>
              </a:prstClr>
            </a:innerShdw>
          </a:effectLst>
        </p:spPr>
      </p:pic>
      <p:sp>
        <p:nvSpPr>
          <p:cNvPr id="3" name="Content Placeholder 2"/>
          <p:cNvSpPr>
            <a:spLocks noGrp="1"/>
          </p:cNvSpPr>
          <p:nvPr>
            <p:ph idx="1"/>
          </p:nvPr>
        </p:nvSpPr>
        <p:spPr>
          <a:xfrm>
            <a:off x="225088" y="1784308"/>
            <a:ext cx="5078432" cy="4901059"/>
          </a:xfrm>
        </p:spPr>
        <p:txBody>
          <a:bodyPr>
            <a:normAutofit lnSpcReduction="10000"/>
          </a:bodyPr>
          <a:lstStyle/>
          <a:p>
            <a:pPr algn="just">
              <a:lnSpc>
                <a:spcPct val="150000"/>
              </a:lnSpc>
              <a:buFont typeface="Courier New" panose="02070309020205020404" pitchFamily="49" charset="0"/>
              <a:buChar char="o"/>
            </a:pPr>
            <a:r>
              <a:rPr lang="vi-VN" b="1" smtClean="0">
                <a:latin typeface="Times New Roman" panose="02020603050405020304" pitchFamily="18" charset="0"/>
                <a:cs typeface="Times New Roman" panose="02020603050405020304" pitchFamily="18" charset="0"/>
              </a:rPr>
              <a:t>Thành viên thực hiện :</a:t>
            </a:r>
          </a:p>
          <a:p>
            <a:pPr marL="0" indent="0" algn="just">
              <a:lnSpc>
                <a:spcPct val="150000"/>
              </a:lnSpc>
              <a:buNone/>
            </a:pPr>
            <a:r>
              <a:rPr lang="vi-VN" smtClean="0">
                <a:solidFill>
                  <a:srgbClr val="C00000"/>
                </a:solidFill>
                <a:latin typeface="Times New Roman" panose="02020603050405020304" pitchFamily="18" charset="0"/>
                <a:cs typeface="Times New Roman" panose="02020603050405020304" pitchFamily="18" charset="0"/>
              </a:rPr>
              <a:t>B1609830 Lê Thanh Lương</a:t>
            </a:r>
          </a:p>
          <a:p>
            <a:pPr marL="0" indent="0" algn="just">
              <a:lnSpc>
                <a:spcPct val="150000"/>
              </a:lnSpc>
              <a:buNone/>
            </a:pPr>
            <a:r>
              <a:rPr lang="vi-VN" smtClean="0">
                <a:solidFill>
                  <a:srgbClr val="C00000"/>
                </a:solidFill>
                <a:latin typeface="Times New Roman" panose="02020603050405020304" pitchFamily="18" charset="0"/>
                <a:cs typeface="Times New Roman" panose="02020603050405020304" pitchFamily="18" charset="0"/>
              </a:rPr>
              <a:t>B1611134 Trần Sĩ Đạt</a:t>
            </a:r>
            <a:endParaRPr lang="vi-VN">
              <a:solidFill>
                <a:srgbClr val="C00000"/>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vi-VN" b="1" smtClean="0">
                <a:latin typeface="Times New Roman" panose="02020603050405020304" pitchFamily="18" charset="0"/>
                <a:cs typeface="Times New Roman" panose="02020603050405020304" pitchFamily="18" charset="0"/>
              </a:rPr>
              <a:t>Tên đề tài :</a:t>
            </a:r>
            <a:endParaRPr lang="en-US" b="1" smtClean="0">
              <a:latin typeface="Times New Roman" panose="02020603050405020304" pitchFamily="18" charset="0"/>
              <a:cs typeface="Times New Roman" panose="02020603050405020304" pitchFamily="18" charset="0"/>
            </a:endParaRPr>
          </a:p>
          <a:p>
            <a:pPr marL="0" indent="0" algn="just">
              <a:lnSpc>
                <a:spcPct val="150000"/>
              </a:lnSpc>
              <a:buNone/>
            </a:pPr>
            <a:r>
              <a:rPr lang="en-US" err="1" smtClean="0">
                <a:solidFill>
                  <a:srgbClr val="C00000"/>
                </a:solidFill>
                <a:latin typeface="Times New Roman" panose="02020603050405020304" pitchFamily="18" charset="0"/>
                <a:cs typeface="Times New Roman" panose="02020603050405020304" pitchFamily="18" charset="0"/>
              </a:rPr>
              <a:t>Vùng</a:t>
            </a:r>
            <a:r>
              <a:rPr lang="en-US" smtClean="0">
                <a:solidFill>
                  <a:srgbClr val="C00000"/>
                </a:solidFill>
                <a:latin typeface="Times New Roman" panose="02020603050405020304" pitchFamily="18" charset="0"/>
                <a:cs typeface="Times New Roman" panose="02020603050405020304" pitchFamily="18" charset="0"/>
              </a:rPr>
              <a:t> </a:t>
            </a:r>
            <a:r>
              <a:rPr lang="en-US" err="1" smtClean="0">
                <a:solidFill>
                  <a:srgbClr val="C00000"/>
                </a:solidFill>
                <a:latin typeface="Times New Roman" panose="02020603050405020304" pitchFamily="18" charset="0"/>
                <a:cs typeface="Times New Roman" panose="02020603050405020304" pitchFamily="18" charset="0"/>
              </a:rPr>
              <a:t>quê</a:t>
            </a:r>
            <a:r>
              <a:rPr lang="en-US" smtClean="0">
                <a:solidFill>
                  <a:srgbClr val="C00000"/>
                </a:solidFill>
                <a:latin typeface="Times New Roman" panose="02020603050405020304" pitchFamily="18" charset="0"/>
                <a:cs typeface="Times New Roman" panose="02020603050405020304" pitchFamily="18" charset="0"/>
              </a:rPr>
              <a:t> </a:t>
            </a:r>
            <a:r>
              <a:rPr lang="en-US" err="1" smtClean="0">
                <a:solidFill>
                  <a:srgbClr val="C00000"/>
                </a:solidFill>
                <a:latin typeface="Times New Roman" panose="02020603050405020304" pitchFamily="18" charset="0"/>
                <a:cs typeface="Times New Roman" panose="02020603050405020304" pitchFamily="18" charset="0"/>
              </a:rPr>
              <a:t>tôi</a:t>
            </a:r>
            <a:endParaRPr lang="vi-VN" smtClean="0">
              <a:solidFill>
                <a:srgbClr val="C00000"/>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vi-VN" b="1" smtClean="0">
                <a:latin typeface="Times New Roman" panose="02020603050405020304" pitchFamily="18" charset="0"/>
                <a:cs typeface="Times New Roman" panose="02020603050405020304" pitchFamily="18" charset="0"/>
              </a:rPr>
              <a:t>Phân chia công việc: </a:t>
            </a:r>
          </a:p>
          <a:p>
            <a:pPr lvl="1" algn="just">
              <a:lnSpc>
                <a:spcPct val="150000"/>
              </a:lnSpc>
              <a:buFont typeface="Arial" panose="020B0604020202020204" pitchFamily="34" charset="0"/>
              <a:buChar char="•"/>
            </a:pPr>
            <a:r>
              <a:rPr lang="vi-VN" sz="1800">
                <a:solidFill>
                  <a:srgbClr val="C00000"/>
                </a:solidFill>
                <a:latin typeface="Times New Roman" panose="02020603050405020304" pitchFamily="18" charset="0"/>
                <a:cs typeface="Times New Roman" panose="02020603050405020304" pitchFamily="18" charset="0"/>
              </a:rPr>
              <a:t>Ý tưởng: Lê Thanh Lương và Trần Sĩ Đạt</a:t>
            </a:r>
          </a:p>
          <a:p>
            <a:pPr lvl="1" algn="just">
              <a:lnSpc>
                <a:spcPct val="150000"/>
              </a:lnSpc>
              <a:buFont typeface="Arial" panose="020B0604020202020204" pitchFamily="34" charset="0"/>
              <a:buChar char="•"/>
            </a:pPr>
            <a:r>
              <a:rPr lang="vi-VN" sz="1800">
                <a:solidFill>
                  <a:srgbClr val="C00000"/>
                </a:solidFill>
                <a:latin typeface="Times New Roman" panose="02020603050405020304" pitchFamily="18" charset="0"/>
                <a:cs typeface="Times New Roman" panose="02020603050405020304" pitchFamily="18" charset="0"/>
              </a:rPr>
              <a:t>Code: Lê Thanh Lương và Trần Sĩ Đạt</a:t>
            </a:r>
          </a:p>
          <a:p>
            <a:pPr lvl="1" algn="just">
              <a:lnSpc>
                <a:spcPct val="150000"/>
              </a:lnSpc>
              <a:buFont typeface="Arial" panose="020B0604020202020204" pitchFamily="34" charset="0"/>
              <a:buChar char="•"/>
            </a:pPr>
            <a:r>
              <a:rPr lang="vi-VN" sz="1800">
                <a:solidFill>
                  <a:srgbClr val="C00000"/>
                </a:solidFill>
                <a:latin typeface="Times New Roman" panose="02020603050405020304" pitchFamily="18" charset="0"/>
                <a:cs typeface="Times New Roman" panose="02020603050405020304" pitchFamily="18" charset="0"/>
              </a:rPr>
              <a:t>Tài liệu tham khảo : Trần Sĩ Đạt</a:t>
            </a:r>
          </a:p>
          <a:p>
            <a:pPr lvl="1" algn="just">
              <a:lnSpc>
                <a:spcPct val="150000"/>
              </a:lnSpc>
              <a:buFont typeface="Arial" panose="020B0604020202020204" pitchFamily="34" charset="0"/>
              <a:buChar char="•"/>
            </a:pPr>
            <a:r>
              <a:rPr lang="vi-VN" sz="1800">
                <a:solidFill>
                  <a:srgbClr val="C00000"/>
                </a:solidFill>
                <a:latin typeface="Times New Roman" panose="02020603050405020304" pitchFamily="18" charset="0"/>
                <a:cs typeface="Times New Roman" panose="02020603050405020304" pitchFamily="18" charset="0"/>
              </a:rPr>
              <a:t>Kiểm thử: Lê Thanh Lương</a:t>
            </a:r>
          </a:p>
          <a:p>
            <a:pPr marL="0" indent="0">
              <a:buNone/>
            </a:pPr>
            <a:endParaRPr lang="vi-VN" smtClean="0">
              <a:solidFill>
                <a:srgbClr val="C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Pentagon 3"/>
          <p:cNvSpPr/>
          <p:nvPr/>
        </p:nvSpPr>
        <p:spPr>
          <a:xfrm>
            <a:off x="225088" y="257702"/>
            <a:ext cx="11693618" cy="1008391"/>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7200">
                <a:solidFill>
                  <a:schemeClr val="bg1"/>
                </a:solidFill>
                <a:latin typeface="Times New Roman" panose="02020603050405020304" pitchFamily="18" charset="0"/>
                <a:cs typeface="Times New Roman" panose="02020603050405020304" pitchFamily="18" charset="0"/>
              </a:rPr>
              <a:t>Phần 1: Giới thiệu </a:t>
            </a:r>
            <a:endParaRPr lang="en-US" sz="720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556" y="543193"/>
            <a:ext cx="4629150" cy="4895850"/>
          </a:xfrm>
          <a:prstGeom prst="rect">
            <a:avLst/>
          </a:prstGeom>
        </p:spPr>
      </p:pic>
    </p:spTree>
    <p:extLst>
      <p:ext uri="{BB962C8B-B14F-4D97-AF65-F5344CB8AC3E}">
        <p14:creationId xmlns:p14="http://schemas.microsoft.com/office/powerpoint/2010/main" val="224234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39149" y="1300766"/>
            <a:ext cx="11699565" cy="5357610"/>
          </a:xfrm>
        </p:spPr>
        <p:txBody>
          <a:bodyPr>
            <a:normAutofit/>
          </a:bodyPr>
          <a:lstStyle/>
          <a:p>
            <a:pPr algn="just">
              <a:buFont typeface="Wingdings" panose="05000000000000000000" pitchFamily="2" charset="2"/>
              <a:buChar char="v"/>
            </a:pPr>
            <a:r>
              <a:rPr lang="vi-VN" sz="2800" b="1" u="sng" smtClean="0">
                <a:latin typeface="Times New Roman" panose="02020603050405020304" pitchFamily="18" charset="0"/>
                <a:cs typeface="Times New Roman" panose="02020603050405020304" pitchFamily="18" charset="0"/>
              </a:rPr>
              <a:t>Ý tưởng:</a:t>
            </a:r>
          </a:p>
          <a:p>
            <a:pPr marL="0" indent="0" algn="just">
              <a:buNone/>
            </a:pPr>
            <a:r>
              <a:rPr lang="vi-VN" sz="2800" b="1"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Xác định tọa độ của từng đối tượng trên màn hình giao diện.</a:t>
            </a:r>
          </a:p>
          <a:p>
            <a:pPr algn="just">
              <a:buFontTx/>
              <a:buChar char="-"/>
            </a:pPr>
            <a:r>
              <a:rPr lang="vi-VN" sz="2800" smtClean="0">
                <a:latin typeface="Times New Roman" panose="02020603050405020304" pitchFamily="18" charset="0"/>
                <a:cs typeface="Times New Roman" panose="02020603050405020304" pitchFamily="18" charset="0"/>
              </a:rPr>
              <a:t>Sử dụng hàm polygon để vẽ từng đối tượng như: nhà , cây, đường lộ, núi...</a:t>
            </a:r>
          </a:p>
          <a:p>
            <a:pPr algn="just">
              <a:buFontTx/>
              <a:buChar char="-"/>
            </a:pPr>
            <a:r>
              <a:rPr lang="vi-VN" sz="2800" smtClean="0">
                <a:latin typeface="Times New Roman" panose="02020603050405020304" pitchFamily="18" charset="0"/>
                <a:cs typeface="Times New Roman" panose="02020603050405020304" pitchFamily="18" charset="0"/>
              </a:rPr>
              <a:t>Sử dụng các phép quay, tịnh tiến, biến đổi tỉ lệ để tạo ra đối tượng phù hợp.</a:t>
            </a:r>
          </a:p>
          <a:p>
            <a:pPr algn="just">
              <a:buFontTx/>
              <a:buChar char="-"/>
            </a:pPr>
            <a:r>
              <a:rPr lang="vi-VN" sz="2800" smtClean="0">
                <a:latin typeface="Times New Roman" panose="02020603050405020304" pitchFamily="18" charset="0"/>
                <a:cs typeface="Times New Roman" panose="02020603050405020304" pitchFamily="18" charset="0"/>
              </a:rPr>
              <a:t>Sử dụng timer để tạo ra chuyển động của từng đối tượng</a:t>
            </a:r>
            <a:r>
              <a:rPr lang="vi-VN" sz="2800" smtClean="0">
                <a:latin typeface="Times New Roman" panose="02020603050405020304" pitchFamily="18" charset="0"/>
                <a:cs typeface="Times New Roman" panose="02020603050405020304" pitchFamily="18" charset="0"/>
              </a:rPr>
              <a:t>.</a:t>
            </a:r>
            <a:endParaRPr lang="vi-VN" sz="2800" smtClean="0">
              <a:latin typeface="Times New Roman" panose="02020603050405020304" pitchFamily="18" charset="0"/>
              <a:cs typeface="Times New Roman" panose="02020603050405020304" pitchFamily="18" charset="0"/>
            </a:endParaRPr>
          </a:p>
        </p:txBody>
      </p:sp>
      <p:sp>
        <p:nvSpPr>
          <p:cNvPr id="5" name="Pentagon 4"/>
          <p:cNvSpPr/>
          <p:nvPr/>
        </p:nvSpPr>
        <p:spPr>
          <a:xfrm>
            <a:off x="239150" y="229562"/>
            <a:ext cx="11699565" cy="107120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7200">
                <a:latin typeface="Times New Roman" panose="02020603050405020304" pitchFamily="18" charset="0"/>
                <a:cs typeface="Times New Roman" panose="02020603050405020304" pitchFamily="18" charset="0"/>
              </a:rPr>
              <a:t>Phần </a:t>
            </a:r>
            <a:r>
              <a:rPr lang="vi-VN" sz="7200" smtClean="0">
                <a:latin typeface="Times New Roman" panose="02020603050405020304" pitchFamily="18" charset="0"/>
                <a:cs typeface="Times New Roman" panose="02020603050405020304" pitchFamily="18" charset="0"/>
              </a:rPr>
              <a:t>2:</a:t>
            </a:r>
            <a:r>
              <a:rPr lang="vi-VN" sz="7200" b="1">
                <a:latin typeface="Times New Roman" panose="02020603050405020304" pitchFamily="18" charset="0"/>
                <a:cs typeface="Times New Roman" panose="02020603050405020304" pitchFamily="18" charset="0"/>
              </a:rPr>
              <a:t> Ý tưởng và Kịch bản </a:t>
            </a:r>
            <a:endParaRPr lang="en-US" sz="7200"/>
          </a:p>
        </p:txBody>
      </p:sp>
    </p:spTree>
    <p:extLst>
      <p:ext uri="{BB962C8B-B14F-4D97-AF65-F5344CB8AC3E}">
        <p14:creationId xmlns:p14="http://schemas.microsoft.com/office/powerpoint/2010/main" val="1723015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308" y="261440"/>
            <a:ext cx="11593133" cy="6113601"/>
          </a:xfrm>
        </p:spPr>
        <p:txBody>
          <a:bodyPr>
            <a:normAutofit/>
          </a:bodyPr>
          <a:lstStyle/>
          <a:p>
            <a:pPr algn="just">
              <a:buFont typeface="Wingdings" panose="05000000000000000000" pitchFamily="2" charset="2"/>
              <a:buChar char="v"/>
            </a:pPr>
            <a:r>
              <a:rPr lang="vi-VN" sz="2800" b="1" u="sng">
                <a:latin typeface="Times New Roman" panose="02020603050405020304" pitchFamily="18" charset="0"/>
                <a:cs typeface="Times New Roman" panose="02020603050405020304" pitchFamily="18" charset="0"/>
              </a:rPr>
              <a:t>Kịch bản:</a:t>
            </a:r>
          </a:p>
          <a:p>
            <a:pPr marL="0" indent="0" algn="just">
              <a:buNone/>
            </a:pPr>
            <a:r>
              <a:rPr lang="vi-VN" sz="2800" b="1">
                <a:latin typeface="Times New Roman" panose="02020603050405020304" pitchFamily="18" charset="0"/>
                <a:cs typeface="Times New Roman" panose="02020603050405020304" pitchFamily="18" charset="0"/>
              </a:rPr>
              <a:t>- Đối tượng nhà: </a:t>
            </a:r>
            <a:r>
              <a:rPr lang="vi-VN" sz="2800">
                <a:latin typeface="Times New Roman" panose="02020603050405020304" pitchFamily="18" charset="0"/>
                <a:cs typeface="Times New Roman" panose="02020603050405020304" pitchFamily="18" charset="0"/>
              </a:rPr>
              <a:t>thân nhà dưới, thân nhà trên, cửa sổ, cửa chính, hành lang, mái nhà, cửa chính trên tầng...</a:t>
            </a:r>
          </a:p>
          <a:p>
            <a:pPr marL="0" indent="0" algn="just">
              <a:buNone/>
            </a:pPr>
            <a:endParaRPr lang="en-US" sz="2800" b="1" smtClean="0">
              <a:latin typeface="Times New Roman" panose="02020603050405020304" pitchFamily="18" charset="0"/>
              <a:cs typeface="Times New Roman" panose="02020603050405020304" pitchFamily="18" charset="0"/>
            </a:endParaRPr>
          </a:p>
          <a:p>
            <a:pPr marL="0" indent="0" algn="just">
              <a:buNone/>
            </a:pPr>
            <a:endParaRPr lang="en-US" sz="2800" b="1">
              <a:latin typeface="Times New Roman" panose="02020603050405020304" pitchFamily="18" charset="0"/>
              <a:cs typeface="Times New Roman" panose="02020603050405020304" pitchFamily="18" charset="0"/>
            </a:endParaRPr>
          </a:p>
          <a:p>
            <a:pPr marL="0" indent="0" algn="just">
              <a:buNone/>
            </a:pPr>
            <a:endParaRPr lang="en-US" sz="2800" b="1" smtClean="0">
              <a:latin typeface="Times New Roman" panose="02020603050405020304" pitchFamily="18" charset="0"/>
              <a:cs typeface="Times New Roman" panose="02020603050405020304" pitchFamily="18" charset="0"/>
            </a:endParaRPr>
          </a:p>
          <a:p>
            <a:pPr marL="0" indent="0" algn="just">
              <a:buNone/>
            </a:pPr>
            <a:endParaRPr lang="en-US" sz="2800" b="1">
              <a:latin typeface="Times New Roman" panose="02020603050405020304" pitchFamily="18" charset="0"/>
              <a:cs typeface="Times New Roman" panose="02020603050405020304" pitchFamily="18" charset="0"/>
            </a:endParaRPr>
          </a:p>
          <a:p>
            <a:pPr marL="0" indent="0" algn="just">
              <a:buNone/>
            </a:pPr>
            <a:endParaRPr lang="en-US" sz="2800" b="1" smtClean="0">
              <a:latin typeface="Times New Roman" panose="02020603050405020304" pitchFamily="18" charset="0"/>
              <a:cs typeface="Times New Roman" panose="02020603050405020304" pitchFamily="18" charset="0"/>
            </a:endParaRPr>
          </a:p>
          <a:p>
            <a:pPr marL="0" indent="0" algn="just">
              <a:buNone/>
            </a:pPr>
            <a:endParaRPr lang="en-US" sz="2800" b="1">
              <a:latin typeface="Times New Roman" panose="02020603050405020304" pitchFamily="18" charset="0"/>
              <a:cs typeface="Times New Roman" panose="02020603050405020304" pitchFamily="18" charset="0"/>
            </a:endParaRPr>
          </a:p>
          <a:p>
            <a:pPr marL="0" indent="0" algn="just">
              <a:buNone/>
            </a:pPr>
            <a:endParaRPr lang="en-US" sz="2800" b="1" smtClean="0">
              <a:latin typeface="Times New Roman" panose="02020603050405020304" pitchFamily="18" charset="0"/>
              <a:cs typeface="Times New Roman" panose="02020603050405020304" pitchFamily="18" charset="0"/>
            </a:endParaRPr>
          </a:p>
          <a:p>
            <a:pPr marL="0" indent="0" algn="just">
              <a:buNone/>
            </a:pPr>
            <a:endParaRPr lang="en-US" sz="2800" b="1">
              <a:latin typeface="Times New Roman" panose="02020603050405020304" pitchFamily="18" charset="0"/>
              <a:cs typeface="Times New Roman" panose="02020603050405020304" pitchFamily="18" charset="0"/>
            </a:endParaRPr>
          </a:p>
          <a:p>
            <a:pPr marL="0" indent="0" algn="just">
              <a:buNone/>
            </a:pPr>
            <a:endParaRPr lang="en-US" sz="4000" b="1" smtClean="0">
              <a:latin typeface="Times New Roman" panose="02020603050405020304" pitchFamily="18" charset="0"/>
              <a:cs typeface="Times New Roman" panose="02020603050405020304" pitchFamily="18" charset="0"/>
            </a:endParaRPr>
          </a:p>
          <a:p>
            <a:pPr marL="0" indent="0" algn="just">
              <a:buNone/>
            </a:pPr>
            <a:endParaRPr lang="en-US" sz="2800" b="1">
              <a:latin typeface="Times New Roman" panose="02020603050405020304" pitchFamily="18" charset="0"/>
              <a:cs typeface="Times New Roman" panose="02020603050405020304" pitchFamily="18" charset="0"/>
            </a:endParaRPr>
          </a:p>
          <a:p>
            <a:pPr marL="0" indent="0" algn="just">
              <a:buNone/>
            </a:pPr>
            <a:endParaRPr lang="en-US" sz="2800" b="1" smtClean="0">
              <a:latin typeface="Times New Roman" panose="02020603050405020304" pitchFamily="18" charset="0"/>
              <a:cs typeface="Times New Roman" panose="02020603050405020304" pitchFamily="18" charset="0"/>
            </a:endParaRPr>
          </a:p>
          <a:p>
            <a:pPr marL="0" indent="0" algn="just">
              <a:buNone/>
            </a:pPr>
            <a:endParaRPr lang="en-US" sz="2800" b="1" smtClean="0">
              <a:latin typeface="Times New Roman" panose="02020603050405020304" pitchFamily="18" charset="0"/>
              <a:cs typeface="Times New Roman" panose="02020603050405020304" pitchFamily="18" charset="0"/>
            </a:endParaRPr>
          </a:p>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66" y="4312438"/>
            <a:ext cx="2191056" cy="19052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508" y="1404897"/>
            <a:ext cx="3028950" cy="12001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74" y="1817021"/>
            <a:ext cx="2752725" cy="3448050"/>
          </a:xfrm>
          <a:prstGeom prst="rect">
            <a:avLst/>
          </a:prstGeom>
        </p:spPr>
      </p:pic>
      <p:sp>
        <p:nvSpPr>
          <p:cNvPr id="9" name="Right Arrow 8"/>
          <p:cNvSpPr/>
          <p:nvPr/>
        </p:nvSpPr>
        <p:spPr>
          <a:xfrm rot="20305511">
            <a:off x="3338074" y="2860888"/>
            <a:ext cx="2900050" cy="38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p:cNvSpPr/>
          <p:nvPr/>
        </p:nvSpPr>
        <p:spPr>
          <a:xfrm rot="1322274">
            <a:off x="3334937" y="4294863"/>
            <a:ext cx="2900050" cy="3829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Connector 10"/>
          <p:cNvSpPr/>
          <p:nvPr/>
        </p:nvSpPr>
        <p:spPr>
          <a:xfrm>
            <a:off x="7379593" y="1415298"/>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8085033" y="1415298"/>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8796777" y="2366261"/>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6663034" y="2400123"/>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8893528" y="6058122"/>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739119" y="6074211"/>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6713478" y="4107514"/>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8919287" y="4107514"/>
            <a:ext cx="309093" cy="3191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40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fltVal val="0"/>
                                          </p:val>
                                        </p:tav>
                                        <p:tav tm="100000">
                                          <p:val>
                                            <p:strVal val="#ppt_w"/>
                                          </p:val>
                                        </p:tav>
                                      </p:tavLst>
                                    </p:anim>
                                    <p:anim calcmode="lin" valueType="num">
                                      <p:cBhvr>
                                        <p:cTn id="34" dur="1000" fill="hold"/>
                                        <p:tgtEl>
                                          <p:spTgt spid="10"/>
                                        </p:tgtEl>
                                        <p:attrNameLst>
                                          <p:attrName>ppt_h</p:attrName>
                                        </p:attrNameLst>
                                      </p:cBhvr>
                                      <p:tavLst>
                                        <p:tav tm="0">
                                          <p:val>
                                            <p:fltVal val="0"/>
                                          </p:val>
                                        </p:tav>
                                        <p:tav tm="100000">
                                          <p:val>
                                            <p:strVal val="#ppt_h"/>
                                          </p:val>
                                        </p:tav>
                                      </p:tavLst>
                                    </p:anim>
                                    <p:anim calcmode="lin" valueType="num">
                                      <p:cBhvr>
                                        <p:cTn id="35" dur="1000" fill="hold"/>
                                        <p:tgtEl>
                                          <p:spTgt spid="10"/>
                                        </p:tgtEl>
                                        <p:attrNameLst>
                                          <p:attrName>style.rotation</p:attrName>
                                        </p:attrNameLst>
                                      </p:cBhvr>
                                      <p:tavLst>
                                        <p:tav tm="0">
                                          <p:val>
                                            <p:fltVal val="90"/>
                                          </p:val>
                                        </p:tav>
                                        <p:tav tm="100000">
                                          <p:val>
                                            <p:fltVal val="0"/>
                                          </p:val>
                                        </p:tav>
                                      </p:tavLst>
                                    </p:anim>
                                    <p:animEffect transition="in" filter="fade">
                                      <p:cBhvr>
                                        <p:cTn id="3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309" y="270456"/>
            <a:ext cx="11515859" cy="6194738"/>
          </a:xfrm>
        </p:spPr>
        <p:txBody>
          <a:bodyPr>
            <a:normAutofit/>
          </a:bodyPr>
          <a:lstStyle/>
          <a:p>
            <a:pPr algn="just">
              <a:buFontTx/>
              <a:buChar char="-"/>
            </a:pPr>
            <a:r>
              <a:rPr lang="vi-VN" sz="2800" b="1">
                <a:latin typeface="Times New Roman" panose="02020603050405020304" pitchFamily="18" charset="0"/>
                <a:cs typeface="Times New Roman" panose="02020603050405020304" pitchFamily="18" charset="0"/>
              </a:rPr>
              <a:t>Đối tượng cây xanh: </a:t>
            </a:r>
            <a:r>
              <a:rPr lang="vi-VN" sz="2800">
                <a:latin typeface="Times New Roman" panose="02020603050405020304" pitchFamily="18" charset="0"/>
                <a:cs typeface="Times New Roman" panose="02020603050405020304" pitchFamily="18" charset="0"/>
              </a:rPr>
              <a:t>thân cây, </a:t>
            </a:r>
            <a:r>
              <a:rPr lang="vi-VN" sz="2800">
                <a:latin typeface="Times New Roman" panose="02020603050405020304" pitchFamily="18" charset="0"/>
                <a:cs typeface="Times New Roman" panose="02020603050405020304" pitchFamily="18" charset="0"/>
              </a:rPr>
              <a:t>tán </a:t>
            </a:r>
            <a:r>
              <a:rPr lang="vi-VN" sz="2800" smtClean="0">
                <a:latin typeface="Times New Roman" panose="02020603050405020304" pitchFamily="18" charset="0"/>
                <a:cs typeface="Times New Roman" panose="02020603050405020304" pitchFamily="18" charset="0"/>
              </a:rPr>
              <a:t>cây</a:t>
            </a:r>
            <a:endParaRPr lang="en-US" sz="2800" smtClean="0">
              <a:latin typeface="Times New Roman" panose="02020603050405020304" pitchFamily="18" charset="0"/>
              <a:cs typeface="Times New Roman" panose="02020603050405020304" pitchFamily="18" charset="0"/>
            </a:endParaRPr>
          </a:p>
          <a:p>
            <a:pPr algn="just">
              <a:buFontTx/>
              <a:buChar char="-"/>
            </a:pPr>
            <a:endParaRPr lang="en-US" sz="2800" smtClean="0">
              <a:latin typeface="Times New Roman" panose="02020603050405020304" pitchFamily="18" charset="0"/>
              <a:cs typeface="Times New Roman" panose="02020603050405020304" pitchFamily="18" charset="0"/>
            </a:endParaRPr>
          </a:p>
          <a:p>
            <a:pPr algn="just">
              <a:buFontTx/>
              <a:buChar char="-"/>
            </a:pPr>
            <a:endParaRPr lang="en-US" sz="2800">
              <a:latin typeface="Times New Roman" panose="02020603050405020304" pitchFamily="18" charset="0"/>
              <a:cs typeface="Times New Roman" panose="02020603050405020304" pitchFamily="18" charset="0"/>
            </a:endParaRPr>
          </a:p>
          <a:p>
            <a:pPr algn="just">
              <a:buFontTx/>
              <a:buChar char="-"/>
            </a:pPr>
            <a:endParaRPr lang="en-US" sz="2800" smtClean="0">
              <a:latin typeface="Times New Roman" panose="02020603050405020304" pitchFamily="18" charset="0"/>
              <a:cs typeface="Times New Roman" panose="02020603050405020304" pitchFamily="18" charset="0"/>
            </a:endParaRPr>
          </a:p>
          <a:p>
            <a:pPr algn="just">
              <a:buFontTx/>
              <a:buChar char="-"/>
            </a:pPr>
            <a:endParaRPr lang="en-US" sz="2800">
              <a:latin typeface="Times New Roman" panose="02020603050405020304" pitchFamily="18" charset="0"/>
              <a:cs typeface="Times New Roman" panose="02020603050405020304" pitchFamily="18" charset="0"/>
            </a:endParaRPr>
          </a:p>
          <a:p>
            <a:pPr algn="just">
              <a:buFontTx/>
              <a:buChar char="-"/>
            </a:pPr>
            <a:endParaRPr lang="en-US" sz="2800" smtClean="0">
              <a:latin typeface="Times New Roman" panose="02020603050405020304" pitchFamily="18" charset="0"/>
              <a:cs typeface="Times New Roman" panose="02020603050405020304" pitchFamily="18" charset="0"/>
            </a:endParaRPr>
          </a:p>
          <a:p>
            <a:pPr algn="just">
              <a:buFontTx/>
              <a:buChar char="-"/>
            </a:pPr>
            <a:endParaRPr lang="en-US" sz="2800">
              <a:latin typeface="Times New Roman" panose="02020603050405020304" pitchFamily="18" charset="0"/>
              <a:cs typeface="Times New Roman" panose="02020603050405020304" pitchFamily="18" charset="0"/>
            </a:endParaRPr>
          </a:p>
          <a:p>
            <a:pPr algn="just">
              <a:buFontTx/>
              <a:buChar char="-"/>
            </a:pPr>
            <a:endParaRPr lang="en-US" sz="2800">
              <a:latin typeface="Times New Roman" panose="02020603050405020304" pitchFamily="18" charset="0"/>
              <a:cs typeface="Times New Roman" panose="02020603050405020304" pitchFamily="18" charset="0"/>
            </a:endParaRPr>
          </a:p>
          <a:p>
            <a:pPr marL="0" indent="0" algn="just">
              <a:buNone/>
            </a:pPr>
            <a:endParaRPr lang="en-US" sz="2800" smtClean="0">
              <a:latin typeface="Times New Roman" panose="02020603050405020304" pitchFamily="18" charset="0"/>
              <a:cs typeface="Times New Roman" panose="02020603050405020304" pitchFamily="18" charset="0"/>
            </a:endParaRPr>
          </a:p>
          <a:p>
            <a:pPr marL="0" indent="0" algn="just">
              <a:buNone/>
            </a:pPr>
            <a:endParaRPr lang="en-US" sz="2800">
              <a:latin typeface="Times New Roman" panose="02020603050405020304" pitchFamily="18" charset="0"/>
              <a:cs typeface="Times New Roman" panose="02020603050405020304" pitchFamily="18" charset="0"/>
            </a:endParaRPr>
          </a:p>
          <a:p>
            <a:pPr marL="0" indent="0" algn="just">
              <a:buNone/>
            </a:pPr>
            <a:endParaRPr lang="vi-VN" sz="2800">
              <a:latin typeface="Times New Roman" panose="02020603050405020304" pitchFamily="18" charset="0"/>
              <a:cs typeface="Times New Roman" panose="02020603050405020304" pitchFamily="18" charset="0"/>
            </a:endParaRPr>
          </a:p>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09" y="939487"/>
            <a:ext cx="4253585" cy="3503724"/>
          </a:xfrm>
          <a:prstGeom prst="rect">
            <a:avLst/>
          </a:prstGeom>
        </p:spPr>
      </p:pic>
      <p:sp>
        <p:nvSpPr>
          <p:cNvPr id="6" name="Right Arrow 5"/>
          <p:cNvSpPr/>
          <p:nvPr/>
        </p:nvSpPr>
        <p:spPr>
          <a:xfrm rot="20307970">
            <a:off x="4603348" y="1648273"/>
            <a:ext cx="2175120" cy="2314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314" y="385357"/>
            <a:ext cx="4886795" cy="16383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231" y="1972412"/>
            <a:ext cx="4834509" cy="2790825"/>
          </a:xfrm>
          <a:prstGeom prst="rect">
            <a:avLst/>
          </a:prstGeom>
        </p:spPr>
      </p:pic>
      <p:sp>
        <p:nvSpPr>
          <p:cNvPr id="9" name="Right Arrow 8"/>
          <p:cNvSpPr/>
          <p:nvPr/>
        </p:nvSpPr>
        <p:spPr>
          <a:xfrm rot="1076550">
            <a:off x="4731544" y="3611687"/>
            <a:ext cx="2175120" cy="2133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232" y="1948088"/>
            <a:ext cx="4834509" cy="2790825"/>
          </a:xfrm>
          <a:prstGeom prst="rect">
            <a:avLst/>
          </a:prstGeom>
        </p:spPr>
      </p:pic>
      <p:sp>
        <p:nvSpPr>
          <p:cNvPr id="17" name="Right Arrow 16"/>
          <p:cNvSpPr/>
          <p:nvPr/>
        </p:nvSpPr>
        <p:spPr>
          <a:xfrm rot="1076550">
            <a:off x="4731545" y="3587363"/>
            <a:ext cx="2175120" cy="2133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80">
                                          <p:stCondLst>
                                            <p:cond delay="0"/>
                                          </p:stCondLst>
                                        </p:cTn>
                                        <p:tgtEl>
                                          <p:spTgt spid="16"/>
                                        </p:tgtEl>
                                      </p:cBhvr>
                                    </p:animEffect>
                                    <p:anim calcmode="lin" valueType="num">
                                      <p:cBhvr>
                                        <p:cTn id="2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0" dur="26">
                                          <p:stCondLst>
                                            <p:cond delay="650"/>
                                          </p:stCondLst>
                                        </p:cTn>
                                        <p:tgtEl>
                                          <p:spTgt spid="16"/>
                                        </p:tgtEl>
                                      </p:cBhvr>
                                      <p:to x="100000" y="60000"/>
                                    </p:animScale>
                                    <p:animScale>
                                      <p:cBhvr>
                                        <p:cTn id="31" dur="166" decel="50000">
                                          <p:stCondLst>
                                            <p:cond delay="676"/>
                                          </p:stCondLst>
                                        </p:cTn>
                                        <p:tgtEl>
                                          <p:spTgt spid="16"/>
                                        </p:tgtEl>
                                      </p:cBhvr>
                                      <p:to x="100000" y="100000"/>
                                    </p:animScale>
                                    <p:animScale>
                                      <p:cBhvr>
                                        <p:cTn id="32" dur="26">
                                          <p:stCondLst>
                                            <p:cond delay="1312"/>
                                          </p:stCondLst>
                                        </p:cTn>
                                        <p:tgtEl>
                                          <p:spTgt spid="16"/>
                                        </p:tgtEl>
                                      </p:cBhvr>
                                      <p:to x="100000" y="80000"/>
                                    </p:animScale>
                                    <p:animScale>
                                      <p:cBhvr>
                                        <p:cTn id="33" dur="166" decel="50000">
                                          <p:stCondLst>
                                            <p:cond delay="1338"/>
                                          </p:stCondLst>
                                        </p:cTn>
                                        <p:tgtEl>
                                          <p:spTgt spid="16"/>
                                        </p:tgtEl>
                                      </p:cBhvr>
                                      <p:to x="100000" y="100000"/>
                                    </p:animScale>
                                    <p:animScale>
                                      <p:cBhvr>
                                        <p:cTn id="34" dur="26">
                                          <p:stCondLst>
                                            <p:cond delay="1642"/>
                                          </p:stCondLst>
                                        </p:cTn>
                                        <p:tgtEl>
                                          <p:spTgt spid="16"/>
                                        </p:tgtEl>
                                      </p:cBhvr>
                                      <p:to x="100000" y="90000"/>
                                    </p:animScale>
                                    <p:animScale>
                                      <p:cBhvr>
                                        <p:cTn id="35" dur="166" decel="50000">
                                          <p:stCondLst>
                                            <p:cond delay="1668"/>
                                          </p:stCondLst>
                                        </p:cTn>
                                        <p:tgtEl>
                                          <p:spTgt spid="16"/>
                                        </p:tgtEl>
                                      </p:cBhvr>
                                      <p:to x="100000" y="100000"/>
                                    </p:animScale>
                                    <p:animScale>
                                      <p:cBhvr>
                                        <p:cTn id="36" dur="26">
                                          <p:stCondLst>
                                            <p:cond delay="1808"/>
                                          </p:stCondLst>
                                        </p:cTn>
                                        <p:tgtEl>
                                          <p:spTgt spid="16"/>
                                        </p:tgtEl>
                                      </p:cBhvr>
                                      <p:to x="100000" y="95000"/>
                                    </p:animScale>
                                    <p:animScale>
                                      <p:cBhvr>
                                        <p:cTn id="37" dur="166" decel="50000">
                                          <p:stCondLst>
                                            <p:cond delay="1834"/>
                                          </p:stCondLst>
                                        </p:cTn>
                                        <p:tgtEl>
                                          <p:spTgt spid="16"/>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80">
                                          <p:stCondLst>
                                            <p:cond delay="0"/>
                                          </p:stCondLst>
                                        </p:cTn>
                                        <p:tgtEl>
                                          <p:spTgt spid="17"/>
                                        </p:tgtEl>
                                      </p:cBhvr>
                                    </p:animEffect>
                                    <p:anim calcmode="lin" valueType="num">
                                      <p:cBhvr>
                                        <p:cTn id="41"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6" dur="26">
                                          <p:stCondLst>
                                            <p:cond delay="650"/>
                                          </p:stCondLst>
                                        </p:cTn>
                                        <p:tgtEl>
                                          <p:spTgt spid="17"/>
                                        </p:tgtEl>
                                      </p:cBhvr>
                                      <p:to x="100000" y="60000"/>
                                    </p:animScale>
                                    <p:animScale>
                                      <p:cBhvr>
                                        <p:cTn id="47" dur="166" decel="50000">
                                          <p:stCondLst>
                                            <p:cond delay="676"/>
                                          </p:stCondLst>
                                        </p:cTn>
                                        <p:tgtEl>
                                          <p:spTgt spid="17"/>
                                        </p:tgtEl>
                                      </p:cBhvr>
                                      <p:to x="100000" y="100000"/>
                                    </p:animScale>
                                    <p:animScale>
                                      <p:cBhvr>
                                        <p:cTn id="48" dur="26">
                                          <p:stCondLst>
                                            <p:cond delay="1312"/>
                                          </p:stCondLst>
                                        </p:cTn>
                                        <p:tgtEl>
                                          <p:spTgt spid="17"/>
                                        </p:tgtEl>
                                      </p:cBhvr>
                                      <p:to x="100000" y="80000"/>
                                    </p:animScale>
                                    <p:animScale>
                                      <p:cBhvr>
                                        <p:cTn id="49" dur="166" decel="50000">
                                          <p:stCondLst>
                                            <p:cond delay="1338"/>
                                          </p:stCondLst>
                                        </p:cTn>
                                        <p:tgtEl>
                                          <p:spTgt spid="17"/>
                                        </p:tgtEl>
                                      </p:cBhvr>
                                      <p:to x="100000" y="100000"/>
                                    </p:animScale>
                                    <p:animScale>
                                      <p:cBhvr>
                                        <p:cTn id="50" dur="26">
                                          <p:stCondLst>
                                            <p:cond delay="1642"/>
                                          </p:stCondLst>
                                        </p:cTn>
                                        <p:tgtEl>
                                          <p:spTgt spid="17"/>
                                        </p:tgtEl>
                                      </p:cBhvr>
                                      <p:to x="100000" y="90000"/>
                                    </p:animScale>
                                    <p:animScale>
                                      <p:cBhvr>
                                        <p:cTn id="51" dur="166" decel="50000">
                                          <p:stCondLst>
                                            <p:cond delay="1668"/>
                                          </p:stCondLst>
                                        </p:cTn>
                                        <p:tgtEl>
                                          <p:spTgt spid="17"/>
                                        </p:tgtEl>
                                      </p:cBhvr>
                                      <p:to x="100000" y="100000"/>
                                    </p:animScale>
                                    <p:animScale>
                                      <p:cBhvr>
                                        <p:cTn id="52" dur="26">
                                          <p:stCondLst>
                                            <p:cond delay="1808"/>
                                          </p:stCondLst>
                                        </p:cTn>
                                        <p:tgtEl>
                                          <p:spTgt spid="17"/>
                                        </p:tgtEl>
                                      </p:cBhvr>
                                      <p:to x="100000" y="95000"/>
                                    </p:animScale>
                                    <p:animScale>
                                      <p:cBhvr>
                                        <p:cTn id="53"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99245"/>
            <a:ext cx="11384924" cy="6067757"/>
          </a:xfrm>
        </p:spPr>
        <p:txBody>
          <a:bodyPr/>
          <a:lstStyle/>
          <a:p>
            <a:r>
              <a:rPr lang="vi-VN" sz="2800" b="1">
                <a:latin typeface="Times New Roman" panose="02020603050405020304" pitchFamily="18" charset="0"/>
                <a:cs typeface="Times New Roman" panose="02020603050405020304" pitchFamily="18" charset="0"/>
              </a:rPr>
              <a:t>Đối tượng núi: </a:t>
            </a:r>
            <a:r>
              <a:rPr lang="vi-VN" sz="2800">
                <a:latin typeface="Times New Roman" panose="02020603050405020304" pitchFamily="18" charset="0"/>
                <a:cs typeface="Times New Roman" panose="02020603050405020304" pitchFamily="18" charset="0"/>
              </a:rPr>
              <a:t>thân núi</a:t>
            </a:r>
            <a:endParaRPr lang="en-US" sz="2800">
              <a:latin typeface="Times New Roman" panose="02020603050405020304" pitchFamily="18" charset="0"/>
              <a:cs typeface="Times New Roman" panose="02020603050405020304" pitchFamily="18" charset="0"/>
            </a:endParaRP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839" y="619595"/>
            <a:ext cx="7162800" cy="3171825"/>
          </a:xfrm>
          <a:prstGeom prst="rect">
            <a:avLst/>
          </a:prstGeom>
        </p:spPr>
      </p:pic>
      <p:sp>
        <p:nvSpPr>
          <p:cNvPr id="5" name="Flowchart: Connector 4"/>
          <p:cNvSpPr/>
          <p:nvPr/>
        </p:nvSpPr>
        <p:spPr>
          <a:xfrm>
            <a:off x="2756079" y="3043277"/>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953814" y="1738648"/>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662153" y="2439259"/>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924281" y="563047"/>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891789" y="3043277"/>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7250805" y="2439260"/>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7883477" y="1086856"/>
            <a:ext cx="334850" cy="3477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6275" y="3586358"/>
            <a:ext cx="11670862" cy="523220"/>
          </a:xfrm>
          <a:prstGeom prst="rect">
            <a:avLst/>
          </a:prstGeom>
        </p:spPr>
        <p:txBody>
          <a:bodyPr wrap="square">
            <a:spAutoFit/>
          </a:bodyPr>
          <a:lstStyle/>
          <a:p>
            <a:pPr marL="285750" indent="-285750" algn="just">
              <a:buFont typeface="Courier New" panose="02070309020205020404" pitchFamily="49" charset="0"/>
              <a:buChar char="o"/>
            </a:pPr>
            <a:r>
              <a:rPr lang="en-US" sz="2800" b="1">
                <a:latin typeface="Times New Roman" panose="02020603050405020304" pitchFamily="18" charset="0"/>
                <a:cs typeface="Times New Roman" panose="02020603050405020304" pitchFamily="18" charset="0"/>
              </a:rPr>
              <a:t>Đối tượng cối xoay gió: </a:t>
            </a:r>
            <a:r>
              <a:rPr lang="en-US" sz="2800">
                <a:latin typeface="Times New Roman" panose="02020603050405020304" pitchFamily="18" charset="0"/>
                <a:cs typeface="Times New Roman" panose="02020603050405020304" pitchFamily="18" charset="0"/>
              </a:rPr>
              <a:t>thân, đỉnh, cánh xoay.</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93" y="3350552"/>
            <a:ext cx="2590800" cy="298132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631" y="3654752"/>
            <a:ext cx="1962150" cy="97155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003" y="5143027"/>
            <a:ext cx="2333625" cy="1323975"/>
          </a:xfrm>
          <a:prstGeom prst="rect">
            <a:avLst/>
          </a:prstGeom>
        </p:spPr>
      </p:pic>
      <p:sp>
        <p:nvSpPr>
          <p:cNvPr id="19" name="Right Arrow 18"/>
          <p:cNvSpPr/>
          <p:nvPr/>
        </p:nvSpPr>
        <p:spPr>
          <a:xfrm rot="20757359">
            <a:off x="2555512" y="4877648"/>
            <a:ext cx="2844874" cy="123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ight Arrow 19"/>
          <p:cNvSpPr/>
          <p:nvPr/>
        </p:nvSpPr>
        <p:spPr>
          <a:xfrm rot="800239">
            <a:off x="2558926" y="5806686"/>
            <a:ext cx="2844874" cy="123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Flowchart: Connector 20"/>
          <p:cNvSpPr/>
          <p:nvPr/>
        </p:nvSpPr>
        <p:spPr>
          <a:xfrm>
            <a:off x="6465193" y="6249160"/>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602310" y="6261940"/>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6245724" y="5072642"/>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5821250" y="5057752"/>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6259131" y="4467236"/>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5754036" y="4513231"/>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6040189" y="4039193"/>
            <a:ext cx="206062" cy="2050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0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476517"/>
            <a:ext cx="11359166" cy="6104587"/>
          </a:xfrm>
        </p:spPr>
        <p:txBody>
          <a:bodyPr>
            <a:normAutofit/>
          </a:bodyPr>
          <a:lstStyle/>
          <a:p>
            <a:pPr algn="just">
              <a:lnSpc>
                <a:spcPct val="150000"/>
              </a:lnSpc>
            </a:pPr>
            <a:r>
              <a:rPr lang="vi-VN" sz="2800" b="1" smtClean="0">
                <a:latin typeface="Times New Roman" panose="02020603050405020304" pitchFamily="18" charset="0"/>
                <a:cs typeface="Times New Roman" panose="02020603050405020304" pitchFamily="18" charset="0"/>
              </a:rPr>
              <a:t>Đối tượng xe: </a:t>
            </a:r>
            <a:r>
              <a:rPr lang="vi-VN" sz="2800" smtClean="0">
                <a:latin typeface="Times New Roman" panose="02020603050405020304" pitchFamily="18" charset="0"/>
                <a:cs typeface="Times New Roman" panose="02020603050405020304" pitchFamily="18" charset="0"/>
              </a:rPr>
              <a:t>sử dụng ảnh xe, kết hợp với bánh xe chuyển động để tạo ra một đối tượng xe hoàn chỉnh.</a:t>
            </a:r>
          </a:p>
          <a:p>
            <a:pPr algn="just">
              <a:lnSpc>
                <a:spcPct val="150000"/>
              </a:lnSpc>
            </a:pPr>
            <a:r>
              <a:rPr lang="vi-VN" sz="2800" b="1" smtClean="0">
                <a:latin typeface="Times New Roman" panose="02020603050405020304" pitchFamily="18" charset="0"/>
                <a:cs typeface="Times New Roman" panose="02020603050405020304" pitchFamily="18" charset="0"/>
              </a:rPr>
              <a:t>Đối tượng mây: </a:t>
            </a:r>
            <a:r>
              <a:rPr lang="vi-VN" sz="2800" smtClean="0">
                <a:latin typeface="Times New Roman" panose="02020603050405020304" pitchFamily="18" charset="0"/>
                <a:cs typeface="Times New Roman" panose="02020603050405020304" pitchFamily="18" charset="0"/>
              </a:rPr>
              <a:t>sử dụng ảnh kết hợp với chuyển động</a:t>
            </a:r>
          </a:p>
          <a:p>
            <a:pPr algn="just">
              <a:lnSpc>
                <a:spcPct val="150000"/>
              </a:lnSpc>
            </a:pPr>
            <a:r>
              <a:rPr lang="vi-VN" sz="2800" b="1" smtClean="0">
                <a:latin typeface="Times New Roman" panose="02020603050405020304" pitchFamily="18" charset="0"/>
                <a:cs typeface="Times New Roman" panose="02020603050405020304" pitchFamily="18" charset="0"/>
              </a:rPr>
              <a:t>Đối tượng máy bay: </a:t>
            </a:r>
            <a:r>
              <a:rPr lang="vi-VN" sz="2800" smtClean="0">
                <a:latin typeface="Times New Roman" panose="02020603050405020304" pitchFamily="18" charset="0"/>
                <a:cs typeface="Times New Roman" panose="02020603050405020304" pitchFamily="18" charset="0"/>
              </a:rPr>
              <a:t>sử dụng ảnh kết hợp với chuyển </a:t>
            </a:r>
            <a:r>
              <a:rPr lang="vi-VN" sz="2800" smtClean="0">
                <a:latin typeface="Times New Roman" panose="02020603050405020304" pitchFamily="18" charset="0"/>
                <a:cs typeface="Times New Roman" panose="02020603050405020304" pitchFamily="18" charset="0"/>
              </a:rPr>
              <a:t>động</a:t>
            </a:r>
            <a:endParaRPr lang="en-US" sz="2800" smtClean="0">
              <a:latin typeface="Times New Roman" panose="02020603050405020304" pitchFamily="18" charset="0"/>
              <a:cs typeface="Times New Roman" panose="02020603050405020304" pitchFamily="18" charset="0"/>
            </a:endParaRPr>
          </a:p>
          <a:p>
            <a:pPr marL="0" indent="0" algn="just">
              <a:buNone/>
            </a:pPr>
            <a:endParaRPr lang="vi-VN" sz="2800" smtClean="0">
              <a:latin typeface="Times New Roman" panose="02020603050405020304" pitchFamily="18" charset="0"/>
              <a:cs typeface="Times New Roman" panose="02020603050405020304" pitchFamily="18" charset="0"/>
            </a:endParaRPr>
          </a:p>
          <a:p>
            <a:pPr marL="0" indent="0" algn="just">
              <a:buNone/>
            </a:pPr>
            <a:endParaRPr lang="en-US" sz="2800" smtClean="0">
              <a:latin typeface="Times New Roman" panose="02020603050405020304" pitchFamily="18" charset="0"/>
              <a:cs typeface="Times New Roman" panose="02020603050405020304" pitchFamily="18" charset="0"/>
            </a:endParaRPr>
          </a:p>
          <a:p>
            <a:pPr marL="0" indent="0" algn="just">
              <a:buNone/>
            </a:pPr>
            <a:endParaRPr lang="en-US" sz="28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065" y="3195671"/>
            <a:ext cx="7486650" cy="30289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941" y="3932785"/>
            <a:ext cx="3563289" cy="20910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7156" y="3396501"/>
            <a:ext cx="3614670" cy="2627290"/>
          </a:xfrm>
          <a:prstGeom prst="rect">
            <a:avLst/>
          </a:prstGeom>
        </p:spPr>
      </p:pic>
    </p:spTree>
    <p:extLst>
      <p:ext uri="{BB962C8B-B14F-4D97-AF65-F5344CB8AC3E}">
        <p14:creationId xmlns:p14="http://schemas.microsoft.com/office/powerpoint/2010/main" val="267297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19" y="257577"/>
            <a:ext cx="11578107" cy="6181860"/>
          </a:xfrm>
        </p:spPr>
        <p:txBody>
          <a:bodyPr>
            <a:normAutofit/>
          </a:bodyPr>
          <a:lstStyle/>
          <a:p>
            <a:pPr algn="just">
              <a:lnSpc>
                <a:spcPct val="150000"/>
              </a:lnSpc>
            </a:pPr>
            <a:r>
              <a:rPr lang="en-US" sz="2800" b="1" smtClean="0">
                <a:latin typeface="Times New Roman" panose="02020603050405020304" pitchFamily="18" charset="0"/>
                <a:cs typeface="Times New Roman" panose="02020603050405020304" pitchFamily="18" charset="0"/>
              </a:rPr>
              <a:t>Đối </a:t>
            </a:r>
            <a:r>
              <a:rPr lang="en-US" sz="2800" b="1">
                <a:latin typeface="Times New Roman" panose="02020603050405020304" pitchFamily="18" charset="0"/>
                <a:cs typeface="Times New Roman" panose="02020603050405020304" pitchFamily="18" charset="0"/>
              </a:rPr>
              <a:t>tượng người đi bộ: </a:t>
            </a:r>
            <a:r>
              <a:rPr lang="en-US" sz="2800">
                <a:latin typeface="Times New Roman" panose="02020603050405020304" pitchFamily="18" charset="0"/>
                <a:cs typeface="Times New Roman" panose="02020603050405020304" pitchFamily="18" charset="0"/>
              </a:rPr>
              <a:t>sử dụng ảnh có từng cử động với kích thước thước và khoảng cách giữa các ảnh phù hợp.</a:t>
            </a:r>
          </a:p>
          <a:p>
            <a:pPr algn="just">
              <a:lnSpc>
                <a:spcPct val="150000"/>
              </a:lnSpc>
            </a:pPr>
            <a:r>
              <a:rPr lang="en-US" sz="2800" b="1" smtClean="0">
                <a:latin typeface="Times New Roman" panose="02020603050405020304" pitchFamily="18" charset="0"/>
                <a:cs typeface="Times New Roman" panose="02020603050405020304" pitchFamily="18" charset="0"/>
              </a:rPr>
              <a:t>Đối </a:t>
            </a:r>
            <a:r>
              <a:rPr lang="en-US" sz="2800" b="1">
                <a:latin typeface="Times New Roman" panose="02020603050405020304" pitchFamily="18" charset="0"/>
                <a:cs typeface="Times New Roman" panose="02020603050405020304" pitchFamily="18" charset="0"/>
              </a:rPr>
              <a:t>tượng mặt trăng: </a:t>
            </a:r>
            <a:r>
              <a:rPr lang="en-US" sz="2800">
                <a:latin typeface="Times New Roman" panose="02020603050405020304" pitchFamily="18" charset="0"/>
                <a:cs typeface="Times New Roman" panose="02020603050405020304" pitchFamily="18" charset="0"/>
              </a:rPr>
              <a:t>sử dụng ảnh mặt </a:t>
            </a:r>
            <a:r>
              <a:rPr lang="en-US" sz="2800">
                <a:latin typeface="Times New Roman" panose="02020603050405020304" pitchFamily="18" charset="0"/>
                <a:cs typeface="Times New Roman" panose="02020603050405020304" pitchFamily="18" charset="0"/>
              </a:rPr>
              <a:t>trăng</a:t>
            </a:r>
            <a:r>
              <a:rPr lang="en-US" sz="280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28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510" y="4745864"/>
            <a:ext cx="841321" cy="15363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10" y="2488412"/>
            <a:ext cx="10058400" cy="1676400"/>
          </a:xfrm>
          <a:prstGeom prst="rect">
            <a:avLst/>
          </a:prstGeom>
        </p:spPr>
      </p:pic>
      <p:sp>
        <p:nvSpPr>
          <p:cNvPr id="9" name="Left-Right Arrow 8"/>
          <p:cNvSpPr/>
          <p:nvPr/>
        </p:nvSpPr>
        <p:spPr>
          <a:xfrm>
            <a:off x="1700011" y="4210638"/>
            <a:ext cx="1094705" cy="2446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Left-Right Arrow 9"/>
          <p:cNvSpPr/>
          <p:nvPr/>
        </p:nvSpPr>
        <p:spPr>
          <a:xfrm>
            <a:off x="3284112" y="4216325"/>
            <a:ext cx="1094705" cy="2446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Left-Right Arrow 10"/>
          <p:cNvSpPr/>
          <p:nvPr/>
        </p:nvSpPr>
        <p:spPr>
          <a:xfrm>
            <a:off x="5004465" y="4210638"/>
            <a:ext cx="1094705" cy="2446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Left-Right Arrow 11"/>
          <p:cNvSpPr/>
          <p:nvPr/>
        </p:nvSpPr>
        <p:spPr>
          <a:xfrm>
            <a:off x="6883757" y="4177687"/>
            <a:ext cx="1094705" cy="2446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Left-Right Arrow 12"/>
          <p:cNvSpPr/>
          <p:nvPr/>
        </p:nvSpPr>
        <p:spPr>
          <a:xfrm>
            <a:off x="8351949" y="4177687"/>
            <a:ext cx="1094705" cy="2446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8388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610</TotalTime>
  <Words>764</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Courier New</vt:lpstr>
      <vt:lpstr>Garamond</vt:lpstr>
      <vt:lpstr>Times New Roman</vt:lpstr>
      <vt:lpstr>Wingdings</vt:lpstr>
      <vt:lpstr>Savon</vt:lpstr>
      <vt:lpstr>Báo cáo  đồ họa máy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họa máy tính</dc:title>
  <dc:creator>luongthanhle98@outlook.com.vn</dc:creator>
  <cp:lastModifiedBy>luongthanhle98@outlook.com.vn</cp:lastModifiedBy>
  <cp:revision>63</cp:revision>
  <dcterms:created xsi:type="dcterms:W3CDTF">2019-04-17T02:39:52Z</dcterms:created>
  <dcterms:modified xsi:type="dcterms:W3CDTF">2019-05-07T07:40:10Z</dcterms:modified>
</cp:coreProperties>
</file>