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313" r:id="rId3"/>
    <p:sldId id="314" r:id="rId4"/>
    <p:sldId id="307" r:id="rId5"/>
    <p:sldId id="293" r:id="rId6"/>
    <p:sldId id="317" r:id="rId7"/>
    <p:sldId id="318" r:id="rId8"/>
    <p:sldId id="319" r:id="rId9"/>
    <p:sldId id="323" r:id="rId10"/>
    <p:sldId id="320" r:id="rId11"/>
    <p:sldId id="321" r:id="rId12"/>
    <p:sldId id="262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  <a:srgbClr val="E9F6F9"/>
    <a:srgbClr val="0033CC"/>
    <a:srgbClr val="FF33CC"/>
    <a:srgbClr val="000099"/>
    <a:srgbClr val="9A72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8277" autoAdjust="0"/>
  </p:normalViewPr>
  <p:slideViewPr>
    <p:cSldViewPr>
      <p:cViewPr varScale="1">
        <p:scale>
          <a:sx n="66" d="100"/>
          <a:sy n="66" d="100"/>
        </p:scale>
        <p:origin x="85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7B1-45C9-91CC-68DB707DF2B3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7B1-45C9-91CC-68DB707DF2B3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7B1-45C9-91CC-68DB707DF2B3}"/>
              </c:ext>
            </c:extLst>
          </c:dPt>
          <c:dPt>
            <c:idx val="3"/>
            <c:bubble3D val="0"/>
            <c:explosion val="2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87F-49F7-9655-D4A7343197DA}"/>
              </c:ext>
            </c:extLst>
          </c:dPt>
          <c:cat>
            <c:strRef>
              <c:f>Sheet1!$A$2:$A$5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87F-49F7-9655-D4A734319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2F82B61-502A-4746-9712-FF00BDC13C82}" type="datetimeFigureOut">
              <a:rPr lang="vi-VN"/>
              <a:pPr>
                <a:defRPr/>
              </a:pPr>
              <a:t>08/07/2020</a:t>
            </a:fld>
            <a:endParaRPr lang="vi-VN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3DA5F4-F982-426C-899F-28B3E862B562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46650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DA5F4-F982-426C-899F-28B3E862B562}" type="slidenum">
              <a:rPr lang="vi-VN" altLang="en-US" smtClean="0"/>
              <a:pPr>
                <a:defRPr/>
              </a:pPr>
              <a:t>1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780972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hỗ dành sẵn cho Hình ảnh của Bản chiếu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Chỗ dành sẵn cho Ghi chú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en-US" smtClean="0"/>
          </a:p>
        </p:txBody>
      </p:sp>
      <p:sp>
        <p:nvSpPr>
          <p:cNvPr id="18436" name="Chỗ dành sẵn cho Số hiệu Bản chiếu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833D24-FBA8-4D0C-B5FE-38261D337B42}" type="slidenum">
              <a:rPr lang="vi-VN" altLang="en-US" smtClean="0"/>
              <a:pPr/>
              <a:t>11</a:t>
            </a:fld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69840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DA5F4-F982-426C-899F-28B3E862B562}" type="slidenum">
              <a:rPr lang="vi-VN" altLang="en-US" smtClean="0"/>
              <a:pPr>
                <a:defRPr/>
              </a:pPr>
              <a:t>2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10185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DA5F4-F982-426C-899F-28B3E862B562}" type="slidenum">
              <a:rPr lang="vi-VN" altLang="en-US" smtClean="0"/>
              <a:pPr>
                <a:defRPr/>
              </a:pPr>
              <a:t>3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02320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hỗ dành sẵn cho Hình ảnh của Bản chiếu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Chỗ dành sẵn cho Ghi chú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en-US" smtClean="0"/>
          </a:p>
        </p:txBody>
      </p:sp>
      <p:sp>
        <p:nvSpPr>
          <p:cNvPr id="18436" name="Chỗ dành sẵn cho Số hiệu Bản chiếu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833D24-FBA8-4D0C-B5FE-38261D337B42}" type="slidenum">
              <a:rPr lang="vi-VN" altLang="en-US" smtClean="0"/>
              <a:pPr/>
              <a:t>5</a:t>
            </a:fld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157398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hỗ dành sẵn cho Hình ảnh của Bản chiếu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Chỗ dành sẵn cho Ghi chú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en-US" smtClean="0"/>
          </a:p>
        </p:txBody>
      </p:sp>
      <p:sp>
        <p:nvSpPr>
          <p:cNvPr id="18436" name="Chỗ dành sẵn cho Số hiệu Bản chiếu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833D24-FBA8-4D0C-B5FE-38261D337B42}" type="slidenum">
              <a:rPr lang="vi-VN" altLang="en-US" smtClean="0"/>
              <a:pPr/>
              <a:t>6</a:t>
            </a:fld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257577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hỗ dành sẵn cho Hình ảnh của Bản chiếu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Chỗ dành sẵn cho Ghi chú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en-US" smtClean="0"/>
          </a:p>
        </p:txBody>
      </p:sp>
      <p:sp>
        <p:nvSpPr>
          <p:cNvPr id="18436" name="Chỗ dành sẵn cho Số hiệu Bản chiếu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833D24-FBA8-4D0C-B5FE-38261D337B42}" type="slidenum">
              <a:rPr lang="vi-VN" altLang="en-US" smtClean="0"/>
              <a:pPr/>
              <a:t>7</a:t>
            </a:fld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1357310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hỗ dành sẵn cho Hình ảnh của Bản chiếu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Chỗ dành sẵn cho Ghi chú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en-US" smtClean="0"/>
          </a:p>
        </p:txBody>
      </p:sp>
      <p:sp>
        <p:nvSpPr>
          <p:cNvPr id="18436" name="Chỗ dành sẵn cho Số hiệu Bản chiếu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833D24-FBA8-4D0C-B5FE-38261D337B42}" type="slidenum">
              <a:rPr lang="vi-VN" altLang="en-US" smtClean="0"/>
              <a:pPr/>
              <a:t>8</a:t>
            </a:fld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412621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hỗ dành sẵn cho Hình ảnh của Bản chiếu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Chỗ dành sẵn cho Ghi chú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en-US" smtClean="0"/>
          </a:p>
        </p:txBody>
      </p:sp>
      <p:sp>
        <p:nvSpPr>
          <p:cNvPr id="18436" name="Chỗ dành sẵn cho Số hiệu Bản chiếu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833D24-FBA8-4D0C-B5FE-38261D337B42}" type="slidenum">
              <a:rPr lang="vi-VN" altLang="en-US" smtClean="0"/>
              <a:pPr/>
              <a:t>9</a:t>
            </a:fld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351706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hỗ dành sẵn cho Hình ảnh của Bản chiếu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Chỗ dành sẵn cho Ghi chú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en-US" smtClean="0"/>
          </a:p>
        </p:txBody>
      </p:sp>
      <p:sp>
        <p:nvSpPr>
          <p:cNvPr id="18436" name="Chỗ dành sẵn cho Số hiệu Bản chiếu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833D24-FBA8-4D0C-B5FE-38261D337B42}" type="slidenum">
              <a:rPr lang="vi-VN" altLang="en-US" smtClean="0"/>
              <a:pPr/>
              <a:t>10</a:t>
            </a:fld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332064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49A15-9B8A-441E-AA8B-36A775661F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02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8F295-FA89-4228-8079-643B833B0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31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274639"/>
            <a:ext cx="2667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9"/>
            <a:ext cx="7797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F4200-DD74-4DD4-9B1F-89153E078C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203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100584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1"/>
            <a:ext cx="5232400" cy="4449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350000" y="1676401"/>
            <a:ext cx="5232400" cy="4449763"/>
          </a:xfrm>
        </p:spPr>
        <p:txBody>
          <a:bodyPr/>
          <a:lstStyle/>
          <a:p>
            <a:pPr lvl="0"/>
            <a:endParaRPr lang="vi-VN" noProof="0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744A7-86B2-4079-9D06-EF067E047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63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D46F1-EA2D-4FB7-B0B8-61FBB9AA6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11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C60BB-066E-4099-911D-A5CA04AD17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93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1"/>
            <a:ext cx="52324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0" y="1676401"/>
            <a:ext cx="52324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FA37D-48D3-4AD2-9E9C-F8D310723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7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997B0-64B4-4643-BD8E-A84E048F66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01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85E72-BE93-41B2-A94F-9F85329559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09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C2550-2266-4D5E-9BC0-280D49F1B3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0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2BA7-A4F5-49E9-949C-87DA135662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5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5304C-EB76-4536-AFBB-568E646682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5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274638"/>
            <a:ext cx="100584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10668000" cy="444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1028" name="Rectangle 4">
            <a:extLst/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/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3E1C3EB-2228-473D-A7F7-7085DF9273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E5063-A769-428A-A5C7-088D9005B620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38400" y="-30038"/>
            <a:ext cx="9753600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vi-VN" sz="3200" kern="0" smtClean="0"/>
              <a:t>BÁO CÁO </a:t>
            </a:r>
          </a:p>
          <a:p>
            <a:pPr eaLnBrk="1" hangingPunct="1"/>
            <a:r>
              <a:rPr lang="en-US" altLang="vi-VN" sz="3200" kern="0" smtClean="0"/>
              <a:t>KHAI KHOÁNG DỮ LIỆU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8425" y="1519862"/>
            <a:ext cx="10744200" cy="181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en-US" sz="4800" b="1" kern="0" smtClean="0">
                <a:cs typeface="Times New Roman" pitchFamily="18" charset="0"/>
              </a:rPr>
              <a:t>PHÂN LOẠI NẤM </a:t>
            </a:r>
          </a:p>
          <a:p>
            <a:pPr marL="0" indent="0" algn="ctr" eaLnBrk="1" hangingPunct="1">
              <a:buNone/>
            </a:pPr>
            <a:r>
              <a:rPr lang="en-US" altLang="en-US" sz="4800" b="1" kern="0" smtClean="0">
                <a:cs typeface="Times New Roman" pitchFamily="18" charset="0"/>
              </a:rPr>
              <a:t>TẬP DỮ LIỆU MUSHROOMS</a:t>
            </a:r>
          </a:p>
        </p:txBody>
      </p:sp>
      <p:sp>
        <p:nvSpPr>
          <p:cNvPr id="9" name="Rectangle 3">
            <a:extLst/>
          </p:cNvPr>
          <p:cNvSpPr txBox="1">
            <a:spLocks noChangeArrowheads="1"/>
          </p:cNvSpPr>
          <p:nvPr/>
        </p:nvSpPr>
        <p:spPr bwMode="auto">
          <a:xfrm>
            <a:off x="6640525" y="3672914"/>
            <a:ext cx="5105400" cy="64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en-US" altLang="vi-VN" sz="2400" b="1" i="1" dirty="0"/>
              <a:t>    </a:t>
            </a:r>
            <a:r>
              <a:rPr lang="en-US" altLang="vi-VN" sz="2400" b="1" i="1" u="sng" dirty="0"/>
              <a:t>Sinh viên thực hiện:</a:t>
            </a:r>
          </a:p>
          <a:p>
            <a:pPr algn="just" eaLnBrk="1" hangingPunct="1">
              <a:buNone/>
              <a:defRPr/>
            </a:pPr>
            <a:endParaRPr lang="en-US" altLang="vi-VN" sz="2400" i="1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 bwMode="auto">
          <a:xfrm>
            <a:off x="9118600" y="6782953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000066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000066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000066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66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66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66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66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66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66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B3EF8E-40E3-4DBA-A503-CF7A8C49E702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27232"/>
              </p:ext>
            </p:extLst>
          </p:nvPr>
        </p:nvGraphicFramePr>
        <p:xfrm>
          <a:off x="7250003" y="4315807"/>
          <a:ext cx="4248150" cy="731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334">
                  <a:extLst>
                    <a:ext uri="{9D8B030D-6E8A-4147-A177-3AD203B41FA5}">
                      <a16:colId xmlns="" xmlns:a16="http://schemas.microsoft.com/office/drawing/2014/main" val="697690650"/>
                    </a:ext>
                  </a:extLst>
                </a:gridCol>
                <a:gridCol w="2718816">
                  <a:extLst>
                    <a:ext uri="{9D8B030D-6E8A-4147-A177-3AD203B41FA5}">
                      <a16:colId xmlns="" xmlns:a16="http://schemas.microsoft.com/office/drawing/2014/main" val="4128909085"/>
                    </a:ext>
                  </a:extLst>
                </a:gridCol>
              </a:tblGrid>
              <a:tr h="3374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smtClean="0">
                          <a:effectLst/>
                        </a:rPr>
                        <a:t>B1609830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smtClean="0">
                          <a:effectLst/>
                        </a:rPr>
                        <a:t>Lê</a:t>
                      </a:r>
                      <a:r>
                        <a:rPr lang="en-US" sz="2400" baseline="0" smtClean="0">
                          <a:effectLst/>
                        </a:rPr>
                        <a:t> Thanh Lương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63917147"/>
                  </a:ext>
                </a:extLst>
              </a:tr>
              <a:tr h="3447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smtClean="0">
                          <a:effectLst/>
                        </a:rPr>
                        <a:t>B1611128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Lâm</a:t>
                      </a:r>
                      <a:r>
                        <a:rPr lang="en-US" sz="2400" baseline="0" smtClean="0">
                          <a:solidFill>
                            <a:schemeClr val="tx1"/>
                          </a:solidFill>
                          <a:effectLst/>
                        </a:rPr>
                        <a:t> Thanh Hòa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76032045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577392" y="3672913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en-US" altLang="vi-VN" sz="2400" b="1" i="1" u="sng" smtClean="0">
                <a:solidFill>
                  <a:srgbClr val="002060"/>
                </a:solidFill>
                <a:latin typeface="+mj-lt"/>
              </a:rPr>
              <a:t>Giảng viên hướng dẫn:</a:t>
            </a:r>
            <a:endParaRPr lang="en-US" altLang="vi-VN" sz="2400" b="1" i="1" u="sng" dirty="0">
              <a:solidFill>
                <a:srgbClr val="002060"/>
              </a:solidFill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34075"/>
              </p:ext>
            </p:extLst>
          </p:nvPr>
        </p:nvGraphicFramePr>
        <p:xfrm>
          <a:off x="740343" y="4315807"/>
          <a:ext cx="4833936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33936">
                  <a:extLst>
                    <a:ext uri="{9D8B030D-6E8A-4147-A177-3AD203B41FA5}">
                      <a16:colId xmlns="" xmlns:a16="http://schemas.microsoft.com/office/drawing/2014/main" val="697690650"/>
                    </a:ext>
                  </a:extLst>
                </a:gridCol>
              </a:tblGrid>
              <a:tr h="337421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Lưu</a:t>
                      </a:r>
                      <a:r>
                        <a:rPr lang="en-US" sz="2400" baseline="0" smtClean="0"/>
                        <a:t> Tiến Đạo</a:t>
                      </a:r>
                      <a:endParaRPr lang="en-US" sz="2400"/>
                    </a:p>
                  </a:txBody>
                  <a:tcPr marL="28575" marR="2857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6391714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10363200" cy="1470025"/>
          </a:xfrm>
        </p:spPr>
        <p:txBody>
          <a:bodyPr/>
          <a:lstStyle/>
          <a:p>
            <a:pPr eaLnBrk="1" hangingPunct="1"/>
            <a:r>
              <a:rPr lang="en-US" altLang="vi-VN" sz="3200" smtClean="0"/>
              <a:t>KẾT LUẬN</a:t>
            </a:r>
            <a:endParaRPr lang="vi-VN" altLang="vi-VN" sz="3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816101"/>
            <a:ext cx="10363200" cy="4652961"/>
          </a:xfrm>
        </p:spPr>
        <p:txBody>
          <a:bodyPr/>
          <a:lstStyle/>
          <a:p>
            <a:pPr lvl="1" indent="0">
              <a:lnSpc>
                <a:spcPct val="150000"/>
              </a:lnSpc>
              <a:buNone/>
            </a:pPr>
            <a:r>
              <a:rPr lang="en-US" b="1" smtClean="0"/>
              <a:t>ĐÁNH GIÁ HIỆU QUẢ CÁC GIẢI THUẬT</a:t>
            </a:r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mtClean="0"/>
              <a:t>Giải thuật rừng ngẫu nhiên và cây quyết định cho kết quả tốt nhất với độ xác 100%</a:t>
            </a:r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mtClean="0"/>
              <a:t>Giải thuật hồi quy tuyến tính cho kết quả với độ chính xác thấp hơn chỉ 97,29%</a:t>
            </a:r>
          </a:p>
          <a:p>
            <a:pPr lvl="1" indent="0">
              <a:lnSpc>
                <a:spcPct val="150000"/>
              </a:lnSpc>
              <a:buNone/>
            </a:pPr>
            <a:endParaRPr lang="en-US" smtClean="0"/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mtClean="0"/>
          </a:p>
          <a:p>
            <a:pPr lvl="1" indent="0">
              <a:lnSpc>
                <a:spcPct val="150000"/>
              </a:lnSpc>
              <a:buNone/>
            </a:pPr>
            <a:endParaRPr lang="en-US" smtClean="0"/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EE72D1-DC1B-436E-BA78-A239EA3F9F54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1" name="Slide Number Placeholder 7"/>
          <p:cNvSpPr txBox="1">
            <a:spLocks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A4EBD4-35A5-42B2-BB1B-7FE086CED05E}" type="slidenum">
              <a:rPr lang="en-US" altLang="vi-VN" sz="1400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vi-VN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5" name="Slide Number Placeholder 7"/>
          <p:cNvSpPr txBox="1">
            <a:spLocks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97F7F0B-82B1-409A-91D8-54032BB9640A}" type="slidenum">
              <a:rPr lang="en-US" altLang="vi-VN" sz="1400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vi-VN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296400" y="122238"/>
            <a:ext cx="2743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solidFill>
                  <a:srgbClr val="002060"/>
                </a:solidFill>
                <a:cs typeface="Times New Roman" pitchFamily="18" charset="0"/>
              </a:rPr>
              <a:t>Tập dữ liệu Mushrooms</a:t>
            </a:r>
            <a:endParaRPr lang="en-US" altLang="en-US" sz="1500">
              <a:solidFill>
                <a:srgbClr val="00206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cs typeface="Times New Roman" pitchFamily="18" charset="0"/>
              </a:rPr>
              <a:t>Tiền xử lý dữ liệu</a:t>
            </a:r>
            <a:endParaRPr lang="en-US" altLang="en-US" sz="150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cs typeface="Times New Roman" pitchFamily="18" charset="0"/>
              </a:rPr>
              <a:t>Mô hình đánh giá</a:t>
            </a:r>
            <a:endParaRPr lang="en-US" altLang="en-US" sz="150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b="1">
                <a:solidFill>
                  <a:srgbClr val="FF0000"/>
                </a:solidFill>
                <a:cs typeface="Times New Roman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40792883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10363200" cy="1470025"/>
          </a:xfrm>
        </p:spPr>
        <p:txBody>
          <a:bodyPr/>
          <a:lstStyle/>
          <a:p>
            <a:pPr eaLnBrk="1" hangingPunct="1"/>
            <a:r>
              <a:rPr lang="en-US" altLang="vi-VN" sz="3200" smtClean="0"/>
              <a:t>Kết Luận</a:t>
            </a:r>
            <a:endParaRPr lang="vi-VN" altLang="vi-VN" sz="3200" dirty="0" smtClean="0"/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EE72D1-DC1B-436E-BA78-A239EA3F9F54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1" name="Slide Number Placeholder 7"/>
          <p:cNvSpPr txBox="1">
            <a:spLocks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A4EBD4-35A5-42B2-BB1B-7FE086CED05E}" type="slidenum">
              <a:rPr lang="en-US" altLang="vi-VN" sz="1400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vi-VN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5" name="Slide Number Placeholder 7"/>
          <p:cNvSpPr txBox="1">
            <a:spLocks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97F7F0B-82B1-409A-91D8-54032BB9640A}" type="slidenum">
              <a:rPr lang="en-US" altLang="vi-VN" sz="1400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vi-VN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296400" y="122238"/>
            <a:ext cx="2743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solidFill>
                  <a:srgbClr val="002060"/>
                </a:solidFill>
                <a:cs typeface="Times New Roman" pitchFamily="18" charset="0"/>
              </a:rPr>
              <a:t>Tập dữ liệu Mushrooms</a:t>
            </a:r>
            <a:endParaRPr lang="en-US" altLang="en-US" sz="1500">
              <a:solidFill>
                <a:srgbClr val="00206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cs typeface="Times New Roman" pitchFamily="18" charset="0"/>
              </a:rPr>
              <a:t>Tiền xử lý dữ liệu</a:t>
            </a:r>
            <a:endParaRPr lang="en-US" altLang="en-US" sz="150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cs typeface="Times New Roman" pitchFamily="18" charset="0"/>
              </a:rPr>
              <a:t>Mô hình đánh giá</a:t>
            </a:r>
            <a:endParaRPr lang="en-US" altLang="en-US" sz="150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b="1">
                <a:solidFill>
                  <a:srgbClr val="FF0000"/>
                </a:solidFill>
                <a:cs typeface="Times New Roman" pitchFamily="18" charset="0"/>
              </a:rPr>
              <a:t>Kết luận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9600" y="1828800"/>
            <a:ext cx="10363200" cy="465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lvl="1" indent="0">
              <a:lnSpc>
                <a:spcPct val="150000"/>
              </a:lnSpc>
              <a:buFontTx/>
              <a:buNone/>
            </a:pPr>
            <a:r>
              <a:rPr lang="en-US" b="1" kern="0" smtClean="0"/>
              <a:t>HƯỚNG PHÁT TRIỂN</a:t>
            </a:r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smtClean="0"/>
              <a:t>Sử dụng nhiều giải thuật để đánh giá tập dữ liệu</a:t>
            </a:r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smtClean="0"/>
              <a:t>Đánh giá với các chỉ số F-score, Recall, Precision…..</a:t>
            </a:r>
          </a:p>
          <a:p>
            <a:pPr lvl="1" indent="0">
              <a:lnSpc>
                <a:spcPct val="150000"/>
              </a:lnSpc>
              <a:buFontTx/>
              <a:buNone/>
            </a:pPr>
            <a:endParaRPr lang="en-US" kern="0" smtClean="0"/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kern="0" smtClean="0"/>
          </a:p>
          <a:p>
            <a:pPr lvl="1" indent="0">
              <a:lnSpc>
                <a:spcPct val="150000"/>
              </a:lnSpc>
              <a:buFontTx/>
              <a:buNone/>
            </a:pPr>
            <a:endParaRPr lang="en-US" kern="0" smtClean="0"/>
          </a:p>
        </p:txBody>
      </p:sp>
    </p:spTree>
    <p:extLst>
      <p:ext uri="{BB962C8B-B14F-4D97-AF65-F5344CB8AC3E}">
        <p14:creationId xmlns:p14="http://schemas.microsoft.com/office/powerpoint/2010/main" val="1392601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10668000" cy="16303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vi-VN" sz="9000" smtClean="0"/>
              <a:t>Cảm ơn thầy và các bạn đã lắng nghe!</a:t>
            </a:r>
            <a:endParaRPr lang="en-US" altLang="vi-VN" sz="9000" dirty="0" smtClean="0"/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23BAB7-9049-4FDE-B5A2-053EA64C1470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7696200" cy="377825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b="1">
                <a:solidFill>
                  <a:srgbClr val="996633"/>
                </a:solidFill>
                <a:cs typeface="Times New Roman" panose="02020603050405020304" pitchFamily="18" charset="0"/>
              </a:rPr>
              <a:t>Nội dung </a:t>
            </a:r>
            <a:r>
              <a:rPr lang="en-US" altLang="en-US" b="1" smtClean="0">
                <a:solidFill>
                  <a:srgbClr val="996633"/>
                </a:solidFill>
                <a:cs typeface="Times New Roman" panose="02020603050405020304" pitchFamily="18" charset="0"/>
              </a:rPr>
              <a:t>:</a:t>
            </a:r>
            <a:endParaRPr lang="en-US" altLang="en-US" b="1">
              <a:solidFill>
                <a:srgbClr val="996633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Giới thiệu tập dữ liệu Mushrooms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Tiền xử lý dữ liệu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Mô hình đánh giá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Kết luận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3075" name="Title 1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10058400" cy="944563"/>
          </a:xfrm>
        </p:spPr>
        <p:txBody>
          <a:bodyPr/>
          <a:lstStyle/>
          <a:p>
            <a:pPr eaLnBrk="1" hangingPunct="1"/>
            <a:r>
              <a:rPr lang="en-US" altLang="vi-VN" smtClean="0"/>
              <a:t>TỔNG QUAN</a:t>
            </a:r>
            <a:endParaRPr lang="vi-VN" altLang="vi-VN" smtClean="0"/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E5063-A769-428A-A5C7-088D9005B620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622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29986" y="1543276"/>
            <a:ext cx="11582400" cy="37782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vi-VN" altLang="en-US" smtClean="0">
                <a:cs typeface="Times New Roman" panose="02020603050405020304" pitchFamily="18" charset="0"/>
              </a:rPr>
              <a:t>Dataset </a:t>
            </a:r>
            <a:r>
              <a:rPr lang="vi-VN" altLang="en-US">
                <a:cs typeface="Times New Roman" panose="02020603050405020304" pitchFamily="18" charset="0"/>
              </a:rPr>
              <a:t>gồm các mô tả về giải thuyết tương ứng với 23 </a:t>
            </a:r>
            <a:r>
              <a:rPr lang="vi-VN" altLang="en-US" smtClean="0">
                <a:cs typeface="Times New Roman" panose="02020603050405020304" pitchFamily="18" charset="0"/>
              </a:rPr>
              <a:t>lo</a:t>
            </a:r>
            <a:r>
              <a:rPr lang="en-US" altLang="en-US" smtClean="0">
                <a:cs typeface="Times New Roman" panose="02020603050405020304" pitchFamily="18" charset="0"/>
              </a:rPr>
              <a:t>ài</a:t>
            </a:r>
            <a:r>
              <a:rPr lang="vi-VN" altLang="en-US" smtClean="0">
                <a:cs typeface="Times New Roman" panose="02020603050405020304" pitchFamily="18" charset="0"/>
              </a:rPr>
              <a:t> </a:t>
            </a:r>
            <a:r>
              <a:rPr lang="vi-VN" altLang="en-US">
                <a:cs typeface="Times New Roman" panose="02020603050405020304" pitchFamily="18" charset="0"/>
              </a:rPr>
              <a:t>nấm </a:t>
            </a:r>
            <a:r>
              <a:rPr lang="en-US" altLang="en-US" smtClean="0">
                <a:cs typeface="Times New Roman" panose="02020603050405020304" pitchFamily="18" charset="0"/>
              </a:rPr>
              <a:t>mang </a:t>
            </a:r>
            <a:r>
              <a:rPr lang="vi-VN" altLang="en-US" smtClean="0">
                <a:cs typeface="Times New Roman" panose="02020603050405020304" pitchFamily="18" charset="0"/>
              </a:rPr>
              <a:t>trong </a:t>
            </a:r>
            <a:r>
              <a:rPr lang="vi-VN" altLang="en-US">
                <a:cs typeface="Times New Roman" panose="02020603050405020304" pitchFamily="18" charset="0"/>
              </a:rPr>
              <a:t>họ Agaricus và </a:t>
            </a:r>
            <a:r>
              <a:rPr lang="vi-VN" altLang="en-US" smtClean="0">
                <a:cs typeface="Times New Roman" panose="02020603050405020304" pitchFamily="18" charset="0"/>
              </a:rPr>
              <a:t>Lepiota</a:t>
            </a:r>
            <a:r>
              <a:rPr lang="en-US" altLang="en-US" smtClean="0"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Có </a:t>
            </a:r>
            <a:r>
              <a:rPr lang="en-US" altLang="en-US">
                <a:cs typeface="Times New Roman" panose="02020603050405020304" pitchFamily="18" charset="0"/>
              </a:rPr>
              <a:t>8124 dữ liệu mẫu cùng với 23 thuộc tính : 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buNone/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- T</a:t>
            </a:r>
            <a:r>
              <a:rPr lang="vi-VN" altLang="en-US" smtClean="0">
                <a:cs typeface="Times New Roman" panose="02020603050405020304" pitchFamily="18" charset="0"/>
              </a:rPr>
              <a:t>rong </a:t>
            </a:r>
            <a:r>
              <a:rPr lang="vi-VN" altLang="en-US">
                <a:cs typeface="Times New Roman" panose="02020603050405020304" pitchFamily="18" charset="0"/>
              </a:rPr>
              <a:t>đó </a:t>
            </a:r>
            <a:r>
              <a:rPr lang="vi-VN" altLang="en-US" smtClean="0">
                <a:cs typeface="Times New Roman" panose="02020603050405020304" pitchFamily="18" charset="0"/>
              </a:rPr>
              <a:t>poisonous</a:t>
            </a:r>
            <a:r>
              <a:rPr lang="en-US" altLang="en-US" smtClean="0">
                <a:cs typeface="Times New Roman" panose="02020603050405020304" pitchFamily="18" charset="0"/>
              </a:rPr>
              <a:t> (p)</a:t>
            </a:r>
            <a:r>
              <a:rPr lang="vi-VN" altLang="en-US" smtClean="0">
                <a:cs typeface="Times New Roman" panose="02020603050405020304" pitchFamily="18" charset="0"/>
              </a:rPr>
              <a:t> </a:t>
            </a:r>
            <a:r>
              <a:rPr lang="vi-VN" altLang="en-US">
                <a:cs typeface="Times New Roman" panose="02020603050405020304" pitchFamily="18" charset="0"/>
              </a:rPr>
              <a:t>có </a:t>
            </a:r>
            <a:r>
              <a:rPr lang="vi-VN" altLang="en-US" smtClean="0">
                <a:cs typeface="Times New Roman" panose="02020603050405020304" pitchFamily="18" charset="0"/>
              </a:rPr>
              <a:t>độc</a:t>
            </a:r>
            <a:r>
              <a:rPr lang="en-US" altLang="en-US" smtClean="0">
                <a:cs typeface="Times New Roman" panose="02020603050405020304" pitchFamily="18" charset="0"/>
              </a:rPr>
              <a:t>; </a:t>
            </a:r>
            <a:r>
              <a:rPr lang="vi-VN" altLang="en-US" smtClean="0">
                <a:cs typeface="Times New Roman" panose="02020603050405020304" pitchFamily="18" charset="0"/>
              </a:rPr>
              <a:t>edible</a:t>
            </a:r>
            <a:r>
              <a:rPr lang="en-US" altLang="en-US" smtClean="0">
                <a:cs typeface="Times New Roman" panose="02020603050405020304" pitchFamily="18" charset="0"/>
              </a:rPr>
              <a:t> (e)</a:t>
            </a:r>
            <a:r>
              <a:rPr lang="vi-VN" altLang="en-US" smtClean="0">
                <a:cs typeface="Times New Roman" panose="02020603050405020304" pitchFamily="18" charset="0"/>
              </a:rPr>
              <a:t> </a:t>
            </a:r>
            <a:r>
              <a:rPr lang="vi-VN" altLang="en-US">
                <a:cs typeface="Times New Roman" panose="02020603050405020304" pitchFamily="18" charset="0"/>
              </a:rPr>
              <a:t>ăn được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3075" name="Title 1"/>
          <p:cNvSpPr>
            <a:spLocks noGrp="1" noChangeArrowheads="1"/>
          </p:cNvSpPr>
          <p:nvPr>
            <p:ph type="title"/>
          </p:nvPr>
        </p:nvSpPr>
        <p:spPr>
          <a:xfrm>
            <a:off x="914400" y="301625"/>
            <a:ext cx="10058400" cy="944563"/>
          </a:xfrm>
        </p:spPr>
        <p:txBody>
          <a:bodyPr/>
          <a:lstStyle/>
          <a:p>
            <a:pPr eaLnBrk="1" hangingPunct="1"/>
            <a:r>
              <a:rPr lang="en-US" altLang="vi-VN" smtClean="0"/>
              <a:t>TẬP DỮ LIỆU MUSHROOMS</a:t>
            </a:r>
            <a:endParaRPr lang="vi-VN" altLang="vi-VN" smtClean="0"/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E5063-A769-428A-A5C7-088D9005B620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601200" y="119063"/>
            <a:ext cx="2743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en-US" sz="1500" b="1" smtClean="0">
                <a:solidFill>
                  <a:srgbClr val="FF0000"/>
                </a:solidFill>
                <a:cs typeface="Times New Roman" pitchFamily="18" charset="0"/>
              </a:rPr>
              <a:t>Tập dữ liệu Mushrooms</a:t>
            </a:r>
            <a:endParaRPr lang="en-US" altLang="en-US" sz="1500" b="1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solidFill>
                  <a:srgbClr val="002060"/>
                </a:solidFill>
                <a:cs typeface="Times New Roman" pitchFamily="18" charset="0"/>
              </a:rPr>
              <a:t>Tiền xử lý dữ liệu</a:t>
            </a:r>
            <a:endParaRPr lang="en-US" altLang="en-US" sz="1500">
              <a:solidFill>
                <a:srgbClr val="00206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cs typeface="Times New Roman" pitchFamily="18" charset="0"/>
              </a:rPr>
              <a:t>Mô hình đánh giá</a:t>
            </a:r>
            <a:endParaRPr lang="en-US" altLang="en-US" sz="150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>
                <a:cs typeface="Times New Roman" pitchFamily="18" charset="0"/>
              </a:rPr>
              <a:t>Kết luận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962400"/>
            <a:ext cx="11849100" cy="22719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4238172"/>
            <a:ext cx="533400" cy="1978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4176488"/>
            <a:ext cx="11849100" cy="14514"/>
          </a:xfrm>
          <a:prstGeom prst="line">
            <a:avLst/>
          </a:prstGeom>
          <a:ln w="3810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489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>
          <a:xfrm>
            <a:off x="914400" y="211932"/>
            <a:ext cx="10058400" cy="944562"/>
          </a:xfrm>
        </p:spPr>
        <p:txBody>
          <a:bodyPr/>
          <a:lstStyle/>
          <a:p>
            <a:pPr eaLnBrk="1" hangingPunct="1"/>
            <a:r>
              <a:rPr lang="en-US" altLang="vi-VN"/>
              <a:t>TIỀN XỬ LÝ DỮ LIỆU</a:t>
            </a:r>
            <a:endParaRPr lang="vi-VN" altLang="vi-VN" smtClean="0"/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9296400" y="122238"/>
            <a:ext cx="2743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solidFill>
                  <a:srgbClr val="002060"/>
                </a:solidFill>
                <a:cs typeface="Times New Roman" pitchFamily="18" charset="0"/>
              </a:rPr>
              <a:t>Tập dữ liệu Mushrooms</a:t>
            </a:r>
            <a:endParaRPr lang="en-US" altLang="en-US" sz="1500">
              <a:solidFill>
                <a:srgbClr val="00206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b="1" smtClean="0">
                <a:solidFill>
                  <a:srgbClr val="FF0000"/>
                </a:solidFill>
                <a:cs typeface="Times New Roman" pitchFamily="18" charset="0"/>
              </a:rPr>
              <a:t>Tiền xử lý dữ liệu</a:t>
            </a:r>
            <a:endParaRPr lang="en-US" altLang="en-US" sz="1500" b="1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cs typeface="Times New Roman" pitchFamily="18" charset="0"/>
              </a:rPr>
              <a:t>Mô hình đánh giá</a:t>
            </a:r>
            <a:endParaRPr lang="en-US" altLang="en-US" sz="150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>
                <a:cs typeface="Times New Roman" pitchFamily="18" charset="0"/>
              </a:rPr>
              <a:t>Kết luận</a:t>
            </a:r>
          </a:p>
        </p:txBody>
      </p:sp>
      <p:sp>
        <p:nvSpPr>
          <p:cNvPr id="410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446F7A-F823-4C2E-AC87-100CA38AB540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1" y="2259572"/>
            <a:ext cx="4114800" cy="1143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  <a:cs typeface="Arial" panose="020B0604020202020204" pitchFamily="34" charset="0"/>
              </a:rPr>
              <a:t>Gán nhãn cho dữ </a:t>
            </a:r>
            <a:r>
              <a:rPr lang="en-US" sz="2400" b="1" smtClean="0">
                <a:solidFill>
                  <a:srgbClr val="002060"/>
                </a:solidFill>
                <a:cs typeface="Arial" panose="020B0604020202020204" pitchFamily="34" charset="0"/>
              </a:rPr>
              <a:t>liệu </a:t>
            </a:r>
            <a:r>
              <a:rPr lang="en-US" sz="2400" b="1">
                <a:solidFill>
                  <a:srgbClr val="002060"/>
                </a:solidFill>
                <a:cs typeface="Arial" panose="020B0604020202020204" pitchFamily="34" charset="0"/>
              </a:rPr>
              <a:t>trong cột Class</a:t>
            </a:r>
            <a:endParaRPr lang="en-US" sz="2400" b="1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8771" y="3684014"/>
            <a:ext cx="4118429" cy="1143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  <a:cs typeface="Arial" panose="020B0604020202020204" pitchFamily="34" charset="0"/>
              </a:rPr>
              <a:t>Loại bỏ các cột thuộc tính rổng và dữ liệu đã xác định</a:t>
            </a:r>
            <a:endParaRPr lang="en-US" sz="2400" b="1">
              <a:solidFill>
                <a:srgbClr val="00206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8771" y="5185224"/>
            <a:ext cx="4118429" cy="1143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  <a:cs typeface="Arial" panose="020B0604020202020204" pitchFamily="34" charset="0"/>
              </a:rPr>
              <a:t>Biến đổi giá trị dữ liệu của tất cả các cột về kiểu số thực</a:t>
            </a:r>
            <a:endParaRPr lang="en-US" sz="2400" b="1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038" y="1602049"/>
            <a:ext cx="4529721" cy="41639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038" y="1630064"/>
            <a:ext cx="3590855" cy="46150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701703"/>
            <a:ext cx="5858764" cy="45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399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10363200" cy="1470025"/>
          </a:xfrm>
        </p:spPr>
        <p:txBody>
          <a:bodyPr/>
          <a:lstStyle/>
          <a:p>
            <a:pPr eaLnBrk="1" hangingPunct="1"/>
            <a:r>
              <a:rPr lang="en-US" altLang="vi-VN" sz="3200" smtClean="0"/>
              <a:t>MÔ HÌNH ĐÁNH GIÁ</a:t>
            </a:r>
            <a:endParaRPr lang="vi-VN" altLang="vi-VN" sz="3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614499"/>
            <a:ext cx="4114800" cy="545682"/>
          </a:xfrm>
        </p:spPr>
        <p:txBody>
          <a:bodyPr/>
          <a:lstStyle/>
          <a:p>
            <a:pPr algn="l"/>
            <a:r>
              <a:rPr lang="en-US" smtClean="0"/>
              <a:t>Phân chia tập dữ liệu</a:t>
            </a:r>
            <a:endParaRPr lang="en-US"/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EE72D1-DC1B-436E-BA78-A239EA3F9F54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1" name="Slide Number Placeholder 7"/>
          <p:cNvSpPr txBox="1">
            <a:spLocks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A4EBD4-35A5-42B2-BB1B-7FE086CED05E}" type="slidenum">
              <a:rPr lang="en-US" altLang="vi-VN" sz="1400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vi-VN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5" name="Slide Number Placeholder 7"/>
          <p:cNvSpPr txBox="1">
            <a:spLocks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97F7F0B-82B1-409A-91D8-54032BB9640A}" type="slidenum">
              <a:rPr lang="en-US" altLang="vi-VN" sz="1400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vi-VN" sz="140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600136855"/>
              </p:ext>
            </p:extLst>
          </p:nvPr>
        </p:nvGraphicFramePr>
        <p:xfrm>
          <a:off x="3619500" y="2589022"/>
          <a:ext cx="4343400" cy="3894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21943" y="30480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3</a:t>
            </a:r>
            <a:r>
              <a:rPr lang="en-US" b="1" smtClean="0">
                <a:solidFill>
                  <a:schemeClr val="bg1"/>
                </a:solidFill>
              </a:rPr>
              <a:t>0% test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84800" y="51054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7</a:t>
            </a:r>
            <a:r>
              <a:rPr lang="en-US" b="1" smtClean="0">
                <a:solidFill>
                  <a:srgbClr val="002060"/>
                </a:solidFill>
              </a:rPr>
              <a:t>0% </a:t>
            </a:r>
          </a:p>
          <a:p>
            <a:r>
              <a:rPr lang="en-US" b="1" smtClean="0">
                <a:solidFill>
                  <a:srgbClr val="002060"/>
                </a:solidFill>
              </a:rPr>
              <a:t>train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9296400" y="122238"/>
            <a:ext cx="2743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solidFill>
                  <a:srgbClr val="002060"/>
                </a:solidFill>
                <a:cs typeface="Times New Roman" pitchFamily="18" charset="0"/>
              </a:rPr>
              <a:t>Tập dữ liệu Mushrooms</a:t>
            </a:r>
            <a:endParaRPr lang="en-US" altLang="en-US" sz="1500">
              <a:solidFill>
                <a:srgbClr val="00206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cs typeface="Times New Roman" pitchFamily="18" charset="0"/>
              </a:rPr>
              <a:t>Tiền xử lý dữ liệu</a:t>
            </a:r>
            <a:endParaRPr lang="en-US" altLang="en-US" sz="150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b="1" smtClean="0">
                <a:solidFill>
                  <a:srgbClr val="FF0000"/>
                </a:solidFill>
                <a:cs typeface="Times New Roman" pitchFamily="18" charset="0"/>
              </a:rPr>
              <a:t>Mô hình đánh giá</a:t>
            </a:r>
            <a:endParaRPr lang="en-US" altLang="en-US" sz="1500" b="1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>
                <a:cs typeface="Times New Roman" pitchFamily="18" charset="0"/>
              </a:rPr>
              <a:t>Kết luận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667000"/>
            <a:ext cx="6705600" cy="2514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2" name="Title 1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10363200" cy="1470025"/>
          </a:xfrm>
        </p:spPr>
        <p:txBody>
          <a:bodyPr/>
          <a:lstStyle/>
          <a:p>
            <a:pPr eaLnBrk="1" hangingPunct="1"/>
            <a:r>
              <a:rPr lang="en-US" altLang="vi-VN" sz="3200" smtClean="0"/>
              <a:t>MÔ HÌNH ĐÁNH GIÁ</a:t>
            </a:r>
            <a:endParaRPr lang="vi-VN" altLang="vi-VN" sz="3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816101"/>
            <a:ext cx="10363200" cy="4652961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b="1" smtClean="0"/>
              <a:t>Sử dụng 3 giải thuật đánh giá mô hình</a:t>
            </a:r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Rừng </a:t>
            </a:r>
            <a:r>
              <a:rPr lang="en-US"/>
              <a:t>ngẫu nhiên</a:t>
            </a:r>
            <a:r>
              <a:rPr lang="vi-VN"/>
              <a:t> </a:t>
            </a:r>
            <a:r>
              <a:rPr lang="en-US"/>
              <a:t>(RandomForest) </a:t>
            </a:r>
            <a:endParaRPr lang="en-US" smtClean="0"/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Cây </a:t>
            </a:r>
            <a:r>
              <a:rPr lang="en-US"/>
              <a:t>quyết định (DecisionTree)</a:t>
            </a:r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Hồi quy tuyến tính (LogisticRegression</a:t>
            </a:r>
            <a:r>
              <a:rPr lang="en-US"/>
              <a:t>)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EE72D1-DC1B-436E-BA78-A239EA3F9F54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1" name="Slide Number Placeholder 7"/>
          <p:cNvSpPr txBox="1">
            <a:spLocks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A4EBD4-35A5-42B2-BB1B-7FE086CED05E}" type="slidenum">
              <a:rPr lang="en-US" altLang="vi-VN" sz="1400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vi-VN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5" name="Slide Number Placeholder 7"/>
          <p:cNvSpPr txBox="1">
            <a:spLocks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97F7F0B-82B1-409A-91D8-54032BB9640A}" type="slidenum">
              <a:rPr lang="en-US" altLang="vi-VN" sz="1400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vi-VN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9296400" y="122238"/>
            <a:ext cx="2743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solidFill>
                  <a:srgbClr val="002060"/>
                </a:solidFill>
                <a:cs typeface="Times New Roman" pitchFamily="18" charset="0"/>
              </a:rPr>
              <a:t>Tập dữ liệu Mushrooms</a:t>
            </a:r>
            <a:endParaRPr lang="en-US" altLang="en-US" sz="1500">
              <a:solidFill>
                <a:srgbClr val="00206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cs typeface="Times New Roman" pitchFamily="18" charset="0"/>
              </a:rPr>
              <a:t>Tiền xử lý dữ liệu</a:t>
            </a:r>
            <a:endParaRPr lang="en-US" altLang="en-US" sz="150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b="1" smtClean="0">
                <a:solidFill>
                  <a:srgbClr val="FF0000"/>
                </a:solidFill>
                <a:cs typeface="Times New Roman" pitchFamily="18" charset="0"/>
              </a:rPr>
              <a:t>Mô hình đánh giá</a:t>
            </a:r>
            <a:endParaRPr lang="en-US" altLang="en-US" sz="1500" b="1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>
                <a:cs typeface="Times New Roman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5180178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10363200" cy="1470025"/>
          </a:xfrm>
        </p:spPr>
        <p:txBody>
          <a:bodyPr/>
          <a:lstStyle/>
          <a:p>
            <a:pPr eaLnBrk="1" hangingPunct="1"/>
            <a:r>
              <a:rPr lang="en-US" altLang="vi-VN" sz="3200" smtClean="0"/>
              <a:t>MÔ HÌNH ĐÁNH GIÁ</a:t>
            </a:r>
            <a:endParaRPr lang="vi-VN" altLang="vi-VN" sz="3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2657924"/>
            <a:ext cx="10363200" cy="4652961"/>
          </a:xfrm>
        </p:spPr>
        <p:txBody>
          <a:bodyPr/>
          <a:lstStyle/>
          <a:p>
            <a:pPr marL="1200150" lvl="1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/>
              <a:t> </a:t>
            </a:r>
            <a:r>
              <a:rPr lang="en-US" smtClean="0"/>
              <a:t>Rừng ngẫu nhiên</a:t>
            </a:r>
            <a:r>
              <a:rPr lang="vi-VN" smtClean="0"/>
              <a:t> </a:t>
            </a:r>
            <a:r>
              <a:rPr lang="en-US" smtClean="0"/>
              <a:t>(</a:t>
            </a:r>
            <a:r>
              <a:rPr lang="en-US"/>
              <a:t>RandomForest) </a:t>
            </a:r>
          </a:p>
          <a:p>
            <a:pPr marL="1200150" lvl="1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/>
              <a:t>Cây quyết định (DecisionTree)</a:t>
            </a:r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Hồi quy tuyến tính (LogisticRegression)</a:t>
            </a:r>
          </a:p>
          <a:p>
            <a:pPr lvl="1" indent="0">
              <a:lnSpc>
                <a:spcPct val="150000"/>
              </a:lnSpc>
              <a:buNone/>
            </a:pPr>
            <a:endParaRPr lang="en-US" smtClean="0"/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mtClean="0"/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mtClean="0"/>
          </a:p>
          <a:p>
            <a:pPr lvl="1" indent="0">
              <a:lnSpc>
                <a:spcPct val="150000"/>
              </a:lnSpc>
              <a:buNone/>
            </a:pPr>
            <a:endParaRPr lang="en-US" smtClean="0"/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EE72D1-DC1B-436E-BA78-A239EA3F9F54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1" name="Slide Number Placeholder 7"/>
          <p:cNvSpPr txBox="1">
            <a:spLocks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A4EBD4-35A5-42B2-BB1B-7FE086CED05E}" type="slidenum">
              <a:rPr lang="en-US" altLang="vi-VN" sz="1400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vi-VN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5" name="Slide Number Placeholder 7"/>
          <p:cNvSpPr txBox="1">
            <a:spLocks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97F7F0B-82B1-409A-91D8-54032BB9640A}" type="slidenum">
              <a:rPr lang="en-US" altLang="vi-VN" sz="1400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vi-VN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296400" y="122238"/>
            <a:ext cx="2743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solidFill>
                  <a:srgbClr val="002060"/>
                </a:solidFill>
                <a:cs typeface="Times New Roman" pitchFamily="18" charset="0"/>
              </a:rPr>
              <a:t>Tập dữ liệu Mushrooms</a:t>
            </a:r>
            <a:endParaRPr lang="en-US" altLang="en-US" sz="1500">
              <a:solidFill>
                <a:srgbClr val="00206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cs typeface="Times New Roman" pitchFamily="18" charset="0"/>
              </a:rPr>
              <a:t>Tiền xử lý dữ liệu</a:t>
            </a:r>
            <a:endParaRPr lang="en-US" altLang="en-US" sz="150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b="1" smtClean="0">
                <a:solidFill>
                  <a:srgbClr val="FF0000"/>
                </a:solidFill>
                <a:cs typeface="Times New Roman" pitchFamily="18" charset="0"/>
              </a:rPr>
              <a:t>Mô hình đánh giá</a:t>
            </a:r>
            <a:endParaRPr lang="en-US" altLang="en-US" sz="1500" b="1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>
                <a:cs typeface="Times New Roman" pitchFamily="18" charset="0"/>
              </a:rPr>
              <a:t>Kết luận</a:t>
            </a:r>
          </a:p>
        </p:txBody>
      </p:sp>
      <p:sp>
        <p:nvSpPr>
          <p:cNvPr id="2" name="Rectangle 1"/>
          <p:cNvSpPr/>
          <p:nvPr/>
        </p:nvSpPr>
        <p:spPr>
          <a:xfrm>
            <a:off x="8108039" y="2935511"/>
            <a:ext cx="2667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100%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08039" y="3814987"/>
            <a:ext cx="2667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100%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08039" y="4686524"/>
            <a:ext cx="2667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97,29%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5106" y="2256015"/>
            <a:ext cx="1572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2060"/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91467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10363200" cy="1470025"/>
          </a:xfrm>
        </p:spPr>
        <p:txBody>
          <a:bodyPr/>
          <a:lstStyle/>
          <a:p>
            <a:pPr eaLnBrk="1" hangingPunct="1"/>
            <a:r>
              <a:rPr lang="en-US" altLang="vi-VN" sz="3200" smtClean="0"/>
              <a:t>MÔ HÌNH ĐÁNH GIÁ</a:t>
            </a:r>
            <a:endParaRPr lang="vi-VN" altLang="vi-VN" sz="3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816101"/>
            <a:ext cx="10363200" cy="4652961"/>
          </a:xfrm>
        </p:spPr>
        <p:txBody>
          <a:bodyPr/>
          <a:lstStyle/>
          <a:p>
            <a:pPr lvl="1" indent="0">
              <a:lnSpc>
                <a:spcPct val="150000"/>
              </a:lnSpc>
              <a:buNone/>
            </a:pPr>
            <a:endParaRPr lang="en-US" smtClean="0"/>
          </a:p>
          <a:p>
            <a:pPr lvl="1" indent="0">
              <a:lnSpc>
                <a:spcPct val="150000"/>
              </a:lnSpc>
              <a:buNone/>
            </a:pPr>
            <a:endParaRPr lang="en-US" smtClean="0"/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EE72D1-DC1B-436E-BA78-A239EA3F9F54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1" name="Slide Number Placeholder 7"/>
          <p:cNvSpPr txBox="1">
            <a:spLocks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A4EBD4-35A5-42B2-BB1B-7FE086CED05E}" type="slidenum">
              <a:rPr lang="en-US" altLang="vi-VN" sz="1400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vi-VN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5" name="Slide Number Placeholder 7"/>
          <p:cNvSpPr txBox="1">
            <a:spLocks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97F7F0B-82B1-409A-91D8-54032BB9640A}" type="slidenum">
              <a:rPr lang="en-US" altLang="vi-VN" sz="1400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vi-VN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296400" y="122238"/>
            <a:ext cx="2743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solidFill>
                  <a:srgbClr val="002060"/>
                </a:solidFill>
                <a:cs typeface="Times New Roman" pitchFamily="18" charset="0"/>
              </a:rPr>
              <a:t>Tập dữ liệu Mushrooms</a:t>
            </a:r>
            <a:endParaRPr lang="en-US" altLang="en-US" sz="1500">
              <a:solidFill>
                <a:srgbClr val="00206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cs typeface="Times New Roman" pitchFamily="18" charset="0"/>
              </a:rPr>
              <a:t>Tiền xử lý dữ liệu</a:t>
            </a:r>
            <a:endParaRPr lang="en-US" altLang="en-US" sz="150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b="1" smtClean="0">
                <a:solidFill>
                  <a:srgbClr val="FF0000"/>
                </a:solidFill>
                <a:cs typeface="Times New Roman" pitchFamily="18" charset="0"/>
              </a:rPr>
              <a:t>Mô hình đánh giá</a:t>
            </a:r>
            <a:endParaRPr lang="en-US" altLang="en-US" sz="1500" b="1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>
                <a:solidFill>
                  <a:srgbClr val="002060"/>
                </a:solidFill>
                <a:cs typeface="Times New Roman" pitchFamily="18" charset="0"/>
              </a:rPr>
              <a:t>Kết luận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41674"/>
            <a:ext cx="5733143" cy="4278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ubtitle 2"/>
          <p:cNvSpPr txBox="1">
            <a:spLocks/>
          </p:cNvSpPr>
          <p:nvPr/>
        </p:nvSpPr>
        <p:spPr bwMode="auto">
          <a:xfrm>
            <a:off x="6553201" y="2895600"/>
            <a:ext cx="5486399" cy="425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lvl="1" indent="0">
              <a:lnSpc>
                <a:spcPct val="150000"/>
              </a:lnSpc>
              <a:buFontTx/>
              <a:buNone/>
            </a:pPr>
            <a:r>
              <a:rPr lang="en-US" kern="0" smtClean="0"/>
              <a:t>Sơ đồ </a:t>
            </a:r>
            <a:r>
              <a:rPr lang="en-US" smtClean="0"/>
              <a:t>LogisticRegression</a:t>
            </a:r>
          </a:p>
          <a:p>
            <a:pPr lvl="1" indent="0">
              <a:lnSpc>
                <a:spcPct val="150000"/>
              </a:lnSpc>
              <a:buFontTx/>
              <a:buNone/>
            </a:pPr>
            <a:r>
              <a:rPr lang="en-US" kern="0" smtClean="0"/>
              <a:t> </a:t>
            </a:r>
            <a:endParaRPr lang="en-US" kern="0"/>
          </a:p>
          <a:p>
            <a:pPr lvl="1" indent="0">
              <a:lnSpc>
                <a:spcPct val="150000"/>
              </a:lnSpc>
              <a:buFontTx/>
              <a:buNone/>
            </a:pPr>
            <a:endParaRPr lang="en-US" kern="0" smtClean="0"/>
          </a:p>
        </p:txBody>
      </p:sp>
      <p:sp>
        <p:nvSpPr>
          <p:cNvPr id="11" name="Rectangle 10"/>
          <p:cNvSpPr/>
          <p:nvPr/>
        </p:nvSpPr>
        <p:spPr>
          <a:xfrm>
            <a:off x="7528379" y="4383310"/>
            <a:ext cx="3390901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smtClean="0">
                <a:solidFill>
                  <a:srgbClr val="002060"/>
                </a:solidFill>
              </a:rPr>
              <a:t>Accuracy : </a:t>
            </a:r>
            <a:r>
              <a:rPr lang="en-US" sz="2400" b="1" smtClean="0">
                <a:solidFill>
                  <a:srgbClr val="FF0000"/>
                </a:solidFill>
              </a:rPr>
              <a:t>97,29%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28379" y="3632198"/>
            <a:ext cx="3390901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smtClean="0">
                <a:solidFill>
                  <a:srgbClr val="002060"/>
                </a:solidFill>
              </a:rPr>
              <a:t>Test: 2438 phần tử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641599"/>
            <a:ext cx="1524000" cy="1016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TP = 1217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74144" y="2641599"/>
            <a:ext cx="1524000" cy="1016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FP = 40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71600" y="4430712"/>
            <a:ext cx="1524000" cy="1016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FN = 26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74144" y="4430712"/>
            <a:ext cx="1524000" cy="1016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TN = 1155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2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10363200" cy="1470025"/>
          </a:xfrm>
        </p:spPr>
        <p:txBody>
          <a:bodyPr/>
          <a:lstStyle/>
          <a:p>
            <a:pPr eaLnBrk="1" hangingPunct="1"/>
            <a:r>
              <a:rPr lang="en-US" altLang="vi-VN" sz="3200" smtClean="0"/>
              <a:t>MÔ HÌNH ĐÁNH GIÁ</a:t>
            </a:r>
            <a:endParaRPr lang="vi-VN" altLang="vi-VN" sz="3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816101"/>
            <a:ext cx="10363200" cy="4652961"/>
          </a:xfrm>
        </p:spPr>
        <p:txBody>
          <a:bodyPr/>
          <a:lstStyle/>
          <a:p>
            <a:pPr lvl="1" indent="0">
              <a:lnSpc>
                <a:spcPct val="150000"/>
              </a:lnSpc>
              <a:buNone/>
            </a:pPr>
            <a:endParaRPr lang="en-US" smtClean="0"/>
          </a:p>
          <a:p>
            <a:pPr lvl="1" indent="0">
              <a:lnSpc>
                <a:spcPct val="150000"/>
              </a:lnSpc>
              <a:buNone/>
            </a:pPr>
            <a:endParaRPr lang="en-US" smtClean="0"/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EE72D1-DC1B-436E-BA78-A239EA3F9F54}" type="slidenum">
              <a:rPr lang="en-US" altLang="vi-VN" sz="1400" smtClean="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vi-VN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1" name="Slide Number Placeholder 7"/>
          <p:cNvSpPr txBox="1">
            <a:spLocks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A4EBD4-35A5-42B2-BB1B-7FE086CED05E}" type="slidenum">
              <a:rPr lang="en-US" altLang="vi-VN" sz="1400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vi-VN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5" name="Slide Number Placeholder 7"/>
          <p:cNvSpPr txBox="1">
            <a:spLocks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97F7F0B-82B1-409A-91D8-54032BB9640A}" type="slidenum">
              <a:rPr lang="en-US" altLang="vi-VN" sz="1400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vi-VN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296400" y="122238"/>
            <a:ext cx="2743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solidFill>
                  <a:srgbClr val="002060"/>
                </a:solidFill>
                <a:cs typeface="Times New Roman" pitchFamily="18" charset="0"/>
              </a:rPr>
              <a:t>Tập dữ liệu Mushrooms</a:t>
            </a:r>
            <a:endParaRPr lang="en-US" altLang="en-US" sz="1500">
              <a:solidFill>
                <a:srgbClr val="00206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smtClean="0">
                <a:cs typeface="Times New Roman" pitchFamily="18" charset="0"/>
              </a:rPr>
              <a:t>Tiền xử lý dữ liệu</a:t>
            </a:r>
            <a:endParaRPr lang="en-US" altLang="en-US" sz="150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 b="1" smtClean="0">
                <a:solidFill>
                  <a:srgbClr val="FF0000"/>
                </a:solidFill>
                <a:cs typeface="Times New Roman" pitchFamily="18" charset="0"/>
              </a:rPr>
              <a:t>Mô hình đánh giá</a:t>
            </a:r>
            <a:endParaRPr lang="en-US" altLang="en-US" sz="1500" b="1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500">
                <a:solidFill>
                  <a:srgbClr val="002060"/>
                </a:solidFill>
                <a:cs typeface="Times New Roman" pitchFamily="18" charset="0"/>
              </a:rPr>
              <a:t>Kết luận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29052"/>
            <a:ext cx="5638800" cy="4493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1037774" y="2772225"/>
            <a:ext cx="1524000" cy="1016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TP = 1257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40318" y="2772225"/>
            <a:ext cx="1524000" cy="1016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FP = 0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7774" y="4561338"/>
            <a:ext cx="1524000" cy="1016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FN = 0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40318" y="4561338"/>
            <a:ext cx="1524000" cy="1016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TN = 1181</a:t>
            </a:r>
            <a:endParaRPr lang="en-US"/>
          </a:p>
        </p:txBody>
      </p:sp>
      <p:sp>
        <p:nvSpPr>
          <p:cNvPr id="15" name="Subtitle 2"/>
          <p:cNvSpPr txBox="1">
            <a:spLocks/>
          </p:cNvSpPr>
          <p:nvPr/>
        </p:nvSpPr>
        <p:spPr bwMode="auto">
          <a:xfrm>
            <a:off x="6636658" y="2971800"/>
            <a:ext cx="5486399" cy="425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lvl="1" indent="0">
              <a:lnSpc>
                <a:spcPct val="150000"/>
              </a:lnSpc>
              <a:buFontTx/>
              <a:buNone/>
            </a:pPr>
            <a:r>
              <a:rPr lang="en-US" kern="0" smtClean="0"/>
              <a:t>Sơ đồ </a:t>
            </a:r>
            <a:r>
              <a:rPr lang="en-US"/>
              <a:t>RandomForest</a:t>
            </a:r>
            <a:r>
              <a:rPr lang="en-US" kern="0" smtClean="0"/>
              <a:t> </a:t>
            </a:r>
            <a:endParaRPr lang="en-US" kern="0"/>
          </a:p>
          <a:p>
            <a:pPr lvl="1" indent="0">
              <a:lnSpc>
                <a:spcPct val="150000"/>
              </a:lnSpc>
              <a:buFontTx/>
              <a:buNone/>
            </a:pPr>
            <a:endParaRPr lang="en-US" kern="0" smtClean="0"/>
          </a:p>
        </p:txBody>
      </p:sp>
      <p:sp>
        <p:nvSpPr>
          <p:cNvPr id="16" name="Rectangle 15"/>
          <p:cNvSpPr/>
          <p:nvPr/>
        </p:nvSpPr>
        <p:spPr>
          <a:xfrm>
            <a:off x="7321554" y="4459510"/>
            <a:ext cx="3390901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smtClean="0">
                <a:solidFill>
                  <a:srgbClr val="002060"/>
                </a:solidFill>
              </a:rPr>
              <a:t>Accuracy : </a:t>
            </a:r>
            <a:r>
              <a:rPr lang="en-US" sz="2400" b="1" smtClean="0">
                <a:solidFill>
                  <a:srgbClr val="FF0000"/>
                </a:solidFill>
              </a:rPr>
              <a:t>100%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21554" y="3708398"/>
            <a:ext cx="3390901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smtClean="0">
                <a:solidFill>
                  <a:srgbClr val="002060"/>
                </a:solidFill>
              </a:rPr>
              <a:t>Test: 2438 phần tử</a:t>
            </a:r>
            <a:endParaRPr 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024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4925</TotalTime>
  <Words>522</Words>
  <Application>Microsoft Office PowerPoint</Application>
  <PresentationFormat>Widescreen</PresentationFormat>
  <Paragraphs>146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Default Design</vt:lpstr>
      <vt:lpstr>PowerPoint Presentation</vt:lpstr>
      <vt:lpstr>TỔNG QUAN</vt:lpstr>
      <vt:lpstr>TẬP DỮ LIỆU MUSHROOMS</vt:lpstr>
      <vt:lpstr>TIỀN XỬ LÝ DỮ LIỆU</vt:lpstr>
      <vt:lpstr>MÔ HÌNH ĐÁNH GIÁ</vt:lpstr>
      <vt:lpstr>MÔ HÌNH ĐÁNH GIÁ</vt:lpstr>
      <vt:lpstr>MÔ HÌNH ĐÁNH GIÁ</vt:lpstr>
      <vt:lpstr>MÔ HÌNH ĐÁNH GIÁ</vt:lpstr>
      <vt:lpstr>MÔ HÌNH ĐÁNH GIÁ</vt:lpstr>
      <vt:lpstr>KẾT LUẬN</vt:lpstr>
      <vt:lpstr>Kết Luận</vt:lpstr>
      <vt:lpstr>PowerPoint Presentation</vt:lpstr>
    </vt:vector>
  </TitlesOfParts>
  <Company>CANTHO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lethanhluong98@outlook.com</cp:lastModifiedBy>
  <cp:revision>404</cp:revision>
  <dcterms:created xsi:type="dcterms:W3CDTF">2008-08-06T06:37:20Z</dcterms:created>
  <dcterms:modified xsi:type="dcterms:W3CDTF">2020-07-08T13:07:28Z</dcterms:modified>
</cp:coreProperties>
</file>