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7" r:id="rId5"/>
    <p:sldId id="258" r:id="rId6"/>
    <p:sldId id="339" r:id="rId7"/>
    <p:sldId id="332" r:id="rId8"/>
    <p:sldId id="333" r:id="rId9"/>
    <p:sldId id="334" r:id="rId10"/>
    <p:sldId id="335" r:id="rId11"/>
    <p:sldId id="336" r:id="rId12"/>
    <p:sldId id="337" r:id="rId13"/>
    <p:sldId id="33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66607" autoAdjust="0"/>
  </p:normalViewPr>
  <p:slideViewPr>
    <p:cSldViewPr snapToGrid="0">
      <p:cViewPr varScale="1">
        <p:scale>
          <a:sx n="49" d="100"/>
          <a:sy n="49" d="100"/>
        </p:scale>
        <p:origin x="2112" y="54"/>
      </p:cViewPr>
      <p:guideLst>
        <p:guide orient="horz" pos="2160"/>
        <p:guide pos="2880"/>
      </p:guideLst>
    </p:cSldViewPr>
  </p:slideViewPr>
  <p:outlineViewPr>
    <p:cViewPr>
      <p:scale>
        <a:sx n="33" d="100"/>
        <a:sy n="33" d="100"/>
      </p:scale>
      <p:origin x="0" y="-52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9A7317-A03C-4DED-975A-999F3D46D0FA}" type="doc">
      <dgm:prSet loTypeId="urn:microsoft.com/office/officeart/2005/8/layout/hProcess9" loCatId="process" qsTypeId="urn:microsoft.com/office/officeart/2005/8/quickstyle/simple1" qsCatId="simple" csTypeId="urn:microsoft.com/office/officeart/2005/8/colors/accent1_2" csCatId="accent1" phldr="1"/>
      <dgm:spPr/>
    </dgm:pt>
    <dgm:pt modelId="{C4EA8D81-8181-4150-A6AC-91F1F1012BBC}">
      <dgm:prSet phldrT="[Text]" custT="1"/>
      <dgm:spPr/>
      <dgm:t>
        <a:bodyPr/>
        <a:lstStyle/>
        <a:p>
          <a:r>
            <a:rPr lang="en-US" sz="2800" smtClean="0">
              <a:latin typeface="Times New Roman" panose="02020603050405020304" pitchFamily="18" charset="0"/>
              <a:cs typeface="Times New Roman" panose="02020603050405020304" pitchFamily="18" charset="0"/>
            </a:rPr>
            <a:t>C = 100</a:t>
          </a:r>
          <a:endParaRPr lang="en-US" sz="2800">
            <a:latin typeface="Times New Roman" panose="02020603050405020304" pitchFamily="18" charset="0"/>
            <a:cs typeface="Times New Roman" panose="02020603050405020304" pitchFamily="18" charset="0"/>
          </a:endParaRPr>
        </a:p>
      </dgm:t>
    </dgm:pt>
    <dgm:pt modelId="{31D9A0DA-F7C0-4773-9091-78B657B1155B}" type="parTrans" cxnId="{7FCE97BB-2BF4-40E9-B99C-D6ADC40E3F2E}">
      <dgm:prSet/>
      <dgm:spPr/>
      <dgm:t>
        <a:bodyPr/>
        <a:lstStyle/>
        <a:p>
          <a:endParaRPr lang="en-US"/>
        </a:p>
      </dgm:t>
    </dgm:pt>
    <dgm:pt modelId="{88FEF868-4080-4EB9-8DF7-A7ED77F87008}" type="sibTrans" cxnId="{7FCE97BB-2BF4-40E9-B99C-D6ADC40E3F2E}">
      <dgm:prSet/>
      <dgm:spPr/>
      <dgm:t>
        <a:bodyPr/>
        <a:lstStyle/>
        <a:p>
          <a:endParaRPr lang="en-US"/>
        </a:p>
      </dgm:t>
    </dgm:pt>
    <dgm:pt modelId="{5B64F746-F654-44BE-B278-B9BA4DB36BB7}">
      <dgm:prSet phldrT="[Text]" custT="1"/>
      <dgm:spPr/>
      <dgm:t>
        <a:bodyPr/>
        <a:lstStyle/>
        <a:p>
          <a:r>
            <a:rPr lang="en-US" sz="2800" smtClean="0">
              <a:latin typeface="Times New Roman" panose="02020603050405020304" pitchFamily="18" charset="0"/>
              <a:cs typeface="Times New Roman" panose="02020603050405020304" pitchFamily="18" charset="0"/>
            </a:rPr>
            <a:t>Kernel = ‘rbf’</a:t>
          </a:r>
          <a:endParaRPr lang="en-US" sz="2800">
            <a:latin typeface="Times New Roman" panose="02020603050405020304" pitchFamily="18" charset="0"/>
            <a:cs typeface="Times New Roman" panose="02020603050405020304" pitchFamily="18" charset="0"/>
          </a:endParaRPr>
        </a:p>
      </dgm:t>
    </dgm:pt>
    <dgm:pt modelId="{8BE3B889-BBD2-44CA-82F7-36CBD2EB0F62}" type="parTrans" cxnId="{1E962CE0-4CB7-4D16-A6F7-1189F9500FDE}">
      <dgm:prSet/>
      <dgm:spPr/>
      <dgm:t>
        <a:bodyPr/>
        <a:lstStyle/>
        <a:p>
          <a:endParaRPr lang="en-US"/>
        </a:p>
      </dgm:t>
    </dgm:pt>
    <dgm:pt modelId="{0E9F7232-C77C-46AC-9061-C3EFAA78B6B9}" type="sibTrans" cxnId="{1E962CE0-4CB7-4D16-A6F7-1189F9500FDE}">
      <dgm:prSet/>
      <dgm:spPr/>
      <dgm:t>
        <a:bodyPr/>
        <a:lstStyle/>
        <a:p>
          <a:endParaRPr lang="en-US"/>
        </a:p>
      </dgm:t>
    </dgm:pt>
    <dgm:pt modelId="{9A6CEEAF-799E-48DC-B4D8-1B60FD6E32FC}">
      <dgm:prSet phldrT="[Text]" custT="1"/>
      <dgm:spPr/>
      <dgm:t>
        <a:bodyPr/>
        <a:lstStyle/>
        <a:p>
          <a:r>
            <a:rPr lang="en-US" sz="2800" smtClean="0">
              <a:latin typeface="Times New Roman" panose="02020603050405020304" pitchFamily="18" charset="0"/>
              <a:cs typeface="Times New Roman" panose="02020603050405020304" pitchFamily="18" charset="0"/>
            </a:rPr>
            <a:t>Gamma =  0.1</a:t>
          </a:r>
          <a:endParaRPr lang="en-US" sz="2800">
            <a:latin typeface="Times New Roman" panose="02020603050405020304" pitchFamily="18" charset="0"/>
            <a:cs typeface="Times New Roman" panose="02020603050405020304" pitchFamily="18" charset="0"/>
          </a:endParaRPr>
        </a:p>
      </dgm:t>
    </dgm:pt>
    <dgm:pt modelId="{6C770B5A-FB09-4F08-A44C-1256B4766F9A}" type="parTrans" cxnId="{4ED956D5-F485-4459-9803-5E7BE868D551}">
      <dgm:prSet/>
      <dgm:spPr/>
      <dgm:t>
        <a:bodyPr/>
        <a:lstStyle/>
        <a:p>
          <a:endParaRPr lang="en-US"/>
        </a:p>
      </dgm:t>
    </dgm:pt>
    <dgm:pt modelId="{A99BBD8A-2BFA-4F74-BC6D-0F343497DBE3}" type="sibTrans" cxnId="{4ED956D5-F485-4459-9803-5E7BE868D551}">
      <dgm:prSet/>
      <dgm:spPr/>
      <dgm:t>
        <a:bodyPr/>
        <a:lstStyle/>
        <a:p>
          <a:endParaRPr lang="en-US"/>
        </a:p>
      </dgm:t>
    </dgm:pt>
    <dgm:pt modelId="{C6202081-0C27-408B-839B-3947CB5520BD}" type="pres">
      <dgm:prSet presAssocID="{9F9A7317-A03C-4DED-975A-999F3D46D0FA}" presName="CompostProcess" presStyleCnt="0">
        <dgm:presLayoutVars>
          <dgm:dir/>
          <dgm:resizeHandles val="exact"/>
        </dgm:presLayoutVars>
      </dgm:prSet>
      <dgm:spPr/>
    </dgm:pt>
    <dgm:pt modelId="{26E77B8A-CCDE-4F97-899D-6B0DF7087552}" type="pres">
      <dgm:prSet presAssocID="{9F9A7317-A03C-4DED-975A-999F3D46D0FA}" presName="arrow" presStyleLbl="bgShp" presStyleIdx="0" presStyleCnt="1" custLinFactNeighborX="-7685" custLinFactNeighborY="3115"/>
      <dgm:spPr/>
    </dgm:pt>
    <dgm:pt modelId="{1D1C308F-AF3B-4AFC-93B2-639A88C14B5E}" type="pres">
      <dgm:prSet presAssocID="{9F9A7317-A03C-4DED-975A-999F3D46D0FA}" presName="linearProcess" presStyleCnt="0"/>
      <dgm:spPr/>
    </dgm:pt>
    <dgm:pt modelId="{9D1538B6-CC0E-4220-8FFE-2E7CF404BDE9}" type="pres">
      <dgm:prSet presAssocID="{C4EA8D81-8181-4150-A6AC-91F1F1012BBC}" presName="textNode" presStyleLbl="node1" presStyleIdx="0" presStyleCnt="3">
        <dgm:presLayoutVars>
          <dgm:bulletEnabled val="1"/>
        </dgm:presLayoutVars>
      </dgm:prSet>
      <dgm:spPr/>
      <dgm:t>
        <a:bodyPr/>
        <a:lstStyle/>
        <a:p>
          <a:endParaRPr lang="en-US"/>
        </a:p>
      </dgm:t>
    </dgm:pt>
    <dgm:pt modelId="{ECBB6ACC-6131-46C8-B4A0-2DA8FEF1E095}" type="pres">
      <dgm:prSet presAssocID="{88FEF868-4080-4EB9-8DF7-A7ED77F87008}" presName="sibTrans" presStyleCnt="0"/>
      <dgm:spPr/>
    </dgm:pt>
    <dgm:pt modelId="{DAAA27F6-AA7F-4803-94E4-8A68905B1F90}" type="pres">
      <dgm:prSet presAssocID="{5B64F746-F654-44BE-B278-B9BA4DB36BB7}" presName="textNode" presStyleLbl="node1" presStyleIdx="1" presStyleCnt="3" custScaleX="187184">
        <dgm:presLayoutVars>
          <dgm:bulletEnabled val="1"/>
        </dgm:presLayoutVars>
      </dgm:prSet>
      <dgm:spPr/>
      <dgm:t>
        <a:bodyPr/>
        <a:lstStyle/>
        <a:p>
          <a:endParaRPr lang="en-US"/>
        </a:p>
      </dgm:t>
    </dgm:pt>
    <dgm:pt modelId="{0023DEBB-6E8F-40B6-BABF-9A88823A10C5}" type="pres">
      <dgm:prSet presAssocID="{0E9F7232-C77C-46AC-9061-C3EFAA78B6B9}" presName="sibTrans" presStyleCnt="0"/>
      <dgm:spPr/>
    </dgm:pt>
    <dgm:pt modelId="{6E585B36-2AD1-484C-84FE-8DFD44A75A22}" type="pres">
      <dgm:prSet presAssocID="{9A6CEEAF-799E-48DC-B4D8-1B60FD6E32FC}" presName="textNode" presStyleLbl="node1" presStyleIdx="2" presStyleCnt="3" custScaleX="179037">
        <dgm:presLayoutVars>
          <dgm:bulletEnabled val="1"/>
        </dgm:presLayoutVars>
      </dgm:prSet>
      <dgm:spPr/>
      <dgm:t>
        <a:bodyPr/>
        <a:lstStyle/>
        <a:p>
          <a:endParaRPr lang="en-US"/>
        </a:p>
      </dgm:t>
    </dgm:pt>
  </dgm:ptLst>
  <dgm:cxnLst>
    <dgm:cxn modelId="{056F9F8C-B6AE-44A3-8810-5CB99F20E770}" type="presOf" srcId="{5B64F746-F654-44BE-B278-B9BA4DB36BB7}" destId="{DAAA27F6-AA7F-4803-94E4-8A68905B1F90}" srcOrd="0" destOrd="0" presId="urn:microsoft.com/office/officeart/2005/8/layout/hProcess9"/>
    <dgm:cxn modelId="{5D3D8C15-6D35-4B6F-A6FC-23EAD02521EF}" type="presOf" srcId="{C4EA8D81-8181-4150-A6AC-91F1F1012BBC}" destId="{9D1538B6-CC0E-4220-8FFE-2E7CF404BDE9}" srcOrd="0" destOrd="0" presId="urn:microsoft.com/office/officeart/2005/8/layout/hProcess9"/>
    <dgm:cxn modelId="{23153E4E-9732-4FE0-B821-704B06A1EE67}" type="presOf" srcId="{9A6CEEAF-799E-48DC-B4D8-1B60FD6E32FC}" destId="{6E585B36-2AD1-484C-84FE-8DFD44A75A22}" srcOrd="0" destOrd="0" presId="urn:microsoft.com/office/officeart/2005/8/layout/hProcess9"/>
    <dgm:cxn modelId="{1E962CE0-4CB7-4D16-A6F7-1189F9500FDE}" srcId="{9F9A7317-A03C-4DED-975A-999F3D46D0FA}" destId="{5B64F746-F654-44BE-B278-B9BA4DB36BB7}" srcOrd="1" destOrd="0" parTransId="{8BE3B889-BBD2-44CA-82F7-36CBD2EB0F62}" sibTransId="{0E9F7232-C77C-46AC-9061-C3EFAA78B6B9}"/>
    <dgm:cxn modelId="{4ED956D5-F485-4459-9803-5E7BE868D551}" srcId="{9F9A7317-A03C-4DED-975A-999F3D46D0FA}" destId="{9A6CEEAF-799E-48DC-B4D8-1B60FD6E32FC}" srcOrd="2" destOrd="0" parTransId="{6C770B5A-FB09-4F08-A44C-1256B4766F9A}" sibTransId="{A99BBD8A-2BFA-4F74-BC6D-0F343497DBE3}"/>
    <dgm:cxn modelId="{15F2264E-AFBB-4113-B01F-6DDC59598B82}" type="presOf" srcId="{9F9A7317-A03C-4DED-975A-999F3D46D0FA}" destId="{C6202081-0C27-408B-839B-3947CB5520BD}" srcOrd="0" destOrd="0" presId="urn:microsoft.com/office/officeart/2005/8/layout/hProcess9"/>
    <dgm:cxn modelId="{7FCE97BB-2BF4-40E9-B99C-D6ADC40E3F2E}" srcId="{9F9A7317-A03C-4DED-975A-999F3D46D0FA}" destId="{C4EA8D81-8181-4150-A6AC-91F1F1012BBC}" srcOrd="0" destOrd="0" parTransId="{31D9A0DA-F7C0-4773-9091-78B657B1155B}" sibTransId="{88FEF868-4080-4EB9-8DF7-A7ED77F87008}"/>
    <dgm:cxn modelId="{CA66FD6E-4FE5-4AAF-966D-400AA70B2780}" type="presParOf" srcId="{C6202081-0C27-408B-839B-3947CB5520BD}" destId="{26E77B8A-CCDE-4F97-899D-6B0DF7087552}" srcOrd="0" destOrd="0" presId="urn:microsoft.com/office/officeart/2005/8/layout/hProcess9"/>
    <dgm:cxn modelId="{1DD3AA10-B960-467F-8E19-F9D06855A080}" type="presParOf" srcId="{C6202081-0C27-408B-839B-3947CB5520BD}" destId="{1D1C308F-AF3B-4AFC-93B2-639A88C14B5E}" srcOrd="1" destOrd="0" presId="urn:microsoft.com/office/officeart/2005/8/layout/hProcess9"/>
    <dgm:cxn modelId="{E3728170-375E-47E7-8C8B-8C9C31AEA421}" type="presParOf" srcId="{1D1C308F-AF3B-4AFC-93B2-639A88C14B5E}" destId="{9D1538B6-CC0E-4220-8FFE-2E7CF404BDE9}" srcOrd="0" destOrd="0" presId="urn:microsoft.com/office/officeart/2005/8/layout/hProcess9"/>
    <dgm:cxn modelId="{7CAED392-9347-41D6-B3A0-A782FEC3D294}" type="presParOf" srcId="{1D1C308F-AF3B-4AFC-93B2-639A88C14B5E}" destId="{ECBB6ACC-6131-46C8-B4A0-2DA8FEF1E095}" srcOrd="1" destOrd="0" presId="urn:microsoft.com/office/officeart/2005/8/layout/hProcess9"/>
    <dgm:cxn modelId="{2059FCD1-BCBA-4C9D-904A-422FCCC2F8C8}" type="presParOf" srcId="{1D1C308F-AF3B-4AFC-93B2-639A88C14B5E}" destId="{DAAA27F6-AA7F-4803-94E4-8A68905B1F90}" srcOrd="2" destOrd="0" presId="urn:microsoft.com/office/officeart/2005/8/layout/hProcess9"/>
    <dgm:cxn modelId="{8051ECD0-24C9-4A1B-A79C-4BF5E9D3F9C0}" type="presParOf" srcId="{1D1C308F-AF3B-4AFC-93B2-639A88C14B5E}" destId="{0023DEBB-6E8F-40B6-BABF-9A88823A10C5}" srcOrd="3" destOrd="0" presId="urn:microsoft.com/office/officeart/2005/8/layout/hProcess9"/>
    <dgm:cxn modelId="{FE08BB14-F404-47ED-B5AD-1C235D1443D7}" type="presParOf" srcId="{1D1C308F-AF3B-4AFC-93B2-639A88C14B5E}" destId="{6E585B36-2AD1-484C-84FE-8DFD44A75A2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77B8A-CCDE-4F97-899D-6B0DF7087552}">
      <dsp:nvSpPr>
        <dsp:cNvPr id="0" name=""/>
        <dsp:cNvSpPr/>
      </dsp:nvSpPr>
      <dsp:spPr>
        <a:xfrm>
          <a:off x="76653" y="0"/>
          <a:ext cx="6732697"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538B6-CC0E-4220-8FFE-2E7CF404BDE9}">
      <dsp:nvSpPr>
        <dsp:cNvPr id="0" name=""/>
        <dsp:cNvSpPr/>
      </dsp:nvSpPr>
      <dsp:spPr>
        <a:xfrm>
          <a:off x="1597" y="1219199"/>
          <a:ext cx="1584937"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C = 100</a:t>
          </a:r>
          <a:endParaRPr lang="en-US" sz="2800" kern="1200">
            <a:latin typeface="Times New Roman" panose="02020603050405020304" pitchFamily="18" charset="0"/>
            <a:cs typeface="Times New Roman" panose="02020603050405020304" pitchFamily="18" charset="0"/>
          </a:endParaRPr>
        </a:p>
      </dsp:txBody>
      <dsp:txXfrm>
        <a:off x="78967" y="1296569"/>
        <a:ext cx="1430197" cy="1470860"/>
      </dsp:txXfrm>
    </dsp:sp>
    <dsp:sp modelId="{DAAA27F6-AA7F-4803-94E4-8A68905B1F90}">
      <dsp:nvSpPr>
        <dsp:cNvPr id="0" name=""/>
        <dsp:cNvSpPr/>
      </dsp:nvSpPr>
      <dsp:spPr>
        <a:xfrm>
          <a:off x="1850691" y="1219199"/>
          <a:ext cx="2966749"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Kernel = ‘rbf’</a:t>
          </a:r>
          <a:endParaRPr lang="en-US" sz="2800" kern="1200">
            <a:latin typeface="Times New Roman" panose="02020603050405020304" pitchFamily="18" charset="0"/>
            <a:cs typeface="Times New Roman" panose="02020603050405020304" pitchFamily="18" charset="0"/>
          </a:endParaRPr>
        </a:p>
      </dsp:txBody>
      <dsp:txXfrm>
        <a:off x="1930046" y="1298554"/>
        <a:ext cx="2808039" cy="1466890"/>
      </dsp:txXfrm>
    </dsp:sp>
    <dsp:sp modelId="{6E585B36-2AD1-484C-84FE-8DFD44A75A22}">
      <dsp:nvSpPr>
        <dsp:cNvPr id="0" name=""/>
        <dsp:cNvSpPr/>
      </dsp:nvSpPr>
      <dsp:spPr>
        <a:xfrm>
          <a:off x="5081597" y="1219199"/>
          <a:ext cx="2837624"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Gamma =  0.1</a:t>
          </a:r>
          <a:endParaRPr lang="en-US" sz="2800" kern="1200">
            <a:latin typeface="Times New Roman" panose="02020603050405020304" pitchFamily="18" charset="0"/>
            <a:cs typeface="Times New Roman" panose="02020603050405020304" pitchFamily="18" charset="0"/>
          </a:endParaRPr>
        </a:p>
      </dsp:txBody>
      <dsp:txXfrm>
        <a:off x="5160952" y="1298554"/>
        <a:ext cx="2678914"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75228-FEEF-488F-B1BE-450B28B3A415}" type="datetimeFigureOut">
              <a:rPr lang="vi-VN" smtClean="0"/>
              <a:t>22/06/2020</a:t>
            </a:fld>
            <a:endParaRPr lang="vi-VN"/>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9157D-AD28-4D4C-9188-3F54C4E9AC32}" type="slidenum">
              <a:rPr lang="vi-VN" smtClean="0"/>
              <a:t>‹#›</a:t>
            </a:fld>
            <a:endParaRPr lang="vi-VN"/>
          </a:p>
        </p:txBody>
      </p:sp>
    </p:spTree>
    <p:extLst>
      <p:ext uri="{BB962C8B-B14F-4D97-AF65-F5344CB8AC3E}">
        <p14:creationId xmlns:p14="http://schemas.microsoft.com/office/powerpoint/2010/main" val="81425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597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867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Kích thước của cơ sở dữ liệu MNIST là khoảng 55,4 MB. Khi cơ sở dữ liệu được tải xuống, nó sẽ được lưu trữ cục bộ trong ổ cứng của bạn. Trên hệ thống Linux của tôi, theo mặc định, nó được lưu trong bộ nhớ cache ~ / scikit_learn_data / mldata / mnist-original.mat. Ngoài ra, bạn cũng có thể đặt thư mục nơi cơ sở dữ liệu sẽ được tải xuống.</a:t>
            </a:r>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865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smtClean="0">
                <a:latin typeface="Times New Roman" panose="02020603050405020304" pitchFamily="18" charset="0"/>
                <a:cs typeface="Times New Roman" panose="02020603050405020304" pitchFamily="18" charset="0"/>
              </a:rPr>
              <a:t>HOG là một bộ mô tả đặc tr</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ng (feature descriptor) đ</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ợc xử dụng trong computer vision và xử lý ảnh.</a:t>
            </a:r>
          </a:p>
          <a:p>
            <a:pPr lvl="2"/>
            <a:r>
              <a:rPr lang="en-US" sz="1600" smtClean="0">
                <a:latin typeface="Times New Roman" panose="02020603050405020304" pitchFamily="18" charset="0"/>
                <a:cs typeface="Times New Roman" panose="02020603050405020304" pitchFamily="18" charset="0"/>
              </a:rPr>
              <a:t>feature descriptor: là một thuật toán nhận đầu vào là ảnh và đầu ra là các vector. feature descriptor mã hóa các thông tin quan trọng thành một chuỗi các số, nó nh</a:t>
            </a:r>
            <a:r>
              <a:rPr lang="vi-VN" sz="1600" smtClean="0">
                <a:latin typeface="Times New Roman" panose="02020603050405020304" pitchFamily="18" charset="0"/>
                <a:cs typeface="Times New Roman" panose="02020603050405020304" pitchFamily="18" charset="0"/>
              </a:rPr>
              <a:t>ư</a:t>
            </a:r>
            <a:r>
              <a:rPr lang="en-US" sz="1600" smtClean="0">
                <a:latin typeface="Times New Roman" panose="02020603050405020304" pitchFamily="18" charset="0"/>
                <a:cs typeface="Times New Roman" panose="02020603050405020304" pitchFamily="18" charset="0"/>
              </a:rPr>
              <a:t> là một dạng vân tay số cho các đặc tính ảnh có thể phân biệt lẫn nhau. Một cách lý t</a:t>
            </a:r>
            <a:r>
              <a:rPr lang="vi-VN" sz="1600" smtClean="0">
                <a:latin typeface="Times New Roman" panose="02020603050405020304" pitchFamily="18" charset="0"/>
                <a:cs typeface="Times New Roman" panose="02020603050405020304" pitchFamily="18" charset="0"/>
              </a:rPr>
              <a:t>ư</a:t>
            </a:r>
            <a:r>
              <a:rPr lang="en-US" sz="1600" smtClean="0">
                <a:latin typeface="Times New Roman" panose="02020603050405020304" pitchFamily="18" charset="0"/>
                <a:cs typeface="Times New Roman" panose="02020603050405020304" pitchFamily="18" charset="0"/>
              </a:rPr>
              <a:t>ởng, các thông tin này sẽ bất biến qua các phép biến đổi ảnh, do vậy mà ta vẫn có thể tìm đ</a:t>
            </a:r>
            <a:r>
              <a:rPr lang="vi-VN" sz="1600" smtClean="0">
                <a:latin typeface="Times New Roman" panose="02020603050405020304" pitchFamily="18" charset="0"/>
                <a:cs typeface="Times New Roman" panose="02020603050405020304" pitchFamily="18" charset="0"/>
              </a:rPr>
              <a:t>ư</a:t>
            </a:r>
            <a:r>
              <a:rPr lang="en-US" sz="1600" smtClean="0">
                <a:latin typeface="Times New Roman" panose="02020603050405020304" pitchFamily="18" charset="0"/>
                <a:cs typeface="Times New Roman" panose="02020603050405020304" pitchFamily="18" charset="0"/>
              </a:rPr>
              <a:t>ợc các đặc tính mặc dù ảnh đã bị biến đổi. Các ví dụ về feature descriptor bên cạnh HOG nh</a:t>
            </a:r>
            <a:r>
              <a:rPr lang="vi-VN" sz="1600" smtClean="0">
                <a:latin typeface="Times New Roman" panose="02020603050405020304" pitchFamily="18" charset="0"/>
                <a:cs typeface="Times New Roman" panose="02020603050405020304" pitchFamily="18" charset="0"/>
              </a:rPr>
              <a:t>ư</a:t>
            </a:r>
            <a:r>
              <a:rPr lang="en-US" sz="1600" smtClean="0">
                <a:latin typeface="Times New Roman" panose="02020603050405020304" pitchFamily="18" charset="0"/>
                <a:cs typeface="Times New Roman" panose="02020603050405020304" pitchFamily="18" charset="0"/>
              </a:rPr>
              <a:t>: SIFT, SURF,…</a:t>
            </a:r>
          </a:p>
          <a:p>
            <a:pPr lvl="1"/>
            <a:r>
              <a:rPr lang="en-US" sz="2000" smtClean="0">
                <a:latin typeface="Times New Roman" panose="02020603050405020304" pitchFamily="18" charset="0"/>
                <a:cs typeface="Times New Roman" panose="02020603050405020304" pitchFamily="18" charset="0"/>
              </a:rPr>
              <a:t>Giải thuật HOG nằm ở b</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ớc thứ 2 trong giải thuật phát hiện đối t</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ợng.</a:t>
            </a:r>
          </a:p>
          <a:p>
            <a:pPr lvl="1"/>
            <a:r>
              <a:rPr lang="en-US" sz="2000" smtClean="0">
                <a:latin typeface="Times New Roman" panose="02020603050405020304" pitchFamily="18" charset="0"/>
                <a:cs typeface="Times New Roman" panose="02020603050405020304" pitchFamily="18" charset="0"/>
              </a:rPr>
              <a:t>HOG lấy ra 2 ma trận: độ lớn gradient (gradient magnitude) và ph</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ơng của gradient (gradient orientation). Sau đó kết hợp 2 thông tin này để ra biểu đồ phân phối histogram, trong đó độ lớn gradient đ</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ợc đếm theo các nhóm bins của ph</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ơng gradient. Cuối cùng là thu đ</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ợc vector đặc tr</a:t>
            </a:r>
            <a:r>
              <a:rPr lang="vi-VN" sz="2000" smtClean="0">
                <a:latin typeface="Times New Roman" panose="02020603050405020304" pitchFamily="18" charset="0"/>
                <a:cs typeface="Times New Roman" panose="02020603050405020304" pitchFamily="18" charset="0"/>
              </a:rPr>
              <a:t>ư</a:t>
            </a:r>
            <a:r>
              <a:rPr lang="en-US" sz="2000" smtClean="0">
                <a:latin typeface="Times New Roman" panose="02020603050405020304" pitchFamily="18" charset="0"/>
                <a:cs typeface="Times New Roman" panose="02020603050405020304" pitchFamily="18" charset="0"/>
              </a:rPr>
              <a:t>ng HOG đại diện cho histogram.</a:t>
            </a:r>
          </a:p>
          <a:p>
            <a:endParaRPr lang="en-US" sz="1200" smtClean="0"/>
          </a:p>
          <a:p>
            <a:r>
              <a:rPr lang="vi-VN" sz="1200" smtClean="0"/>
              <a:t>Nói một cách nôm na thân quen đó chính là bạn mã hóa hình ảnh thành một vector, và vector này mang những đặc trưng (các số thực) đại diện cho ảnh đó.</a:t>
            </a:r>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724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153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252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0798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970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CBB773-B53D-41B7-9A3B-E6071C122DB3}"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456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2B1F872-8F51-47F1-AA17-945B1328E04B}" type="datetime1">
              <a:rPr lang="en-GB" smtClean="0"/>
              <a:t>22/06/2020</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5B08488-2DBE-4E62-B7EE-BA7D2927C7BD}" type="slidenum">
              <a:rPr lang="en-GB" smtClean="0"/>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9559783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F482A1-E422-4CAB-8993-9C6C23262541}" type="datetime1">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08488-2DBE-4E62-B7EE-BA7D2927C7BD}" type="slidenum">
              <a:rPr lang="en-GB" smtClean="0"/>
              <a:t>‹#›</a:t>
            </a:fld>
            <a:endParaRPr lang="en-GB"/>
          </a:p>
        </p:txBody>
      </p:sp>
    </p:spTree>
    <p:extLst>
      <p:ext uri="{BB962C8B-B14F-4D97-AF65-F5344CB8AC3E}">
        <p14:creationId xmlns:p14="http://schemas.microsoft.com/office/powerpoint/2010/main" val="11411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644C73-4DCF-4484-ABCB-63594EF6FF3F}" type="datetime1">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08488-2DBE-4E62-B7EE-BA7D2927C7BD}" type="slidenum">
              <a:rPr lang="en-GB" smtClean="0"/>
              <a:t>‹#›</a:t>
            </a:fld>
            <a:endParaRPr lang="en-GB"/>
          </a:p>
        </p:txBody>
      </p:sp>
    </p:spTree>
    <p:extLst>
      <p:ext uri="{BB962C8B-B14F-4D97-AF65-F5344CB8AC3E}">
        <p14:creationId xmlns:p14="http://schemas.microsoft.com/office/powerpoint/2010/main" val="411140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E97A0E8-F401-4B53-88CA-B26444DD73C9}" type="datetime1">
              <a:rPr lang="en-GB" smtClean="0"/>
              <a:t>22/06/2020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08488-2DBE-4E62-B7EE-BA7D2927C7BD}" type="slidenum">
              <a:rPr lang="en-GB" smtClean="0"/>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4792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370AFBB-BDEA-418D-8B9F-B92334D7DF21}" type="datetime1">
              <a:rPr lang="en-GB" smtClean="0"/>
              <a:t>22/06/2020</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5B08488-2DBE-4E62-B7EE-BA7D2927C7BD}" type="slidenum">
              <a:rPr lang="en-GB" smtClean="0"/>
              <a:t>‹#›</a:t>
            </a:fld>
            <a:endParaRPr lang="en-GB"/>
          </a:p>
        </p:txBody>
      </p:sp>
    </p:spTree>
    <p:extLst>
      <p:ext uri="{BB962C8B-B14F-4D97-AF65-F5344CB8AC3E}">
        <p14:creationId xmlns:p14="http://schemas.microsoft.com/office/powerpoint/2010/main" val="9964634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C974514-13FC-48D5-B073-F02D755166CB}" type="datetime1">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08488-2DBE-4E62-B7EE-BA7D2927C7BD}" type="slidenum">
              <a:rPr lang="en-GB" smtClean="0"/>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4612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30AC09E-E05E-4110-BBAE-5AB8A1F8724A}" type="datetime1">
              <a:rPr lang="en-GB" smtClean="0"/>
              <a:t>22/06/2020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B08488-2DBE-4E62-B7EE-BA7D2927C7BD}" type="slidenum">
              <a:rPr lang="en-GB" smtClean="0"/>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4673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A355EF8-D140-4F14-8041-DCAFEF726B0A}" type="datetime1">
              <a:rPr lang="en-GB" smtClean="0"/>
              <a:t>22/06/2020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B08488-2DBE-4E62-B7EE-BA7D2927C7BD}" type="slidenum">
              <a:rPr lang="en-GB" smtClean="0"/>
              <a:t>‹#›</a:t>
            </a:fld>
            <a:endParaRPr lang="en-GB"/>
          </a:p>
        </p:txBody>
      </p:sp>
    </p:spTree>
    <p:extLst>
      <p:ext uri="{BB962C8B-B14F-4D97-AF65-F5344CB8AC3E}">
        <p14:creationId xmlns:p14="http://schemas.microsoft.com/office/powerpoint/2010/main" val="78115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8944C-DAA6-4DD7-8C03-D717848A2A83}" type="datetime1">
              <a:rPr lang="en-GB" smtClean="0"/>
              <a:t>22/06/2020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B08488-2DBE-4E62-B7EE-BA7D2927C7BD}" type="slidenum">
              <a:rPr lang="en-GB" smtClean="0"/>
              <a:t>‹#›</a:t>
            </a:fld>
            <a:endParaRPr lang="en-GB"/>
          </a:p>
        </p:txBody>
      </p:sp>
    </p:spTree>
    <p:extLst>
      <p:ext uri="{BB962C8B-B14F-4D97-AF65-F5344CB8AC3E}">
        <p14:creationId xmlns:p14="http://schemas.microsoft.com/office/powerpoint/2010/main" val="416892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BD53B08-67E5-47A3-A513-0A570265EFAC}" type="datetime1">
              <a:rPr lang="en-GB" smtClean="0"/>
              <a:t>22/06/2020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08488-2DBE-4E62-B7EE-BA7D2927C7BD}" type="slidenum">
              <a:rPr lang="en-GB" smtClean="0"/>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7176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A75E790-FD6E-4383-BF7B-AE58634904F8}" type="datetime1">
              <a:rPr lang="en-GB" smtClean="0"/>
              <a:t>22/06/2020</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A5B08488-2DBE-4E62-B7EE-BA7D2927C7BD}" type="slidenum">
              <a:rPr lang="en-GB" smtClean="0"/>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289658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9184F-251B-4055-9671-2A593FB843CD}" type="datetime1">
              <a:rPr lang="en-GB" smtClean="0"/>
              <a:t>22/06/2020</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5B08488-2DBE-4E62-B7EE-BA7D2927C7BD}" type="slidenum">
              <a:rPr lang="en-GB" smtClean="0"/>
              <a:t>‹#›</a:t>
            </a:fld>
            <a:endParaRPr lang="en-GB"/>
          </a:p>
        </p:txBody>
      </p:sp>
    </p:spTree>
    <p:extLst>
      <p:ext uri="{BB962C8B-B14F-4D97-AF65-F5344CB8AC3E}">
        <p14:creationId xmlns:p14="http://schemas.microsoft.com/office/powerpoint/2010/main" val="3858629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 y="1390945"/>
            <a:ext cx="9070776" cy="850157"/>
          </a:xfrm>
        </p:spPr>
        <p:txBody>
          <a:bodyPr>
            <a:noAutofit/>
          </a:bodyPr>
          <a:lstStyle/>
          <a:p>
            <a:pPr>
              <a:lnSpc>
                <a:spcPct val="150000"/>
              </a:lnSpc>
            </a:pPr>
            <a:r>
              <a:rPr lang="en-US" sz="3600" smtClean="0">
                <a:latin typeface="Times New Roman" panose="02020603050405020304" pitchFamily="18" charset="0"/>
                <a:cs typeface="Times New Roman" panose="02020603050405020304" pitchFamily="18" charset="0"/>
              </a:rPr>
              <a:t/>
            </a:r>
            <a:br>
              <a:rPr lang="en-US" sz="3600" smtClean="0">
                <a:latin typeface="Times New Roman" panose="02020603050405020304" pitchFamily="18" charset="0"/>
                <a:cs typeface="Times New Roman" panose="02020603050405020304" pitchFamily="18" charset="0"/>
              </a:rPr>
            </a:br>
            <a:r>
              <a:rPr lang="en-US" sz="3600" b="1" smtClean="0">
                <a:latin typeface="Times New Roman" panose="02020603050405020304" pitchFamily="18" charset="0"/>
                <a:cs typeface="Times New Roman" panose="02020603050405020304" pitchFamily="18" charset="0"/>
              </a:rPr>
              <a:t>NHẬN DẠNG KÝ TỰ SỐ </a:t>
            </a:r>
            <a:br>
              <a:rPr lang="en-US" sz="3600" b="1" smtClean="0">
                <a:latin typeface="Times New Roman" panose="02020603050405020304" pitchFamily="18" charset="0"/>
                <a:cs typeface="Times New Roman" panose="02020603050405020304" pitchFamily="18" charset="0"/>
              </a:rPr>
            </a:br>
            <a:r>
              <a:rPr lang="en-US" sz="3600" b="1" smtClean="0">
                <a:latin typeface="Times New Roman" panose="02020603050405020304" pitchFamily="18" charset="0"/>
                <a:cs typeface="Times New Roman" panose="02020603050405020304" pitchFamily="18" charset="0"/>
              </a:rPr>
              <a:t> SUPPORT VECTOR MACHINE</a:t>
            </a:r>
            <a:endParaRPr lang="en-GB"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sp>
        <p:nvSpPr>
          <p:cNvPr id="5" name="Subtitle 2">
            <a:extLst>
              <a:ext uri="{FF2B5EF4-FFF2-40B4-BE49-F238E27FC236}">
                <a16:creationId xmlns="" xmlns:a16="http://schemas.microsoft.com/office/drawing/2014/main" id="{E56215BC-840B-40ED-8085-3DCC5372149C}"/>
              </a:ext>
            </a:extLst>
          </p:cNvPr>
          <p:cNvSpPr txBox="1">
            <a:spLocks/>
          </p:cNvSpPr>
          <p:nvPr/>
        </p:nvSpPr>
        <p:spPr>
          <a:xfrm>
            <a:off x="146304" y="4308988"/>
            <a:ext cx="3694176" cy="720081"/>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nSpc>
                <a:spcPct val="150000"/>
              </a:lnSpc>
            </a:pPr>
            <a:r>
              <a:rPr lang="en-US" sz="2000" b="1" dirty="0" err="1">
                <a:solidFill>
                  <a:schemeClr val="tx1"/>
                </a:solidFill>
                <a:latin typeface="Times New Roman" panose="02020603050405020304" pitchFamily="18" charset="0"/>
                <a:cs typeface="Times New Roman" panose="02020603050405020304" pitchFamily="18" charset="0"/>
              </a:rPr>
              <a:t>Giảng</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viên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err="1">
                <a:solidFill>
                  <a:schemeClr val="tx1"/>
                </a:solidFill>
                <a:latin typeface="Times New Roman" panose="02020603050405020304" pitchFamily="18" charset="0"/>
                <a:cs typeface="Times New Roman" panose="02020603050405020304" pitchFamily="18" charset="0"/>
              </a:rPr>
              <a:t>hướng</a:t>
            </a:r>
            <a:r>
              <a:rPr lang="en-US" sz="2000" b="1">
                <a:solidFill>
                  <a:schemeClr val="tx1"/>
                </a:solidFill>
                <a:latin typeface="Times New Roman" panose="02020603050405020304" pitchFamily="18" charset="0"/>
                <a:cs typeface="Times New Roman" panose="02020603050405020304" pitchFamily="18" charset="0"/>
              </a:rPr>
              <a:t> </a:t>
            </a:r>
            <a:r>
              <a:rPr lang="en-US" sz="2000" b="1" smtClean="0">
                <a:solidFill>
                  <a:schemeClr val="tx1"/>
                </a:solidFill>
                <a:latin typeface="Times New Roman" panose="02020603050405020304" pitchFamily="18" charset="0"/>
                <a:cs typeface="Times New Roman" panose="02020603050405020304" pitchFamily="18" charset="0"/>
              </a:rPr>
              <a:t>dẫn</a:t>
            </a:r>
            <a:endParaRPr lang="en-US" sz="2000" b="1"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solidFill>
                <a:latin typeface="Times New Roman" panose="02020603050405020304" pitchFamily="18" charset="0"/>
                <a:cs typeface="Times New Roman" panose="02020603050405020304" pitchFamily="18" charset="0"/>
              </a:rPr>
              <a:t>PGS.TS </a:t>
            </a:r>
            <a:r>
              <a:rPr lang="en-US" sz="2000" b="1" dirty="0" err="1">
                <a:solidFill>
                  <a:schemeClr val="tx1"/>
                </a:solidFill>
                <a:latin typeface="Times New Roman" panose="02020603050405020304" pitchFamily="18" charset="0"/>
                <a:cs typeface="Times New Roman" panose="02020603050405020304" pitchFamily="18" charset="0"/>
              </a:rPr>
              <a:t>Phạm</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Nguyên</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err="1">
                <a:solidFill>
                  <a:schemeClr val="tx1"/>
                </a:solidFill>
                <a:latin typeface="Times New Roman" panose="02020603050405020304" pitchFamily="18" charset="0"/>
                <a:cs typeface="Times New Roman" panose="02020603050405020304" pitchFamily="18" charset="0"/>
              </a:rPr>
              <a:t>Khang</a:t>
            </a:r>
            <a:endParaRPr lang="en-US" sz="2000" b="1" dirty="0">
              <a:solidFill>
                <a:schemeClr val="tx1"/>
              </a:solidFill>
              <a:latin typeface="Times New Roman" panose="02020603050405020304" pitchFamily="18" charset="0"/>
              <a:cs typeface="Times New Roman" panose="02020603050405020304" pitchFamily="18" charset="0"/>
            </a:endParaRPr>
          </a:p>
          <a:p>
            <a:pPr lvl="0" defTabSz="914400">
              <a:lnSpc>
                <a:spcPct val="150000"/>
              </a:lnSpc>
              <a:buClr>
                <a:srgbClr val="D34817"/>
              </a:buClr>
              <a:defRPr/>
            </a:pPr>
            <a:endParaRPr lang="en-US" sz="3200" dirty="0">
              <a:solidFill>
                <a:prstClr val="black"/>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055325" y="4294170"/>
            <a:ext cx="3487783" cy="1477328"/>
          </a:xfrm>
          <a:prstGeom prst="rect">
            <a:avLst/>
          </a:prstGeom>
          <a:noFill/>
        </p:spPr>
        <p:txBody>
          <a:bodyPr wrap="square" rtlCol="0">
            <a:spAutoFit/>
          </a:bodyPr>
          <a:lstStyle/>
          <a:p>
            <a:pPr algn="ctr">
              <a:lnSpc>
                <a:spcPct val="150000"/>
              </a:lnSpc>
            </a:pPr>
            <a:r>
              <a:rPr lang="en-US" sz="2000" b="1" dirty="0" err="1">
                <a:latin typeface="Times New Roman" panose="02020603050405020304" pitchFamily="18" charset="0"/>
                <a:cs typeface="Times New Roman" panose="02020603050405020304" pitchFamily="18" charset="0"/>
              </a:rPr>
              <a:t>Sinh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thực</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hiện</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err="1">
                <a:latin typeface="Times New Roman" panose="02020603050405020304" pitchFamily="18" charset="0"/>
                <a:cs typeface="Times New Roman" panose="02020603050405020304" pitchFamily="18" charset="0"/>
              </a:rPr>
              <a:t>Lê</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Lương</a:t>
            </a:r>
            <a:r>
              <a:rPr lang="en-US" sz="2000" b="1" dirty="0">
                <a:latin typeface="Times New Roman" panose="02020603050405020304" pitchFamily="18" charset="0"/>
                <a:cs typeface="Times New Roman" panose="02020603050405020304" pitchFamily="18" charset="0"/>
              </a:rPr>
              <a:t> – B1609830</a:t>
            </a:r>
          </a:p>
          <a:p>
            <a:pPr>
              <a:lnSpc>
                <a:spcPct val="150000"/>
              </a:lnSpc>
            </a:pPr>
            <a:r>
              <a:rPr lang="en-US" sz="2000" b="1" dirty="0" err="1">
                <a:latin typeface="Times New Roman" panose="02020603050405020304" pitchFamily="18" charset="0"/>
                <a:cs typeface="Times New Roman" panose="02020603050405020304" pitchFamily="18" charset="0"/>
              </a:rPr>
              <a:t>Lâm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Thanh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Hòa</a:t>
            </a:r>
            <a:r>
              <a:rPr lang="en-US" sz="2000" b="1" dirty="0">
                <a:latin typeface="Times New Roman" panose="02020603050405020304" pitchFamily="18" charset="0"/>
                <a:cs typeface="Times New Roman" panose="02020603050405020304" pitchFamily="18" charset="0"/>
              </a:rPr>
              <a:t> – B1611128 </a:t>
            </a:r>
          </a:p>
        </p:txBody>
      </p:sp>
      <p:sp>
        <p:nvSpPr>
          <p:cNvPr id="8" name="TextBox 7"/>
          <p:cNvSpPr txBox="1"/>
          <p:nvPr/>
        </p:nvSpPr>
        <p:spPr>
          <a:xfrm>
            <a:off x="2864720" y="140860"/>
            <a:ext cx="3487783" cy="830997"/>
          </a:xfrm>
          <a:prstGeom prst="rect">
            <a:avLst/>
          </a:prstGeom>
          <a:noFill/>
        </p:spPr>
        <p:txBody>
          <a:bodyPr wrap="square" rtlCol="0">
            <a:spAutoFit/>
          </a:bodyPr>
          <a:lstStyle/>
          <a:p>
            <a:pPr algn="ctr"/>
            <a:r>
              <a:rPr lang="en-US" sz="2400" b="1" smtClean="0">
                <a:latin typeface="Times New Roman" panose="02020603050405020304" pitchFamily="18" charset="0"/>
                <a:cs typeface="Times New Roman" panose="02020603050405020304" pitchFamily="18" charset="0"/>
              </a:rPr>
              <a:t>BÁO CÁO</a:t>
            </a:r>
          </a:p>
          <a:p>
            <a:pPr algn="ctr"/>
            <a:r>
              <a:rPr lang="en-US" sz="2400" b="1" smtClean="0">
                <a:latin typeface="Times New Roman" panose="02020603050405020304" pitchFamily="18" charset="0"/>
                <a:cs typeface="Times New Roman" panose="02020603050405020304" pitchFamily="18" charset="0"/>
              </a:rPr>
              <a:t>MÁY HỌC NÂNG CAO</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61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sp>
        <p:nvSpPr>
          <p:cNvPr id="9" name="Title 5"/>
          <p:cNvSpPr>
            <a:spLocks noGrp="1"/>
          </p:cNvSpPr>
          <p:nvPr>
            <p:ph type="title"/>
          </p:nvPr>
        </p:nvSpPr>
        <p:spPr>
          <a:xfrm>
            <a:off x="146304" y="368865"/>
            <a:ext cx="8879709" cy="774291"/>
          </a:xfrm>
        </p:spPr>
        <p:txBody>
          <a:bodyPr>
            <a:normAutofit/>
          </a:bodyPr>
          <a:lstStyle/>
          <a:p>
            <a:pPr algn="ctr"/>
            <a:r>
              <a:rPr lang="en-US" sz="3800" b="1" smtClean="0">
                <a:solidFill>
                  <a:srgbClr val="002060"/>
                </a:solidFill>
                <a:latin typeface="Times New Roman" panose="02020603050405020304" pitchFamily="18" charset="0"/>
                <a:cs typeface="Times New Roman" panose="02020603050405020304" pitchFamily="18" charset="0"/>
              </a:rPr>
              <a:t>Thầy và các bạn đã lắng nghe và theo dõi!</a:t>
            </a:r>
            <a:endParaRPr lang="en-US" sz="38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52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MỤC TIÊU ĐỀ TÀI</a:t>
            </a:r>
            <a:endParaRPr lang="en-GB"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23528" y="2393004"/>
            <a:ext cx="3507143" cy="1890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906" y="4975698"/>
            <a:ext cx="2316582" cy="1691802"/>
          </a:xfrm>
          <a:prstGeom prst="rect">
            <a:avLst/>
          </a:prstGeom>
        </p:spPr>
      </p:pic>
      <p:sp>
        <p:nvSpPr>
          <p:cNvPr id="8" name="Right Arrow 7"/>
          <p:cNvSpPr/>
          <p:nvPr/>
        </p:nvSpPr>
        <p:spPr>
          <a:xfrm>
            <a:off x="4099259" y="3249038"/>
            <a:ext cx="1089498" cy="389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345" y="2303951"/>
            <a:ext cx="3507143" cy="18901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Oval 9"/>
          <p:cNvSpPr/>
          <p:nvPr/>
        </p:nvSpPr>
        <p:spPr>
          <a:xfrm>
            <a:off x="5661498" y="2393004"/>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Oval 12"/>
          <p:cNvSpPr/>
          <p:nvPr/>
        </p:nvSpPr>
        <p:spPr>
          <a:xfrm>
            <a:off x="6607801" y="2393004"/>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Oval 15"/>
          <p:cNvSpPr/>
          <p:nvPr/>
        </p:nvSpPr>
        <p:spPr>
          <a:xfrm>
            <a:off x="7440593" y="2393004"/>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Oval 16"/>
          <p:cNvSpPr/>
          <p:nvPr/>
        </p:nvSpPr>
        <p:spPr>
          <a:xfrm>
            <a:off x="8186537" y="2393004"/>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5667722" y="3338091"/>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Oval 18"/>
          <p:cNvSpPr/>
          <p:nvPr/>
        </p:nvSpPr>
        <p:spPr>
          <a:xfrm>
            <a:off x="6607801" y="3310412"/>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7394830" y="3374394"/>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p:cNvSpPr/>
          <p:nvPr/>
        </p:nvSpPr>
        <p:spPr>
          <a:xfrm>
            <a:off x="8169411" y="3297677"/>
            <a:ext cx="564204" cy="680936"/>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Subtitle 2">
            <a:extLst>
              <a:ext uri="{FF2B5EF4-FFF2-40B4-BE49-F238E27FC236}">
                <a16:creationId xmlns="" xmlns:a16="http://schemas.microsoft.com/office/drawing/2014/main" id="{E56215BC-840B-40ED-8085-3DCC5372149C}"/>
              </a:ext>
            </a:extLst>
          </p:cNvPr>
          <p:cNvSpPr txBox="1">
            <a:spLocks/>
          </p:cNvSpPr>
          <p:nvPr/>
        </p:nvSpPr>
        <p:spPr>
          <a:xfrm>
            <a:off x="2808437" y="1381458"/>
            <a:ext cx="3694176" cy="1955129"/>
          </a:xfrm>
          <a:prstGeom prst="rect">
            <a:avLst/>
          </a:prstGeom>
        </p:spPr>
        <p:txBody>
          <a:bodyPr>
            <a:no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nSpc>
                <a:spcPct val="150000"/>
              </a:lnSpc>
            </a:pPr>
            <a:r>
              <a:rPr lang="en-US" sz="9600" b="1" smtClean="0">
                <a:solidFill>
                  <a:schemeClr val="tx1"/>
                </a:solidFill>
                <a:latin typeface="Times New Roman" panose="02020603050405020304" pitchFamily="18" charset="0"/>
                <a:cs typeface="Times New Roman" panose="02020603050405020304" pitchFamily="18" charset="0"/>
              </a:rPr>
              <a:t>?</a:t>
            </a:r>
            <a:endParaRPr lang="en-US" sz="9600" b="1" dirty="0">
              <a:solidFill>
                <a:schemeClr val="tx1"/>
              </a:solidFill>
              <a:latin typeface="Times New Roman" panose="02020603050405020304" pitchFamily="18" charset="0"/>
              <a:cs typeface="Times New Roman" panose="02020603050405020304" pitchFamily="18" charset="0"/>
            </a:endParaRPr>
          </a:p>
          <a:p>
            <a:pPr lvl="0" defTabSz="914400">
              <a:lnSpc>
                <a:spcPct val="150000"/>
              </a:lnSpc>
              <a:buClr>
                <a:srgbClr val="D34817"/>
              </a:buClr>
              <a:defRPr/>
            </a:pPr>
            <a:endParaRPr lang="en-US" sz="96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669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dirty="0" smtClean="0">
                <a:solidFill>
                  <a:schemeClr val="tx1"/>
                </a:solidFill>
                <a:latin typeface="Times New Roman" panose="02020603050405020304" pitchFamily="18" charset="0"/>
                <a:cs typeface="Times New Roman" panose="02020603050405020304" pitchFamily="18" charset="0"/>
              </a:rPr>
              <a:t>NỘI DUNG</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056456"/>
            <a:ext cx="8568952" cy="5005536"/>
          </a:xfrm>
        </p:spPr>
        <p:txBody>
          <a:bodyPr>
            <a:normAutofit/>
          </a:bodyPr>
          <a:lstStyle/>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Giới thiệu tập dữ liệu MNIST</a:t>
            </a:r>
          </a:p>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Tiền xử lý dữ liệu</a:t>
            </a:r>
          </a:p>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Xây dựng mô hình </a:t>
            </a:r>
          </a:p>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Đánh giá mô hình</a:t>
            </a:r>
          </a:p>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Kết quả đạt được</a:t>
            </a:r>
          </a:p>
          <a:p>
            <a:pPr>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Hướng phát triển</a:t>
            </a:r>
            <a:r>
              <a:rPr lang="en-US" sz="2800" dirty="0" smtClean="0">
                <a:latin typeface="Times New Roman" panose="02020603050405020304" pitchFamily="18" charset="0"/>
                <a:cs typeface="Times New Roman" panose="02020603050405020304" pitchFamily="18" charset="0"/>
              </a:rPr>
              <a:t>	</a:t>
            </a: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480" y="3771900"/>
            <a:ext cx="3810000" cy="2667000"/>
          </a:xfrm>
          <a:prstGeom prst="rect">
            <a:avLst/>
          </a:prstGeom>
        </p:spPr>
      </p:pic>
    </p:spTree>
    <p:extLst>
      <p:ext uri="{BB962C8B-B14F-4D97-AF65-F5344CB8AC3E}">
        <p14:creationId xmlns:p14="http://schemas.microsoft.com/office/powerpoint/2010/main" val="3316488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Tập dữ liệu MNIST</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056456"/>
            <a:ext cx="8568952" cy="5005536"/>
          </a:xfrm>
        </p:spPr>
        <p:txBody>
          <a:bodyPr>
            <a:normAutofit/>
          </a:bodyPr>
          <a:lstStyle/>
          <a:p>
            <a:pPr algn="just">
              <a:lnSpc>
                <a:spcPct val="150000"/>
              </a:lnSpc>
              <a:buFont typeface="Wingdings" panose="05000000000000000000" pitchFamily="2" charset="2"/>
              <a:buChar char="§"/>
            </a:pPr>
            <a:r>
              <a:rPr lang="en-US" sz="2000">
                <a:cs typeface="Times New Roman" panose="02020603050405020304" pitchFamily="18" charset="0"/>
              </a:rPr>
              <a:t>L</a:t>
            </a:r>
            <a:r>
              <a:rPr lang="vi-VN" sz="2000" smtClean="0">
                <a:cs typeface="Times New Roman" panose="02020603050405020304" pitchFamily="18" charset="0"/>
              </a:rPr>
              <a:t>à </a:t>
            </a:r>
            <a:r>
              <a:rPr lang="vi-VN" sz="2000">
                <a:cs typeface="Times New Roman" panose="02020603050405020304" pitchFamily="18" charset="0"/>
              </a:rPr>
              <a:t>bộ cơ sở dữ liệu lớn nhất về chữ số viết tay và được sử dụng trong hầu hết các thuật toán nhận dạng hình ảnh (Image Classification</a:t>
            </a:r>
            <a:r>
              <a:rPr lang="vi-VN" sz="2000" smtClean="0">
                <a:cs typeface="Times New Roman" panose="02020603050405020304" pitchFamily="18" charset="0"/>
              </a:rPr>
              <a:t>).</a:t>
            </a:r>
            <a:endParaRPr lang="en-US" sz="2000" smtClean="0">
              <a:cs typeface="Times New Roman" panose="02020603050405020304" pitchFamily="18" charset="0"/>
            </a:endParaRPr>
          </a:p>
          <a:p>
            <a:pPr algn="just">
              <a:lnSpc>
                <a:spcPct val="150000"/>
              </a:lnSpc>
              <a:buFont typeface="Wingdings" panose="05000000000000000000" pitchFamily="2" charset="2"/>
              <a:buChar char="§"/>
            </a:pPr>
            <a:r>
              <a:rPr lang="vi-VN" sz="2000">
                <a:cs typeface="Times New Roman" panose="02020603050405020304" pitchFamily="18" charset="0"/>
              </a:rPr>
              <a:t>MNIST bao gồm hai tập con: tập dữ liệu huấn luyện (training set) có tổng cộng 60k ví dụ khác nhau về chữ số viết tay từ 0 </a:t>
            </a:r>
            <a:r>
              <a:rPr lang="vi-VN" sz="2000" smtClean="0">
                <a:cs typeface="Times New Roman" panose="02020603050405020304" pitchFamily="18" charset="0"/>
              </a:rPr>
              <a:t>đ</a:t>
            </a:r>
            <a:r>
              <a:rPr lang="en-US" sz="2000" smtClean="0">
                <a:cs typeface="Times New Roman" panose="02020603050405020304" pitchFamily="18" charset="0"/>
              </a:rPr>
              <a:t>ế</a:t>
            </a:r>
            <a:r>
              <a:rPr lang="vi-VN" sz="2000" smtClean="0">
                <a:cs typeface="Times New Roman" panose="02020603050405020304" pitchFamily="18" charset="0"/>
              </a:rPr>
              <a:t>n </a:t>
            </a:r>
            <a:r>
              <a:rPr lang="vi-VN" sz="2000">
                <a:cs typeface="Times New Roman" panose="02020603050405020304" pitchFamily="18" charset="0"/>
              </a:rPr>
              <a:t>9, tập dữ liệu kiểm tra (test set) có 10k ví dụ khác nhau. Tất cả đều đã được gán </a:t>
            </a:r>
            <a:r>
              <a:rPr lang="vi-VN" sz="2000" smtClean="0">
                <a:cs typeface="Times New Roman" panose="02020603050405020304" pitchFamily="18" charset="0"/>
              </a:rPr>
              <a:t>nhãn</a:t>
            </a:r>
            <a:r>
              <a:rPr lang="en-US" sz="2000" smtClean="0">
                <a:cs typeface="Times New Roman" panose="02020603050405020304" pitchFamily="18" charset="0"/>
              </a:rPr>
              <a:t>.</a:t>
            </a:r>
            <a:endParaRPr lang="vi-VN" sz="2000">
              <a:cs typeface="Times New Roman" panose="02020603050405020304" pitchFamily="18" charset="0"/>
            </a:endParaRPr>
          </a:p>
          <a:p>
            <a:pPr marL="0" indent="0">
              <a:lnSpc>
                <a:spcPct val="150000"/>
              </a:lnSpc>
              <a:buNone/>
            </a:pPr>
            <a:endParaRPr lang="en-US"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pic>
        <p:nvPicPr>
          <p:cNvPr id="8" name="Picture 7"/>
          <p:cNvPicPr>
            <a:picLocks noChangeAspect="1"/>
          </p:cNvPicPr>
          <p:nvPr/>
        </p:nvPicPr>
        <p:blipFill>
          <a:blip r:embed="rId3"/>
          <a:stretch>
            <a:fillRect/>
          </a:stretch>
        </p:blipFill>
        <p:spPr>
          <a:xfrm>
            <a:off x="1092072" y="3773511"/>
            <a:ext cx="7031864" cy="2665390"/>
          </a:xfrm>
          <a:prstGeom prst="rect">
            <a:avLst/>
          </a:prstGeom>
        </p:spPr>
      </p:pic>
    </p:spTree>
    <p:extLst>
      <p:ext uri="{BB962C8B-B14F-4D97-AF65-F5344CB8AC3E}">
        <p14:creationId xmlns:p14="http://schemas.microsoft.com/office/powerpoint/2010/main" val="2576593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Tiền xử lý dữ liệu</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056456"/>
            <a:ext cx="8568952" cy="5005536"/>
          </a:xfrm>
        </p:spPr>
        <p:txBody>
          <a:bodyPr>
            <a:normAutofit/>
          </a:bodyPr>
          <a:lstStyle/>
          <a:p>
            <a:pPr>
              <a:lnSpc>
                <a:spcPct val="150000"/>
              </a:lnSpc>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Sử dụng Opencv đọc file ảnh </a:t>
            </a:r>
          </a:p>
          <a:p>
            <a:pPr>
              <a:lnSpc>
                <a:spcPct val="150000"/>
              </a:lnSpc>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Covert ảnh sang dạng ảnh thang xám</a:t>
            </a:r>
          </a:p>
          <a:p>
            <a:pPr>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Làm mịn ảnh với </a:t>
            </a:r>
            <a:r>
              <a:rPr lang="en-US" sz="2800" smtClean="0">
                <a:latin typeface="Times New Roman" panose="02020603050405020304" pitchFamily="18" charset="0"/>
                <a:cs typeface="Times New Roman" panose="02020603050405020304" pitchFamily="18" charset="0"/>
              </a:rPr>
              <a:t>GaussianBlur</a:t>
            </a:r>
          </a:p>
          <a:p>
            <a:pPr>
              <a:lnSpc>
                <a:spcPct val="150000"/>
              </a:lnSpc>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Covert sang ảnh nhị phân</a:t>
            </a:r>
          </a:p>
          <a:p>
            <a:pPr>
              <a:lnSpc>
                <a:spcPct val="150000"/>
              </a:lnSpc>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Ứng dụng thuật toán HOG :</a:t>
            </a:r>
          </a:p>
          <a:p>
            <a:pPr lvl="2">
              <a:lnSpc>
                <a:spcPct val="150000"/>
              </a:lnSpc>
              <a:buFont typeface="Arial" panose="020B0604020202020204" pitchFamily="34" charset="0"/>
              <a:buChar char="•"/>
            </a:pPr>
            <a:r>
              <a:rPr lang="en-US" sz="2800" smtClean="0">
                <a:latin typeface="Times New Roman" panose="02020603050405020304" pitchFamily="18" charset="0"/>
                <a:cs typeface="Times New Roman" panose="02020603050405020304" pitchFamily="18" charset="0"/>
              </a:rPr>
              <a:t>Rút trích đặc trưng ảnh =&gt; vector đặc trưng của ảnh</a:t>
            </a:r>
            <a:endParaRPr lang="en-US"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2369756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Xây dựng mô hình</a:t>
            </a:r>
            <a:endParaRPr lang="en-GB" b="1"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sp>
        <p:nvSpPr>
          <p:cNvPr id="7" name="Content Placeholder 6"/>
          <p:cNvSpPr>
            <a:spLocks noGrp="1"/>
          </p:cNvSpPr>
          <p:nvPr>
            <p:ph sz="quarter" idx="1"/>
          </p:nvPr>
        </p:nvSpPr>
        <p:spPr>
          <a:xfrm>
            <a:off x="323528" y="1091380"/>
            <a:ext cx="8363272" cy="4928419"/>
          </a:xfrm>
        </p:spPr>
        <p:txBody>
          <a:bodyPr>
            <a:normAutofit/>
          </a:bodyPr>
          <a:lstStyle/>
          <a:p>
            <a:r>
              <a:rPr lang="en-US" sz="2800" smtClean="0">
                <a:latin typeface="Times New Roman" panose="02020603050405020304" pitchFamily="18" charset="0"/>
                <a:cs typeface="Times New Roman" panose="02020603050405020304" pitchFamily="18" charset="0"/>
              </a:rPr>
              <a:t>Mô hình được xây dựng như sau:</a:t>
            </a:r>
            <a:endParaRPr lang="en-US" sz="2800">
              <a:latin typeface="Times New Roman" panose="02020603050405020304" pitchFamily="18" charset="0"/>
              <a:cs typeface="Times New Roman" panose="02020603050405020304" pitchFamily="18" charset="0"/>
            </a:endParaRPr>
          </a:p>
        </p:txBody>
      </p:sp>
      <p:graphicFrame>
        <p:nvGraphicFramePr>
          <p:cNvPr id="13" name="Diagram 12"/>
          <p:cNvGraphicFramePr/>
          <p:nvPr>
            <p:extLst>
              <p:ext uri="{D42A27DB-BD31-4B8C-83A1-F6EECF244321}">
                <p14:modId xmlns:p14="http://schemas.microsoft.com/office/powerpoint/2010/main" val="298069279"/>
              </p:ext>
            </p:extLst>
          </p:nvPr>
        </p:nvGraphicFramePr>
        <p:xfrm>
          <a:off x="544754" y="1778818"/>
          <a:ext cx="792082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1356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Đánh giá mô hình</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056456"/>
            <a:ext cx="8568952" cy="5005536"/>
          </a:xfrm>
        </p:spPr>
        <p:txBody>
          <a:bodyPr>
            <a:normAutofit/>
          </a:bodyPr>
          <a:lstStyle/>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Accuracy : 94%</a:t>
            </a:r>
          </a:p>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Các chỉ số : precision, recall, f1-score, support</a:t>
            </a:r>
            <a:endParaRPr lang="en-US"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pic>
        <p:nvPicPr>
          <p:cNvPr id="6" name="Picture 5"/>
          <p:cNvPicPr>
            <a:picLocks noChangeAspect="1"/>
          </p:cNvPicPr>
          <p:nvPr/>
        </p:nvPicPr>
        <p:blipFill>
          <a:blip r:embed="rId3"/>
          <a:stretch>
            <a:fillRect/>
          </a:stretch>
        </p:blipFill>
        <p:spPr>
          <a:xfrm>
            <a:off x="1576897" y="2771294"/>
            <a:ext cx="5753903" cy="343900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114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76694" y="5194570"/>
            <a:ext cx="4439264" cy="7068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Kết quả đạt được</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8466" y="795295"/>
            <a:ext cx="8568952" cy="5106082"/>
          </a:xfrm>
        </p:spPr>
        <p:txBody>
          <a:bodyPr>
            <a:normAutofit fontScale="92500" lnSpcReduction="10000"/>
          </a:bodyPr>
          <a:lstStyle/>
          <a:p>
            <a:pPr algn="just">
              <a:lnSpc>
                <a:spcPct val="150000"/>
              </a:lnSpc>
              <a:buFont typeface="Wingdings" panose="05000000000000000000" pitchFamily="2" charset="2"/>
              <a:buChar char="§"/>
            </a:pPr>
            <a:r>
              <a:rPr lang="en-US" sz="3000" smtClean="0">
                <a:latin typeface="Times New Roman" panose="02020603050405020304" pitchFamily="18" charset="0"/>
                <a:cs typeface="Times New Roman" panose="02020603050405020304" pitchFamily="18" charset="0"/>
              </a:rPr>
              <a:t>Xây dựng được giao diện, khi đưa ảnh đầu vào (gồm một số hay là một dãy số nào đó) nhận dạng được ký tự số đó.</a:t>
            </a:r>
          </a:p>
          <a:p>
            <a:pPr algn="just">
              <a:lnSpc>
                <a:spcPct val="150000"/>
              </a:lnSpc>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80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280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Kết quả nhận dạng:          </a:t>
            </a:r>
            <a:r>
              <a:rPr lang="en-US" sz="2800" b="1" smtClean="0">
                <a:solidFill>
                  <a:srgbClr val="FF0000"/>
                </a:solidFill>
                <a:latin typeface="Times New Roman" panose="02020603050405020304" pitchFamily="18" charset="0"/>
                <a:cs typeface="Times New Roman" panose="02020603050405020304" pitchFamily="18" charset="0"/>
              </a:rPr>
              <a:t>6 9 8 2 1 5 3  9 2 5 1 3 0 7 4 3</a:t>
            </a:r>
            <a:endParaRPr lang="en-US" sz="2800" b="1" dirty="0" smtClean="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pic>
        <p:nvPicPr>
          <p:cNvPr id="7" name="Picture 6"/>
          <p:cNvPicPr>
            <a:picLocks noChangeAspect="1"/>
          </p:cNvPicPr>
          <p:nvPr/>
        </p:nvPicPr>
        <p:blipFill>
          <a:blip r:embed="rId3"/>
          <a:stretch>
            <a:fillRect/>
          </a:stretch>
        </p:blipFill>
        <p:spPr>
          <a:xfrm>
            <a:off x="1031520" y="2770548"/>
            <a:ext cx="6873615" cy="224390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654569" y="2707558"/>
            <a:ext cx="7978877" cy="3731342"/>
          </a:xfrm>
          <a:prstGeom prst="rect">
            <a:avLst/>
          </a:prstGeom>
        </p:spPr>
      </p:pic>
    </p:spTree>
    <p:extLst>
      <p:ext uri="{BB962C8B-B14F-4D97-AF65-F5344CB8AC3E}">
        <p14:creationId xmlns:p14="http://schemas.microsoft.com/office/powerpoint/2010/main" val="265771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8789"/>
            <a:ext cx="8640960" cy="731598"/>
          </a:xfrm>
        </p:spPr>
        <p:txBody>
          <a:bodyPr>
            <a:normAutofit fontScale="90000"/>
          </a:bodyPr>
          <a:lstStyle/>
          <a:p>
            <a:pPr algn="ctr"/>
            <a:r>
              <a:rPr lang="en-GB" b="1" smtClean="0">
                <a:solidFill>
                  <a:schemeClr val="tx1"/>
                </a:solidFill>
                <a:latin typeface="Times New Roman" panose="02020603050405020304" pitchFamily="18" charset="0"/>
                <a:cs typeface="Times New Roman" panose="02020603050405020304" pitchFamily="18" charset="0"/>
              </a:rPr>
              <a:t>Hướng phát triển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433364"/>
            <a:ext cx="8568952" cy="5005536"/>
          </a:xfrm>
        </p:spPr>
        <p:txBody>
          <a:bodyPr>
            <a:normAutofit/>
          </a:bodyPr>
          <a:lstStyle/>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Xây dựng giao diện tối tưu hơn cho người sử dụng</a:t>
            </a:r>
          </a:p>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Áp dụng mô hình SVM để nhận dạng ký tự chữ viết tay </a:t>
            </a:r>
          </a:p>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Xây dựng giao diện nhận dạng trên nhiều ngôn ngữ lập trình khác nhau</a:t>
            </a:r>
          </a:p>
          <a:p>
            <a:pPr algn="just">
              <a:lnSpc>
                <a:spcPct val="150000"/>
              </a:lnSpc>
              <a:buFont typeface="Wingdings" panose="05000000000000000000" pitchFamily="2" charset="2"/>
              <a:buChar char="§"/>
            </a:pPr>
            <a:r>
              <a:rPr lang="en-US" sz="2800" smtClean="0">
                <a:latin typeface="Times New Roman" panose="02020603050405020304" pitchFamily="18" charset="0"/>
                <a:cs typeface="Times New Roman" panose="02020603050405020304" pitchFamily="18" charset="0"/>
              </a:rPr>
              <a:t>Ứng dụng vào thực tế xây dựng các chương trình nhận dạng biển số xe, nhận dạng mặt người,….</a:t>
            </a:r>
            <a:endParaRPr lang="en-US"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23528" y="908148"/>
            <a:ext cx="8640960" cy="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5B08488-2DBE-4E62-B7EE-BA7D2927C7BD}" type="slidenum">
              <a:rPr kumimoji="0" lang="en-GB" sz="1400" b="0" i="0" u="none" strike="noStrike" kern="1200" cap="none" spc="0" normalizeH="0" baseline="0" noProof="0" smtClean="0">
                <a:ln>
                  <a:noFill/>
                </a:ln>
                <a:solidFill>
                  <a:srgbClr val="FFFFFF"/>
                </a:solidFill>
                <a:effectLst/>
                <a:uLnTx/>
                <a:uFillTx/>
                <a:latin typeface="Franklin Gothic Book"/>
                <a:ea typeface="+mj-ea"/>
                <a:cs typeface="+mj-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GB" sz="1400" b="0" i="0" u="none" strike="noStrike" kern="1200" cap="none" spc="0" normalizeH="0" baseline="0" noProof="0">
              <a:ln>
                <a:noFill/>
              </a:ln>
              <a:solidFill>
                <a:srgbClr val="FFFFFF"/>
              </a:solidFill>
              <a:effectLst/>
              <a:uLnTx/>
              <a:uFillTx/>
              <a:latin typeface="Franklin Gothic Book"/>
              <a:ea typeface="+mj-ea"/>
              <a:cs typeface="+mj-cs"/>
            </a:endParaRPr>
          </a:p>
        </p:txBody>
      </p:sp>
    </p:spTree>
    <p:extLst>
      <p:ext uri="{BB962C8B-B14F-4D97-AF65-F5344CB8AC3E}">
        <p14:creationId xmlns:p14="http://schemas.microsoft.com/office/powerpoint/2010/main" val="169704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77DB7D-FB93-4A38-94B6-260BD18121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f86598-fbe8-4040-8f87-9d82638c0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1BE19C-1A00-48D8-809C-FED5FDF189A2}">
  <ds:schemaRefs>
    <ds:schemaRef ds:uri="http://schemas.microsoft.com/office/infopath/2007/PartnerControls"/>
    <ds:schemaRef ds:uri="77f86598-fbe8-4040-8f87-9d82638c0cb9"/>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15A0E5DB-2FBC-4B5D-A06A-8C593FB003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91051</TotalTime>
  <Words>680</Words>
  <Application>Microsoft Office PowerPoint</Application>
  <PresentationFormat>On-screen Show (4:3)</PresentationFormat>
  <Paragraphs>74</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Franklin Gothic Book</vt:lpstr>
      <vt:lpstr>Perpetua</vt:lpstr>
      <vt:lpstr>Times New Roman</vt:lpstr>
      <vt:lpstr>Wingdings</vt:lpstr>
      <vt:lpstr>Wingdings 2</vt:lpstr>
      <vt:lpstr>Equity</vt:lpstr>
      <vt:lpstr> NHẬN DẠNG KÝ TỰ SỐ   SUPPORT VECTOR MACHINE</vt:lpstr>
      <vt:lpstr>MỤC TIÊU ĐỀ TÀI</vt:lpstr>
      <vt:lpstr>NỘI DUNG</vt:lpstr>
      <vt:lpstr>Tập dữ liệu MNIST</vt:lpstr>
      <vt:lpstr>Tiền xử lý dữ liệu</vt:lpstr>
      <vt:lpstr>Xây dựng mô hình</vt:lpstr>
      <vt:lpstr>Đánh giá mô hình</vt:lpstr>
      <vt:lpstr>Kết quả đạt được</vt:lpstr>
      <vt:lpstr>Hướng phát triển</vt:lpstr>
      <vt:lpstr>Thầy và các bạn đã lắng nghe và theo dõi!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dc:title>
  <dc:creator>Pham Quyen</dc:creator>
  <cp:lastModifiedBy>lethanhluong98@outlook.com</cp:lastModifiedBy>
  <cp:revision>174</cp:revision>
  <dcterms:created xsi:type="dcterms:W3CDTF">2020-04-20T14:15:48Z</dcterms:created>
  <dcterms:modified xsi:type="dcterms:W3CDTF">2020-06-22T07:39:55Z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