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s.wikipedia.org/wiki/Patr%C3%B3n_de_dise%C3%B1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8" y="1352282"/>
            <a:ext cx="8361229" cy="2534398"/>
          </a:xfrm>
        </p:spPr>
        <p:txBody>
          <a:bodyPr/>
          <a:lstStyle/>
          <a:p>
            <a:r>
              <a:rPr lang="es-BO" sz="6000" b="1" dirty="0" smtClean="0"/>
              <a:t>PATRON CADENA DE RESPOSABILIDADES</a:t>
            </a:r>
            <a:r>
              <a:rPr lang="es-BO" dirty="0" smtClean="0"/>
              <a:t/>
            </a:r>
            <a:br>
              <a:rPr lang="es-BO" dirty="0" smtClean="0"/>
            </a:br>
            <a:r>
              <a:rPr lang="es-BO" sz="2800" dirty="0" smtClean="0"/>
              <a:t>(Chain of responsability)</a:t>
            </a:r>
            <a:endParaRPr lang="es-BO" dirty="0"/>
          </a:p>
        </p:txBody>
      </p:sp>
      <p:sp>
        <p:nvSpPr>
          <p:cNvPr id="3" name="Subtítulo 2"/>
          <p:cNvSpPr>
            <a:spLocks noGrp="1"/>
          </p:cNvSpPr>
          <p:nvPr>
            <p:ph type="subTitle" idx="1"/>
          </p:nvPr>
        </p:nvSpPr>
        <p:spPr>
          <a:xfrm>
            <a:off x="1661375" y="3956279"/>
            <a:ext cx="8937937" cy="1787698"/>
          </a:xfrm>
        </p:spPr>
        <p:txBody>
          <a:bodyPr/>
          <a:lstStyle/>
          <a:p>
            <a:pPr algn="l"/>
            <a:endParaRPr lang="es-BO" dirty="0" smtClean="0"/>
          </a:p>
          <a:p>
            <a:pPr algn="l"/>
            <a:r>
              <a:rPr lang="es-BO" b="1" dirty="0" smtClean="0">
                <a:solidFill>
                  <a:schemeClr val="tx1"/>
                </a:solidFill>
              </a:rPr>
              <a:t>INTEGRANTE:</a:t>
            </a:r>
          </a:p>
          <a:p>
            <a:pPr algn="l"/>
            <a:r>
              <a:rPr lang="es-BO" b="1" dirty="0" smtClean="0">
                <a:solidFill>
                  <a:schemeClr val="tx1"/>
                </a:solidFill>
              </a:rPr>
              <a:t>GUSTAVO RENE ROJAS VALDEZ</a:t>
            </a:r>
            <a:endParaRPr lang="es-BO" b="1" dirty="0">
              <a:solidFill>
                <a:schemeClr val="tx1"/>
              </a:solidFill>
            </a:endParaRPr>
          </a:p>
        </p:txBody>
      </p:sp>
    </p:spTree>
    <p:extLst>
      <p:ext uri="{BB962C8B-B14F-4D97-AF65-F5344CB8AC3E}">
        <p14:creationId xmlns:p14="http://schemas.microsoft.com/office/powerpoint/2010/main" val="26802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666482"/>
          </a:xfrm>
        </p:spPr>
        <p:txBody>
          <a:bodyPr>
            <a:normAutofit fontScale="90000"/>
          </a:bodyPr>
          <a:lstStyle/>
          <a:p>
            <a:r>
              <a:rPr lang="es-BO" b="1" dirty="0" smtClean="0"/>
              <a:t>Definición</a:t>
            </a:r>
            <a:endParaRPr lang="es-BO" b="1" dirty="0"/>
          </a:p>
        </p:txBody>
      </p:sp>
      <p:sp>
        <p:nvSpPr>
          <p:cNvPr id="3" name="Marcador de contenido 2"/>
          <p:cNvSpPr>
            <a:spLocks noGrp="1"/>
          </p:cNvSpPr>
          <p:nvPr>
            <p:ph idx="1"/>
          </p:nvPr>
        </p:nvSpPr>
        <p:spPr>
          <a:xfrm>
            <a:off x="1371599" y="1777285"/>
            <a:ext cx="9858777" cy="4090115"/>
          </a:xfrm>
        </p:spPr>
        <p:txBody>
          <a:bodyPr>
            <a:normAutofit/>
          </a:bodyPr>
          <a:lstStyle/>
          <a:p>
            <a:r>
              <a:rPr lang="es-ES" sz="2400" dirty="0"/>
              <a:t>El </a:t>
            </a:r>
            <a:r>
              <a:rPr lang="es-ES" sz="2400" dirty="0">
                <a:hlinkClick r:id="rId2" tooltip="Patrón de diseño"/>
              </a:rPr>
              <a:t>patrón de diseño</a:t>
            </a:r>
            <a:r>
              <a:rPr lang="es-ES" sz="2400" dirty="0"/>
              <a:t> Chain of Responsibility es un patrón de comportamiento que evita acoplar el emisor de una petición a su receptor dando a más de un objeto la posibilidad de responder a una petición. Para ello, se encadenan los receptores y pasa la petición a través de la cadena hasta que es procesada por algún objeto. Este patrón es utilizado a menudo en el contexto de las interfaces gráficas de usuario donde un objeto puede estar compuesto de varios objetos (que generalmente heredan de una </a:t>
            </a:r>
            <a:r>
              <a:rPr lang="es-ES" sz="2400" dirty="0" smtClean="0"/>
              <a:t>super </a:t>
            </a:r>
            <a:r>
              <a:rPr lang="es-ES" sz="2400" dirty="0"/>
              <a:t>clase "vista").</a:t>
            </a:r>
            <a:r>
              <a:rPr lang="es-ES" sz="2400" b="1" dirty="0"/>
              <a:t> </a:t>
            </a:r>
            <a:endParaRPr lang="es-BO" sz="2400" b="1" dirty="0"/>
          </a:p>
        </p:txBody>
      </p:sp>
    </p:spTree>
    <p:extLst>
      <p:ext uri="{BB962C8B-B14F-4D97-AF65-F5344CB8AC3E}">
        <p14:creationId xmlns:p14="http://schemas.microsoft.com/office/powerpoint/2010/main" val="132565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Aplicabilidad</a:t>
            </a:r>
            <a:endParaRPr lang="es-BO" dirty="0"/>
          </a:p>
        </p:txBody>
      </p:sp>
      <p:sp>
        <p:nvSpPr>
          <p:cNvPr id="3" name="Marcador de contenido 2"/>
          <p:cNvSpPr>
            <a:spLocks noGrp="1"/>
          </p:cNvSpPr>
          <p:nvPr>
            <p:ph idx="1"/>
          </p:nvPr>
        </p:nvSpPr>
        <p:spPr/>
        <p:txBody>
          <a:bodyPr/>
          <a:lstStyle/>
          <a:p>
            <a:pPr marL="0" indent="0">
              <a:buNone/>
            </a:pPr>
            <a:r>
              <a:rPr lang="es-BO" sz="2400" dirty="0"/>
              <a:t>El patrón Cadena de Responsabilidad debe usarse cuando:</a:t>
            </a:r>
          </a:p>
          <a:p>
            <a:pPr lvl="0"/>
            <a:r>
              <a:rPr lang="es-BO" sz="2400" dirty="0"/>
              <a:t>H</a:t>
            </a:r>
            <a:r>
              <a:rPr lang="es-BO" sz="2400" dirty="0" smtClean="0"/>
              <a:t>ay </a:t>
            </a:r>
            <a:r>
              <a:rPr lang="es-BO" sz="2400" dirty="0"/>
              <a:t>más de un objeto que puede manejar una petición, y el manejador no se conoce a priori, sino que debería determinarse automáticamente.</a:t>
            </a:r>
          </a:p>
          <a:p>
            <a:pPr lvl="0"/>
            <a:r>
              <a:rPr lang="es-BO" sz="2400" dirty="0"/>
              <a:t>S</a:t>
            </a:r>
            <a:r>
              <a:rPr lang="es-BO" sz="2400" dirty="0" smtClean="0"/>
              <a:t>e </a:t>
            </a:r>
            <a:r>
              <a:rPr lang="es-BO" sz="2400" dirty="0"/>
              <a:t>quiere enviar una petición a un objeto entre varios sin especificar explícitamente el receptor.</a:t>
            </a:r>
          </a:p>
          <a:p>
            <a:pPr lvl="0"/>
            <a:r>
              <a:rPr lang="es-BO" sz="2400" dirty="0"/>
              <a:t>E</a:t>
            </a:r>
            <a:r>
              <a:rPr lang="es-BO" sz="2400" dirty="0" smtClean="0"/>
              <a:t>l </a:t>
            </a:r>
            <a:r>
              <a:rPr lang="es-BO" sz="2400" dirty="0"/>
              <a:t>conjunto de objetos que pueden tratar una petición debería ser especificado dinámicamente.</a:t>
            </a:r>
          </a:p>
          <a:p>
            <a:endParaRPr lang="es-BO" dirty="0"/>
          </a:p>
        </p:txBody>
      </p:sp>
    </p:spTree>
    <p:extLst>
      <p:ext uri="{BB962C8B-B14F-4D97-AF65-F5344CB8AC3E}">
        <p14:creationId xmlns:p14="http://schemas.microsoft.com/office/powerpoint/2010/main" val="7412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56823"/>
            <a:ext cx="9601200" cy="1514877"/>
          </a:xfrm>
        </p:spPr>
        <p:txBody>
          <a:bodyPr/>
          <a:lstStyle/>
          <a:p>
            <a:r>
              <a:rPr lang="es-BO" b="1" dirty="0" smtClean="0"/>
              <a:t>Estructura</a:t>
            </a:r>
            <a:endParaRPr lang="es-BO" b="1" dirty="0"/>
          </a:p>
        </p:txBody>
      </p:sp>
      <p:pic>
        <p:nvPicPr>
          <p:cNvPr id="4" name="Marcador de contenido 3"/>
          <p:cNvPicPr>
            <a:picLocks noGrp="1" noChangeAspect="1"/>
          </p:cNvPicPr>
          <p:nvPr>
            <p:ph idx="1"/>
          </p:nvPr>
        </p:nvPicPr>
        <p:blipFill>
          <a:blip r:embed="rId2"/>
          <a:stretch>
            <a:fillRect/>
          </a:stretch>
        </p:blipFill>
        <p:spPr>
          <a:xfrm>
            <a:off x="1371600" y="1514107"/>
            <a:ext cx="10048591" cy="4754172"/>
          </a:xfrm>
          <a:prstGeom prst="rect">
            <a:avLst/>
          </a:prstGeom>
        </p:spPr>
      </p:pic>
    </p:spTree>
    <p:extLst>
      <p:ext uri="{BB962C8B-B14F-4D97-AF65-F5344CB8AC3E}">
        <p14:creationId xmlns:p14="http://schemas.microsoft.com/office/powerpoint/2010/main" val="304945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 y Desventajas</a:t>
            </a:r>
            <a:endParaRPr lang="es-BO" dirty="0"/>
          </a:p>
        </p:txBody>
      </p:sp>
      <p:sp>
        <p:nvSpPr>
          <p:cNvPr id="3" name="Marcador de contenido 2"/>
          <p:cNvSpPr>
            <a:spLocks noGrp="1"/>
          </p:cNvSpPr>
          <p:nvPr>
            <p:ph idx="1"/>
          </p:nvPr>
        </p:nvSpPr>
        <p:spPr>
          <a:xfrm>
            <a:off x="1126901" y="1545465"/>
            <a:ext cx="10889087" cy="5035639"/>
          </a:xfrm>
        </p:spPr>
        <p:txBody>
          <a:bodyPr>
            <a:normAutofit fontScale="92500"/>
          </a:bodyPr>
          <a:lstStyle/>
          <a:p>
            <a:pPr marL="0" indent="0">
              <a:buNone/>
            </a:pPr>
            <a:r>
              <a:rPr lang="es-BO" sz="2400" dirty="0"/>
              <a:t>Las ventajas de este patrón son:</a:t>
            </a:r>
          </a:p>
          <a:p>
            <a:pPr lvl="0"/>
            <a:r>
              <a:rPr lang="es-BO" sz="2400" b="1" dirty="0"/>
              <a:t>Reduce el acoplamiento</a:t>
            </a:r>
            <a:r>
              <a:rPr lang="es-BO" sz="2400" dirty="0"/>
              <a:t>. El patrón libera a un objeto de tener que saber qué otro objeto maneja una petición. Ni el receptor ni el emisor se conocen explícitamente entre ellos, y un objeto de la cadena tampoco tiene que conocer la estructura de ésta. Por lo tanto, simplifica las interconexiones entre objetos. En vez de que los objetos mantengan referencias a todos los posibles receptores, sólo tienen una única referencia a su sucesor.</a:t>
            </a:r>
          </a:p>
          <a:p>
            <a:pPr lvl="0"/>
            <a:r>
              <a:rPr lang="es-BO" sz="2400" b="1" dirty="0"/>
              <a:t>Añade flexibilidad para asignar responsabilidades a objetos</a:t>
            </a:r>
            <a:r>
              <a:rPr lang="es-BO" sz="2400" dirty="0"/>
              <a:t>. Se pueden añadir o cambiar responsabilidades entre objetos para tratar una petición modificando la cadena de ejecución en tiempo de ejecución. Esto se puede combinar con la herencia para especializar los manejadores estáticamente.</a:t>
            </a:r>
          </a:p>
          <a:p>
            <a:pPr marL="0" indent="0">
              <a:buNone/>
            </a:pPr>
            <a:r>
              <a:rPr lang="es-BO" sz="2400" dirty="0"/>
              <a:t>Por otra parte presenta el inconveniente de no garantizar la recepción. Dado que las peticiones no tienen un receptor explícito, no hay garantías de que sean manejadas. La petición puede alcanzar el final de la cadena sin haber sido procesada.</a:t>
            </a:r>
          </a:p>
          <a:p>
            <a:endParaRPr lang="es-BO" dirty="0"/>
          </a:p>
        </p:txBody>
      </p:sp>
    </p:spTree>
    <p:extLst>
      <p:ext uri="{BB962C8B-B14F-4D97-AF65-F5344CB8AC3E}">
        <p14:creationId xmlns:p14="http://schemas.microsoft.com/office/powerpoint/2010/main" val="64266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29932" y="402465"/>
            <a:ext cx="9601200" cy="1485900"/>
          </a:xfrm>
        </p:spPr>
        <p:txBody>
          <a:bodyPr/>
          <a:lstStyle/>
          <a:p>
            <a:r>
              <a:rPr lang="es-ES" dirty="0" smtClean="0"/>
              <a:t>Caso de Estudio</a:t>
            </a:r>
            <a:endParaRPr lang="es-BO" dirty="0"/>
          </a:p>
        </p:txBody>
      </p:sp>
      <p:sp>
        <p:nvSpPr>
          <p:cNvPr id="3" name="Marcador de contenido 2"/>
          <p:cNvSpPr>
            <a:spLocks noGrp="1"/>
          </p:cNvSpPr>
          <p:nvPr>
            <p:ph idx="1"/>
          </p:nvPr>
        </p:nvSpPr>
        <p:spPr>
          <a:xfrm>
            <a:off x="1030310" y="1888365"/>
            <a:ext cx="10702344" cy="4345010"/>
          </a:xfrm>
        </p:spPr>
        <p:txBody>
          <a:bodyPr>
            <a:normAutofit/>
          </a:bodyPr>
          <a:lstStyle/>
          <a:p>
            <a:r>
              <a:rPr lang="es-BO" dirty="0"/>
              <a:t>Estamos realizando el software para un banco y uno de los puntos más importantes es saber quién puede aprobar un crédito. Por lo tanto el banco define las siguientes reglas de negocio:</a:t>
            </a:r>
          </a:p>
          <a:p>
            <a:r>
              <a:rPr lang="es-BO" dirty="0"/>
              <a:t>Si el monto no supera los $ 10.000 entonces el ejecutivo de cuentas pueda aprobar el préstamo.</a:t>
            </a:r>
          </a:p>
          <a:p>
            <a:r>
              <a:rPr lang="es-BO" dirty="0"/>
              <a:t>Si el monto esta entre los $10.000 y $50.000 entonces la persona indicada para realizar la aprobación es el Jefe inmediato de dicho ejecutivo.</a:t>
            </a:r>
          </a:p>
          <a:p>
            <a:r>
              <a:rPr lang="es-BO" dirty="0"/>
              <a:t>Si el monto se encuentra entre $ 50.000 y $100.000 entonces es el Gerente quién debe realizar dicha aprobación.</a:t>
            </a:r>
          </a:p>
          <a:p>
            <a:r>
              <a:rPr lang="es-BO" dirty="0"/>
              <a:t>Por montos superiores a los $100.000 entonces la aprobación la realizará el Director.</a:t>
            </a:r>
          </a:p>
          <a:p>
            <a:endParaRPr lang="es-BO" dirty="0"/>
          </a:p>
        </p:txBody>
      </p:sp>
    </p:spTree>
    <p:extLst>
      <p:ext uri="{BB962C8B-B14F-4D97-AF65-F5344CB8AC3E}">
        <p14:creationId xmlns:p14="http://schemas.microsoft.com/office/powerpoint/2010/main" val="360278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endParaRPr lang="es-BO"/>
          </a:p>
        </p:txBody>
      </p:sp>
      <p:pic>
        <p:nvPicPr>
          <p:cNvPr id="4" name="Imagen 3"/>
          <p:cNvPicPr>
            <a:picLocks noChangeAspect="1"/>
          </p:cNvPicPr>
          <p:nvPr/>
        </p:nvPicPr>
        <p:blipFill>
          <a:blip r:embed="rId2"/>
          <a:stretch>
            <a:fillRect/>
          </a:stretch>
        </p:blipFill>
        <p:spPr>
          <a:xfrm>
            <a:off x="842915" y="579549"/>
            <a:ext cx="10967011" cy="5486400"/>
          </a:xfrm>
          <a:prstGeom prst="rect">
            <a:avLst/>
          </a:prstGeom>
        </p:spPr>
      </p:pic>
    </p:spTree>
    <p:extLst>
      <p:ext uri="{BB962C8B-B14F-4D97-AF65-F5344CB8AC3E}">
        <p14:creationId xmlns:p14="http://schemas.microsoft.com/office/powerpoint/2010/main" val="337622218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38</TotalTime>
  <Words>375</Words>
  <Application>Microsoft Office PowerPoint</Application>
  <PresentationFormat>Panorámica</PresentationFormat>
  <Paragraphs>23</Paragraphs>
  <Slides>7</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7</vt:i4>
      </vt:variant>
    </vt:vector>
  </HeadingPairs>
  <TitlesOfParts>
    <vt:vector size="9" baseType="lpstr">
      <vt:lpstr>Franklin Gothic Book</vt:lpstr>
      <vt:lpstr>Crop</vt:lpstr>
      <vt:lpstr>PATRON CADENA DE RESPOSABILIDADES (Chain of responsability)</vt:lpstr>
      <vt:lpstr>Definición</vt:lpstr>
      <vt:lpstr>Aplicabilidad</vt:lpstr>
      <vt:lpstr>Estructura</vt:lpstr>
      <vt:lpstr>Ventajas y Desventajas</vt:lpstr>
      <vt:lpstr>Caso de Estudio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 CADENA DE RESPOSABILIDADES (Chain of responsability)</dc:title>
  <dc:creator>Nazarena</dc:creator>
  <cp:lastModifiedBy>Gustavo</cp:lastModifiedBy>
  <cp:revision>9</cp:revision>
  <dcterms:created xsi:type="dcterms:W3CDTF">2019-11-24T16:35:21Z</dcterms:created>
  <dcterms:modified xsi:type="dcterms:W3CDTF">2019-11-28T14:27:32Z</dcterms:modified>
</cp:coreProperties>
</file>