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19b2aa161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19b2aa161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19b2aa161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19b2aa161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19b2aa161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19b2aa161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19b2aa161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19b2aa161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19b2aa161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19b2aa161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1d23597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1d23597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d9c67055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9c67055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1d9165c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1d9165c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6ee7dff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6ee7dff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19b2aa161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19b2aa161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19b2aa161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19b2aa161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19b2aa161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19b2aa161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82" name="Shape 82"/>
        <p:cNvGrpSpPr/>
        <p:nvPr/>
      </p:nvGrpSpPr>
      <p:grpSpPr>
        <a:xfrm>
          <a:off x="0" y="0"/>
          <a:ext cx="0" cy="0"/>
          <a:chOff x="0" y="0"/>
          <a:chExt cx="0" cy="0"/>
        </a:xfrm>
      </p:grpSpPr>
      <p:pic>
        <p:nvPicPr>
          <p:cNvPr id="83" name="Google Shape;83;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84" name="Google Shape;84;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13"/>
          <p:cNvGrpSpPr/>
          <p:nvPr/>
        </p:nvGrpSpPr>
        <p:grpSpPr>
          <a:xfrm>
            <a:off x="830392" y="1191256"/>
            <a:ext cx="745763" cy="45826"/>
            <a:chOff x="4580561" y="2589004"/>
            <a:chExt cx="1064464" cy="25200"/>
          </a:xfrm>
        </p:grpSpPr>
        <p:sp>
          <p:nvSpPr>
            <p:cNvPr id="86" name="Google Shape;86;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3"/>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89" name="Google Shape;89;p13"/>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90" name="Google Shape;90;p13"/>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1" name="Google Shape;91;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sz="16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4"/>
          <p:cNvSpPr txBox="1"/>
          <p:nvPr>
            <p:ph type="ctrTitle"/>
          </p:nvPr>
        </p:nvSpPr>
        <p:spPr>
          <a:xfrm>
            <a:off x="729450" y="1322450"/>
            <a:ext cx="3787800" cy="144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Node.js and</a:t>
            </a:r>
            <a:endParaRPr/>
          </a:p>
          <a:p>
            <a:pPr indent="0" lvl="0" marL="0" rtl="0" algn="l">
              <a:spcBef>
                <a:spcPts val="0"/>
              </a:spcBef>
              <a:spcAft>
                <a:spcPts val="0"/>
              </a:spcAft>
              <a:buNone/>
            </a:pPr>
            <a:r>
              <a:rPr lang="en"/>
              <a:t>MySQL</a:t>
            </a:r>
            <a:endParaRPr/>
          </a:p>
        </p:txBody>
      </p:sp>
      <p:sp>
        <p:nvSpPr>
          <p:cNvPr id="97" name="Google Shape;97;p14"/>
          <p:cNvSpPr txBox="1"/>
          <p:nvPr>
            <p:ph idx="1" type="subTitle"/>
          </p:nvPr>
        </p:nvSpPr>
        <p:spPr>
          <a:xfrm>
            <a:off x="729600" y="2921750"/>
            <a:ext cx="3787800" cy="82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Node js user Authentication using Mysql and Express js JWT</a:t>
            </a:r>
            <a:endParaRPr/>
          </a:p>
        </p:txBody>
      </p:sp>
      <p:pic>
        <p:nvPicPr>
          <p:cNvPr id="98" name="Google Shape;98;p14"/>
          <p:cNvPicPr preferRelativeResize="0"/>
          <p:nvPr/>
        </p:nvPicPr>
        <p:blipFill>
          <a:blip r:embed="rId3">
            <a:alphaModFix/>
          </a:blip>
          <a:stretch>
            <a:fillRect/>
          </a:stretch>
        </p:blipFill>
        <p:spPr>
          <a:xfrm>
            <a:off x="4297925" y="958125"/>
            <a:ext cx="4846076" cy="1613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Json web token(JWT)</a:t>
            </a:r>
            <a:endParaRPr/>
          </a:p>
        </p:txBody>
      </p:sp>
      <p:sp>
        <p:nvSpPr>
          <p:cNvPr id="155" name="Google Shape;155;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D5156"/>
                </a:solidFill>
                <a:highlight>
                  <a:srgbClr val="FFFFFF"/>
                </a:highlight>
                <a:latin typeface="Arial"/>
                <a:ea typeface="Arial"/>
                <a:cs typeface="Arial"/>
                <a:sym typeface="Arial"/>
              </a:rPr>
              <a:t>JSON Web Token is a proposed Internet standard for creating data with optional signature and/or optional encryption whose payload holds JSON that asserts some number of claims. The tokens are signed either using a private secret or a public/private key.</a:t>
            </a:r>
            <a:endParaRPr sz="1200">
              <a:solidFill>
                <a:srgbClr val="4D5156"/>
              </a:solidFill>
              <a:highlight>
                <a:srgbClr val="FFFFFF"/>
              </a:highlight>
              <a:latin typeface="Arial"/>
              <a:ea typeface="Arial"/>
              <a:cs typeface="Arial"/>
              <a:sym typeface="Arial"/>
            </a:endParaRPr>
          </a:p>
          <a:p>
            <a:pPr indent="0" lvl="0" marL="0" rtl="0" algn="l">
              <a:spcBef>
                <a:spcPts val="1200"/>
              </a:spcBef>
              <a:spcAft>
                <a:spcPts val="1200"/>
              </a:spcAft>
              <a:buNone/>
            </a:pPr>
            <a:r>
              <a:rPr lang="en" sz="1200">
                <a:solidFill>
                  <a:srgbClr val="202122"/>
                </a:solidFill>
                <a:highlight>
                  <a:srgbClr val="FFFFFF"/>
                </a:highlight>
                <a:latin typeface="Arial"/>
                <a:ea typeface="Arial"/>
                <a:cs typeface="Arial"/>
                <a:sym typeface="Arial"/>
              </a:rPr>
              <a:t>For example, a server could generate a token that has the claim "logged in as administrator" and provide that to a client. The client could then use that token to prove that it is logged in as admin. The tokens can be signed by one party's private key (usually the server's) so that party can subsequently verify the token is legitimate. If the other party, by some suitable and trustworthy means, is in possession of the corresponding public key, they too are able to verify the token's legitimacy. The tokens are designed to be compact,URL-safe, and usable especially in a web-browser single-sign-on (SSO) context. JWT claims can typically be used to pass identity of authenticated users between an identity provider and a service provider, or any other type of claims as required by business processes</a:t>
            </a:r>
            <a:endParaRPr sz="1200">
              <a:solidFill>
                <a:srgbClr val="4D5156"/>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4"/>
          <p:cNvPicPr preferRelativeResize="0"/>
          <p:nvPr/>
        </p:nvPicPr>
        <p:blipFill>
          <a:blip r:embed="rId3">
            <a:alphaModFix/>
          </a:blip>
          <a:stretch>
            <a:fillRect/>
          </a:stretch>
        </p:blipFill>
        <p:spPr>
          <a:xfrm>
            <a:off x="1799925" y="1318650"/>
            <a:ext cx="4772549" cy="3520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1800"/>
              </a:spcBef>
              <a:spcAft>
                <a:spcPts val="0"/>
              </a:spcAft>
              <a:buNone/>
            </a:pPr>
            <a:r>
              <a:rPr lang="en" sz="1700">
                <a:solidFill>
                  <a:srgbClr val="333333"/>
                </a:solidFill>
                <a:highlight>
                  <a:srgbClr val="FFFFFF"/>
                </a:highlight>
                <a:latin typeface="Arial"/>
                <a:ea typeface="Arial"/>
                <a:cs typeface="Arial"/>
                <a:sym typeface="Arial"/>
              </a:rPr>
              <a:t>Build RestFul Apis with Node js Express and MySQL Authentication with JWT Auth</a:t>
            </a:r>
            <a:endParaRPr sz="1700">
              <a:solidFill>
                <a:srgbClr val="333333"/>
              </a:solidFill>
              <a:highlight>
                <a:srgbClr val="FFFFFF"/>
              </a:highlight>
              <a:latin typeface="Arial"/>
              <a:ea typeface="Arial"/>
              <a:cs typeface="Arial"/>
              <a:sym typeface="Arial"/>
            </a:endParaRPr>
          </a:p>
          <a:p>
            <a:pPr indent="0" lvl="0" marL="0" rtl="0" algn="l">
              <a:spcBef>
                <a:spcPts val="400"/>
              </a:spcBef>
              <a:spcAft>
                <a:spcPts val="0"/>
              </a:spcAft>
              <a:buNone/>
            </a:pPr>
            <a:r>
              <a:t/>
            </a:r>
            <a:endParaRPr/>
          </a:p>
        </p:txBody>
      </p:sp>
      <p:sp>
        <p:nvSpPr>
          <p:cNvPr id="166" name="Google Shape;166;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62500" lnSpcReduction="20000"/>
          </a:bodyPr>
          <a:lstStyle/>
          <a:p>
            <a:pPr indent="-316026" lvl="0" marL="457200" rtl="0" algn="l">
              <a:spcBef>
                <a:spcPts val="0"/>
              </a:spcBef>
              <a:spcAft>
                <a:spcPts val="0"/>
              </a:spcAft>
              <a:buClr>
                <a:srgbClr val="333333"/>
              </a:buClr>
              <a:buSzPct val="100000"/>
              <a:buFont typeface="Arial"/>
              <a:buChar char="●"/>
            </a:pPr>
            <a:r>
              <a:rPr lang="en" sz="2202">
                <a:solidFill>
                  <a:srgbClr val="333333"/>
                </a:solidFill>
                <a:highlight>
                  <a:srgbClr val="FFFFFF"/>
                </a:highlight>
                <a:latin typeface="Arial"/>
                <a:ea typeface="Arial"/>
                <a:cs typeface="Arial"/>
                <a:sym typeface="Arial"/>
              </a:rPr>
              <a:t>Step 1 – Create Database and Table</a:t>
            </a:r>
            <a:endParaRPr sz="2202">
              <a:solidFill>
                <a:srgbClr val="333333"/>
              </a:solidFill>
              <a:highlight>
                <a:srgbClr val="FFFFFF"/>
              </a:highlight>
              <a:latin typeface="Arial"/>
              <a:ea typeface="Arial"/>
              <a:cs typeface="Arial"/>
              <a:sym typeface="Arial"/>
            </a:endParaRPr>
          </a:p>
          <a:p>
            <a:pPr indent="-316026" lvl="0" marL="457200" rtl="0" algn="l">
              <a:spcBef>
                <a:spcPts val="0"/>
              </a:spcBef>
              <a:spcAft>
                <a:spcPts val="0"/>
              </a:spcAft>
              <a:buClr>
                <a:srgbClr val="333333"/>
              </a:buClr>
              <a:buSzPct val="100000"/>
              <a:buFont typeface="Arial"/>
              <a:buChar char="●"/>
            </a:pPr>
            <a:r>
              <a:rPr lang="en" sz="2202">
                <a:solidFill>
                  <a:srgbClr val="333333"/>
                </a:solidFill>
                <a:highlight>
                  <a:srgbClr val="FFFFFF"/>
                </a:highlight>
                <a:latin typeface="Arial"/>
                <a:ea typeface="Arial"/>
                <a:cs typeface="Arial"/>
                <a:sym typeface="Arial"/>
              </a:rPr>
              <a:t>Step 2 – Create Node Express js App</a:t>
            </a:r>
            <a:endParaRPr sz="2202">
              <a:solidFill>
                <a:srgbClr val="333333"/>
              </a:solidFill>
              <a:highlight>
                <a:srgbClr val="FFFFFF"/>
              </a:highlight>
              <a:latin typeface="Arial"/>
              <a:ea typeface="Arial"/>
              <a:cs typeface="Arial"/>
              <a:sym typeface="Arial"/>
            </a:endParaRPr>
          </a:p>
          <a:p>
            <a:pPr indent="-316026" lvl="0" marL="457200" rtl="0" algn="l">
              <a:spcBef>
                <a:spcPts val="0"/>
              </a:spcBef>
              <a:spcAft>
                <a:spcPts val="0"/>
              </a:spcAft>
              <a:buClr>
                <a:srgbClr val="333333"/>
              </a:buClr>
              <a:buSzPct val="100000"/>
              <a:buFont typeface="Arial"/>
              <a:buChar char="●"/>
            </a:pPr>
            <a:r>
              <a:rPr lang="en" sz="2202">
                <a:solidFill>
                  <a:srgbClr val="333333"/>
                </a:solidFill>
                <a:highlight>
                  <a:srgbClr val="FFFFFF"/>
                </a:highlight>
                <a:latin typeface="Arial"/>
                <a:ea typeface="Arial"/>
                <a:cs typeface="Arial"/>
                <a:sym typeface="Arial"/>
              </a:rPr>
              <a:t>Step 3 – Connect App to Database</a:t>
            </a:r>
            <a:endParaRPr sz="2202">
              <a:solidFill>
                <a:srgbClr val="333333"/>
              </a:solidFill>
              <a:highlight>
                <a:srgbClr val="FFFFFF"/>
              </a:highlight>
              <a:latin typeface="Arial"/>
              <a:ea typeface="Arial"/>
              <a:cs typeface="Arial"/>
              <a:sym typeface="Arial"/>
            </a:endParaRPr>
          </a:p>
          <a:p>
            <a:pPr indent="-316026" lvl="0" marL="457200" rtl="0" algn="l">
              <a:spcBef>
                <a:spcPts val="0"/>
              </a:spcBef>
              <a:spcAft>
                <a:spcPts val="0"/>
              </a:spcAft>
              <a:buClr>
                <a:srgbClr val="333333"/>
              </a:buClr>
              <a:buSzPct val="100000"/>
              <a:buFont typeface="Arial"/>
              <a:buChar char="●"/>
            </a:pPr>
            <a:r>
              <a:rPr lang="en" sz="2202">
                <a:solidFill>
                  <a:srgbClr val="333333"/>
                </a:solidFill>
                <a:highlight>
                  <a:srgbClr val="FFFFFF"/>
                </a:highlight>
                <a:latin typeface="Arial"/>
                <a:ea typeface="Arial"/>
                <a:cs typeface="Arial"/>
                <a:sym typeface="Arial"/>
              </a:rPr>
              <a:t>Step 4 – Install express and required Modules</a:t>
            </a:r>
            <a:endParaRPr sz="2202">
              <a:solidFill>
                <a:srgbClr val="333333"/>
              </a:solidFill>
              <a:highlight>
                <a:srgbClr val="FFFFFF"/>
              </a:highlight>
              <a:latin typeface="Arial"/>
              <a:ea typeface="Arial"/>
              <a:cs typeface="Arial"/>
              <a:sym typeface="Arial"/>
            </a:endParaRPr>
          </a:p>
          <a:p>
            <a:pPr indent="-316026" lvl="0" marL="457200" rtl="0" algn="l">
              <a:spcBef>
                <a:spcPts val="0"/>
              </a:spcBef>
              <a:spcAft>
                <a:spcPts val="0"/>
              </a:spcAft>
              <a:buClr>
                <a:srgbClr val="333333"/>
              </a:buClr>
              <a:buSzPct val="100000"/>
              <a:buFont typeface="Arial"/>
              <a:buChar char="●"/>
            </a:pPr>
            <a:r>
              <a:rPr lang="en" sz="2202">
                <a:solidFill>
                  <a:srgbClr val="333333"/>
                </a:solidFill>
                <a:highlight>
                  <a:srgbClr val="FFFFFF"/>
                </a:highlight>
                <a:latin typeface="Arial"/>
                <a:ea typeface="Arial"/>
                <a:cs typeface="Arial"/>
                <a:sym typeface="Arial"/>
              </a:rPr>
              <a:t>Step 5 – Create Server.js File</a:t>
            </a:r>
            <a:endParaRPr sz="2202">
              <a:solidFill>
                <a:srgbClr val="333333"/>
              </a:solidFill>
              <a:highlight>
                <a:srgbClr val="FFFFFF"/>
              </a:highlight>
              <a:latin typeface="Arial"/>
              <a:ea typeface="Arial"/>
              <a:cs typeface="Arial"/>
              <a:sym typeface="Arial"/>
            </a:endParaRPr>
          </a:p>
          <a:p>
            <a:pPr indent="-316026" lvl="0" marL="457200" rtl="0" algn="l">
              <a:spcBef>
                <a:spcPts val="0"/>
              </a:spcBef>
              <a:spcAft>
                <a:spcPts val="0"/>
              </a:spcAft>
              <a:buClr>
                <a:srgbClr val="333333"/>
              </a:buClr>
              <a:buSzPct val="100000"/>
              <a:buFont typeface="Arial"/>
              <a:buChar char="●"/>
            </a:pPr>
            <a:r>
              <a:rPr lang="en" sz="2202">
                <a:solidFill>
                  <a:srgbClr val="333333"/>
                </a:solidFill>
                <a:highlight>
                  <a:srgbClr val="FFFFFF"/>
                </a:highlight>
                <a:latin typeface="Arial"/>
                <a:ea typeface="Arial"/>
                <a:cs typeface="Arial"/>
                <a:sym typeface="Arial"/>
              </a:rPr>
              <a:t>Step 6 – Create Validation.js, Router.js</a:t>
            </a:r>
            <a:endParaRPr sz="2202">
              <a:solidFill>
                <a:srgbClr val="333333"/>
              </a:solidFill>
              <a:highlight>
                <a:srgbClr val="FFFFFF"/>
              </a:highlight>
              <a:latin typeface="Arial"/>
              <a:ea typeface="Arial"/>
              <a:cs typeface="Arial"/>
              <a:sym typeface="Arial"/>
            </a:endParaRPr>
          </a:p>
          <a:p>
            <a:pPr indent="-316026" lvl="0" marL="457200" rtl="0" algn="l">
              <a:spcBef>
                <a:spcPts val="0"/>
              </a:spcBef>
              <a:spcAft>
                <a:spcPts val="0"/>
              </a:spcAft>
              <a:buClr>
                <a:srgbClr val="333333"/>
              </a:buClr>
              <a:buSzPct val="100000"/>
              <a:buFont typeface="Arial"/>
              <a:buChar char="●"/>
            </a:pPr>
            <a:r>
              <a:rPr lang="en" sz="2202">
                <a:solidFill>
                  <a:srgbClr val="333333"/>
                </a:solidFill>
                <a:highlight>
                  <a:srgbClr val="FFFFFF"/>
                </a:highlight>
                <a:latin typeface="Arial"/>
                <a:ea typeface="Arial"/>
                <a:cs typeface="Arial"/>
                <a:sym typeface="Arial"/>
              </a:rPr>
              <a:t>Step 7 – Start Node Express Js App Server</a:t>
            </a:r>
            <a:endParaRPr sz="2202">
              <a:solidFill>
                <a:srgbClr val="333333"/>
              </a:solidFill>
              <a:highlight>
                <a:srgbClr val="FFFFFF"/>
              </a:highlight>
              <a:latin typeface="Arial"/>
              <a:ea typeface="Arial"/>
              <a:cs typeface="Arial"/>
              <a:sym typeface="Arial"/>
            </a:endParaRPr>
          </a:p>
          <a:p>
            <a:pPr indent="-316026" lvl="0" marL="457200" rtl="0" algn="l">
              <a:spcBef>
                <a:spcPts val="0"/>
              </a:spcBef>
              <a:spcAft>
                <a:spcPts val="0"/>
              </a:spcAft>
              <a:buClr>
                <a:srgbClr val="333333"/>
              </a:buClr>
              <a:buSzPct val="100000"/>
              <a:buFont typeface="Arial"/>
              <a:buChar char="●"/>
            </a:pPr>
            <a:r>
              <a:rPr lang="en" sz="2202">
                <a:solidFill>
                  <a:srgbClr val="333333"/>
                </a:solidFill>
                <a:highlight>
                  <a:srgbClr val="FFFFFF"/>
                </a:highlight>
                <a:latin typeface="Arial"/>
                <a:ea typeface="Arial"/>
                <a:cs typeface="Arial"/>
                <a:sym typeface="Arial"/>
              </a:rPr>
              <a:t>Step 8 – Test Rest Apis with PostMan App</a:t>
            </a:r>
            <a:endParaRPr sz="2202">
              <a:solidFill>
                <a:srgbClr val="333333"/>
              </a:solidFill>
              <a:highlight>
                <a:srgbClr val="FFFFFF"/>
              </a:highlight>
              <a:latin typeface="Arial"/>
              <a:ea typeface="Arial"/>
              <a:cs typeface="Arial"/>
              <a:sym typeface="Arial"/>
            </a:endParaRPr>
          </a:p>
          <a:p>
            <a:pPr indent="0" lvl="0" marL="0" rtl="0" algn="l">
              <a:spcBef>
                <a:spcPts val="21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idx="1" type="body"/>
          </p:nvPr>
        </p:nvSpPr>
        <p:spPr>
          <a:xfrm>
            <a:off x="1040875" y="206882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rPr lang="en" sz="2400"/>
              <a:t>THANK YOU</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a:t>
            </a:r>
            <a:endParaRPr/>
          </a:p>
        </p:txBody>
      </p:sp>
      <p:sp>
        <p:nvSpPr>
          <p:cNvPr id="104" name="Google Shape;104;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Alankrit</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Prakash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Brief</a:t>
            </a:r>
            <a:r>
              <a:rPr lang="en" sz="3000"/>
              <a:t> description about the project</a:t>
            </a:r>
            <a:endParaRPr sz="3000"/>
          </a:p>
          <a:p>
            <a:pPr indent="0" lvl="0" marL="0" rtl="0" algn="l">
              <a:spcBef>
                <a:spcPts val="0"/>
              </a:spcBef>
              <a:spcAft>
                <a:spcPts val="0"/>
              </a:spcAft>
              <a:buNone/>
            </a:pPr>
            <a:r>
              <a:t/>
            </a:r>
            <a:endParaRPr sz="3000"/>
          </a:p>
        </p:txBody>
      </p:sp>
      <p:sp>
        <p:nvSpPr>
          <p:cNvPr id="110" name="Google Shape;110;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00">
                <a:solidFill>
                  <a:srgbClr val="333333"/>
                </a:solidFill>
                <a:highlight>
                  <a:srgbClr val="FFFFFF"/>
                </a:highlight>
                <a:latin typeface="Arial"/>
                <a:ea typeface="Arial"/>
                <a:cs typeface="Arial"/>
                <a:sym typeface="Arial"/>
              </a:rPr>
              <a:t>Node js user authentication rest api using mysql and express js jwt bcrypt example; In this project will show you from scratch on how to build user authentication APIs (registration and login) in node.js express and mysql with jwt bcrypt.</a:t>
            </a:r>
            <a:endParaRPr sz="5600">
              <a:solidFill>
                <a:srgbClr val="333333"/>
              </a:solidFill>
              <a:highlight>
                <a:srgbClr val="FFFFFF"/>
              </a:highlight>
              <a:latin typeface="Arial"/>
              <a:ea typeface="Arial"/>
              <a:cs typeface="Arial"/>
              <a:sym typeface="Arial"/>
            </a:endParaRPr>
          </a:p>
          <a:p>
            <a:pPr indent="0" lvl="0" marL="0" rtl="0" algn="l">
              <a:spcBef>
                <a:spcPts val="2100"/>
              </a:spcBef>
              <a:spcAft>
                <a:spcPts val="0"/>
              </a:spcAft>
              <a:buNone/>
            </a:pPr>
            <a:r>
              <a:rPr lang="en" sz="5600">
                <a:solidFill>
                  <a:srgbClr val="333333"/>
                </a:solidFill>
                <a:highlight>
                  <a:srgbClr val="FFFFFF"/>
                </a:highlight>
                <a:latin typeface="Arial"/>
                <a:ea typeface="Arial"/>
                <a:cs typeface="Arial"/>
                <a:sym typeface="Arial"/>
              </a:rPr>
              <a:t>JSON Web Tokens (JWT) are an RFC 7519 open industry standard for representing claims between two parties. For example, you can use jwt.io to decode, verify, and produce JWT. JWT specifies a compact and self-contained method for communicating information as a JSON object between two parties</a:t>
            </a:r>
            <a:endParaRPr sz="5600">
              <a:solidFill>
                <a:srgbClr val="333333"/>
              </a:solidFill>
              <a:highlight>
                <a:srgbClr val="FFFFFF"/>
              </a:highlight>
              <a:latin typeface="Arial"/>
              <a:ea typeface="Arial"/>
              <a:cs typeface="Arial"/>
              <a:sym typeface="Arial"/>
            </a:endParaRPr>
          </a:p>
          <a:p>
            <a:pPr indent="0" lvl="0" marL="0" rtl="0" algn="l">
              <a:spcBef>
                <a:spcPts val="2100"/>
              </a:spcBef>
              <a:spcAft>
                <a:spcPts val="0"/>
              </a:spcAft>
              <a:buNone/>
            </a:pPr>
            <a:r>
              <a:rPr lang="en" sz="5600">
                <a:solidFill>
                  <a:srgbClr val="333333"/>
                </a:solidFill>
                <a:highlight>
                  <a:srgbClr val="FFFFFF"/>
                </a:highlight>
                <a:latin typeface="Arial"/>
                <a:ea typeface="Arial"/>
                <a:cs typeface="Arial"/>
                <a:sym typeface="Arial"/>
              </a:rPr>
              <a:t>JWT token based authentication rest apis in node js express mysql example; you will learn how to use or call restful apis with node js express and mysql authentication with jwt bcrypt on postman app</a:t>
            </a:r>
            <a:endParaRPr sz="5600">
              <a:solidFill>
                <a:srgbClr val="333333"/>
              </a:solidFill>
              <a:highlight>
                <a:srgbClr val="FFFFFF"/>
              </a:highlight>
              <a:latin typeface="Arial"/>
              <a:ea typeface="Arial"/>
              <a:cs typeface="Arial"/>
              <a:sym typeface="Arial"/>
            </a:endParaRPr>
          </a:p>
          <a:p>
            <a:pPr indent="0" lvl="0" marL="0" rtl="0" algn="l">
              <a:lnSpc>
                <a:spcPct val="115000"/>
              </a:lnSpc>
              <a:spcBef>
                <a:spcPts val="2100"/>
              </a:spcBef>
              <a:spcAft>
                <a:spcPts val="0"/>
              </a:spcAft>
              <a:buNone/>
            </a:pPr>
            <a:r>
              <a:t/>
            </a:r>
            <a:endParaRPr b="1" sz="1600">
              <a:solidFill>
                <a:schemeClr val="dk1"/>
              </a:solidFill>
            </a:endParaRPr>
          </a:p>
          <a:p>
            <a:pPr indent="0" lvl="0" marL="0" rtl="0" algn="l">
              <a:lnSpc>
                <a:spcPct val="115000"/>
              </a:lnSpc>
              <a:spcBef>
                <a:spcPts val="10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1000"/>
              </a:spcAft>
              <a:buNone/>
            </a:pPr>
            <a:r>
              <a:rPr b="1" lang="en" sz="700">
                <a:solidFill>
                  <a:schemeClr val="lt1"/>
                </a:solidFill>
              </a:rPr>
              <a:t>1</a:t>
            </a:r>
            <a:endParaRPr b="1" sz="700">
              <a:solidFill>
                <a:schemeClr val="lt1"/>
              </a:solidFill>
            </a:endParaRPr>
          </a:p>
        </p:txBody>
      </p:sp>
      <p:sp>
        <p:nvSpPr>
          <p:cNvPr id="116" name="Google Shape;116;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Node.js</a:t>
            </a:r>
            <a:endParaRPr sz="3000"/>
          </a:p>
          <a:p>
            <a:pPr indent="0" lvl="0" marL="0" rtl="0" algn="l">
              <a:spcBef>
                <a:spcPts val="0"/>
              </a:spcBef>
              <a:spcAft>
                <a:spcPts val="0"/>
              </a:spcAft>
              <a:buNone/>
            </a:pPr>
            <a:r>
              <a:t/>
            </a:r>
            <a:endParaRPr b="0" sz="3000"/>
          </a:p>
        </p:txBody>
      </p:sp>
      <p:sp>
        <p:nvSpPr>
          <p:cNvPr id="117" name="Google Shape;117;p17"/>
          <p:cNvSpPr txBox="1"/>
          <p:nvPr>
            <p:ph idx="4294967295" type="subTitle"/>
          </p:nvPr>
        </p:nvSpPr>
        <p:spPr>
          <a:xfrm>
            <a:off x="724950" y="2009175"/>
            <a:ext cx="7934700" cy="277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202122"/>
                </a:solidFill>
                <a:highlight>
                  <a:srgbClr val="FFFFFF"/>
                </a:highlight>
                <a:latin typeface="Arial"/>
                <a:ea typeface="Arial"/>
                <a:cs typeface="Arial"/>
                <a:sym typeface="Arial"/>
              </a:rPr>
              <a:t>Node.js</a:t>
            </a:r>
            <a:r>
              <a:rPr lang="en">
                <a:solidFill>
                  <a:srgbClr val="202122"/>
                </a:solidFill>
                <a:highlight>
                  <a:srgbClr val="FFFFFF"/>
                </a:highlight>
                <a:latin typeface="Arial"/>
                <a:ea typeface="Arial"/>
                <a:cs typeface="Arial"/>
                <a:sym typeface="Arial"/>
              </a:rPr>
              <a:t> is an open-source, cross-platform, back-end JavaScript runtime environment that runs on the V8 engine and executes JavaScript code outside a web browser. Node.js lets developers use JavaScript to write command line tools and for server-side scripting—running scripts server-side to produce dynamic web page content before the page is sent to the user's web browser. Consequently, Node.js represents a "JavaScript everywhere" paradigm, unifying web-application development around a single programming language, rather than different languages for server-side and client-side scripts.</a:t>
            </a:r>
            <a:endParaRPr>
              <a:solidFill>
                <a:srgbClr val="202122"/>
              </a:solidFill>
              <a:highlight>
                <a:srgbClr val="FFFFFF"/>
              </a:highlight>
              <a:latin typeface="Arial"/>
              <a:ea typeface="Arial"/>
              <a:cs typeface="Arial"/>
              <a:sym typeface="Arial"/>
            </a:endParaRPr>
          </a:p>
          <a:p>
            <a:pPr indent="0" lvl="0" marL="0" rtl="0" algn="l">
              <a:lnSpc>
                <a:spcPct val="115000"/>
              </a:lnSpc>
              <a:spcBef>
                <a:spcPts val="1000"/>
              </a:spcBef>
              <a:spcAft>
                <a:spcPts val="1000"/>
              </a:spcAft>
              <a:buNone/>
            </a:pPr>
            <a:r>
              <a:rPr lang="en">
                <a:solidFill>
                  <a:srgbClr val="202122"/>
                </a:solidFill>
                <a:highlight>
                  <a:srgbClr val="FFFFFF"/>
                </a:highlight>
                <a:latin typeface="Arial"/>
                <a:ea typeface="Arial"/>
                <a:cs typeface="Arial"/>
                <a:sym typeface="Arial"/>
              </a:rPr>
              <a:t>Node.js allows the creation of Web servers and networking tools using JavaScript and a collection of "modules" that handle various core functionalities.Modules are provided for file system I/O, networking (DNS, HTTP, TCP, TLS/SSL, or UDP), binary data (buffers), cryptography functions, data streams, and other core functions.Node.js's modules use an API designed to reduce the complexity of writing server applications.</a:t>
            </a:r>
            <a:endParaRPr>
              <a:solidFill>
                <a:srgbClr val="202122"/>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p:nvPr/>
        </p:nvSpPr>
        <p:spPr>
          <a:xfrm rot="10592382">
            <a:off x="5513499" y="1379656"/>
            <a:ext cx="2689002" cy="2689002"/>
          </a:xfrm>
          <a:prstGeom prst="blockArc">
            <a:avLst>
              <a:gd fmla="val 2627839" name="adj1"/>
              <a:gd fmla="val 5880699" name="adj2"/>
              <a:gd fmla="val 7985" name="adj3"/>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Express.js</a:t>
            </a:r>
            <a:endParaRPr sz="3000"/>
          </a:p>
          <a:p>
            <a:pPr indent="0" lvl="0" marL="0" rtl="0" algn="l">
              <a:spcBef>
                <a:spcPts val="0"/>
              </a:spcBef>
              <a:spcAft>
                <a:spcPts val="0"/>
              </a:spcAft>
              <a:buNone/>
            </a:pPr>
            <a:r>
              <a:t/>
            </a:r>
            <a:endParaRPr sz="3000"/>
          </a:p>
        </p:txBody>
      </p:sp>
      <p:sp>
        <p:nvSpPr>
          <p:cNvPr id="124" name="Google Shape;124;p18"/>
          <p:cNvSpPr txBox="1"/>
          <p:nvPr>
            <p:ph idx="4294967295" type="subTitle"/>
          </p:nvPr>
        </p:nvSpPr>
        <p:spPr>
          <a:xfrm>
            <a:off x="724950" y="1989100"/>
            <a:ext cx="7301700" cy="2622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solidFill>
                  <a:srgbClr val="000000"/>
                </a:solidFill>
                <a:highlight>
                  <a:srgbClr val="FFFFFF"/>
                </a:highlight>
                <a:latin typeface="Arial"/>
                <a:ea typeface="Arial"/>
                <a:cs typeface="Arial"/>
                <a:sym typeface="Arial"/>
              </a:rPr>
              <a:t>Express is a minimal and flexible Node.js web application framework that provides a robust set of features for web and mobile applications. It is an open source framework developed and maintained by the Node.js foundation.ExpressJS is a web application framework that provides you with a simple API to build websites, web apps and back ends. With ExpressJS, you need not worry about low level protocols, processes, etc.</a:t>
            </a:r>
            <a:endParaRPr>
              <a:solidFill>
                <a:srgbClr val="000000"/>
              </a:solidFill>
              <a:highlight>
                <a:srgbClr val="FFFFFF"/>
              </a:highlight>
              <a:latin typeface="Arial"/>
              <a:ea typeface="Arial"/>
              <a:cs typeface="Arial"/>
              <a:sym typeface="Arial"/>
            </a:endParaRPr>
          </a:p>
          <a:p>
            <a:pPr indent="0" lvl="0" marL="0" rtl="0" algn="l">
              <a:lnSpc>
                <a:spcPct val="115000"/>
              </a:lnSpc>
              <a:spcBef>
                <a:spcPts val="1000"/>
              </a:spcBef>
              <a:spcAft>
                <a:spcPts val="1000"/>
              </a:spcAft>
              <a:buNone/>
            </a:pPr>
            <a:r>
              <a:rPr lang="en">
                <a:solidFill>
                  <a:srgbClr val="000000"/>
                </a:solidFill>
                <a:highlight>
                  <a:srgbClr val="FFFFFF"/>
                </a:highlight>
                <a:latin typeface="Arial"/>
                <a:ea typeface="Arial"/>
                <a:cs typeface="Arial"/>
                <a:sym typeface="Arial"/>
              </a:rPr>
              <a:t>Express provides a minimal interface to build our applications. It provides us the tools that are required to build our app. It is flexible as there are numerous modules available on npm, which can be directly plugged into Express.</a:t>
            </a:r>
            <a:endParaRPr>
              <a:solidFill>
                <a:srgbClr val="000000"/>
              </a:solidFill>
              <a:highlight>
                <a:srgbClr val="FFFFFF"/>
              </a:highlight>
              <a:latin typeface="Arial"/>
              <a:ea typeface="Arial"/>
              <a:cs typeface="Arial"/>
              <a:sym typeface="Arial"/>
            </a:endParaRPr>
          </a:p>
        </p:txBody>
      </p:sp>
      <p:sp>
        <p:nvSpPr>
          <p:cNvPr id="125" name="Google Shape;125;p18"/>
          <p:cNvSpPr txBox="1"/>
          <p:nvPr>
            <p:ph idx="1" type="body"/>
          </p:nvPr>
        </p:nvSpPr>
        <p:spPr>
          <a:xfrm>
            <a:off x="679200" y="3804775"/>
            <a:ext cx="7688700" cy="535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3600">
              <a:solidFill>
                <a:schemeClr val="dk1"/>
              </a:solidFill>
            </a:endParaRPr>
          </a:p>
          <a:p>
            <a:pPr indent="0" lvl="0" marL="0" rtl="0" algn="l">
              <a:spcBef>
                <a:spcPts val="1200"/>
              </a:spcBef>
              <a:spcAft>
                <a:spcPts val="1200"/>
              </a:spcAft>
              <a:buNone/>
            </a:pPr>
            <a:r>
              <a:t/>
            </a:r>
            <a:endParaRPr b="1" sz="2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400">
                <a:solidFill>
                  <a:srgbClr val="333333"/>
                </a:solidFill>
                <a:highlight>
                  <a:srgbClr val="FFFFFF"/>
                </a:highlight>
                <a:latin typeface="Arial"/>
                <a:ea typeface="Arial"/>
                <a:cs typeface="Arial"/>
                <a:sym typeface="Arial"/>
              </a:rPr>
              <a:t>MySQL is a relational database management system based on the Structured Query Language, which is the popular language for accessing and managing the records in the database.</a:t>
            </a:r>
            <a:endParaRPr sz="1400">
              <a:solidFill>
                <a:srgbClr val="333333"/>
              </a:solidFill>
              <a:highlight>
                <a:srgbClr val="FFFFFF"/>
              </a:highlight>
              <a:latin typeface="Arial"/>
              <a:ea typeface="Arial"/>
              <a:cs typeface="Arial"/>
              <a:sym typeface="Arial"/>
            </a:endParaRPr>
          </a:p>
          <a:p>
            <a:pPr indent="0" lvl="0" marL="0" rtl="0" algn="l">
              <a:spcBef>
                <a:spcPts val="1400"/>
              </a:spcBef>
              <a:spcAft>
                <a:spcPts val="0"/>
              </a:spcAft>
              <a:buNone/>
            </a:pPr>
            <a:r>
              <a:rPr lang="en" sz="1400">
                <a:solidFill>
                  <a:srgbClr val="000000"/>
                </a:solidFill>
                <a:highlight>
                  <a:srgbClr val="FFFFFF"/>
                </a:highlight>
                <a:latin typeface="Arial"/>
                <a:ea typeface="Arial"/>
                <a:cs typeface="Arial"/>
                <a:sym typeface="Arial"/>
              </a:rPr>
              <a:t>Once you have MySQL up and running on your computer, you can access it by using Node.js.</a:t>
            </a:r>
            <a:endParaRPr sz="1400">
              <a:solidFill>
                <a:srgbClr val="000000"/>
              </a:solidFill>
              <a:highlight>
                <a:srgbClr val="FFFFFF"/>
              </a:highlight>
              <a:latin typeface="Arial"/>
              <a:ea typeface="Arial"/>
              <a:cs typeface="Arial"/>
              <a:sym typeface="Arial"/>
            </a:endParaRPr>
          </a:p>
          <a:p>
            <a:pPr indent="0" lvl="0" marL="0" rtl="0" algn="l">
              <a:spcBef>
                <a:spcPts val="1400"/>
              </a:spcBef>
              <a:spcAft>
                <a:spcPts val="0"/>
              </a:spcAft>
              <a:buNone/>
            </a:pPr>
            <a:r>
              <a:rPr lang="en" sz="1400">
                <a:solidFill>
                  <a:srgbClr val="000000"/>
                </a:solidFill>
                <a:highlight>
                  <a:srgbClr val="FFFFFF"/>
                </a:highlight>
                <a:latin typeface="Arial"/>
                <a:ea typeface="Arial"/>
                <a:cs typeface="Arial"/>
                <a:sym typeface="Arial"/>
              </a:rPr>
              <a:t>To access a MySQL database with Node.js, you need a MySQL driver. This tutorial will use the "mysql" module, downloaded from NPM</a:t>
            </a:r>
            <a:endParaRPr sz="1400">
              <a:solidFill>
                <a:srgbClr val="000000"/>
              </a:solidFill>
              <a:highlight>
                <a:srgbClr val="FFFFFF"/>
              </a:highlight>
              <a:latin typeface="Arial"/>
              <a:ea typeface="Arial"/>
              <a:cs typeface="Arial"/>
              <a:sym typeface="Arial"/>
            </a:endParaRPr>
          </a:p>
          <a:p>
            <a:pPr indent="0" lvl="0" marL="0" rtl="0" algn="l">
              <a:spcBef>
                <a:spcPts val="14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1000"/>
              </a:spcBef>
              <a:spcAft>
                <a:spcPts val="1000"/>
              </a:spcAft>
              <a:buNone/>
            </a:pPr>
            <a:r>
              <a:t/>
            </a:r>
            <a:endParaRPr/>
          </a:p>
        </p:txBody>
      </p:sp>
      <p:sp>
        <p:nvSpPr>
          <p:cNvPr id="131" name="Google Shape;13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MySQL</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RESTFUL API</a:t>
            </a:r>
            <a:endParaRPr/>
          </a:p>
        </p:txBody>
      </p:sp>
      <p:sp>
        <p:nvSpPr>
          <p:cNvPr id="137" name="Google Shape;137;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highlight>
                  <a:srgbClr val="FFFFFF"/>
                </a:highlight>
                <a:latin typeface="Arial"/>
                <a:ea typeface="Arial"/>
                <a:cs typeface="Arial"/>
                <a:sym typeface="Arial"/>
              </a:rPr>
              <a:t>REST stands for REpresentational State Transfer. REST is web standards based architecture and uses HTTP Protocol. It revolves around resource where every component is a resource and a resource is accessed by a common interface using HTTP standard methods.</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lang="en" sz="1400">
                <a:solidFill>
                  <a:srgbClr val="000000"/>
                </a:solidFill>
                <a:highlight>
                  <a:srgbClr val="FFFFFF"/>
                </a:highlight>
                <a:latin typeface="Arial"/>
                <a:ea typeface="Arial"/>
                <a:cs typeface="Arial"/>
                <a:sym typeface="Arial"/>
              </a:rPr>
              <a:t>A REST Server simply provides access to resources and REST client accesses and modifies the resources using HTTP protocol. Here each resource is identified by URIs/ global IDs. REST uses various representation to represent a resource like text, JSON, XML but JSON is the most popular one.</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 methods</a:t>
            </a:r>
            <a:endParaRPr/>
          </a:p>
        </p:txBody>
      </p:sp>
      <p:sp>
        <p:nvSpPr>
          <p:cNvPr id="143" name="Google Shape;143;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25400" marR="25400" rtl="0" algn="just">
              <a:spcBef>
                <a:spcPts val="600"/>
              </a:spcBef>
              <a:spcAft>
                <a:spcPts val="0"/>
              </a:spcAft>
              <a:buNone/>
            </a:pPr>
            <a:r>
              <a:rPr lang="en" sz="1400">
                <a:solidFill>
                  <a:srgbClr val="000000"/>
                </a:solidFill>
                <a:latin typeface="Arial"/>
                <a:ea typeface="Arial"/>
                <a:cs typeface="Arial"/>
                <a:sym typeface="Arial"/>
              </a:rPr>
              <a:t>Following four HTTP methods are commonly used in REST based architecture.</a:t>
            </a:r>
            <a:endParaRPr sz="1400">
              <a:solidFill>
                <a:srgbClr val="000000"/>
              </a:solidFill>
              <a:latin typeface="Arial"/>
              <a:ea typeface="Arial"/>
              <a:cs typeface="Arial"/>
              <a:sym typeface="Arial"/>
            </a:endParaRPr>
          </a:p>
          <a:p>
            <a:pPr indent="-317500" lvl="0" marL="457200" rtl="0" algn="l">
              <a:spcBef>
                <a:spcPts val="700"/>
              </a:spcBef>
              <a:spcAft>
                <a:spcPts val="0"/>
              </a:spcAft>
              <a:buClr>
                <a:srgbClr val="000000"/>
              </a:buClr>
              <a:buSzPts val="1400"/>
              <a:buFont typeface="Arial"/>
              <a:buChar char="●"/>
            </a:pPr>
            <a:r>
              <a:rPr lang="en" sz="1400">
                <a:solidFill>
                  <a:srgbClr val="000000"/>
                </a:solidFill>
                <a:latin typeface="Arial"/>
                <a:ea typeface="Arial"/>
                <a:cs typeface="Arial"/>
                <a:sym typeface="Arial"/>
              </a:rPr>
              <a:t>GET − This is used to provide a read only access to a resource.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PUT − This is used to create a new resource.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DELETE − This is used to remove a resource.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POST − This is used to update a existing resource or create a new resource.</a:t>
            </a:r>
            <a:endParaRPr sz="1400">
              <a:solidFill>
                <a:srgbClr val="000000"/>
              </a:solidFill>
              <a:latin typeface="Arial"/>
              <a:ea typeface="Arial"/>
              <a:cs typeface="Arial"/>
              <a:sym typeface="Arial"/>
            </a:endParaRPr>
          </a:p>
          <a:p>
            <a:pPr indent="0" lvl="0" marL="0" rtl="0" algn="l">
              <a:spcBef>
                <a:spcPts val="4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p:txBody>
      </p:sp>
      <p:pic>
        <p:nvPicPr>
          <p:cNvPr id="149" name="Google Shape;149;p22"/>
          <p:cNvPicPr preferRelativeResize="0"/>
          <p:nvPr/>
        </p:nvPicPr>
        <p:blipFill>
          <a:blip r:embed="rId3">
            <a:alphaModFix/>
          </a:blip>
          <a:stretch>
            <a:fillRect/>
          </a:stretch>
        </p:blipFill>
        <p:spPr>
          <a:xfrm>
            <a:off x="904125" y="1989100"/>
            <a:ext cx="7002000" cy="287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