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5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5" r:id="rId3"/>
    <p:sldId id="264" r:id="rId4"/>
    <p:sldId id="290" r:id="rId5"/>
    <p:sldId id="296" r:id="rId6"/>
    <p:sldId id="297" r:id="rId7"/>
    <p:sldId id="320" r:id="rId8"/>
    <p:sldId id="307" r:id="rId9"/>
    <p:sldId id="315" r:id="rId10"/>
    <p:sldId id="314" r:id="rId11"/>
    <p:sldId id="313" r:id="rId12"/>
    <p:sldId id="309" r:id="rId13"/>
    <p:sldId id="310" r:id="rId14"/>
    <p:sldId id="311" r:id="rId15"/>
    <p:sldId id="317" r:id="rId16"/>
    <p:sldId id="316" r:id="rId17"/>
    <p:sldId id="30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8212F-3BD7-4BAB-8839-90FA0857CE5C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7F3B-79B9-494E-AE0D-4B6D86308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676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93DB8-F7D1-48BA-BC11-5D8E9624898A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E7865-6882-4392-B69E-88596A45C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9466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E7865-6882-4392-B69E-88596A45C85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96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E7865-6882-4392-B69E-88596A45C85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47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213FB41-5B2A-4444-A5E9-BDED32B7FE28}" type="datetime1">
              <a:rPr lang="ru-RU" smtClean="0"/>
              <a:t>29.06.2021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693C1F5-167C-402F-BF40-1CB8CE857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939-2A0D-4AB6-A774-39339ACF6966}" type="datetime1">
              <a:rPr lang="ru-RU" smtClean="0"/>
              <a:t>29.06.2021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1F5-167C-402F-BF40-1CB8CE857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C7A8-5812-432E-BECA-A35D37C9586F}" type="datetime1">
              <a:rPr lang="ru-RU" smtClean="0"/>
              <a:t>29.06.2021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1F5-167C-402F-BF40-1CB8CE857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8F71-F130-4DFF-82FB-B7CB3782753D}" type="datetime1">
              <a:rPr lang="ru-RU" smtClean="0"/>
              <a:t>29.06.2021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1F5-167C-402F-BF40-1CB8CE857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B912-EA74-4838-92E9-AE4DD87BBEC9}" type="datetime1">
              <a:rPr lang="ru-RU" smtClean="0"/>
              <a:t>29.06.2021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1F5-167C-402F-BF40-1CB8CE857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8F3C-E664-4C27-8579-8BC26F37568D}" type="datetime1">
              <a:rPr lang="ru-RU" smtClean="0"/>
              <a:t>29.06.2021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1F5-167C-402F-BF40-1CB8CE857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CD71CE9-D75F-4723-BF76-FFD47A4E91DD}" type="datetime1">
              <a:rPr lang="ru-RU" smtClean="0"/>
              <a:t>29.06.2021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93C1F5-167C-402F-BF40-1CB8CE8577D3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3817C6B-BDC6-4785-A1BE-E5126053CD5B}" type="datetime1">
              <a:rPr lang="ru-RU" smtClean="0"/>
              <a:t>29.06.2021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693C1F5-167C-402F-BF40-1CB8CE857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A3E1-0AD2-42F4-9761-55C6432E94E5}" type="datetime1">
              <a:rPr lang="ru-RU" smtClean="0"/>
              <a:t>29.06.2021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1F5-167C-402F-BF40-1CB8CE857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19B6-FA03-4120-8D0F-160ACDA78317}" type="datetime1">
              <a:rPr lang="ru-RU" smtClean="0"/>
              <a:t>29.06.2021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1F5-167C-402F-BF40-1CB8CE857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D4E4-94BF-47D0-A29C-8CBDF1D0E5C2}" type="datetime1">
              <a:rPr lang="ru-RU" smtClean="0"/>
              <a:t>29.06.2021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1F5-167C-402F-BF40-1CB8CE8577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4DF9E66-D7CB-45FE-BE04-550A055EA0A0}" type="datetime1">
              <a:rPr lang="ru-RU" smtClean="0"/>
              <a:t>29.06.2021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693C1F5-167C-402F-BF40-1CB8CE8577D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675848"/>
            <a:ext cx="8784976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ru-RU" sz="1400" b="1" dirty="0"/>
              <a:t>МИНИСТЕРСТВО ОБРАЗОВАНИЯ И НАУКИ РОССИЙСКОЙ ФЕДЕРАЦИИ</a:t>
            </a:r>
            <a:br>
              <a:rPr lang="ru-RU" sz="1400" b="1" dirty="0"/>
            </a:br>
            <a:r>
              <a:rPr lang="ru-RU" sz="1400" dirty="0"/>
              <a:t>ФЕДЕРАЛЬНОЕ ГОСУДАРСТВЕННОЕ АВТОНОМНОЕ ОБРАЗОВАТЕЛЬНОЕ</a:t>
            </a:r>
            <a:br>
              <a:rPr lang="ru-RU" sz="1400" dirty="0"/>
            </a:br>
            <a:r>
              <a:rPr lang="ru-RU" sz="1400" dirty="0"/>
              <a:t>УЧРЕЖДЕНИЕ ВЫСШЕГО ОБРАЗОВАНИЯ</a:t>
            </a:r>
            <a:br>
              <a:rPr lang="ru-RU" sz="1400" dirty="0"/>
            </a:br>
            <a:r>
              <a:rPr lang="ru-RU" sz="1400" b="1" dirty="0"/>
              <a:t>«НАЦИОНАЛЬНЫЙ ИССЛЕДОВАТЕЛЬСКИЙ ЯДЕРНЫЙ</a:t>
            </a:r>
            <a:br>
              <a:rPr lang="ru-RU" sz="1400" b="1" dirty="0"/>
            </a:br>
            <a:r>
              <a:rPr lang="ru-RU" sz="1400" b="1" dirty="0"/>
              <a:t>УНИВЕРСИТЕТ МИФИ» (НИЯУ МИФИ)</a:t>
            </a:r>
            <a:br>
              <a:rPr lang="ru-RU" sz="1400" b="1" dirty="0"/>
            </a:br>
            <a:r>
              <a:rPr lang="ru-RU" sz="1400" b="1" dirty="0"/>
              <a:t>Саровский физико-технический институт-филиал НИЯУ МИФИ</a:t>
            </a:r>
          </a:p>
          <a:p>
            <a:pPr marL="109728" indent="0" algn="ctr">
              <a:buNone/>
            </a:pPr>
            <a:r>
              <a:rPr lang="ru-RU" sz="1400" b="1" dirty="0"/>
              <a:t/>
            </a:r>
            <a:br>
              <a:rPr lang="ru-RU" sz="1400" b="1" dirty="0"/>
            </a:br>
            <a:r>
              <a:rPr lang="ru-RU" sz="1400" b="1" dirty="0"/>
              <a:t>ФАКУЛЬТЕТ ИНФОРМАЦИОННЫХ ТЕХНОЛОГИЙ И ЭЛЕКТРОНИКИ</a:t>
            </a:r>
            <a:br>
              <a:rPr lang="ru-RU" sz="1400" b="1" dirty="0"/>
            </a:br>
            <a:r>
              <a:rPr lang="ru-RU" sz="1400" b="1" dirty="0"/>
              <a:t>КАФЕДРА ВЫЧИСЛИТЕЛЬНОЙ И ИНФОРМАЦИОННОЙ ТЕХНИКИ</a:t>
            </a:r>
          </a:p>
          <a:p>
            <a:pPr marL="109728"/>
            <a:endParaRPr lang="ru-RU" sz="1600" b="1" dirty="0" smtClean="0"/>
          </a:p>
          <a:p>
            <a:pPr marL="109728"/>
            <a:endParaRPr lang="ru-RU" sz="1600" b="1" dirty="0" smtClean="0"/>
          </a:p>
          <a:p>
            <a:pPr marL="109728"/>
            <a:endParaRPr lang="ru-RU" sz="1600" b="1" dirty="0"/>
          </a:p>
          <a:p>
            <a:pPr marL="109728" algn="ctr"/>
            <a:r>
              <a:rPr lang="ru-RU" sz="2400" b="1" dirty="0"/>
              <a:t>«Развитие в </a:t>
            </a:r>
            <a:r>
              <a:rPr lang="ru-RU" sz="2400" b="1" dirty="0" err="1"/>
              <a:t>препостпроцессоре</a:t>
            </a:r>
            <a:r>
              <a:rPr lang="ru-RU" sz="2400" b="1" dirty="0"/>
              <a:t> Логос-</a:t>
            </a:r>
            <a:r>
              <a:rPr lang="ru-RU" sz="2400" b="1" dirty="0" err="1"/>
              <a:t>Препост</a:t>
            </a:r>
            <a:r>
              <a:rPr lang="ru-RU" sz="2400" b="1" dirty="0"/>
              <a:t> </a:t>
            </a:r>
            <a:br>
              <a:rPr lang="ru-RU" sz="2400" b="1" dirty="0"/>
            </a:br>
            <a:r>
              <a:rPr lang="ru-RU" sz="2400" b="1" dirty="0"/>
              <a:t>средств запуска и мониторинга задач</a:t>
            </a:r>
            <a:r>
              <a:rPr lang="ru-RU" sz="2400" b="1" dirty="0" smtClean="0"/>
              <a:t>»</a:t>
            </a:r>
          </a:p>
          <a:p>
            <a:pPr marL="109728" algn="ctr"/>
            <a:endParaRPr lang="ru-RU" sz="2400" b="1" dirty="0" smtClean="0">
              <a:solidFill>
                <a:srgbClr val="FF0000"/>
              </a:solidFill>
            </a:endParaRPr>
          </a:p>
          <a:p>
            <a:pPr marL="109728" indent="0" algn="r">
              <a:buNone/>
            </a:pPr>
            <a:endParaRPr lang="ru-RU" b="1" dirty="0" smtClean="0"/>
          </a:p>
          <a:p>
            <a:pPr marL="109728" indent="0" algn="r">
              <a:buNone/>
            </a:pPr>
            <a:endParaRPr lang="en-US" b="1" dirty="0"/>
          </a:p>
          <a:p>
            <a:pPr marL="109728" indent="0">
              <a:buNone/>
            </a:pPr>
            <a:r>
              <a:rPr lang="ru-RU" b="1" dirty="0" smtClean="0"/>
              <a:t>Выполнила</a:t>
            </a:r>
            <a:r>
              <a:rPr lang="ru-RU" dirty="0"/>
              <a:t>: </a:t>
            </a:r>
            <a:r>
              <a:rPr lang="ru-RU" dirty="0" smtClean="0"/>
              <a:t>студентка </a:t>
            </a:r>
            <a:r>
              <a:rPr lang="ru-RU" dirty="0"/>
              <a:t>группы </a:t>
            </a:r>
            <a:r>
              <a:rPr lang="ru-RU" dirty="0" smtClean="0"/>
              <a:t>ИТМ-29</a:t>
            </a:r>
            <a:r>
              <a:rPr lang="en-US" dirty="0"/>
              <a:t> </a:t>
            </a:r>
            <a:r>
              <a:rPr lang="ru-RU" dirty="0" smtClean="0"/>
              <a:t>Синькова К.В.</a:t>
            </a:r>
            <a:endParaRPr lang="en-US" dirty="0" smtClean="0"/>
          </a:p>
          <a:p>
            <a:pPr marL="109728"/>
            <a:r>
              <a:rPr lang="ru-RU" b="1" dirty="0"/>
              <a:t>Руководитель</a:t>
            </a:r>
            <a:r>
              <a:rPr lang="ru-RU" dirty="0"/>
              <a:t> </a:t>
            </a:r>
            <a:r>
              <a:rPr lang="ru-RU" b="1" dirty="0" smtClean="0"/>
              <a:t>работы</a:t>
            </a:r>
            <a:r>
              <a:rPr lang="ru-RU" dirty="0" smtClean="0"/>
              <a:t>: </a:t>
            </a:r>
            <a:r>
              <a:rPr lang="ru-RU" dirty="0"/>
              <a:t>к.ф.-м.н</a:t>
            </a:r>
            <a:r>
              <a:rPr lang="ru-RU" dirty="0" smtClean="0"/>
              <a:t>.  </a:t>
            </a:r>
            <a:r>
              <a:rPr lang="ru-RU" dirty="0"/>
              <a:t>Вронский </a:t>
            </a:r>
            <a:r>
              <a:rPr lang="ru-RU" dirty="0" smtClean="0"/>
              <a:t>М.А.</a:t>
            </a:r>
          </a:p>
          <a:p>
            <a:pPr marL="109728" indent="0">
              <a:buNone/>
            </a:pPr>
            <a:r>
              <a:rPr lang="ru-RU" b="1" dirty="0" err="1" smtClean="0"/>
              <a:t>Соруководитель</a:t>
            </a:r>
            <a:r>
              <a:rPr lang="ru-RU" b="1" dirty="0" smtClean="0"/>
              <a:t> работы: </a:t>
            </a:r>
            <a:r>
              <a:rPr lang="ru-RU" dirty="0" smtClean="0"/>
              <a:t>ведущий</a:t>
            </a:r>
            <a:r>
              <a:rPr lang="ru-RU" b="1" dirty="0" smtClean="0"/>
              <a:t> </a:t>
            </a:r>
            <a:r>
              <a:rPr lang="ru-RU" dirty="0" smtClean="0"/>
              <a:t>инженер </a:t>
            </a:r>
            <a:r>
              <a:rPr lang="ru-RU" dirty="0"/>
              <a:t>программист  </a:t>
            </a:r>
            <a:r>
              <a:rPr lang="ru-RU" dirty="0" smtClean="0"/>
              <a:t>Савкин В.Ю.</a:t>
            </a:r>
          </a:p>
          <a:p>
            <a:pPr marL="109728" indent="0" algn="just">
              <a:buNone/>
            </a:pPr>
            <a:endParaRPr lang="ru-RU" dirty="0"/>
          </a:p>
          <a:p>
            <a:pPr marL="109728" indent="0" algn="just">
              <a:buNone/>
            </a:pPr>
            <a:endParaRPr lang="ru-RU" dirty="0" smtClean="0"/>
          </a:p>
          <a:p>
            <a:pPr marL="109728" indent="0" algn="ctr">
              <a:buNone/>
            </a:pPr>
            <a:r>
              <a:rPr lang="ru-RU" sz="1600" dirty="0" smtClean="0"/>
              <a:t>Саров 2021 </a:t>
            </a:r>
            <a:endParaRPr lang="ru-RU"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54079"/>
            <a:ext cx="3589862" cy="516273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60848"/>
            <a:ext cx="4364736" cy="37444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678299" y="4395422"/>
            <a:ext cx="3024336" cy="576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644008" y="4797152"/>
            <a:ext cx="424847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644008" y="5271632"/>
            <a:ext cx="1113335" cy="24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644008" y="4509121"/>
            <a:ext cx="2376264" cy="288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644008" y="2873525"/>
            <a:ext cx="4248472" cy="1110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>
            <a:off x="228292" y="1412776"/>
            <a:ext cx="8592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501410" y="632809"/>
            <a:ext cx="256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dirty="0" smtClean="0">
                <a:solidFill>
                  <a:schemeClr val="tx2"/>
                </a:solidFill>
              </a:rPr>
              <a:t>Удаленный расчет 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228184" y="1043444"/>
            <a:ext cx="189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dirty="0">
                <a:solidFill>
                  <a:schemeClr val="tx2"/>
                </a:solidFill>
              </a:rPr>
              <a:t>Новая версия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700064" y="1043444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dirty="0">
                <a:solidFill>
                  <a:schemeClr val="tx2"/>
                </a:solidFill>
              </a:rPr>
              <a:t>Старая версия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4358659" y="1043444"/>
            <a:ext cx="15445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4644008" y="3958764"/>
            <a:ext cx="3024336" cy="576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13873" y="6381328"/>
            <a:ext cx="762000" cy="36576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5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7" y="548680"/>
            <a:ext cx="3900019" cy="288032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543" y="2636912"/>
            <a:ext cx="4860540" cy="388843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7925" y="3645024"/>
            <a:ext cx="39000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Реализовав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данные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изменения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 окне настроек параметров счетного ресурса, число нажатий кнопки мыши, при минимальных настройках характеристик запуска задачи на расчет, сократилось на 50% (с 8 до 4 кликов), а при полной (развернутой) настройке число нажатий мыши сократилось на 58% (с 14 до 6 кликов).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39952" y="90872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Данная модернизация позволяет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повысить эффективность, увеличить скорость работы пользователя и сократить количество ошибок при настройке задачи, за счет автоматизации 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оптимизации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окна настроек параметров расчетной задачи. </a:t>
            </a:r>
            <a:endParaRPr lang="ru-RU" dirty="0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13873" y="6381328"/>
            <a:ext cx="762000" cy="36576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3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89040"/>
            <a:ext cx="5035126" cy="286661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6713"/>
            <a:ext cx="5040560" cy="2416912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311902" y="481899"/>
            <a:ext cx="5508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Локальный расчет</a:t>
            </a:r>
            <a:endParaRPr lang="ru-RU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05006" y="3419708"/>
            <a:ext cx="5491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Удаленный расчет (</a:t>
            </a:r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OC </a:t>
            </a:r>
            <a:r>
              <a:rPr lang="ru-RU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Linux</a:t>
            </a:r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lang="ru-RU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571375" y="764704"/>
            <a:ext cx="3393113" cy="596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 информацию о ходе расчёта </a:t>
            </a:r>
            <a:r>
              <a:rPr lang="ru-RU" sz="16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 запущенной на локальной машине 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 получить только для последней запущенной задачи. Узнать состояние ранее запущенных задач возможности нет. </a:t>
            </a:r>
            <a:endParaRPr lang="ru-RU" sz="1600" dirty="0" smtClean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получения 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информацию о ходе расчёта задачи запущенной на </a:t>
            </a:r>
            <a:r>
              <a:rPr lang="ru-RU" sz="16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удаленной машине, пользователям необходимо подключаться 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ru-RU" sz="16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удаленный 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 </a:t>
            </a:r>
            <a:r>
              <a:rPr lang="ru-RU" sz="16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 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управлением ОС </a:t>
            </a:r>
            <a:r>
              <a:rPr lang="ru-RU" sz="1600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 средствами ОС в консольном режиме работают с очередью заданий и файлами расчётной задачи.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13873" y="6381328"/>
            <a:ext cx="762000" cy="36576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7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4" y="2236070"/>
            <a:ext cx="9008744" cy="427242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436" y="5124252"/>
            <a:ext cx="7776864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27752" y="548680"/>
            <a:ext cx="8936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</a:pP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удобного отслеживания и управления всеми </a:t>
            </a:r>
            <a:r>
              <a:rPr lang="ru-RU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запущенными 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пользователем расчётными заданиями с текущего АРМ, было принято решение разработать и внедрить менеджер мониторинга запущенных задач в </a:t>
            </a:r>
            <a:r>
              <a:rPr lang="ru-RU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основное окно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препостпроцессора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Логос-Препост, в разделе «Окно информации</a:t>
            </a:r>
            <a:r>
              <a:rPr lang="ru-RU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», 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виде таблицы.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13873" y="6447616"/>
            <a:ext cx="762000" cy="36576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77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адпись 2"/>
          <p:cNvSpPr txBox="1">
            <a:spLocks noChangeArrowheads="1"/>
          </p:cNvSpPr>
          <p:nvPr/>
        </p:nvSpPr>
        <p:spPr bwMode="auto">
          <a:xfrm>
            <a:off x="3827362" y="1233910"/>
            <a:ext cx="2838449" cy="1047915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Виджет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-панель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менеджера мониторинга запущенных задач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3"/>
          <p:cNvSpPr>
            <a:spLocks noChangeArrowheads="1"/>
          </p:cNvSpPr>
          <p:nvPr/>
        </p:nvSpPr>
        <p:spPr bwMode="auto">
          <a:xfrm>
            <a:off x="3827362" y="2944173"/>
            <a:ext cx="2838450" cy="1289050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Контроллер менеджера мониторинга запущенных задач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Цилиндр 4"/>
          <p:cNvSpPr>
            <a:spLocks noChangeArrowheads="1"/>
          </p:cNvSpPr>
          <p:nvPr/>
        </p:nvSpPr>
        <p:spPr bwMode="auto">
          <a:xfrm>
            <a:off x="3827362" y="5206256"/>
            <a:ext cx="2837127" cy="1535112"/>
          </a:xfrm>
          <a:prstGeom prst="can">
            <a:avLst>
              <a:gd name="adj" fmla="val 25000"/>
            </a:avLst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БД мониторинга запущенных задач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475656" y="2944173"/>
            <a:ext cx="1558925" cy="1358900"/>
          </a:xfrm>
          <a:prstGeom prst="rect">
            <a:avLst/>
          </a:prstGeom>
          <a:solidFill>
            <a:srgbClr val="FFFFFF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2F549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запуска заданий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 rot="16200000">
            <a:off x="4939588" y="2377659"/>
            <a:ext cx="644424" cy="452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3048217" y="3350573"/>
            <a:ext cx="779145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1" name="Двойная стрелка вверх/вниз 10"/>
          <p:cNvSpPr/>
          <p:nvPr/>
        </p:nvSpPr>
        <p:spPr>
          <a:xfrm>
            <a:off x="5003672" y="4233223"/>
            <a:ext cx="484505" cy="11175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7504" y="693782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Схема реализации менеджера мониторинга запущенных задач </a:t>
            </a:r>
            <a:endParaRPr lang="ru-RU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13873" y="6381328"/>
            <a:ext cx="762000" cy="36576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71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5104"/>
            <a:ext cx="9108504" cy="19442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107504" y="764704"/>
            <a:ext cx="8784976" cy="3331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Менеджер мониторинга запущенных задач </a:t>
            </a:r>
            <a:r>
              <a:rPr lang="ru-RU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позволяет: </a:t>
            </a:r>
            <a:endParaRPr lang="ru-RU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ru-RU" sz="2000" dirty="0" smtClean="0"/>
          </a:p>
          <a:p>
            <a:pPr marL="658368" lvl="1" indent="-246888" algn="just">
              <a:spcBef>
                <a:spcPts val="3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ru-RU" sz="2000" dirty="0" smtClean="0"/>
              <a:t>отслеживать ход </a:t>
            </a:r>
            <a:r>
              <a:rPr lang="ru-RU" sz="2000" dirty="0"/>
              <a:t>выполнения расчетных </a:t>
            </a:r>
            <a:r>
              <a:rPr lang="ru-RU" sz="2000" dirty="0" smtClean="0"/>
              <a:t>задач;</a:t>
            </a:r>
            <a:endParaRPr lang="ru-RU" sz="2000" dirty="0"/>
          </a:p>
          <a:p>
            <a:pPr marL="658368" lvl="1" indent="-246888" algn="just">
              <a:spcBef>
                <a:spcPts val="3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ru-RU" sz="2000" dirty="0" smtClean="0"/>
              <a:t>обеспечить быстрый </a:t>
            </a:r>
            <a:r>
              <a:rPr lang="ru-RU" sz="2000" dirty="0"/>
              <a:t>и легкий доступ к управлению запущенными задачами </a:t>
            </a:r>
            <a:r>
              <a:rPr lang="ru-RU" sz="2000" dirty="0" smtClean="0"/>
              <a:t>(импортировать задачу, открыть подробную информацию о задаче, остановить задачу, удаление задачи из списка);</a:t>
            </a:r>
          </a:p>
          <a:p>
            <a:pPr marL="658368" lvl="1" indent="-246888" algn="just">
              <a:spcBef>
                <a:spcPts val="3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ru-RU" sz="2000" dirty="0" smtClean="0"/>
              <a:t>отображать </a:t>
            </a:r>
            <a:r>
              <a:rPr lang="ru-RU" sz="2000"/>
              <a:t>графики </a:t>
            </a:r>
            <a:r>
              <a:rPr lang="ru-RU" sz="2000" smtClean="0"/>
              <a:t>невязок</a:t>
            </a:r>
            <a:r>
              <a:rPr lang="ru-RU" sz="2000" dirty="0" smtClean="0"/>
              <a:t>;</a:t>
            </a:r>
          </a:p>
          <a:p>
            <a:pPr marL="658368" lvl="1" indent="-246888" algn="just">
              <a:spcBef>
                <a:spcPts val="3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ru-RU" sz="2000" dirty="0" smtClean="0"/>
              <a:t>сохранять </a:t>
            </a:r>
            <a:r>
              <a:rPr lang="ru-RU" sz="2000" dirty="0"/>
              <a:t>историю расчетных </a:t>
            </a:r>
            <a:r>
              <a:rPr lang="ru-RU" sz="2000" dirty="0" smtClean="0"/>
              <a:t>задач;</a:t>
            </a:r>
          </a:p>
          <a:p>
            <a:pPr marL="658368" lvl="1" indent="-246888" algn="just">
              <a:spcBef>
                <a:spcPts val="3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ru-RU" sz="2000" dirty="0" smtClean="0"/>
              <a:t>отслеживать статус задачи;</a:t>
            </a: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13873" y="6381328"/>
            <a:ext cx="762000" cy="36576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2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5976664"/>
          </a:xfrm>
        </p:spPr>
        <p:txBody>
          <a:bodyPr>
            <a:normAutofit fontScale="77500" lnSpcReduction="20000"/>
          </a:bodyPr>
          <a:lstStyle/>
          <a:p>
            <a:pPr marL="109728" indent="0">
              <a:lnSpc>
                <a:spcPct val="150000"/>
              </a:lnSpc>
              <a:buClrTx/>
              <a:buNone/>
            </a:pPr>
            <a:r>
              <a:rPr lang="ru-RU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Достигнутые и реализованные задачи: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ru-RU" sz="3500" dirty="0" smtClean="0">
                <a:solidFill>
                  <a:schemeClr val="tx1"/>
                </a:solidFill>
              </a:rPr>
              <a:t>изучены </a:t>
            </a:r>
            <a:r>
              <a:rPr lang="ru-RU" sz="3500" dirty="0">
                <a:solidFill>
                  <a:schemeClr val="tx1"/>
                </a:solidFill>
              </a:rPr>
              <a:t>основные понятия, используемые при проектировании пользовательского интерфейса;</a:t>
            </a:r>
            <a:endParaRPr lang="en-US" sz="35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ru-RU" sz="3500" dirty="0" smtClean="0">
                <a:solidFill>
                  <a:schemeClr val="tx1"/>
                </a:solidFill>
              </a:rPr>
              <a:t>выявлены </a:t>
            </a:r>
            <a:r>
              <a:rPr lang="ru-RU" sz="3500" dirty="0">
                <a:solidFill>
                  <a:schemeClr val="tx1"/>
                </a:solidFill>
              </a:rPr>
              <a:t>отличительные черты </a:t>
            </a:r>
            <a:r>
              <a:rPr lang="ru-RU" sz="3500" dirty="0" smtClean="0">
                <a:solidFill>
                  <a:schemeClr val="tx1"/>
                </a:solidFill>
              </a:rPr>
              <a:t>присущие </a:t>
            </a:r>
            <a:r>
              <a:rPr lang="ru-RU" sz="3500" dirty="0">
                <a:solidFill>
                  <a:schemeClr val="tx1"/>
                </a:solidFill>
              </a:rPr>
              <a:t>хорошему графическому интерфейсу;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ru-RU" sz="3500" dirty="0" smtClean="0">
                <a:solidFill>
                  <a:schemeClr val="tx1"/>
                </a:solidFill>
              </a:rPr>
              <a:t>исследован </a:t>
            </a:r>
            <a:r>
              <a:rPr lang="ru-RU" sz="3500" dirty="0">
                <a:solidFill>
                  <a:schemeClr val="tx1"/>
                </a:solidFill>
              </a:rPr>
              <a:t>существующий интерфейс пользователя средств запуска и мониторинга задач и </a:t>
            </a:r>
            <a:r>
              <a:rPr lang="ru-RU" sz="3500" dirty="0" smtClean="0">
                <a:solidFill>
                  <a:schemeClr val="tx1"/>
                </a:solidFill>
              </a:rPr>
              <a:t>выявлены </a:t>
            </a:r>
            <a:r>
              <a:rPr lang="ru-RU" sz="3500" dirty="0">
                <a:solidFill>
                  <a:schemeClr val="tx1"/>
                </a:solidFill>
              </a:rPr>
              <a:t>его недостатки;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ru-RU" sz="3500" dirty="0" smtClean="0">
                <a:solidFill>
                  <a:schemeClr val="tx1"/>
                </a:solidFill>
              </a:rPr>
              <a:t>определены </a:t>
            </a:r>
            <a:r>
              <a:rPr lang="ru-RU" sz="3500" dirty="0">
                <a:solidFill>
                  <a:schemeClr val="tx1"/>
                </a:solidFill>
              </a:rPr>
              <a:t>элементы улучшения и </a:t>
            </a:r>
            <a:r>
              <a:rPr lang="ru-RU" sz="3500" dirty="0" smtClean="0">
                <a:solidFill>
                  <a:schemeClr val="tx1"/>
                </a:solidFill>
              </a:rPr>
              <a:t>реализован </a:t>
            </a:r>
            <a:r>
              <a:rPr lang="ru-RU" sz="3500" dirty="0">
                <a:solidFill>
                  <a:schemeClr val="tx1"/>
                </a:solidFill>
              </a:rPr>
              <a:t>модернизированный графический интерфейс системы настроек запуска расчётов;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ru-RU" sz="3500" dirty="0" smtClean="0">
                <a:solidFill>
                  <a:schemeClr val="tx1"/>
                </a:solidFill>
              </a:rPr>
              <a:t>разработан </a:t>
            </a:r>
            <a:r>
              <a:rPr lang="ru-RU" sz="3500" dirty="0">
                <a:solidFill>
                  <a:schemeClr val="tx1"/>
                </a:solidFill>
              </a:rPr>
              <a:t>и </a:t>
            </a:r>
            <a:r>
              <a:rPr lang="ru-RU" sz="3500" dirty="0" smtClean="0">
                <a:solidFill>
                  <a:schemeClr val="tx1"/>
                </a:solidFill>
              </a:rPr>
              <a:t>реализован </a:t>
            </a:r>
            <a:r>
              <a:rPr lang="ru-RU" sz="3500" dirty="0">
                <a:solidFill>
                  <a:schemeClr val="tx1"/>
                </a:solidFill>
              </a:rPr>
              <a:t>менеджер мониторинга запущенных задач.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13873" y="6381328"/>
            <a:ext cx="762000" cy="36576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36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187624" y="3153162"/>
            <a:ext cx="68307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ru-RU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СПАСИБО ЗА ВНИМАНИЕ!</a:t>
            </a:r>
            <a:endParaRPr lang="ru-RU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63649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7931224" cy="701824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8754888" cy="47525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sz="2000" dirty="0" smtClean="0"/>
              <a:t>	Изначально </a:t>
            </a:r>
            <a:r>
              <a:rPr lang="ru-RU" sz="2000" dirty="0"/>
              <a:t>ЛОГОС был </a:t>
            </a:r>
            <a:r>
              <a:rPr lang="ru-RU" sz="2000" dirty="0" smtClean="0"/>
              <a:t>элементом политики </a:t>
            </a:r>
            <a:r>
              <a:rPr lang="ru-RU" sz="2000" dirty="0"/>
              <a:t>импорта </a:t>
            </a:r>
            <a:r>
              <a:rPr lang="ru-RU" sz="2000" dirty="0" smtClean="0"/>
              <a:t>замещения, </a:t>
            </a:r>
            <a:r>
              <a:rPr lang="ru-RU" sz="2000" dirty="0"/>
              <a:t>но пройдя  большой путь развития </a:t>
            </a:r>
            <a:r>
              <a:rPr lang="ru-RU" sz="2000" dirty="0" smtClean="0"/>
              <a:t>перешёл </a:t>
            </a:r>
            <a:r>
              <a:rPr lang="ru-RU" sz="2000" dirty="0"/>
              <a:t>в категорию коммерческих продуктов.  </a:t>
            </a:r>
          </a:p>
          <a:p>
            <a:pPr marL="109728" indent="0">
              <a:buNone/>
            </a:pPr>
            <a:r>
              <a:rPr lang="ru-RU" sz="2000" dirty="0" smtClean="0"/>
              <a:t>	В </a:t>
            </a:r>
            <a:r>
              <a:rPr lang="ru-RU" sz="2000" dirty="0"/>
              <a:t>связи с этим встал вопрос оснащения программного продукта понятным графическим интерфейсом, доступным не только программистам и математикам </a:t>
            </a:r>
            <a:r>
              <a:rPr lang="ru-RU" sz="2000" dirty="0" smtClean="0"/>
              <a:t>РОСАТОМ </a:t>
            </a:r>
            <a:r>
              <a:rPr lang="ru-RU" sz="2000" dirty="0"/>
              <a:t>но и пользователям, которые не знают тонкостей программы.</a:t>
            </a:r>
          </a:p>
          <a:p>
            <a:pPr marL="109728" indent="0">
              <a:buNone/>
            </a:pPr>
            <a:r>
              <a:rPr lang="ru-RU" sz="2000" dirty="0" smtClean="0"/>
              <a:t>	Одна </a:t>
            </a:r>
            <a:r>
              <a:rPr lang="ru-RU" sz="2000" dirty="0"/>
              <a:t>из задач, которая встала перед разработчиками </a:t>
            </a:r>
            <a:r>
              <a:rPr lang="ru-RU" sz="2000" dirty="0" smtClean="0"/>
              <a:t>научно-исследовательской лаборатории 0815, </a:t>
            </a:r>
            <a:r>
              <a:rPr lang="ru-RU" sz="2000" dirty="0"/>
              <a:t>это создание понятного графического </a:t>
            </a:r>
            <a:r>
              <a:rPr lang="ru-RU" sz="2000" dirty="0" smtClean="0"/>
              <a:t>интерфейса </a:t>
            </a:r>
            <a:r>
              <a:rPr lang="ru-RU" sz="2000" dirty="0"/>
              <a:t>для программного продукта </a:t>
            </a:r>
            <a:r>
              <a:rPr lang="ru-RU" sz="2000" dirty="0" smtClean="0"/>
              <a:t>Логос-Препост.</a:t>
            </a:r>
          </a:p>
          <a:p>
            <a:pPr marL="109728" indent="0">
              <a:buNone/>
            </a:pPr>
            <a:r>
              <a:rPr lang="ru-RU" sz="2000" dirty="0" smtClean="0"/>
              <a:t>	</a:t>
            </a:r>
            <a:r>
              <a:rPr lang="ru-RU" sz="2100" dirty="0"/>
              <a:t>Поэтому </a:t>
            </a:r>
            <a:r>
              <a:rPr lang="ru-RU" sz="2100" dirty="0" smtClean="0"/>
              <a:t>исследование </a:t>
            </a:r>
            <a:r>
              <a:rPr lang="ru-RU" sz="2100" dirty="0"/>
              <a:t>в области создания графических интерфейсов, модернизация и создание необходимых </a:t>
            </a:r>
            <a:r>
              <a:rPr lang="ru-RU" sz="2100" dirty="0" smtClean="0"/>
              <a:t>вспомогательных </a:t>
            </a:r>
            <a:r>
              <a:rPr lang="ru-RU" sz="2100" dirty="0"/>
              <a:t>элементов в существующем графическом интерфейсе является актуальным.</a:t>
            </a:r>
          </a:p>
          <a:p>
            <a:pPr marL="109728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13873" y="6381328"/>
            <a:ext cx="762000" cy="36576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54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22" y="698416"/>
            <a:ext cx="8992185" cy="5976664"/>
          </a:xfrm>
        </p:spPr>
        <p:txBody>
          <a:bodyPr>
            <a:normAutofit fontScale="55000" lnSpcReduction="20000"/>
          </a:bodyPr>
          <a:lstStyle/>
          <a:p>
            <a:pPr marL="109728" indent="0" algn="just">
              <a:lnSpc>
                <a:spcPct val="150000"/>
              </a:lnSpc>
              <a:buClrTx/>
              <a:buNone/>
            </a:pPr>
            <a:r>
              <a:rPr lang="ru-RU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Цель:</a:t>
            </a: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 algn="just">
              <a:lnSpc>
                <a:spcPct val="150000"/>
              </a:lnSpc>
              <a:buClrTx/>
              <a:buNone/>
            </a:pPr>
            <a:r>
              <a:rPr lang="ru-RU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sz="3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</a:t>
            </a:r>
            <a:r>
              <a:rPr lang="ru-RU" sz="3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работы </a:t>
            </a:r>
            <a:r>
              <a:rPr lang="ru-RU" sz="3500" dirty="0">
                <a:solidFill>
                  <a:schemeClr val="tx1"/>
                </a:solidFill>
              </a:rPr>
              <a:t>заключается в исследовании и модернизации существующего графического интерфейса системы настроек запуска и расширение функциональности программного </a:t>
            </a:r>
            <a:r>
              <a:rPr lang="ru-RU" sz="3500" dirty="0" smtClean="0">
                <a:solidFill>
                  <a:schemeClr val="tx1"/>
                </a:solidFill>
              </a:rPr>
              <a:t>продукта Логос-</a:t>
            </a:r>
            <a:r>
              <a:rPr lang="ru-RU" sz="3500" dirty="0" err="1" smtClean="0">
                <a:solidFill>
                  <a:schemeClr val="tx1"/>
                </a:solidFill>
              </a:rPr>
              <a:t>Препост</a:t>
            </a:r>
            <a:r>
              <a:rPr lang="ru-RU" sz="3500" dirty="0" smtClean="0">
                <a:solidFill>
                  <a:schemeClr val="tx1"/>
                </a:solidFill>
              </a:rPr>
              <a:t> </a:t>
            </a:r>
            <a:r>
              <a:rPr lang="ru-RU" sz="3500" dirty="0">
                <a:solidFill>
                  <a:schemeClr val="tx1"/>
                </a:solidFill>
              </a:rPr>
              <a:t>в виде менеджера по мониторингу запущенных задач</a:t>
            </a:r>
            <a:r>
              <a:rPr lang="ru-RU" sz="3500" dirty="0" smtClean="0">
                <a:solidFill>
                  <a:schemeClr val="tx1"/>
                </a:solidFill>
              </a:rPr>
              <a:t>.</a:t>
            </a:r>
          </a:p>
          <a:p>
            <a:pPr marL="109728" indent="0" algn="just">
              <a:lnSpc>
                <a:spcPct val="150000"/>
              </a:lnSpc>
              <a:buClrTx/>
              <a:buNone/>
            </a:pPr>
            <a:endParaRPr lang="ru-RU" sz="3500" dirty="0">
              <a:solidFill>
                <a:schemeClr val="tx1"/>
              </a:solidFill>
            </a:endParaRPr>
          </a:p>
          <a:p>
            <a:pPr marL="109728" indent="0">
              <a:lnSpc>
                <a:spcPct val="150000"/>
              </a:lnSpc>
              <a:buClrTx/>
              <a:buNone/>
            </a:pPr>
            <a:r>
              <a:rPr lang="ru-RU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ru-RU" sz="3500" dirty="0" smtClean="0">
                <a:solidFill>
                  <a:schemeClr val="tx1"/>
                </a:solidFill>
              </a:rPr>
              <a:t>изучить </a:t>
            </a:r>
            <a:r>
              <a:rPr lang="ru-RU" sz="3500" dirty="0">
                <a:solidFill>
                  <a:schemeClr val="tx1"/>
                </a:solidFill>
              </a:rPr>
              <a:t>основные понятия, используемые при проектировании пользовательского </a:t>
            </a:r>
            <a:r>
              <a:rPr lang="ru-RU" sz="3500" dirty="0" smtClean="0">
                <a:solidFill>
                  <a:schemeClr val="tx1"/>
                </a:solidFill>
              </a:rPr>
              <a:t>интерфейса;</a:t>
            </a:r>
            <a:endParaRPr lang="en-US" sz="35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ru-RU" sz="3500" dirty="0" smtClean="0">
                <a:solidFill>
                  <a:schemeClr val="tx1"/>
                </a:solidFill>
              </a:rPr>
              <a:t>выявить отличительные черты присущие хорошему графическому интерфейсу;</a:t>
            </a:r>
            <a:endParaRPr lang="ru-RU" sz="35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ru-RU" sz="3500" dirty="0">
                <a:solidFill>
                  <a:schemeClr val="tx1"/>
                </a:solidFill>
              </a:rPr>
              <a:t>исследовать существующий интерфейс пользователя </a:t>
            </a:r>
            <a:r>
              <a:rPr lang="ru-RU" sz="3500" dirty="0" smtClean="0">
                <a:solidFill>
                  <a:schemeClr val="tx1"/>
                </a:solidFill>
              </a:rPr>
              <a:t>средствами </a:t>
            </a:r>
            <a:r>
              <a:rPr lang="ru-RU" sz="3500" dirty="0">
                <a:solidFill>
                  <a:schemeClr val="tx1"/>
                </a:solidFill>
              </a:rPr>
              <a:t>запуска и мониторинга задач и выявить его недостатки;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ru-RU" sz="3500" dirty="0" smtClean="0">
                <a:solidFill>
                  <a:schemeClr val="tx1"/>
                </a:solidFill>
              </a:rPr>
              <a:t>определить </a:t>
            </a:r>
            <a:r>
              <a:rPr lang="ru-RU" sz="3500" dirty="0">
                <a:solidFill>
                  <a:schemeClr val="tx1"/>
                </a:solidFill>
              </a:rPr>
              <a:t>элементы улучшения и реализовать </a:t>
            </a:r>
            <a:r>
              <a:rPr lang="ru-RU" sz="3500" dirty="0" smtClean="0">
                <a:solidFill>
                  <a:schemeClr val="tx1"/>
                </a:solidFill>
              </a:rPr>
              <a:t>модернизированный графический интерфейс системы </a:t>
            </a:r>
            <a:r>
              <a:rPr lang="ru-RU" sz="3500" dirty="0">
                <a:solidFill>
                  <a:schemeClr val="tx1"/>
                </a:solidFill>
              </a:rPr>
              <a:t>настроек запуска расчётов;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ru-RU" sz="3500" dirty="0">
                <a:solidFill>
                  <a:schemeClr val="tx1"/>
                </a:solidFill>
              </a:rPr>
              <a:t>разработать </a:t>
            </a:r>
            <a:r>
              <a:rPr lang="ru-RU" sz="3500" dirty="0" smtClean="0">
                <a:solidFill>
                  <a:schemeClr val="tx1"/>
                </a:solidFill>
              </a:rPr>
              <a:t>и реализовать менеджер мониторинга </a:t>
            </a:r>
            <a:r>
              <a:rPr lang="ru-RU" sz="3500" dirty="0">
                <a:solidFill>
                  <a:schemeClr val="tx1"/>
                </a:solidFill>
              </a:rPr>
              <a:t>запущенных </a:t>
            </a:r>
            <a:r>
              <a:rPr lang="ru-RU" sz="3500" dirty="0" smtClean="0">
                <a:solidFill>
                  <a:schemeClr val="tx1"/>
                </a:solidFill>
              </a:rPr>
              <a:t>задач</a:t>
            </a:r>
            <a:r>
              <a:rPr lang="ru-RU" sz="3500" dirty="0">
                <a:solidFill>
                  <a:schemeClr val="tx1"/>
                </a:solidFill>
              </a:rPr>
              <a:t>.</a:t>
            </a:r>
            <a:endParaRPr lang="ru-RU" sz="3500" dirty="0" smtClean="0">
              <a:solidFill>
                <a:schemeClr val="tx1"/>
              </a:solidFill>
            </a:endParaRP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13873" y="6381328"/>
            <a:ext cx="762000" cy="36576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1463963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UI </a:t>
            </a:r>
            <a:r>
              <a:rPr lang="ru-RU" dirty="0"/>
              <a:t>(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Interface</a:t>
            </a:r>
            <a:r>
              <a:rPr lang="ru-RU" dirty="0"/>
              <a:t> – дословно «пользовательский интерфейс»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dirty="0"/>
              <a:t> – то, как выглядит интерфейс, и то, какие физические характеристики приобретает. </a:t>
            </a:r>
            <a:endParaRPr lang="ru-RU" dirty="0" smtClean="0"/>
          </a:p>
          <a:p>
            <a:pPr algn="just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UX </a:t>
            </a:r>
            <a:r>
              <a:rPr lang="ru-RU" dirty="0"/>
              <a:t>(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Experience</a:t>
            </a:r>
            <a:r>
              <a:rPr lang="ru-RU" dirty="0"/>
              <a:t> – дословно: «опыт пользователя»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dirty="0"/>
              <a:t> – это то, какой опыт/впечатление получает пользователь от работы с </a:t>
            </a:r>
            <a:r>
              <a:rPr lang="ru-RU" dirty="0" smtClean="0"/>
              <a:t>данным интерфейсом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745540"/>
            <a:ext cx="410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ru-RU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Понятие UX/UI-дизайн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94" y="2912942"/>
            <a:ext cx="5085986" cy="339065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9512" y="3153246"/>
            <a:ext cx="36724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UX/UI-дизайн</a:t>
            </a:r>
            <a:r>
              <a:rPr lang="ru-RU" dirty="0" smtClean="0"/>
              <a:t> </a:t>
            </a:r>
            <a:r>
              <a:rPr lang="ru-RU" dirty="0"/>
              <a:t>– это проектирование любых пользовательских интерфейсов, в которых удобство использования так же важно, как и внешний вид. </a:t>
            </a:r>
            <a:r>
              <a:rPr lang="ru-RU" dirty="0" smtClean="0"/>
              <a:t>UX </a:t>
            </a:r>
            <a:r>
              <a:rPr lang="ru-RU" dirty="0"/>
              <a:t>и UI неразрывно связаны между собой, и являются неотъемлемой частью успешного цифрового продукта. </a:t>
            </a:r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13873" y="6381328"/>
            <a:ext cx="762000" cy="36576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2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496" y="745540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Эргономика и </a:t>
            </a:r>
            <a:r>
              <a:rPr lang="ru-RU" sz="28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юзабилити</a:t>
            </a:r>
            <a:endParaRPr lang="ru-RU" sz="2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412776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Эргономика</a:t>
            </a:r>
            <a:r>
              <a:rPr lang="ru-RU" dirty="0" smtClean="0"/>
              <a:t> </a:t>
            </a:r>
            <a:r>
              <a:rPr lang="ru-RU" dirty="0"/>
              <a:t>(от греч. </a:t>
            </a:r>
            <a:r>
              <a:rPr lang="ru-RU" dirty="0" err="1"/>
              <a:t>ergon</a:t>
            </a:r>
            <a:r>
              <a:rPr lang="ru-RU" dirty="0"/>
              <a:t> – работа и </a:t>
            </a:r>
            <a:r>
              <a:rPr lang="ru-RU" dirty="0" err="1"/>
              <a:t>nomos</a:t>
            </a:r>
            <a:r>
              <a:rPr lang="ru-RU" dirty="0"/>
              <a:t> – закон) – научно-прикладная дисциплина, занимающаяся изучением и созданием эффективных систем, управляемых человеком</a:t>
            </a:r>
            <a:r>
              <a:rPr lang="ru-RU" dirty="0" smtClean="0"/>
              <a:t>.</a:t>
            </a:r>
          </a:p>
          <a:p>
            <a:pPr algn="just"/>
            <a:r>
              <a:rPr lang="ru-RU" dirty="0"/>
              <a:t>Эргономика изучает действия человека в процессе работы, скорость освоения им новой техники, затраты его энергии, производительность и интенсивность при конкретных видах деятельности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algn="just"/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Юзабилити</a:t>
            </a:r>
            <a:r>
              <a:rPr lang="ru-RU" dirty="0"/>
              <a:t> (англ. </a:t>
            </a:r>
            <a:r>
              <a:rPr lang="ru-RU" dirty="0" err="1"/>
              <a:t>usability</a:t>
            </a:r>
            <a:r>
              <a:rPr lang="ru-RU" dirty="0"/>
              <a:t> – «возможность использования», «способность быть использованным», «полезность») – степень </a:t>
            </a:r>
            <a:r>
              <a:rPr lang="ru-RU" dirty="0" smtClean="0"/>
              <a:t>эффективности</a:t>
            </a:r>
            <a:r>
              <a:rPr lang="ru-RU" dirty="0"/>
              <a:t>, продуктивности и </a:t>
            </a:r>
            <a:r>
              <a:rPr lang="ru-RU" dirty="0" smtClean="0"/>
              <a:t>удовлетворенности</a:t>
            </a:r>
            <a:r>
              <a:rPr lang="ru-RU" dirty="0"/>
              <a:t>, с которыми </a:t>
            </a:r>
            <a:r>
              <a:rPr lang="ru-RU" dirty="0" smtClean="0"/>
              <a:t>продукт может </a:t>
            </a:r>
            <a:r>
              <a:rPr lang="ru-RU" dirty="0"/>
              <a:t>быть использован </a:t>
            </a:r>
            <a:r>
              <a:rPr lang="ru-RU" dirty="0" smtClean="0"/>
              <a:t>определенными пользователями </a:t>
            </a:r>
            <a:r>
              <a:rPr lang="ru-RU" dirty="0"/>
              <a:t>в </a:t>
            </a:r>
            <a:endParaRPr lang="ru-RU" dirty="0" smtClean="0"/>
          </a:p>
          <a:p>
            <a:pPr algn="just"/>
            <a:r>
              <a:rPr lang="ru-RU" dirty="0" smtClean="0"/>
              <a:t>определенном контексте использования для </a:t>
            </a:r>
          </a:p>
          <a:p>
            <a:pPr algn="just"/>
            <a:r>
              <a:rPr lang="ru-RU" dirty="0" smtClean="0"/>
              <a:t>достижения определенных целей.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158958"/>
            <a:ext cx="4232454" cy="27363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072650"/>
            <a:ext cx="3893840" cy="1627069"/>
          </a:xfrm>
          <a:prstGeom prst="rect">
            <a:avLst/>
          </a:prstGeom>
        </p:spPr>
      </p:pic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13873" y="6381328"/>
            <a:ext cx="762000" cy="36576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7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Антон\Desktop\tmb_225761_706363 - копия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93096"/>
            <a:ext cx="4488160" cy="252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1520" y="620688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Критические качества </a:t>
            </a:r>
            <a:r>
              <a:rPr lang="ru-RU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эргономичного интерфейса </a:t>
            </a:r>
            <a:r>
              <a:rPr lang="ru-RU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пользователя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760036"/>
            <a:ext cx="86409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600" dirty="0" smtClean="0"/>
              <a:t>К критическим качествам относятся: </a:t>
            </a:r>
            <a:endParaRPr lang="ru-RU" sz="2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600" dirty="0"/>
              <a:t>скорость работы пользователей; </a:t>
            </a:r>
          </a:p>
          <a:p>
            <a:pPr marL="342900" indent="-342900">
              <a:buAutoNum type="arabicPeriod"/>
            </a:pPr>
            <a:r>
              <a:rPr lang="ru-RU" sz="2600" dirty="0"/>
              <a:t>количество человеческих ошибок; </a:t>
            </a:r>
          </a:p>
          <a:p>
            <a:pPr marL="342900" indent="-342900">
              <a:buAutoNum type="arabicPeriod"/>
            </a:pPr>
            <a:r>
              <a:rPr lang="ru-RU" sz="2600" dirty="0"/>
              <a:t>скорость обучения; </a:t>
            </a:r>
          </a:p>
          <a:p>
            <a:pPr marL="342900" indent="-342900">
              <a:buAutoNum type="arabicPeriod"/>
            </a:pPr>
            <a:r>
              <a:rPr lang="ru-RU" sz="2600" dirty="0"/>
              <a:t>эстетическое представление </a:t>
            </a:r>
            <a:r>
              <a:rPr lang="ru-RU" sz="2600" dirty="0" smtClean="0"/>
              <a:t>графического</a:t>
            </a:r>
          </a:p>
          <a:p>
            <a:r>
              <a:rPr lang="ru-RU" sz="2600" dirty="0" smtClean="0"/>
              <a:t>    интерфейса</a:t>
            </a:r>
            <a:endParaRPr lang="ru-RU" sz="2600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13873" y="6381328"/>
            <a:ext cx="762000" cy="36576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95" y="2918692"/>
            <a:ext cx="3313611" cy="3419646"/>
          </a:xfrm>
          <a:prstGeom prst="rect">
            <a:avLst/>
          </a:prstGeom>
        </p:spPr>
      </p:pic>
      <p:cxnSp>
        <p:nvCxnSpPr>
          <p:cNvPr id="34" name="Прямая соединительная линия 33"/>
          <p:cNvCxnSpPr/>
          <p:nvPr/>
        </p:nvCxnSpPr>
        <p:spPr>
          <a:xfrm>
            <a:off x="4405310" y="1191047"/>
            <a:ext cx="0" cy="365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763688" y="1351846"/>
            <a:ext cx="5328592" cy="1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1763688" y="1342741"/>
            <a:ext cx="0" cy="171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7092280" y="1368214"/>
            <a:ext cx="0" cy="171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Рисунок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597" y="1602906"/>
            <a:ext cx="1414739" cy="492083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81" y="1606009"/>
            <a:ext cx="2196239" cy="493034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02906"/>
            <a:ext cx="1988461" cy="486261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10" y="591411"/>
            <a:ext cx="1800000" cy="533333"/>
          </a:xfrm>
          <a:prstGeom prst="rect">
            <a:avLst/>
          </a:prstGeom>
        </p:spPr>
      </p:pic>
      <p:sp>
        <p:nvSpPr>
          <p:cNvPr id="42" name="Прямоугольник 41"/>
          <p:cNvSpPr/>
          <p:nvPr/>
        </p:nvSpPr>
        <p:spPr>
          <a:xfrm>
            <a:off x="1115616" y="6372036"/>
            <a:ext cx="237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dirty="0" smtClean="0">
                <a:solidFill>
                  <a:schemeClr val="tx2"/>
                </a:solidFill>
              </a:rPr>
              <a:t>Последовательно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45" name="Рисунок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0098" y="2210083"/>
            <a:ext cx="2820293" cy="4128255"/>
          </a:xfrm>
          <a:prstGeom prst="rect">
            <a:avLst/>
          </a:prstGeom>
        </p:spPr>
      </p:pic>
      <p:sp>
        <p:nvSpPr>
          <p:cNvPr id="46" name="Прямоугольник 45"/>
          <p:cNvSpPr/>
          <p:nvPr/>
        </p:nvSpPr>
        <p:spPr>
          <a:xfrm>
            <a:off x="5724128" y="6372036"/>
            <a:ext cx="1856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dirty="0" smtClean="0">
                <a:solidFill>
                  <a:schemeClr val="tx2"/>
                </a:solidFill>
              </a:rPr>
              <a:t>Параллельно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1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13873" y="6381328"/>
            <a:ext cx="762000" cy="36576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6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6" y="1412776"/>
            <a:ext cx="4740204" cy="496855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96798" y="3284984"/>
            <a:ext cx="3555121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23528" y="2081237"/>
            <a:ext cx="2088232" cy="823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988840"/>
            <a:ext cx="4192520" cy="3096344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323528" y="4086199"/>
            <a:ext cx="3960440" cy="926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876256" y="2598829"/>
            <a:ext cx="165618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776080" y="1052736"/>
            <a:ext cx="15445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228292" y="1412776"/>
            <a:ext cx="8592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501410" y="632809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dirty="0" smtClean="0">
                <a:solidFill>
                  <a:schemeClr val="tx2"/>
                </a:solidFill>
              </a:rPr>
              <a:t>Локальный расчет 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228184" y="1043444"/>
            <a:ext cx="189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dirty="0">
                <a:solidFill>
                  <a:schemeClr val="tx2"/>
                </a:solidFill>
              </a:rPr>
              <a:t>Новая версия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700064" y="1043444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dirty="0">
                <a:solidFill>
                  <a:schemeClr val="tx2"/>
                </a:solidFill>
              </a:rPr>
              <a:t>Старая версия</a:t>
            </a:r>
          </a:p>
        </p:txBody>
      </p:sp>
      <p:sp>
        <p:nvSpPr>
          <p:cNvPr id="1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13873" y="6381328"/>
            <a:ext cx="762000" cy="36576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94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/>
          <p:cNvCxnSpPr/>
          <p:nvPr/>
        </p:nvCxnSpPr>
        <p:spPr>
          <a:xfrm flipH="1">
            <a:off x="228292" y="1412776"/>
            <a:ext cx="8592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6228184" y="1043444"/>
            <a:ext cx="189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dirty="0">
                <a:solidFill>
                  <a:schemeClr val="tx2"/>
                </a:solidFill>
              </a:rPr>
              <a:t>Новая версия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700064" y="1043444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dirty="0">
                <a:solidFill>
                  <a:schemeClr val="tx2"/>
                </a:solidFill>
              </a:rPr>
              <a:t>Старая версия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54079"/>
            <a:ext cx="3589862" cy="516273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67806" y="2640769"/>
            <a:ext cx="3191641" cy="612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67411" y="3897052"/>
            <a:ext cx="3192036" cy="542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988840"/>
            <a:ext cx="4192520" cy="3096344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5076056" y="2564904"/>
            <a:ext cx="146250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4776080" y="1052736"/>
            <a:ext cx="15445" cy="568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13873" y="6381328"/>
            <a:ext cx="762000" cy="36576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6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6709</TotalTime>
  <Words>507</Words>
  <Application>Microsoft Office PowerPoint</Application>
  <PresentationFormat>Экран (4:3)</PresentationFormat>
  <Paragraphs>102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Georgia</vt:lpstr>
      <vt:lpstr>Times New Roman</vt:lpstr>
      <vt:lpstr>Trebuchet MS</vt:lpstr>
      <vt:lpstr>Wingdings</vt:lpstr>
      <vt:lpstr>Wingdings 2</vt:lpstr>
      <vt:lpstr>Городская</vt:lpstr>
      <vt:lpstr>Презентация PowerPoint</vt:lpstr>
      <vt:lpstr>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DEPO</dc:creator>
  <cp:lastModifiedBy>Ksenia</cp:lastModifiedBy>
  <cp:revision>242</cp:revision>
  <dcterms:created xsi:type="dcterms:W3CDTF">2019-12-29T12:04:20Z</dcterms:created>
  <dcterms:modified xsi:type="dcterms:W3CDTF">2021-06-29T03:36:07Z</dcterms:modified>
</cp:coreProperties>
</file>