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D509C-944C-4AB7-A6A3-9AD8EDCB5947}" v="522" dt="2022-02-14T21:05:4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C05AC-80C2-493E-B738-11A2C4754B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9C9363-B68C-401D-90F7-2924D8B19BA3}">
      <dgm:prSet/>
      <dgm:spPr/>
      <dgm:t>
        <a:bodyPr/>
        <a:lstStyle/>
        <a:p>
          <a:pPr rtl="0"/>
          <a:r>
            <a:rPr lang="ru-RU" dirty="0"/>
            <a:t>C 2017 года основные браузера отказываются от использования алгоритма SHA-1:</a:t>
          </a:r>
          <a:endParaRPr lang="en-US" dirty="0"/>
        </a:p>
      </dgm:t>
    </dgm:pt>
    <dgm:pt modelId="{5374F30F-2701-41B2-8FFE-F42783D5BD45}" type="parTrans" cxnId="{EC7E25B7-70CD-4101-A731-E54343D8940D}">
      <dgm:prSet/>
      <dgm:spPr/>
      <dgm:t>
        <a:bodyPr/>
        <a:lstStyle/>
        <a:p>
          <a:endParaRPr lang="en-US"/>
        </a:p>
      </dgm:t>
    </dgm:pt>
    <dgm:pt modelId="{3993E964-BE10-4A27-BA4F-09652EE3556D}" type="sibTrans" cxnId="{EC7E25B7-70CD-4101-A731-E54343D8940D}">
      <dgm:prSet/>
      <dgm:spPr/>
      <dgm:t>
        <a:bodyPr/>
        <a:lstStyle/>
        <a:p>
          <a:endParaRPr lang="en-US"/>
        </a:p>
      </dgm:t>
    </dgm:pt>
    <dgm:pt modelId="{9B2FE5E0-9214-45C3-99A3-D09F02FD7B2A}">
      <dgm:prSet/>
      <dgm:spPr/>
      <dgm:t>
        <a:bodyPr/>
        <a:lstStyle/>
        <a:p>
          <a:r>
            <a:rPr lang="ru-RU" dirty="0"/>
            <a:t>Mozilla</a:t>
          </a:r>
          <a:endParaRPr lang="en-US" dirty="0"/>
        </a:p>
      </dgm:t>
    </dgm:pt>
    <dgm:pt modelId="{A2092F44-CB84-449B-B9DE-E2CE3DCCABC9}" type="parTrans" cxnId="{8931A621-ACCD-4CC7-BAB9-5AF1BAD873FE}">
      <dgm:prSet/>
      <dgm:spPr/>
      <dgm:t>
        <a:bodyPr/>
        <a:lstStyle/>
        <a:p>
          <a:endParaRPr lang="en-US"/>
        </a:p>
      </dgm:t>
    </dgm:pt>
    <dgm:pt modelId="{E958EACC-B604-4D85-8D43-C77EFA21D8C7}" type="sibTrans" cxnId="{8931A621-ACCD-4CC7-BAB9-5AF1BAD873FE}">
      <dgm:prSet/>
      <dgm:spPr/>
      <dgm:t>
        <a:bodyPr/>
        <a:lstStyle/>
        <a:p>
          <a:endParaRPr lang="en-US"/>
        </a:p>
      </dgm:t>
    </dgm:pt>
    <dgm:pt modelId="{F2C3508A-5F7B-4098-B4FD-F82A9314E79B}">
      <dgm:prSet/>
      <dgm:spPr/>
      <dgm:t>
        <a:bodyPr/>
        <a:lstStyle/>
        <a:p>
          <a:r>
            <a:rPr lang="ru-RU" dirty="0" err="1"/>
            <a:t>Chrome</a:t>
          </a:r>
          <a:endParaRPr lang="en-US" dirty="0" err="1"/>
        </a:p>
      </dgm:t>
    </dgm:pt>
    <dgm:pt modelId="{8E643240-FD59-4998-AD92-EDA7D93A3071}" type="parTrans" cxnId="{FE38BB64-7751-42E9-88F2-BB16775680CC}">
      <dgm:prSet/>
      <dgm:spPr/>
      <dgm:t>
        <a:bodyPr/>
        <a:lstStyle/>
        <a:p>
          <a:endParaRPr lang="en-US"/>
        </a:p>
      </dgm:t>
    </dgm:pt>
    <dgm:pt modelId="{818E63E8-E3C9-4815-AC3C-3CFE17AB114E}" type="sibTrans" cxnId="{FE38BB64-7751-42E9-88F2-BB16775680CC}">
      <dgm:prSet/>
      <dgm:spPr/>
      <dgm:t>
        <a:bodyPr/>
        <a:lstStyle/>
        <a:p>
          <a:endParaRPr lang="en-US"/>
        </a:p>
      </dgm:t>
    </dgm:pt>
    <dgm:pt modelId="{DD2AF7D4-2DCE-4247-8D1D-9933730651D9}">
      <dgm:prSet/>
      <dgm:spPr/>
      <dgm:t>
        <a:bodyPr/>
        <a:lstStyle/>
        <a:p>
          <a:r>
            <a:rPr lang="ru-RU" dirty="0"/>
            <a:t>Opera</a:t>
          </a:r>
          <a:endParaRPr lang="en-US" dirty="0"/>
        </a:p>
      </dgm:t>
    </dgm:pt>
    <dgm:pt modelId="{B8833497-8036-4516-AC0B-9BE1086E3705}" type="parTrans" cxnId="{0EF14D24-5B8E-4662-8521-71C1D9D021B3}">
      <dgm:prSet/>
      <dgm:spPr/>
      <dgm:t>
        <a:bodyPr/>
        <a:lstStyle/>
        <a:p>
          <a:endParaRPr lang="en-US"/>
        </a:p>
      </dgm:t>
    </dgm:pt>
    <dgm:pt modelId="{5FCACB50-C83B-4BE7-979F-B1A7C784DDA1}" type="sibTrans" cxnId="{0EF14D24-5B8E-4662-8521-71C1D9D021B3}">
      <dgm:prSet/>
      <dgm:spPr/>
      <dgm:t>
        <a:bodyPr/>
        <a:lstStyle/>
        <a:p>
          <a:endParaRPr lang="en-US"/>
        </a:p>
      </dgm:t>
    </dgm:pt>
    <dgm:pt modelId="{15E66F43-BCDA-4DE6-A2EC-FC1CEF9ADF65}">
      <dgm:prSet/>
      <dgm:spPr/>
      <dgm:t>
        <a:bodyPr/>
        <a:lstStyle/>
        <a:p>
          <a:r>
            <a:rPr lang="ru-RU" dirty="0" err="1"/>
            <a:t>Яндекс.Браузер</a:t>
          </a:r>
          <a:endParaRPr lang="en-US" dirty="0" err="1"/>
        </a:p>
      </dgm:t>
    </dgm:pt>
    <dgm:pt modelId="{3BA56C54-8F18-4D78-A0F6-229790494F70}" type="parTrans" cxnId="{7E666301-B51F-442B-8A48-8A1A1A2BF2F6}">
      <dgm:prSet/>
      <dgm:spPr/>
      <dgm:t>
        <a:bodyPr/>
        <a:lstStyle/>
        <a:p>
          <a:endParaRPr lang="en-US"/>
        </a:p>
      </dgm:t>
    </dgm:pt>
    <dgm:pt modelId="{A0AF497F-4718-4823-A0E7-FBDA2EAD3C68}" type="sibTrans" cxnId="{7E666301-B51F-442B-8A48-8A1A1A2BF2F6}">
      <dgm:prSet/>
      <dgm:spPr/>
      <dgm:t>
        <a:bodyPr/>
        <a:lstStyle/>
        <a:p>
          <a:endParaRPr lang="en-US"/>
        </a:p>
      </dgm:t>
    </dgm:pt>
    <dgm:pt modelId="{F2E2FEE3-98A6-482B-9E6F-E3E558F3DCAF}" type="pres">
      <dgm:prSet presAssocID="{E07C05AC-80C2-493E-B738-11A2C4754BEC}" presName="linear" presStyleCnt="0">
        <dgm:presLayoutVars>
          <dgm:animLvl val="lvl"/>
          <dgm:resizeHandles val="exact"/>
        </dgm:presLayoutVars>
      </dgm:prSet>
      <dgm:spPr/>
    </dgm:pt>
    <dgm:pt modelId="{3D1572F7-019B-4D06-B560-7ADC7E159423}" type="pres">
      <dgm:prSet presAssocID="{449C9363-B68C-401D-90F7-2924D8B19BA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5A4689-AD33-41CF-8495-7A35CE37383F}" type="pres">
      <dgm:prSet presAssocID="{449C9363-B68C-401D-90F7-2924D8B19B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666301-B51F-442B-8A48-8A1A1A2BF2F6}" srcId="{449C9363-B68C-401D-90F7-2924D8B19BA3}" destId="{15E66F43-BCDA-4DE6-A2EC-FC1CEF9ADF65}" srcOrd="3" destOrd="0" parTransId="{3BA56C54-8F18-4D78-A0F6-229790494F70}" sibTransId="{A0AF497F-4718-4823-A0E7-FBDA2EAD3C68}"/>
    <dgm:cxn modelId="{F0D31A04-96C5-45AA-A89B-1277F4A38D46}" type="presOf" srcId="{F2C3508A-5F7B-4098-B4FD-F82A9314E79B}" destId="{5D5A4689-AD33-41CF-8495-7A35CE37383F}" srcOrd="0" destOrd="1" presId="urn:microsoft.com/office/officeart/2005/8/layout/vList2"/>
    <dgm:cxn modelId="{8931A621-ACCD-4CC7-BAB9-5AF1BAD873FE}" srcId="{449C9363-B68C-401D-90F7-2924D8B19BA3}" destId="{9B2FE5E0-9214-45C3-99A3-D09F02FD7B2A}" srcOrd="0" destOrd="0" parTransId="{A2092F44-CB84-449B-B9DE-E2CE3DCCABC9}" sibTransId="{E958EACC-B604-4D85-8D43-C77EFA21D8C7}"/>
    <dgm:cxn modelId="{0EF14D24-5B8E-4662-8521-71C1D9D021B3}" srcId="{449C9363-B68C-401D-90F7-2924D8B19BA3}" destId="{DD2AF7D4-2DCE-4247-8D1D-9933730651D9}" srcOrd="2" destOrd="0" parTransId="{B8833497-8036-4516-AC0B-9BE1086E3705}" sibTransId="{5FCACB50-C83B-4BE7-979F-B1A7C784DDA1}"/>
    <dgm:cxn modelId="{F9D25C2D-BCAB-4064-BA4E-22BD03810911}" type="presOf" srcId="{9B2FE5E0-9214-45C3-99A3-D09F02FD7B2A}" destId="{5D5A4689-AD33-41CF-8495-7A35CE37383F}" srcOrd="0" destOrd="0" presId="urn:microsoft.com/office/officeart/2005/8/layout/vList2"/>
    <dgm:cxn modelId="{DA6B645B-9C28-434E-A7DB-745CFC4AEC6A}" type="presOf" srcId="{15E66F43-BCDA-4DE6-A2EC-FC1CEF9ADF65}" destId="{5D5A4689-AD33-41CF-8495-7A35CE37383F}" srcOrd="0" destOrd="3" presId="urn:microsoft.com/office/officeart/2005/8/layout/vList2"/>
    <dgm:cxn modelId="{FE38BB64-7751-42E9-88F2-BB16775680CC}" srcId="{449C9363-B68C-401D-90F7-2924D8B19BA3}" destId="{F2C3508A-5F7B-4098-B4FD-F82A9314E79B}" srcOrd="1" destOrd="0" parTransId="{8E643240-FD59-4998-AD92-EDA7D93A3071}" sibTransId="{818E63E8-E3C9-4815-AC3C-3CFE17AB114E}"/>
    <dgm:cxn modelId="{36113649-B88F-4284-9ECD-C951CA30EF36}" type="presOf" srcId="{449C9363-B68C-401D-90F7-2924D8B19BA3}" destId="{3D1572F7-019B-4D06-B560-7ADC7E159423}" srcOrd="0" destOrd="0" presId="urn:microsoft.com/office/officeart/2005/8/layout/vList2"/>
    <dgm:cxn modelId="{B632A89B-3F5E-4A29-B8C1-5D4BF9C6E0FA}" type="presOf" srcId="{DD2AF7D4-2DCE-4247-8D1D-9933730651D9}" destId="{5D5A4689-AD33-41CF-8495-7A35CE37383F}" srcOrd="0" destOrd="2" presId="urn:microsoft.com/office/officeart/2005/8/layout/vList2"/>
    <dgm:cxn modelId="{EC7E25B7-70CD-4101-A731-E54343D8940D}" srcId="{E07C05AC-80C2-493E-B738-11A2C4754BEC}" destId="{449C9363-B68C-401D-90F7-2924D8B19BA3}" srcOrd="0" destOrd="0" parTransId="{5374F30F-2701-41B2-8FFE-F42783D5BD45}" sibTransId="{3993E964-BE10-4A27-BA4F-09652EE3556D}"/>
    <dgm:cxn modelId="{6371B6D3-6739-4D30-880F-60447C43DC33}" type="presOf" srcId="{E07C05AC-80C2-493E-B738-11A2C4754BEC}" destId="{F2E2FEE3-98A6-482B-9E6F-E3E558F3DCAF}" srcOrd="0" destOrd="0" presId="urn:microsoft.com/office/officeart/2005/8/layout/vList2"/>
    <dgm:cxn modelId="{38676889-706A-4897-A5AD-30B5A1723FBE}" type="presParOf" srcId="{F2E2FEE3-98A6-482B-9E6F-E3E558F3DCAF}" destId="{3D1572F7-019B-4D06-B560-7ADC7E159423}" srcOrd="0" destOrd="0" presId="urn:microsoft.com/office/officeart/2005/8/layout/vList2"/>
    <dgm:cxn modelId="{0E291473-820B-41EA-B3A0-49D75078E2E8}" type="presParOf" srcId="{F2E2FEE3-98A6-482B-9E6F-E3E558F3DCAF}" destId="{5D5A4689-AD33-41CF-8495-7A35CE3738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572F7-019B-4D06-B560-7ADC7E159423}">
      <dsp:nvSpPr>
        <dsp:cNvPr id="0" name=""/>
        <dsp:cNvSpPr/>
      </dsp:nvSpPr>
      <dsp:spPr>
        <a:xfrm>
          <a:off x="0" y="148314"/>
          <a:ext cx="6373813" cy="3140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C 2017 года основные браузера отказываются от использования алгоритма SHA-1:</a:t>
          </a:r>
          <a:endParaRPr lang="en-US" sz="4400" kern="1200" dirty="0"/>
        </a:p>
      </dsp:txBody>
      <dsp:txXfrm>
        <a:off x="153296" y="301610"/>
        <a:ext cx="6067221" cy="2833688"/>
      </dsp:txXfrm>
    </dsp:sp>
    <dsp:sp modelId="{5D5A4689-AD33-41CF-8495-7A35CE37383F}">
      <dsp:nvSpPr>
        <dsp:cNvPr id="0" name=""/>
        <dsp:cNvSpPr/>
      </dsp:nvSpPr>
      <dsp:spPr>
        <a:xfrm>
          <a:off x="0" y="3288595"/>
          <a:ext cx="6373813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400" kern="1200" dirty="0"/>
            <a:t>Mozilla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400" kern="1200" dirty="0" err="1"/>
            <a:t>Chrome</a:t>
          </a:r>
          <a:endParaRPr lang="en-US" sz="3400" kern="1200" dirty="0" err="1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400" kern="1200" dirty="0"/>
            <a:t>Opera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400" kern="1200" dirty="0" err="1"/>
            <a:t>Яндекс.Браузер</a:t>
          </a:r>
          <a:endParaRPr lang="en-US" sz="3400" kern="1200" dirty="0" err="1"/>
        </a:p>
      </dsp:txBody>
      <dsp:txXfrm>
        <a:off x="0" y="3288595"/>
        <a:ext cx="6373813" cy="232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4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0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ru-RU" sz="8000" dirty="0">
                <a:cs typeface="Calibri Light"/>
              </a:rPr>
              <a:t>Выбор </a:t>
            </a:r>
            <a:r>
              <a:rPr lang="ru-RU" sz="8000" dirty="0">
                <a:ea typeface="+mj-lt"/>
                <a:cs typeface="+mj-lt"/>
              </a:rPr>
              <a:t>хеш-алгоритма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>
            <a:normAutofit/>
          </a:bodyPr>
          <a:lstStyle/>
          <a:p>
            <a:endParaRPr lang="ru-RU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32" name="Group 35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5496-EA93-45FB-B834-993857A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ru-RU"/>
              <a:t>Хеш-алгоритмы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268D33ED-6B07-4E61-A937-01817EA5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9" y="1917157"/>
            <a:ext cx="5507183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3A74870-8376-44A9-8572-BF2263B9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/>
              <a:t>MD2</a:t>
            </a:r>
          </a:p>
          <a:p>
            <a:pPr>
              <a:lnSpc>
                <a:spcPct val="100000"/>
              </a:lnSpc>
            </a:pPr>
            <a:r>
              <a:rPr lang="ru-RU" sz="2000"/>
              <a:t>MD4</a:t>
            </a:r>
          </a:p>
          <a:p>
            <a:pPr>
              <a:lnSpc>
                <a:spcPct val="100000"/>
              </a:lnSpc>
            </a:pPr>
            <a:r>
              <a:rPr lang="ru-RU" sz="2000"/>
              <a:t>MD5</a:t>
            </a:r>
          </a:p>
          <a:p>
            <a:pPr>
              <a:lnSpc>
                <a:spcPct val="100000"/>
              </a:lnSpc>
            </a:pPr>
            <a:r>
              <a:rPr lang="ru-RU" sz="2000"/>
              <a:t>SHA</a:t>
            </a:r>
          </a:p>
          <a:p>
            <a:pPr>
              <a:lnSpc>
                <a:spcPct val="100000"/>
              </a:lnSpc>
            </a:pPr>
            <a:r>
              <a:rPr lang="ru-RU" sz="2000"/>
              <a:t>SHA-1</a:t>
            </a:r>
          </a:p>
          <a:p>
            <a:pPr>
              <a:lnSpc>
                <a:spcPct val="100000"/>
              </a:lnSpc>
            </a:pPr>
            <a:r>
              <a:rPr lang="ru-RU" sz="2000"/>
              <a:t>SHA-224</a:t>
            </a:r>
          </a:p>
          <a:p>
            <a:pPr>
              <a:lnSpc>
                <a:spcPct val="100000"/>
              </a:lnSpc>
            </a:pPr>
            <a:r>
              <a:rPr lang="ru-RU" sz="2000"/>
              <a:t>SHA-256</a:t>
            </a:r>
          </a:p>
          <a:p>
            <a:pPr>
              <a:lnSpc>
                <a:spcPct val="100000"/>
              </a:lnSpc>
            </a:pPr>
            <a:r>
              <a:rPr lang="ru-RU" sz="2000"/>
              <a:t>SHA-384</a:t>
            </a:r>
          </a:p>
          <a:p>
            <a:pPr>
              <a:lnSpc>
                <a:spcPct val="100000"/>
              </a:lnSpc>
            </a:pPr>
            <a:r>
              <a:rPr lang="ru-RU" sz="2000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31195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0BE4A-2F1D-48F4-AB1E-8C53DBD6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ru-RU"/>
              <a:t>Хеш-алгоритм MD2, </a:t>
            </a:r>
            <a:r>
              <a:rPr lang="ru-RU" dirty="0"/>
              <a:t>MD4, MD5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EDB960-BE37-4838-AAB6-6E22DA64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0225" y="60655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1DF3C5-5417-4176-95C7-990706A4C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3624151"/>
            <a:ext cx="2525894" cy="2684574"/>
            <a:chOff x="2046943" y="3949349"/>
            <a:chExt cx="2525894" cy="26845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95573F-E56B-4722-AE62-512B2833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229890" y="3766402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27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BADC4-6F44-4F83-ABB7-22E8C4517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250249" y="4462667"/>
              <a:ext cx="1080000" cy="2171256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E40D2-0678-455E-8BE5-4C44E5BE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На данный момент данные алгоритмы считаются </a:t>
            </a:r>
            <a:r>
              <a:rPr lang="ru-RU" sz="1600" dirty="0">
                <a:ea typeface="+mn-lt"/>
                <a:cs typeface="+mn-lt"/>
              </a:rPr>
              <a:t>взломанными</a:t>
            </a:r>
            <a:endParaRPr lang="ru-RU" sz="1600" dirty="0"/>
          </a:p>
          <a:p>
            <a:r>
              <a:rPr lang="ru-RU" sz="1600" dirty="0"/>
              <a:t>MD2 – 1996;</a:t>
            </a:r>
            <a:endParaRPr lang="ru-RU" sz="16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ru-RU" sz="1600" dirty="0"/>
              <a:t>MD4 – 1996;</a:t>
            </a:r>
            <a:endParaRPr lang="ru-RU" sz="16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ru-RU" sz="1600" dirty="0"/>
              <a:t>MD5 – 2004;</a:t>
            </a:r>
            <a:endParaRPr lang="ru-RU" sz="1600" dirty="0">
              <a:solidFill>
                <a:srgbClr val="FFFFFF">
                  <a:alpha val="60000"/>
                </a:srgbClr>
              </a:solidFill>
            </a:endParaRPr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41389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FED98-6D02-4798-834F-B48C3096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/>
              <a:t>Алгоритм SHA-1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6BF67-0763-439E-94C7-2E953106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sz="2000"/>
              <a:t>Также была найдена </a:t>
            </a:r>
            <a:r>
              <a:rPr lang="ru-RU" sz="2000">
                <a:ea typeface="+mn-lt"/>
                <a:cs typeface="+mn-lt"/>
              </a:rPr>
              <a:t>коллизия на 64-раундовый алгоритм с вычислительной сложностью около 2^35 операций.</a:t>
            </a:r>
            <a:endParaRPr lang="ru-RU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E787-D4AA-4593-AF47-99A9C534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ru-RU"/>
              <a:t>Отказ браузеров от SHA-1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Объект 2">
            <a:extLst>
              <a:ext uri="{FF2B5EF4-FFF2-40B4-BE49-F238E27FC236}">
                <a16:creationId xmlns:a16="http://schemas.microsoft.com/office/drawing/2014/main" id="{6C41D1E4-B6F0-49A3-8834-980800B56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93619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8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BC9D5-F52E-4B20-B132-3658F132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Оптимальный выбор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958D9-047D-4423-9C35-0271DF4B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>
                    <a:alpha val="60000"/>
                  </a:srgbClr>
                </a:solidFill>
              </a:rPr>
              <a:t>В настоящие время оптимальным алгоритмом </a:t>
            </a:r>
            <a:r>
              <a:rPr lang="ru-RU" dirty="0">
                <a:ea typeface="+mn-lt"/>
                <a:cs typeface="+mn-lt"/>
              </a:rPr>
              <a:t>хеширование является SHA-256. Основными преимуществом данного алгоритма:</a:t>
            </a:r>
          </a:p>
          <a:p>
            <a:pPr marL="342900" indent="-342900"/>
            <a:r>
              <a:rPr lang="ru-RU" dirty="0">
                <a:solidFill>
                  <a:srgbClr val="FFFFFF">
                    <a:alpha val="60000"/>
                  </a:srgbClr>
                </a:solidFill>
              </a:rPr>
              <a:t>Скорость работы</a:t>
            </a:r>
          </a:p>
          <a:p>
            <a:pPr marL="342900" indent="-342900"/>
            <a:r>
              <a:rPr lang="ru-RU" dirty="0">
                <a:solidFill>
                  <a:srgbClr val="FFFFFF">
                    <a:alpha val="60000"/>
                  </a:srgbClr>
                </a:solidFill>
              </a:rPr>
              <a:t>Надежность</a:t>
            </a:r>
          </a:p>
          <a:p>
            <a:pPr marL="0" indent="0">
              <a:buNone/>
            </a:pPr>
            <a:endParaRPr lang="ru-RU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613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3DFloatVTI</vt:lpstr>
      <vt:lpstr>Выбор хеш-алгоритма</vt:lpstr>
      <vt:lpstr>Хеш-алгоритмы</vt:lpstr>
      <vt:lpstr>Хеш-алгоритм MD2, MD4, MD5</vt:lpstr>
      <vt:lpstr>Алгоритм SHA-1</vt:lpstr>
      <vt:lpstr>Отказ браузеров от SHA-1</vt:lpstr>
      <vt:lpstr>Оптимальный выбор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133</cp:revision>
  <dcterms:created xsi:type="dcterms:W3CDTF">2022-02-14T17:32:32Z</dcterms:created>
  <dcterms:modified xsi:type="dcterms:W3CDTF">2022-02-14T21:06:24Z</dcterms:modified>
</cp:coreProperties>
</file>