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4"/>
  </p:notesMasterIdLst>
  <p:handoutMasterIdLst>
    <p:handoutMasterId r:id="rId45"/>
  </p:handoutMasterIdLst>
  <p:sldIdLst>
    <p:sldId id="256" r:id="rId2"/>
    <p:sldId id="298" r:id="rId3"/>
    <p:sldId id="262" r:id="rId4"/>
    <p:sldId id="257" r:id="rId5"/>
    <p:sldId id="258" r:id="rId6"/>
    <p:sldId id="299" r:id="rId7"/>
    <p:sldId id="260" r:id="rId8"/>
    <p:sldId id="261" r:id="rId9"/>
    <p:sldId id="292" r:id="rId10"/>
    <p:sldId id="300" r:id="rId11"/>
    <p:sldId id="264" r:id="rId12"/>
    <p:sldId id="265" r:id="rId13"/>
    <p:sldId id="266" r:id="rId14"/>
    <p:sldId id="289" r:id="rId15"/>
    <p:sldId id="267" r:id="rId16"/>
    <p:sldId id="268" r:id="rId17"/>
    <p:sldId id="269" r:id="rId18"/>
    <p:sldId id="270" r:id="rId19"/>
    <p:sldId id="271" r:id="rId20"/>
    <p:sldId id="272" r:id="rId21"/>
    <p:sldId id="276" r:id="rId22"/>
    <p:sldId id="274" r:id="rId23"/>
    <p:sldId id="275" r:id="rId24"/>
    <p:sldId id="290" r:id="rId25"/>
    <p:sldId id="296" r:id="rId26"/>
    <p:sldId id="277" r:id="rId27"/>
    <p:sldId id="278" r:id="rId28"/>
    <p:sldId id="282" r:id="rId29"/>
    <p:sldId id="281" r:id="rId30"/>
    <p:sldId id="279" r:id="rId31"/>
    <p:sldId id="280" r:id="rId32"/>
    <p:sldId id="283" r:id="rId33"/>
    <p:sldId id="288" r:id="rId34"/>
    <p:sldId id="284" r:id="rId35"/>
    <p:sldId id="285" r:id="rId36"/>
    <p:sldId id="286" r:id="rId37"/>
    <p:sldId id="287" r:id="rId38"/>
    <p:sldId id="293" r:id="rId39"/>
    <p:sldId id="294" r:id="rId40"/>
    <p:sldId id="295" r:id="rId41"/>
    <p:sldId id="297" r:id="rId42"/>
    <p:sldId id="259"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531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8" d="100"/>
          <a:sy n="88" d="100"/>
        </p:scale>
        <p:origin x="-79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4D497A-8C82-EC4D-8B59-C322A03DA154}" type="datetimeFigureOut">
              <a:rPr lang="en-US" smtClean="0"/>
              <a:t>7/15/15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8C4CF1-B79B-164C-82F0-E06524C5D4EC}" type="slidenum">
              <a:rPr lang="en-US" smtClean="0"/>
              <a:t>‹#›</a:t>
            </a:fld>
            <a:endParaRPr lang="en-US"/>
          </a:p>
        </p:txBody>
      </p:sp>
    </p:spTree>
    <p:extLst>
      <p:ext uri="{BB962C8B-B14F-4D97-AF65-F5344CB8AC3E}">
        <p14:creationId xmlns:p14="http://schemas.microsoft.com/office/powerpoint/2010/main" val="25140016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AC06AD-AC3F-714C-B2FD-295A2D3D1728}" type="datetimeFigureOut">
              <a:rPr lang="en-US" smtClean="0"/>
              <a:t>7/15/15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2BCEB1-48EF-0641-A5F0-2CE09B3CF7E4}" type="slidenum">
              <a:rPr lang="en-US" smtClean="0"/>
              <a:t>‹#›</a:t>
            </a:fld>
            <a:endParaRPr lang="en-US"/>
          </a:p>
        </p:txBody>
      </p:sp>
    </p:spTree>
    <p:extLst>
      <p:ext uri="{BB962C8B-B14F-4D97-AF65-F5344CB8AC3E}">
        <p14:creationId xmlns:p14="http://schemas.microsoft.com/office/powerpoint/2010/main" val="324118292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March 2015, President</a:t>
            </a:r>
            <a:r>
              <a:rPr lang="en-US" baseline="0" dirty="0" smtClean="0"/>
              <a:t> Obama signed an executive order requiring federal agencies to reduce their GHG emissions to 40% below 2008 levels over the next decade.</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AB 32 requires California to reduce its GHG emissions to</a:t>
            </a:r>
            <a:r>
              <a:rPr lang="en-US" baseline="0" dirty="0" smtClean="0"/>
              <a:t> 1990 levels by 2020 – a reduction of approximately 15% below emissions expected under “business as usual” scenario.</a:t>
            </a:r>
            <a:endParaRPr lang="en-US" dirty="0"/>
          </a:p>
        </p:txBody>
      </p:sp>
      <p:sp>
        <p:nvSpPr>
          <p:cNvPr id="4" name="Slide Number Placeholder 3"/>
          <p:cNvSpPr>
            <a:spLocks noGrp="1"/>
          </p:cNvSpPr>
          <p:nvPr>
            <p:ph type="sldNum" sz="quarter" idx="10"/>
          </p:nvPr>
        </p:nvSpPr>
        <p:spPr/>
        <p:txBody>
          <a:bodyPr/>
          <a:lstStyle/>
          <a:p>
            <a:fld id="{492BCEB1-48EF-0641-A5F0-2CE09B3CF7E4}" type="slidenum">
              <a:rPr lang="en-US" smtClean="0"/>
              <a:t>4</a:t>
            </a:fld>
            <a:endParaRPr lang="en-US"/>
          </a:p>
        </p:txBody>
      </p:sp>
    </p:spTree>
    <p:extLst>
      <p:ext uri="{BB962C8B-B14F-4D97-AF65-F5344CB8AC3E}">
        <p14:creationId xmlns:p14="http://schemas.microsoft.com/office/powerpoint/2010/main" val="1939458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Asphalt</a:t>
            </a:r>
            <a:r>
              <a:rPr lang="en-US" baseline="0" dirty="0" smtClean="0"/>
              <a:t> pavement is one of America’s building blocks. The United States has more than 2.6 million miles of paved roads and highways, and 93 percent of those are surfaced with asphalt. Many of which are full-depth asphalt pavements; others are asphalt overlays used to restore the performance of deteriorating concrete pavements.</a:t>
            </a:r>
            <a:endParaRPr lang="en-US" dirty="0"/>
          </a:p>
        </p:txBody>
      </p:sp>
      <p:sp>
        <p:nvSpPr>
          <p:cNvPr id="4" name="Slide Number Placeholder 3"/>
          <p:cNvSpPr>
            <a:spLocks noGrp="1"/>
          </p:cNvSpPr>
          <p:nvPr>
            <p:ph type="sldNum" sz="quarter" idx="10"/>
          </p:nvPr>
        </p:nvSpPr>
        <p:spPr/>
        <p:txBody>
          <a:bodyPr/>
          <a:lstStyle/>
          <a:p>
            <a:fld id="{492BCEB1-48EF-0641-A5F0-2CE09B3CF7E4}" type="slidenum">
              <a:rPr lang="en-US" smtClean="0"/>
              <a:t>6</a:t>
            </a:fld>
            <a:endParaRPr lang="en-US"/>
          </a:p>
        </p:txBody>
      </p:sp>
    </p:spTree>
    <p:extLst>
      <p:ext uri="{BB962C8B-B14F-4D97-AF65-F5344CB8AC3E}">
        <p14:creationId xmlns:p14="http://schemas.microsoft.com/office/powerpoint/2010/main" val="3620802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evaluate pavement condition basing on ..</a:t>
            </a:r>
            <a:endParaRPr lang="en-US" dirty="0"/>
          </a:p>
        </p:txBody>
      </p:sp>
      <p:sp>
        <p:nvSpPr>
          <p:cNvPr id="4" name="Slide Number Placeholder 3"/>
          <p:cNvSpPr>
            <a:spLocks noGrp="1"/>
          </p:cNvSpPr>
          <p:nvPr>
            <p:ph type="sldNum" sz="quarter" idx="10"/>
          </p:nvPr>
        </p:nvSpPr>
        <p:spPr/>
        <p:txBody>
          <a:bodyPr/>
          <a:lstStyle/>
          <a:p>
            <a:fld id="{492BCEB1-48EF-0641-A5F0-2CE09B3CF7E4}" type="slidenum">
              <a:rPr lang="en-US" smtClean="0"/>
              <a:t>8</a:t>
            </a:fld>
            <a:endParaRPr lang="en-US"/>
          </a:p>
        </p:txBody>
      </p:sp>
    </p:spTree>
    <p:extLst>
      <p:ext uri="{BB962C8B-B14F-4D97-AF65-F5344CB8AC3E}">
        <p14:creationId xmlns:p14="http://schemas.microsoft.com/office/powerpoint/2010/main" val="2194146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www.pavementinteractive.org</a:t>
            </a:r>
            <a:r>
              <a:rPr lang="en-US" dirty="0" smtClean="0"/>
              <a:t>/article/flexible-pavement-</a:t>
            </a:r>
            <a:r>
              <a:rPr lang="en-US" dirty="0" err="1" smtClean="0"/>
              <a:t>esal</a:t>
            </a:r>
            <a:r>
              <a:rPr lang="en-US" dirty="0" smtClean="0"/>
              <a:t>-equation/</a:t>
            </a:r>
            <a:endParaRPr lang="en-US" dirty="0"/>
          </a:p>
        </p:txBody>
      </p:sp>
      <p:sp>
        <p:nvSpPr>
          <p:cNvPr id="4" name="Slide Number Placeholder 3"/>
          <p:cNvSpPr>
            <a:spLocks noGrp="1"/>
          </p:cNvSpPr>
          <p:nvPr>
            <p:ph type="sldNum" sz="quarter" idx="10"/>
          </p:nvPr>
        </p:nvSpPr>
        <p:spPr/>
        <p:txBody>
          <a:bodyPr/>
          <a:lstStyle/>
          <a:p>
            <a:fld id="{492BCEB1-48EF-0641-A5F0-2CE09B3CF7E4}" type="slidenum">
              <a:rPr lang="en-US" smtClean="0"/>
              <a:t>38</a:t>
            </a:fld>
            <a:endParaRPr lang="en-US"/>
          </a:p>
        </p:txBody>
      </p:sp>
    </p:spTree>
    <p:extLst>
      <p:ext uri="{BB962C8B-B14F-4D97-AF65-F5344CB8AC3E}">
        <p14:creationId xmlns:p14="http://schemas.microsoft.com/office/powerpoint/2010/main" val="4129897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www.lubrita.com</a:t>
            </a:r>
            <a:r>
              <a:rPr lang="en-US" dirty="0" smtClean="0"/>
              <a:t>/product/</a:t>
            </a:r>
            <a:r>
              <a:rPr lang="en-US" smtClean="0"/>
              <a:t>passenger_car_motor_oils</a:t>
            </a:r>
            <a:endParaRPr lang="en-US"/>
          </a:p>
        </p:txBody>
      </p:sp>
      <p:sp>
        <p:nvSpPr>
          <p:cNvPr id="4" name="Slide Number Placeholder 3"/>
          <p:cNvSpPr>
            <a:spLocks noGrp="1"/>
          </p:cNvSpPr>
          <p:nvPr>
            <p:ph type="sldNum" sz="quarter" idx="10"/>
          </p:nvPr>
        </p:nvSpPr>
        <p:spPr/>
        <p:txBody>
          <a:bodyPr/>
          <a:lstStyle/>
          <a:p>
            <a:fld id="{492BCEB1-48EF-0641-A5F0-2CE09B3CF7E4}" type="slidenum">
              <a:rPr lang="en-US" smtClean="0"/>
              <a:t>42</a:t>
            </a:fld>
            <a:endParaRPr lang="en-US"/>
          </a:p>
        </p:txBody>
      </p:sp>
    </p:spTree>
    <p:extLst>
      <p:ext uri="{BB962C8B-B14F-4D97-AF65-F5344CB8AC3E}">
        <p14:creationId xmlns:p14="http://schemas.microsoft.com/office/powerpoint/2010/main" val="837455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0DCFBC7-0F00-7D4E-856B-E3F56711158E}" type="datetime1">
              <a:rPr lang="en-US" smtClean="0"/>
              <a:t>7/15/15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98B81-955B-6841-9747-E03BBBCFB43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41C7AD-6A06-594B-A386-057155A1E6A4}" type="datetime1">
              <a:rPr lang="en-US" smtClean="0"/>
              <a:t>7/15/15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98B81-955B-6841-9747-E03BBBCFB43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454CF5-818C-0D4F-A190-71E5380AEFC1}" type="datetime1">
              <a:rPr lang="en-US" smtClean="0"/>
              <a:t>7/15/15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98B81-955B-6841-9747-E03BBBCFB43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3EAC02-6BCE-BC48-A618-C41E30F94449}" type="datetime1">
              <a:rPr lang="en-US" smtClean="0"/>
              <a:t>7/15/15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98B81-955B-6841-9747-E03BBBCFB43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B7538E-96C1-B046-80C8-A1B1C2F0FFB3}" type="datetime1">
              <a:rPr lang="en-US" smtClean="0"/>
              <a:t>7/15/15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98B81-955B-6841-9747-E03BBBCFB43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4BFF16-83A5-214F-AA5B-DC825EB685F1}" type="datetime1">
              <a:rPr lang="en-US" smtClean="0"/>
              <a:t>7/15/15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98B81-955B-6841-9747-E03BBBCFB43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BB6FDC-5CF8-A240-8ADD-8FB00AF77064}" type="datetime1">
              <a:rPr lang="en-US" smtClean="0"/>
              <a:t>7/15/15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D98B81-955B-6841-9747-E03BBBCFB43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418336-4574-DA44-B612-2174816B5D07}" type="datetime1">
              <a:rPr lang="en-US" smtClean="0"/>
              <a:t>7/15/15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D98B81-955B-6841-9747-E03BBBCFB43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4877C5-B44F-A94B-B9DC-4BC11303C11E}" type="datetime1">
              <a:rPr lang="en-US" smtClean="0"/>
              <a:t>7/15/15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D98B81-955B-6841-9747-E03BBBCFB43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412596-4B9C-F645-A183-F55EA588281A}" type="datetime1">
              <a:rPr lang="en-US" smtClean="0"/>
              <a:t>7/15/15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98B81-955B-6841-9747-E03BBBCFB43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CA3E27D-6C50-4148-9E2F-D4403A697845}" type="datetime1">
              <a:rPr lang="en-US" smtClean="0"/>
              <a:t>7/15/15</a:t>
            </a:fld>
            <a:endParaRPr lang="en-US"/>
          </a:p>
        </p:txBody>
      </p:sp>
      <p:sp>
        <p:nvSpPr>
          <p:cNvPr id="9" name="Slide Number Placeholder 8"/>
          <p:cNvSpPr>
            <a:spLocks noGrp="1"/>
          </p:cNvSpPr>
          <p:nvPr>
            <p:ph type="sldNum" sz="quarter" idx="11"/>
          </p:nvPr>
        </p:nvSpPr>
        <p:spPr/>
        <p:txBody>
          <a:bodyPr/>
          <a:lstStyle/>
          <a:p>
            <a:fld id="{E7D98B81-955B-6841-9747-E03BBBCFB43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7D98B81-955B-6841-9747-E03BBBCFB43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7E44074C-08DF-5B46-95D4-3A9FC4581A36}" type="datetime1">
              <a:rPr lang="en-US" smtClean="0"/>
              <a:t>7/15/15</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sdot.wa.gov/SustainableTransportation/strategies.ht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sdot.wa.gov/SustainableTransportation/strategies.ht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hyperlink" Target="http://www.site-kconstructionzone.com/?p=3205" TargetMode="External"/><Relationship Id="rId4" Type="http://schemas.openxmlformats.org/officeDocument/2006/relationships/hyperlink" Target="http://www.roadscience.net/services/distress-guide" TargetMode="External"/><Relationship Id="rId5" Type="http://schemas.openxmlformats.org/officeDocument/2006/relationships/hyperlink" Target="http://asphaltmagazine.com/kentuckys-experience-with-rehabilitating-pcc-pavements-with-asphalt-overlays/" TargetMode="External"/><Relationship Id="rId6" Type="http://schemas.openxmlformats.org/officeDocument/2006/relationships/hyperlink" Target="http://www.millergroupusa.com/full_depth_reclamation/index.html" TargetMode="External"/><Relationship Id="rId7" Type="http://schemas.openxmlformats.org/officeDocument/2006/relationships/image" Target="../media/image6.jpg"/><Relationship Id="rId8" Type="http://schemas.openxmlformats.org/officeDocument/2006/relationships/image" Target="../media/image7.jpg"/><Relationship Id="rId9" Type="http://schemas.openxmlformats.org/officeDocument/2006/relationships/image" Target="../media/image8.jpg"/><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8821" y="713445"/>
            <a:ext cx="7605522" cy="1170051"/>
          </a:xfrm>
        </p:spPr>
        <p:txBody>
          <a:bodyPr/>
          <a:lstStyle/>
          <a:p>
            <a:pPr algn="ctr"/>
            <a:r>
              <a:rPr lang="en-US" sz="3600" dirty="0" smtClean="0"/>
              <a:t>Optimal cracking threshold resurfacing policies for pavement management</a:t>
            </a:r>
            <a:endParaRPr lang="en-US" sz="3600" dirty="0"/>
          </a:p>
        </p:txBody>
      </p:sp>
      <p:sp>
        <p:nvSpPr>
          <p:cNvPr id="3" name="Subtitle 2"/>
          <p:cNvSpPr>
            <a:spLocks noGrp="1"/>
          </p:cNvSpPr>
          <p:nvPr>
            <p:ph type="subTitle" idx="1"/>
          </p:nvPr>
        </p:nvSpPr>
        <p:spPr>
          <a:xfrm>
            <a:off x="1213819" y="2092179"/>
            <a:ext cx="6461760" cy="1335333"/>
          </a:xfrm>
        </p:spPr>
        <p:txBody>
          <a:bodyPr>
            <a:normAutofit/>
          </a:bodyPr>
          <a:lstStyle/>
          <a:p>
            <a:pPr algn="ctr"/>
            <a:r>
              <a:rPr lang="en-US" sz="2400" dirty="0" smtClean="0"/>
              <a:t>Allan Ogwang</a:t>
            </a:r>
          </a:p>
          <a:p>
            <a:pPr algn="ctr"/>
            <a:r>
              <a:rPr lang="en-US" sz="2400" dirty="0" smtClean="0"/>
              <a:t>PhD Qualifying Exam</a:t>
            </a:r>
          </a:p>
          <a:p>
            <a:pPr algn="ctr"/>
            <a:r>
              <a:rPr lang="en-US" sz="2400" dirty="0" smtClean="0"/>
              <a:t>Civil and Environmental Engineering</a:t>
            </a:r>
          </a:p>
          <a:p>
            <a:pPr algn="ctr"/>
            <a:endParaRPr lang="en-US" sz="2400" dirty="0"/>
          </a:p>
        </p:txBody>
      </p:sp>
      <p:sp>
        <p:nvSpPr>
          <p:cNvPr id="4" name="Subtitle 2"/>
          <p:cNvSpPr txBox="1">
            <a:spLocks/>
          </p:cNvSpPr>
          <p:nvPr/>
        </p:nvSpPr>
        <p:spPr>
          <a:xfrm>
            <a:off x="1366219" y="5599968"/>
            <a:ext cx="6461760" cy="683521"/>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ctr"/>
            <a:r>
              <a:rPr lang="en-US" dirty="0" smtClean="0"/>
              <a:t>July 16, 2015</a:t>
            </a:r>
            <a:endParaRPr lang="en-US" dirty="0"/>
          </a:p>
        </p:txBody>
      </p:sp>
      <p:pic>
        <p:nvPicPr>
          <p:cNvPr id="5" name="Picture 4" descr="ucberkeleyseal_139_540.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3063" y="3615118"/>
            <a:ext cx="1722068" cy="1722068"/>
          </a:xfrm>
          <a:prstGeom prst="rect">
            <a:avLst/>
          </a:prstGeom>
        </p:spPr>
      </p:pic>
      <p:sp>
        <p:nvSpPr>
          <p:cNvPr id="6" name="Slide Number Placeholder 5"/>
          <p:cNvSpPr>
            <a:spLocks noGrp="1"/>
          </p:cNvSpPr>
          <p:nvPr>
            <p:ph type="sldNum" sz="quarter" idx="12"/>
          </p:nvPr>
        </p:nvSpPr>
        <p:spPr>
          <a:xfrm>
            <a:off x="8531788" y="5598468"/>
            <a:ext cx="548640" cy="396240"/>
          </a:xfrm>
        </p:spPr>
        <p:txBody>
          <a:bodyPr/>
          <a:lstStyle/>
          <a:p>
            <a:fld id="{E7D98B81-955B-6841-9747-E03BBBCFB43B}" type="slidenum">
              <a:rPr lang="en-US" smtClean="0"/>
              <a:t>1</a:t>
            </a:fld>
            <a:endParaRPr lang="en-US" dirty="0"/>
          </a:p>
        </p:txBody>
      </p:sp>
    </p:spTree>
    <p:extLst>
      <p:ext uri="{BB962C8B-B14F-4D97-AF65-F5344CB8AC3E}">
        <p14:creationId xmlns:p14="http://schemas.microsoft.com/office/powerpoint/2010/main" val="211906183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7D98B81-955B-6841-9747-E03BBBCFB43B}" type="slidenum">
              <a:rPr lang="en-US" smtClean="0"/>
              <a:t>10</a:t>
            </a:fld>
            <a:endParaRPr lang="en-US"/>
          </a:p>
        </p:txBody>
      </p:sp>
      <p:pic>
        <p:nvPicPr>
          <p:cNvPr id="5" name="Picture 4" descr="ChangeC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016" y="1067842"/>
            <a:ext cx="7557754" cy="5405331"/>
          </a:xfrm>
          <a:prstGeom prst="rect">
            <a:avLst/>
          </a:prstGeom>
        </p:spPr>
      </p:pic>
      <p:sp>
        <p:nvSpPr>
          <p:cNvPr id="6" name="Title 1"/>
          <p:cNvSpPr>
            <a:spLocks noGrp="1"/>
          </p:cNvSpPr>
          <p:nvPr>
            <p:ph type="title"/>
          </p:nvPr>
        </p:nvSpPr>
        <p:spPr>
          <a:xfrm>
            <a:off x="457200" y="-13962"/>
            <a:ext cx="7620000" cy="905715"/>
          </a:xfrm>
        </p:spPr>
        <p:txBody>
          <a:bodyPr/>
          <a:lstStyle/>
          <a:p>
            <a:r>
              <a:rPr lang="en-US" sz="3600" dirty="0" smtClean="0"/>
              <a:t>Asphalt pavement performance curve</a:t>
            </a:r>
            <a:endParaRPr lang="en-US" sz="3600" dirty="0"/>
          </a:p>
        </p:txBody>
      </p:sp>
      <p:cxnSp>
        <p:nvCxnSpPr>
          <p:cNvPr id="8" name="Straight Connector 7"/>
          <p:cNvCxnSpPr/>
          <p:nvPr/>
        </p:nvCxnSpPr>
        <p:spPr>
          <a:xfrm flipH="1" flipV="1">
            <a:off x="2258086" y="5036175"/>
            <a:ext cx="7621" cy="742655"/>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a:off x="1183362" y="5382502"/>
            <a:ext cx="1082345"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4185062" y="4761999"/>
            <a:ext cx="404075" cy="3318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1140073" y="4357951"/>
            <a:ext cx="1257258" cy="769441"/>
          </a:xfrm>
          <a:prstGeom prst="rect">
            <a:avLst/>
          </a:prstGeom>
          <a:noFill/>
        </p:spPr>
        <p:txBody>
          <a:bodyPr wrap="square" rtlCol="0">
            <a:spAutoFit/>
          </a:bodyPr>
          <a:lstStyle/>
          <a:p>
            <a:pPr algn="ctr"/>
            <a:r>
              <a:rPr lang="en-US" sz="2200" dirty="0" smtClean="0"/>
              <a:t>Crack Initiation</a:t>
            </a:r>
            <a:endParaRPr lang="en-US" sz="2200" dirty="0"/>
          </a:p>
        </p:txBody>
      </p:sp>
      <p:sp>
        <p:nvSpPr>
          <p:cNvPr id="16" name="TextBox 15"/>
          <p:cNvSpPr txBox="1"/>
          <p:nvPr/>
        </p:nvSpPr>
        <p:spPr>
          <a:xfrm>
            <a:off x="2943976" y="4294581"/>
            <a:ext cx="2482177" cy="430887"/>
          </a:xfrm>
          <a:prstGeom prst="rect">
            <a:avLst/>
          </a:prstGeom>
          <a:noFill/>
        </p:spPr>
        <p:txBody>
          <a:bodyPr wrap="square" rtlCol="0">
            <a:spAutoFit/>
          </a:bodyPr>
          <a:lstStyle/>
          <a:p>
            <a:r>
              <a:rPr lang="en-US" sz="2200" dirty="0" smtClean="0"/>
              <a:t>Crack progression</a:t>
            </a:r>
            <a:endParaRPr lang="en-US" sz="2200" dirty="0"/>
          </a:p>
        </p:txBody>
      </p:sp>
      <p:cxnSp>
        <p:nvCxnSpPr>
          <p:cNvPr id="18" name="Straight Arrow Connector 17"/>
          <p:cNvCxnSpPr/>
          <p:nvPr/>
        </p:nvCxnSpPr>
        <p:spPr>
          <a:xfrm>
            <a:off x="1760612" y="5065837"/>
            <a:ext cx="0" cy="3166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1168931" y="2510871"/>
            <a:ext cx="5613756" cy="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6782687" y="2510871"/>
            <a:ext cx="0" cy="3267959"/>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2634574" y="3119393"/>
            <a:ext cx="2690556" cy="461665"/>
          </a:xfrm>
          <a:prstGeom prst="rect">
            <a:avLst/>
          </a:prstGeom>
          <a:noFill/>
        </p:spPr>
        <p:txBody>
          <a:bodyPr wrap="square" rtlCol="0">
            <a:spAutoFit/>
          </a:bodyPr>
          <a:lstStyle/>
          <a:p>
            <a:r>
              <a:rPr lang="en-US" sz="2400" dirty="0" smtClean="0"/>
              <a:t>Resurfacing Interval</a:t>
            </a:r>
            <a:endParaRPr lang="en-US" sz="2400" dirty="0"/>
          </a:p>
        </p:txBody>
      </p:sp>
      <p:cxnSp>
        <p:nvCxnSpPr>
          <p:cNvPr id="28" name="Straight Arrow Connector 27"/>
          <p:cNvCxnSpPr>
            <a:stCxn id="26" idx="3"/>
          </p:cNvCxnSpPr>
          <p:nvPr/>
        </p:nvCxnSpPr>
        <p:spPr>
          <a:xfrm flipV="1">
            <a:off x="5325130" y="3304540"/>
            <a:ext cx="1457557" cy="4568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26" idx="1"/>
          </p:cNvCxnSpPr>
          <p:nvPr/>
        </p:nvCxnSpPr>
        <p:spPr>
          <a:xfrm flipH="1" flipV="1">
            <a:off x="1183362" y="3304540"/>
            <a:ext cx="1451212" cy="4568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2469486" y="1987496"/>
            <a:ext cx="2725764" cy="461665"/>
          </a:xfrm>
          <a:prstGeom prst="rect">
            <a:avLst/>
          </a:prstGeom>
          <a:noFill/>
        </p:spPr>
        <p:txBody>
          <a:bodyPr wrap="square" rtlCol="0">
            <a:spAutoFit/>
          </a:bodyPr>
          <a:lstStyle/>
          <a:p>
            <a:r>
              <a:rPr lang="en-US" sz="2400" dirty="0" smtClean="0"/>
              <a:t>Cracking threshold</a:t>
            </a:r>
            <a:endParaRPr lang="en-US" sz="2400" dirty="0"/>
          </a:p>
        </p:txBody>
      </p:sp>
      <p:sp>
        <p:nvSpPr>
          <p:cNvPr id="34" name="TextBox 33"/>
          <p:cNvSpPr txBox="1"/>
          <p:nvPr/>
        </p:nvSpPr>
        <p:spPr>
          <a:xfrm rot="16200000">
            <a:off x="6178239" y="4005207"/>
            <a:ext cx="1862999" cy="461665"/>
          </a:xfrm>
          <a:prstGeom prst="rect">
            <a:avLst/>
          </a:prstGeom>
          <a:noFill/>
        </p:spPr>
        <p:txBody>
          <a:bodyPr wrap="square" rtlCol="0">
            <a:spAutoFit/>
          </a:bodyPr>
          <a:lstStyle/>
          <a:p>
            <a:r>
              <a:rPr lang="en-US" sz="2400" dirty="0" smtClean="0"/>
              <a:t>Resurfacing</a:t>
            </a:r>
            <a:endParaRPr lang="en-US" sz="2400" dirty="0"/>
          </a:p>
        </p:txBody>
      </p:sp>
    </p:spTree>
    <p:extLst>
      <p:ext uri="{BB962C8B-B14F-4D97-AF65-F5344CB8AC3E}">
        <p14:creationId xmlns:p14="http://schemas.microsoft.com/office/powerpoint/2010/main" val="15211252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6" grpId="0"/>
      <p:bldP spid="33"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US" sz="3600" dirty="0" smtClean="0"/>
              <a:t>How resurfacing interval changes</a:t>
            </a:r>
            <a:endParaRPr lang="en-US" sz="3600" dirty="0"/>
          </a:p>
        </p:txBody>
      </p:sp>
      <p:sp>
        <p:nvSpPr>
          <p:cNvPr id="4" name="Slide Number Placeholder 3"/>
          <p:cNvSpPr>
            <a:spLocks noGrp="1"/>
          </p:cNvSpPr>
          <p:nvPr>
            <p:ph type="sldNum" sz="quarter" idx="12"/>
          </p:nvPr>
        </p:nvSpPr>
        <p:spPr/>
        <p:txBody>
          <a:bodyPr/>
          <a:lstStyle/>
          <a:p>
            <a:fld id="{E7D98B81-955B-6841-9747-E03BBBCFB43B}" type="slidenum">
              <a:rPr lang="en-US" smtClean="0"/>
              <a:t>11</a:t>
            </a:fld>
            <a:endParaRPr lang="en-US"/>
          </a:p>
        </p:txBody>
      </p:sp>
      <p:pic>
        <p:nvPicPr>
          <p:cNvPr id="7" name="Picture 6" descr="ChangeC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879" y="1538941"/>
            <a:ext cx="6899062" cy="4934232"/>
          </a:xfrm>
          <a:prstGeom prst="rect">
            <a:avLst/>
          </a:prstGeom>
        </p:spPr>
      </p:pic>
      <p:cxnSp>
        <p:nvCxnSpPr>
          <p:cNvPr id="5" name="Straight Connector 4"/>
          <p:cNvCxnSpPr/>
          <p:nvPr/>
        </p:nvCxnSpPr>
        <p:spPr>
          <a:xfrm>
            <a:off x="1114778" y="2822222"/>
            <a:ext cx="5178777" cy="0"/>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293555" y="2822222"/>
            <a:ext cx="0" cy="3019778"/>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342444" y="2356556"/>
            <a:ext cx="2864556" cy="430887"/>
          </a:xfrm>
          <a:prstGeom prst="rect">
            <a:avLst/>
          </a:prstGeom>
          <a:noFill/>
        </p:spPr>
        <p:txBody>
          <a:bodyPr wrap="square" rtlCol="0">
            <a:spAutoFit/>
          </a:bodyPr>
          <a:lstStyle/>
          <a:p>
            <a:r>
              <a:rPr lang="en-US" sz="2200" dirty="0" smtClean="0"/>
              <a:t>Cracking threshold</a:t>
            </a:r>
            <a:endParaRPr lang="en-US" sz="2200" dirty="0"/>
          </a:p>
        </p:txBody>
      </p:sp>
      <p:sp>
        <p:nvSpPr>
          <p:cNvPr id="10" name="TextBox 9"/>
          <p:cNvSpPr txBox="1"/>
          <p:nvPr/>
        </p:nvSpPr>
        <p:spPr>
          <a:xfrm rot="16200000">
            <a:off x="5870228" y="4119164"/>
            <a:ext cx="1515533" cy="430887"/>
          </a:xfrm>
          <a:prstGeom prst="rect">
            <a:avLst/>
          </a:prstGeom>
          <a:noFill/>
        </p:spPr>
        <p:txBody>
          <a:bodyPr wrap="square" rtlCol="0">
            <a:spAutoFit/>
          </a:bodyPr>
          <a:lstStyle/>
          <a:p>
            <a:r>
              <a:rPr lang="en-US" sz="2200" dirty="0" smtClean="0"/>
              <a:t>Resurfacing</a:t>
            </a:r>
            <a:endParaRPr lang="en-US" sz="2200" dirty="0"/>
          </a:p>
        </p:txBody>
      </p:sp>
      <p:cxnSp>
        <p:nvCxnSpPr>
          <p:cNvPr id="16" name="Straight Connector 15"/>
          <p:cNvCxnSpPr/>
          <p:nvPr/>
        </p:nvCxnSpPr>
        <p:spPr>
          <a:xfrm>
            <a:off x="1140179" y="4117613"/>
            <a:ext cx="5178777" cy="0"/>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367845" y="3651947"/>
            <a:ext cx="2864556" cy="430887"/>
          </a:xfrm>
          <a:prstGeom prst="rect">
            <a:avLst/>
          </a:prstGeom>
          <a:noFill/>
        </p:spPr>
        <p:txBody>
          <a:bodyPr wrap="square" rtlCol="0">
            <a:spAutoFit/>
          </a:bodyPr>
          <a:lstStyle/>
          <a:p>
            <a:r>
              <a:rPr lang="en-US" sz="2200" dirty="0" smtClean="0"/>
              <a:t>Cracking threshold</a:t>
            </a:r>
            <a:endParaRPr lang="en-US" sz="2200" dirty="0"/>
          </a:p>
        </p:txBody>
      </p:sp>
      <p:cxnSp>
        <p:nvCxnSpPr>
          <p:cNvPr id="18" name="Straight Connector 17"/>
          <p:cNvCxnSpPr/>
          <p:nvPr/>
        </p:nvCxnSpPr>
        <p:spPr>
          <a:xfrm>
            <a:off x="5585184" y="2819401"/>
            <a:ext cx="0" cy="3019778"/>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rot="16200000">
            <a:off x="5161857" y="4116343"/>
            <a:ext cx="1515533" cy="430887"/>
          </a:xfrm>
          <a:prstGeom prst="rect">
            <a:avLst/>
          </a:prstGeom>
          <a:noFill/>
        </p:spPr>
        <p:txBody>
          <a:bodyPr wrap="square" rtlCol="0">
            <a:spAutoFit/>
          </a:bodyPr>
          <a:lstStyle/>
          <a:p>
            <a:r>
              <a:rPr lang="en-US" sz="2200" dirty="0" smtClean="0"/>
              <a:t>Resurfacing</a:t>
            </a:r>
            <a:endParaRPr lang="en-US" sz="2200" dirty="0"/>
          </a:p>
        </p:txBody>
      </p:sp>
    </p:spTree>
    <p:extLst>
      <p:ext uri="{BB962C8B-B14F-4D97-AF65-F5344CB8AC3E}">
        <p14:creationId xmlns:p14="http://schemas.microsoft.com/office/powerpoint/2010/main" val="8049608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decel="50000" fill="remove" grpId="1" nodeType="clickEffect">
                                  <p:stCondLst>
                                    <p:cond delay="0"/>
                                  </p:stCondLst>
                                  <p:childTnLst>
                                    <p:animMotion origin="layout" path="M 0 0 L 0 0.19121 " pathEditMode="relative" ptsTypes="AA">
                                      <p:cBhvr>
                                        <p:cTn id="18" dur="2000" fill="hold"/>
                                        <p:tgtEl>
                                          <p:spTgt spid="9"/>
                                        </p:tgtEl>
                                        <p:attrNameLst>
                                          <p:attrName>ppt_x</p:attrName>
                                          <p:attrName>ppt_y</p:attrName>
                                        </p:attrNameLst>
                                      </p:cBhvr>
                                    </p:animMotion>
                                  </p:childTnLst>
                                  <p:subTnLst>
                                    <p:set>
                                      <p:cBhvr override="childStyle">
                                        <p:cTn dur="1" fill="hold" display="0" masterRel="sameClick" afterEffect="1">
                                          <p:stCondLst>
                                            <p:cond evt="end" delay="0">
                                              <p:tn val="17"/>
                                            </p:cond>
                                          </p:stCondLst>
                                        </p:cTn>
                                        <p:tgtEl>
                                          <p:spTgt spid="9"/>
                                        </p:tgtEl>
                                        <p:attrNameLst>
                                          <p:attrName>style.visibility</p:attrName>
                                        </p:attrNameLst>
                                      </p:cBhvr>
                                      <p:to>
                                        <p:strVal val="hidden"/>
                                      </p:to>
                                    </p:set>
                                  </p:subTnLst>
                                </p:cTn>
                              </p:par>
                              <p:par>
                                <p:cTn id="19" presetID="0" presetClass="path" presetSubtype="0" accel="50000" decel="50000" fill="remove" nodeType="withEffect">
                                  <p:stCondLst>
                                    <p:cond delay="0"/>
                                  </p:stCondLst>
                                  <p:childTnLst>
                                    <p:animMotion origin="layout" path="M 0 0 L 0 0.19121 " pathEditMode="relative" ptsTypes="AA">
                                      <p:cBhvr>
                                        <p:cTn id="20" dur="2000" fill="hold"/>
                                        <p:tgtEl>
                                          <p:spTgt spid="5"/>
                                        </p:tgtEl>
                                        <p:attrNameLst>
                                          <p:attrName>ppt_x</p:attrName>
                                          <p:attrName>ppt_y</p:attrName>
                                        </p:attrNameLst>
                                      </p:cBhvr>
                                    </p:animMotion>
                                  </p:childTnLst>
                                  <p:subTnLst>
                                    <p:set>
                                      <p:cBhvr override="childStyle">
                                        <p:cTn dur="1" fill="hold" display="0" masterRel="sameClick" afterEffect="1">
                                          <p:stCondLst>
                                            <p:cond evt="end" delay="0">
                                              <p:tn val="19"/>
                                            </p:cond>
                                          </p:stCondLst>
                                        </p:cTn>
                                        <p:tgtEl>
                                          <p:spTgt spid="5"/>
                                        </p:tgtEl>
                                        <p:attrNameLst>
                                          <p:attrName>style.visibility</p:attrName>
                                        </p:attrNameLst>
                                      </p:cBhvr>
                                      <p:to>
                                        <p:strVal val="hidden"/>
                                      </p:to>
                                    </p:set>
                                  </p:subTnLst>
                                </p:cTn>
                              </p:par>
                              <p:par>
                                <p:cTn id="21" presetID="0" presetClass="path" presetSubtype="0" accel="50000" decel="50000" fill="remove" grpId="0" nodeType="withEffect">
                                  <p:stCondLst>
                                    <p:cond delay="0"/>
                                  </p:stCondLst>
                                  <p:childTnLst>
                                    <p:animMotion origin="layout" path="M 0 0 L -0.07882 0 " pathEditMode="relative" ptsTypes="AA">
                                      <p:cBhvr>
                                        <p:cTn id="22" dur="2000" fill="hold"/>
                                        <p:tgtEl>
                                          <p:spTgt spid="10"/>
                                        </p:tgtEl>
                                        <p:attrNameLst>
                                          <p:attrName>ppt_x</p:attrName>
                                          <p:attrName>ppt_y</p:attrName>
                                        </p:attrNameLst>
                                      </p:cBhvr>
                                    </p:animMotion>
                                  </p:childTnLst>
                                  <p:subTnLst>
                                    <p:set>
                                      <p:cBhvr override="childStyle">
                                        <p:cTn dur="1" fill="hold" display="0" masterRel="sameClick" afterEffect="1">
                                          <p:stCondLst>
                                            <p:cond evt="end" delay="0">
                                              <p:tn val="21"/>
                                            </p:cond>
                                          </p:stCondLst>
                                        </p:cTn>
                                        <p:tgtEl>
                                          <p:spTgt spid="10"/>
                                        </p:tgtEl>
                                        <p:attrNameLst>
                                          <p:attrName>style.visibility</p:attrName>
                                        </p:attrNameLst>
                                      </p:cBhvr>
                                      <p:to>
                                        <p:strVal val="hidden"/>
                                      </p:to>
                                    </p:set>
                                  </p:subTnLst>
                                </p:cTn>
                              </p:par>
                              <p:par>
                                <p:cTn id="23" presetID="0" presetClass="path" presetSubtype="0" accel="50000" decel="50000" fill="remove" nodeType="withEffect">
                                  <p:stCondLst>
                                    <p:cond delay="0"/>
                                  </p:stCondLst>
                                  <p:childTnLst>
                                    <p:animMotion origin="layout" path="M 0 0 L -0.07882 0 " pathEditMode="relative" ptsTypes="AA">
                                      <p:cBhvr>
                                        <p:cTn id="24" dur="2000" fill="hold"/>
                                        <p:tgtEl>
                                          <p:spTgt spid="8"/>
                                        </p:tgtEl>
                                        <p:attrNameLst>
                                          <p:attrName>ppt_x</p:attrName>
                                          <p:attrName>ppt_y</p:attrName>
                                        </p:attrNameLst>
                                      </p:cBhvr>
                                    </p:animMotion>
                                  </p:childTnLst>
                                  <p:subTnLst>
                                    <p:set>
                                      <p:cBhvr override="childStyle">
                                        <p:cTn dur="1" fill="hold" display="0" masterRel="sameClick" afterEffect="1">
                                          <p:stCondLst>
                                            <p:cond evt="end" delay="0">
                                              <p:tn val="23"/>
                                            </p:cond>
                                          </p:stCondLst>
                                        </p:cTn>
                                        <p:tgtEl>
                                          <p:spTgt spid="8"/>
                                        </p:tgtEl>
                                        <p:attrNameLst>
                                          <p:attrName>style.visibility</p:attrName>
                                        </p:attrNameLst>
                                      </p:cBhvr>
                                      <p:to>
                                        <p:strVal val="hidden"/>
                                      </p:to>
                                    </p:set>
                                  </p:subTnLst>
                                </p:cTn>
                              </p:par>
                            </p:childTnLst>
                          </p:cTn>
                        </p:par>
                        <p:par>
                          <p:cTn id="25" fill="hold">
                            <p:stCondLst>
                              <p:cond delay="2000"/>
                            </p:stCondLst>
                            <p:childTnLst>
                              <p:par>
                                <p:cTn id="26" presetID="1" presetClass="entr" presetSubtype="0"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par>
                                <p:cTn id="28" presetID="1" presetClass="entr" presetSubtype="0" fill="hold" grpId="1" nodeType="with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par>
                          <p:cTn id="30" fill="hold">
                            <p:stCondLst>
                              <p:cond delay="2000"/>
                            </p:stCondLst>
                            <p:childTnLst>
                              <p:par>
                                <p:cTn id="31" presetID="1" presetClass="entr" presetSubtype="0" fill="hold" nodeType="after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par>
                          <p:cTn id="35" fill="hold">
                            <p:stCondLst>
                              <p:cond delay="2000"/>
                            </p:stCondLst>
                            <p:childTnLst>
                              <p:par>
                                <p:cTn id="36" presetID="0" presetClass="path" presetSubtype="0" accel="50000" decel="50000" fill="hold" grpId="2" nodeType="afterEffect">
                                  <p:stCondLst>
                                    <p:cond delay="0"/>
                                  </p:stCondLst>
                                  <p:childTnLst>
                                    <p:animMotion origin="layout" path="M 0 0 L 0 -0.19144 " pathEditMode="relative" ptsTypes="AA">
                                      <p:cBhvr>
                                        <p:cTn id="37" dur="2000" fill="hold"/>
                                        <p:tgtEl>
                                          <p:spTgt spid="17"/>
                                        </p:tgtEl>
                                        <p:attrNameLst>
                                          <p:attrName>ppt_x</p:attrName>
                                          <p:attrName>ppt_y</p:attrName>
                                        </p:attrNameLst>
                                      </p:cBhvr>
                                    </p:animMotion>
                                  </p:childTnLst>
                                </p:cTn>
                              </p:par>
                              <p:par>
                                <p:cTn id="38" presetID="0" presetClass="path" presetSubtype="0" accel="50000" decel="50000" fill="hold" nodeType="withEffect">
                                  <p:stCondLst>
                                    <p:cond delay="0"/>
                                  </p:stCondLst>
                                  <p:childTnLst>
                                    <p:animMotion origin="layout" path="M 0 0 L 0 -0.19144 " pathEditMode="relative" ptsTypes="AA">
                                      <p:cBhvr>
                                        <p:cTn id="39" dur="2000" fill="hold"/>
                                        <p:tgtEl>
                                          <p:spTgt spid="16"/>
                                        </p:tgtEl>
                                        <p:attrNameLst>
                                          <p:attrName>ppt_x</p:attrName>
                                          <p:attrName>ppt_y</p:attrName>
                                        </p:attrNameLst>
                                      </p:cBhvr>
                                    </p:animMotion>
                                  </p:childTnLst>
                                </p:cTn>
                              </p:par>
                              <p:par>
                                <p:cTn id="40" presetID="0" presetClass="path" presetSubtype="0" accel="50000" decel="50000" fill="hold" nodeType="withEffect">
                                  <p:stCondLst>
                                    <p:cond delay="0"/>
                                  </p:stCondLst>
                                  <p:childTnLst>
                                    <p:animMotion origin="layout" path="M 0 0 L 0.07899 0 " pathEditMode="relative" ptsTypes="AA">
                                      <p:cBhvr>
                                        <p:cTn id="41" dur="2000" fill="hold"/>
                                        <p:tgtEl>
                                          <p:spTgt spid="18"/>
                                        </p:tgtEl>
                                        <p:attrNameLst>
                                          <p:attrName>ppt_x</p:attrName>
                                          <p:attrName>ppt_y</p:attrName>
                                        </p:attrNameLst>
                                      </p:cBhvr>
                                    </p:animMotion>
                                  </p:childTnLst>
                                </p:cTn>
                              </p:par>
                              <p:par>
                                <p:cTn id="42" presetID="0" presetClass="path" presetSubtype="0" accel="50000" decel="50000" fill="hold" grpId="2" nodeType="withEffect">
                                  <p:stCondLst>
                                    <p:cond delay="0"/>
                                  </p:stCondLst>
                                  <p:childTnLst>
                                    <p:animMotion origin="layout" path="M 0 0 L 0.07899 0 " pathEditMode="relative" ptsTypes="AA">
                                      <p:cBhvr>
                                        <p:cTn id="43"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P spid="9" grpId="2"/>
      <p:bldP spid="10" grpId="0"/>
      <p:bldP spid="10" grpId="1"/>
      <p:bldP spid="17" grpId="1"/>
      <p:bldP spid="17" grpId="2"/>
      <p:bldP spid="19" grpId="1"/>
      <p:bldP spid="19"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US" sz="3600" dirty="0" smtClean="0"/>
              <a:t>Steps to accomplish research</a:t>
            </a:r>
            <a:endParaRPr lang="en-US" sz="3600" dirty="0"/>
          </a:p>
        </p:txBody>
      </p:sp>
      <p:sp>
        <p:nvSpPr>
          <p:cNvPr id="3" name="Content Placeholder 2"/>
          <p:cNvSpPr>
            <a:spLocks noGrp="1"/>
          </p:cNvSpPr>
          <p:nvPr>
            <p:ph idx="1"/>
          </p:nvPr>
        </p:nvSpPr>
        <p:spPr>
          <a:xfrm>
            <a:off x="457200" y="1241778"/>
            <a:ext cx="7620000" cy="5159022"/>
          </a:xfrm>
        </p:spPr>
        <p:txBody>
          <a:bodyPr>
            <a:normAutofit/>
          </a:bodyPr>
          <a:lstStyle/>
          <a:p>
            <a:pPr marL="571500" indent="-457200">
              <a:lnSpc>
                <a:spcPct val="120000"/>
              </a:lnSpc>
              <a:spcAft>
                <a:spcPts val="600"/>
              </a:spcAft>
              <a:buFont typeface="+mj-ea"/>
              <a:buAutoNum type="circleNumDbPlain"/>
            </a:pPr>
            <a:r>
              <a:rPr lang="en-US" sz="2400" dirty="0" smtClean="0"/>
              <a:t>Quantify the relationship between cracking threshold and agency GHG emissions</a:t>
            </a:r>
          </a:p>
          <a:p>
            <a:pPr marL="571500" indent="-457200">
              <a:lnSpc>
                <a:spcPct val="120000"/>
              </a:lnSpc>
              <a:spcAft>
                <a:spcPts val="600"/>
              </a:spcAft>
              <a:buFont typeface="+mj-ea"/>
              <a:buAutoNum type="circleNumDbPlain"/>
            </a:pPr>
            <a:r>
              <a:rPr lang="en-US" sz="2400" dirty="0" smtClean="0"/>
              <a:t>Quantify the relationship between cracking threshold and user emissions</a:t>
            </a:r>
          </a:p>
          <a:p>
            <a:pPr marL="571500" indent="-457200">
              <a:lnSpc>
                <a:spcPct val="120000"/>
              </a:lnSpc>
              <a:spcAft>
                <a:spcPts val="600"/>
              </a:spcAft>
              <a:buFont typeface="+mj-ea"/>
              <a:buAutoNum type="circleNumDbPlain"/>
            </a:pPr>
            <a:r>
              <a:rPr lang="en-US" sz="2400" dirty="0" smtClean="0"/>
              <a:t>Determine expected annual agency costs at various cracking threshold policies</a:t>
            </a:r>
          </a:p>
          <a:p>
            <a:pPr marL="571500" indent="-457200">
              <a:lnSpc>
                <a:spcPct val="120000"/>
              </a:lnSpc>
              <a:spcAft>
                <a:spcPts val="600"/>
              </a:spcAft>
              <a:buFont typeface="+mj-ea"/>
              <a:buAutoNum type="circleNumDbPlain"/>
            </a:pPr>
            <a:r>
              <a:rPr lang="en-US" sz="2400" dirty="0" smtClean="0"/>
              <a:t>Determine user costs at various cracking threshold policies</a:t>
            </a:r>
          </a:p>
          <a:p>
            <a:pPr marL="571500" indent="-457200">
              <a:lnSpc>
                <a:spcPct val="120000"/>
              </a:lnSpc>
              <a:spcAft>
                <a:spcPts val="600"/>
              </a:spcAft>
              <a:buFont typeface="+mj-ea"/>
              <a:buAutoNum type="circleNumDbPlain"/>
            </a:pPr>
            <a:r>
              <a:rPr lang="en-US" sz="2400" dirty="0" smtClean="0"/>
              <a:t>Quantify total emissions as a function of total costs</a:t>
            </a:r>
            <a:endParaRPr lang="en-US" sz="2400" dirty="0"/>
          </a:p>
        </p:txBody>
      </p:sp>
      <p:sp>
        <p:nvSpPr>
          <p:cNvPr id="4" name="Slide Number Placeholder 3"/>
          <p:cNvSpPr>
            <a:spLocks noGrp="1"/>
          </p:cNvSpPr>
          <p:nvPr>
            <p:ph type="sldNum" sz="quarter" idx="12"/>
          </p:nvPr>
        </p:nvSpPr>
        <p:spPr/>
        <p:txBody>
          <a:bodyPr/>
          <a:lstStyle/>
          <a:p>
            <a:fld id="{E7D98B81-955B-6841-9747-E03BBBCFB43B}" type="slidenum">
              <a:rPr lang="en-US" smtClean="0"/>
              <a:t>12</a:t>
            </a:fld>
            <a:endParaRPr lang="en-US"/>
          </a:p>
        </p:txBody>
      </p:sp>
    </p:spTree>
    <p:extLst>
      <p:ext uri="{BB962C8B-B14F-4D97-AF65-F5344CB8AC3E}">
        <p14:creationId xmlns:p14="http://schemas.microsoft.com/office/powerpoint/2010/main" val="12582291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6527"/>
            <a:ext cx="7620000" cy="1143000"/>
          </a:xfrm>
        </p:spPr>
        <p:txBody>
          <a:bodyPr/>
          <a:lstStyle/>
          <a:p>
            <a:pPr marL="914400" indent="-914400">
              <a:buFont typeface="+mj-ea"/>
              <a:buAutoNum type="circleNumDbPlain"/>
            </a:pPr>
            <a:r>
              <a:rPr lang="en-US" sz="3600" dirty="0" smtClean="0"/>
              <a:t>Cracking threshold and Agency GHG emissions</a:t>
            </a:r>
            <a:endParaRPr lang="en-US" sz="3600" dirty="0"/>
          </a:p>
        </p:txBody>
      </p:sp>
      <p:sp>
        <p:nvSpPr>
          <p:cNvPr id="4" name="Slide Number Placeholder 3"/>
          <p:cNvSpPr>
            <a:spLocks noGrp="1"/>
          </p:cNvSpPr>
          <p:nvPr>
            <p:ph type="sldNum" sz="quarter" idx="12"/>
          </p:nvPr>
        </p:nvSpPr>
        <p:spPr/>
        <p:txBody>
          <a:bodyPr/>
          <a:lstStyle/>
          <a:p>
            <a:fld id="{E7D98B81-955B-6841-9747-E03BBBCFB43B}" type="slidenum">
              <a:rPr lang="en-US" smtClean="0"/>
              <a:t>13</a:t>
            </a:fld>
            <a:endParaRPr lang="en-US"/>
          </a:p>
        </p:txBody>
      </p:sp>
    </p:spTree>
    <p:extLst>
      <p:ext uri="{BB962C8B-B14F-4D97-AF65-F5344CB8AC3E}">
        <p14:creationId xmlns:p14="http://schemas.microsoft.com/office/powerpoint/2010/main" val="280261665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338"/>
            <a:ext cx="7620000" cy="879786"/>
          </a:xfrm>
        </p:spPr>
        <p:txBody>
          <a:bodyPr/>
          <a:lstStyle/>
          <a:p>
            <a:r>
              <a:rPr lang="en-US" sz="3600" dirty="0" smtClean="0"/>
              <a:t>GHG Emissions Scope</a:t>
            </a:r>
            <a:endParaRPr lang="en-US" sz="3600" dirty="0"/>
          </a:p>
        </p:txBody>
      </p:sp>
      <p:sp>
        <p:nvSpPr>
          <p:cNvPr id="4" name="Slide Number Placeholder 3"/>
          <p:cNvSpPr>
            <a:spLocks noGrp="1"/>
          </p:cNvSpPr>
          <p:nvPr>
            <p:ph type="sldNum" sz="quarter" idx="12"/>
          </p:nvPr>
        </p:nvSpPr>
        <p:spPr>
          <a:xfrm>
            <a:off x="8459889" y="6179428"/>
            <a:ext cx="548640" cy="396240"/>
          </a:xfrm>
        </p:spPr>
        <p:txBody>
          <a:bodyPr/>
          <a:lstStyle/>
          <a:p>
            <a:fld id="{E7D98B81-955B-6841-9747-E03BBBCFB43B}" type="slidenum">
              <a:rPr lang="en-US" smtClean="0"/>
              <a:t>14</a:t>
            </a:fld>
            <a:endParaRPr lang="en-US"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888" t="39111" r="44444" b="11516"/>
          <a:stretch/>
        </p:blipFill>
        <p:spPr bwMode="auto">
          <a:xfrm>
            <a:off x="918670" y="1066861"/>
            <a:ext cx="7692848" cy="5087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43293" y="985194"/>
            <a:ext cx="3276600" cy="470898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96" charset="-128"/>
              </a:defRPr>
            </a:lvl1pPr>
            <a:lvl2pPr marL="742950" indent="-285750">
              <a:defRPr sz="2400">
                <a:solidFill>
                  <a:schemeClr val="tx1"/>
                </a:solidFill>
                <a:latin typeface="Arial" charset="0"/>
                <a:ea typeface="ＭＳ Ｐゴシック" pitchFamily="96" charset="-128"/>
              </a:defRPr>
            </a:lvl2pPr>
            <a:lvl3pPr marL="1143000" indent="-228600">
              <a:defRPr sz="2400">
                <a:solidFill>
                  <a:schemeClr val="tx1"/>
                </a:solidFill>
                <a:latin typeface="Arial" charset="0"/>
                <a:ea typeface="ＭＳ Ｐゴシック" pitchFamily="96" charset="-128"/>
              </a:defRPr>
            </a:lvl3pPr>
            <a:lvl4pPr marL="1600200" indent="-228600">
              <a:defRPr sz="2400">
                <a:solidFill>
                  <a:schemeClr val="tx1"/>
                </a:solidFill>
                <a:latin typeface="Arial" charset="0"/>
                <a:ea typeface="ＭＳ Ｐゴシック" pitchFamily="96" charset="-128"/>
              </a:defRPr>
            </a:lvl4pPr>
            <a:lvl5pPr marL="2057400" indent="-228600">
              <a:defRPr sz="2400">
                <a:solidFill>
                  <a:schemeClr val="tx1"/>
                </a:solidFill>
                <a:latin typeface="Arial" charset="0"/>
                <a:ea typeface="ＭＳ Ｐゴシック" pitchFamily="96"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96"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96"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96"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96" charset="-128"/>
              </a:defRPr>
            </a:lvl9pPr>
          </a:lstStyle>
          <a:p>
            <a:pPr algn="r" eaLnBrk="1" hangingPunct="1">
              <a:lnSpc>
                <a:spcPct val="150000"/>
              </a:lnSpc>
            </a:pPr>
            <a:r>
              <a:rPr lang="en-US" altLang="en-US" sz="2000" dirty="0">
                <a:latin typeface="Calibri" pitchFamily="96" charset="0"/>
              </a:rPr>
              <a:t>Materials</a:t>
            </a:r>
          </a:p>
          <a:p>
            <a:pPr algn="r" eaLnBrk="1" hangingPunct="1">
              <a:lnSpc>
                <a:spcPct val="150000"/>
              </a:lnSpc>
            </a:pPr>
            <a:r>
              <a:rPr lang="en-US" altLang="en-US" sz="2000" dirty="0">
                <a:latin typeface="Calibri" pitchFamily="96" charset="0"/>
              </a:rPr>
              <a:t>Transportation</a:t>
            </a:r>
          </a:p>
          <a:p>
            <a:pPr algn="r" eaLnBrk="1" hangingPunct="1">
              <a:lnSpc>
                <a:spcPct val="150000"/>
              </a:lnSpc>
            </a:pPr>
            <a:r>
              <a:rPr lang="en-US" altLang="en-US" sz="2000" dirty="0">
                <a:latin typeface="Calibri" pitchFamily="96" charset="0"/>
              </a:rPr>
              <a:t>Onsite Equipment</a:t>
            </a:r>
          </a:p>
          <a:p>
            <a:pPr algn="r" eaLnBrk="1" hangingPunct="1">
              <a:lnSpc>
                <a:spcPct val="150000"/>
              </a:lnSpc>
            </a:pPr>
            <a:r>
              <a:rPr lang="en-US" altLang="en-US" sz="2000" dirty="0">
                <a:latin typeface="Calibri" pitchFamily="96" charset="0"/>
              </a:rPr>
              <a:t>Traffic Delay</a:t>
            </a:r>
          </a:p>
          <a:p>
            <a:pPr algn="r" eaLnBrk="1" hangingPunct="1">
              <a:lnSpc>
                <a:spcPct val="150000"/>
              </a:lnSpc>
            </a:pPr>
            <a:r>
              <a:rPr lang="en-US" altLang="en-US" sz="2000" dirty="0">
                <a:latin typeface="Calibri" pitchFamily="96" charset="0"/>
              </a:rPr>
              <a:t>Carbonation</a:t>
            </a:r>
          </a:p>
          <a:p>
            <a:pPr algn="r" eaLnBrk="1" hangingPunct="1">
              <a:lnSpc>
                <a:spcPct val="150000"/>
              </a:lnSpc>
            </a:pPr>
            <a:r>
              <a:rPr lang="en-US" altLang="en-US" sz="2000" dirty="0">
                <a:latin typeface="Calibri" pitchFamily="96" charset="0"/>
              </a:rPr>
              <a:t>Roadway Lighting</a:t>
            </a:r>
          </a:p>
          <a:p>
            <a:pPr algn="r" eaLnBrk="1" hangingPunct="1">
              <a:lnSpc>
                <a:spcPct val="150000"/>
              </a:lnSpc>
            </a:pPr>
            <a:r>
              <a:rPr lang="en-US" altLang="en-US" sz="2000" dirty="0">
                <a:latin typeface="Calibri" pitchFamily="96" charset="0"/>
              </a:rPr>
              <a:t>Albedo: Urban Heat Island</a:t>
            </a:r>
          </a:p>
          <a:p>
            <a:pPr algn="r" eaLnBrk="1" hangingPunct="1">
              <a:lnSpc>
                <a:spcPct val="150000"/>
              </a:lnSpc>
            </a:pPr>
            <a:r>
              <a:rPr lang="en-US" altLang="en-US" sz="2000" dirty="0">
                <a:latin typeface="Calibri" pitchFamily="96" charset="0"/>
              </a:rPr>
              <a:t>Albedo: Radiative Forcing</a:t>
            </a:r>
          </a:p>
          <a:p>
            <a:pPr algn="r" eaLnBrk="1" hangingPunct="1">
              <a:lnSpc>
                <a:spcPct val="150000"/>
              </a:lnSpc>
            </a:pPr>
            <a:r>
              <a:rPr lang="en-US" altLang="en-US" sz="2000" dirty="0">
                <a:latin typeface="Calibri" pitchFamily="96" charset="0"/>
              </a:rPr>
              <a:t>Rolling Resistance: Structure</a:t>
            </a:r>
          </a:p>
          <a:p>
            <a:pPr algn="r" eaLnBrk="1" hangingPunct="1">
              <a:lnSpc>
                <a:spcPct val="150000"/>
              </a:lnSpc>
            </a:pPr>
            <a:r>
              <a:rPr lang="en-US" altLang="en-US" sz="2000" dirty="0">
                <a:latin typeface="Calibri" pitchFamily="96" charset="0"/>
              </a:rPr>
              <a:t>Rolling Resistance: Roughness</a:t>
            </a:r>
          </a:p>
        </p:txBody>
      </p:sp>
      <p:sp>
        <p:nvSpPr>
          <p:cNvPr id="8" name="TextBox 14"/>
          <p:cNvSpPr txBox="1">
            <a:spLocks noChangeArrowheads="1"/>
          </p:cNvSpPr>
          <p:nvPr/>
        </p:nvSpPr>
        <p:spPr bwMode="auto">
          <a:xfrm>
            <a:off x="2930256" y="5735101"/>
            <a:ext cx="609152"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96" charset="-128"/>
              </a:defRPr>
            </a:lvl1pPr>
            <a:lvl2pPr marL="742950" indent="-285750">
              <a:defRPr sz="2400">
                <a:solidFill>
                  <a:schemeClr val="tx1"/>
                </a:solidFill>
                <a:latin typeface="Arial" charset="0"/>
                <a:ea typeface="ＭＳ Ｐゴシック" pitchFamily="96" charset="-128"/>
              </a:defRPr>
            </a:lvl2pPr>
            <a:lvl3pPr marL="1143000" indent="-228600">
              <a:defRPr sz="2400">
                <a:solidFill>
                  <a:schemeClr val="tx1"/>
                </a:solidFill>
                <a:latin typeface="Arial" charset="0"/>
                <a:ea typeface="ＭＳ Ｐゴシック" pitchFamily="96" charset="-128"/>
              </a:defRPr>
            </a:lvl3pPr>
            <a:lvl4pPr marL="1600200" indent="-228600">
              <a:defRPr sz="2400">
                <a:solidFill>
                  <a:schemeClr val="tx1"/>
                </a:solidFill>
                <a:latin typeface="Arial" charset="0"/>
                <a:ea typeface="ＭＳ Ｐゴシック" pitchFamily="96" charset="-128"/>
              </a:defRPr>
            </a:lvl4pPr>
            <a:lvl5pPr marL="2057400" indent="-228600">
              <a:defRPr sz="2400">
                <a:solidFill>
                  <a:schemeClr val="tx1"/>
                </a:solidFill>
                <a:latin typeface="Arial" charset="0"/>
                <a:ea typeface="ＭＳ Ｐゴシック" pitchFamily="96"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96"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96"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96"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96" charset="-128"/>
              </a:defRPr>
            </a:lvl9pPr>
          </a:lstStyle>
          <a:p>
            <a:pPr algn="ctr" eaLnBrk="1" hangingPunct="1"/>
            <a:r>
              <a:rPr lang="en-US" altLang="en-US" sz="1600" dirty="0">
                <a:latin typeface="Calibri" pitchFamily="96" charset="0"/>
              </a:rPr>
              <a:t>10</a:t>
            </a:r>
            <a:r>
              <a:rPr lang="en-US" altLang="en-US" sz="1600" baseline="30000" dirty="0">
                <a:latin typeface="Calibri" pitchFamily="96" charset="0"/>
              </a:rPr>
              <a:t>0</a:t>
            </a:r>
          </a:p>
        </p:txBody>
      </p:sp>
      <p:sp>
        <p:nvSpPr>
          <p:cNvPr id="9" name="TextBox 14"/>
          <p:cNvSpPr txBox="1">
            <a:spLocks noChangeArrowheads="1"/>
          </p:cNvSpPr>
          <p:nvPr/>
        </p:nvSpPr>
        <p:spPr bwMode="auto">
          <a:xfrm>
            <a:off x="5016442" y="5732654"/>
            <a:ext cx="609152"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96" charset="-128"/>
              </a:defRPr>
            </a:lvl1pPr>
            <a:lvl2pPr marL="742950" indent="-285750">
              <a:defRPr sz="2400">
                <a:solidFill>
                  <a:schemeClr val="tx1"/>
                </a:solidFill>
                <a:latin typeface="Arial" charset="0"/>
                <a:ea typeface="ＭＳ Ｐゴシック" pitchFamily="96" charset="-128"/>
              </a:defRPr>
            </a:lvl2pPr>
            <a:lvl3pPr marL="1143000" indent="-228600">
              <a:defRPr sz="2400">
                <a:solidFill>
                  <a:schemeClr val="tx1"/>
                </a:solidFill>
                <a:latin typeface="Arial" charset="0"/>
                <a:ea typeface="ＭＳ Ｐゴシック" pitchFamily="96" charset="-128"/>
              </a:defRPr>
            </a:lvl3pPr>
            <a:lvl4pPr marL="1600200" indent="-228600">
              <a:defRPr sz="2400">
                <a:solidFill>
                  <a:schemeClr val="tx1"/>
                </a:solidFill>
                <a:latin typeface="Arial" charset="0"/>
                <a:ea typeface="ＭＳ Ｐゴシック" pitchFamily="96" charset="-128"/>
              </a:defRPr>
            </a:lvl4pPr>
            <a:lvl5pPr marL="2057400" indent="-228600">
              <a:defRPr sz="2400">
                <a:solidFill>
                  <a:schemeClr val="tx1"/>
                </a:solidFill>
                <a:latin typeface="Arial" charset="0"/>
                <a:ea typeface="ＭＳ Ｐゴシック" pitchFamily="96"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96"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96"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96"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96" charset="-128"/>
              </a:defRPr>
            </a:lvl9pPr>
          </a:lstStyle>
          <a:p>
            <a:pPr algn="ctr" eaLnBrk="1" hangingPunct="1"/>
            <a:r>
              <a:rPr lang="en-US" altLang="en-US" sz="1600" dirty="0" smtClean="0">
                <a:latin typeface="Calibri" pitchFamily="96" charset="0"/>
              </a:rPr>
              <a:t>10</a:t>
            </a:r>
            <a:r>
              <a:rPr lang="en-US" altLang="en-US" sz="1600" baseline="30000" dirty="0">
                <a:latin typeface="Calibri" pitchFamily="96" charset="0"/>
              </a:rPr>
              <a:t>2</a:t>
            </a:r>
          </a:p>
        </p:txBody>
      </p:sp>
      <p:sp>
        <p:nvSpPr>
          <p:cNvPr id="10" name="TextBox 14"/>
          <p:cNvSpPr txBox="1">
            <a:spLocks noChangeArrowheads="1"/>
          </p:cNvSpPr>
          <p:nvPr/>
        </p:nvSpPr>
        <p:spPr bwMode="auto">
          <a:xfrm>
            <a:off x="6078005" y="5752996"/>
            <a:ext cx="609152"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96" charset="-128"/>
              </a:defRPr>
            </a:lvl1pPr>
            <a:lvl2pPr marL="742950" indent="-285750">
              <a:defRPr sz="2400">
                <a:solidFill>
                  <a:schemeClr val="tx1"/>
                </a:solidFill>
                <a:latin typeface="Arial" charset="0"/>
                <a:ea typeface="ＭＳ Ｐゴシック" pitchFamily="96" charset="-128"/>
              </a:defRPr>
            </a:lvl2pPr>
            <a:lvl3pPr marL="1143000" indent="-228600">
              <a:defRPr sz="2400">
                <a:solidFill>
                  <a:schemeClr val="tx1"/>
                </a:solidFill>
                <a:latin typeface="Arial" charset="0"/>
                <a:ea typeface="ＭＳ Ｐゴシック" pitchFamily="96" charset="-128"/>
              </a:defRPr>
            </a:lvl3pPr>
            <a:lvl4pPr marL="1600200" indent="-228600">
              <a:defRPr sz="2400">
                <a:solidFill>
                  <a:schemeClr val="tx1"/>
                </a:solidFill>
                <a:latin typeface="Arial" charset="0"/>
                <a:ea typeface="ＭＳ Ｐゴシック" pitchFamily="96" charset="-128"/>
              </a:defRPr>
            </a:lvl4pPr>
            <a:lvl5pPr marL="2057400" indent="-228600">
              <a:defRPr sz="2400">
                <a:solidFill>
                  <a:schemeClr val="tx1"/>
                </a:solidFill>
                <a:latin typeface="Arial" charset="0"/>
                <a:ea typeface="ＭＳ Ｐゴシック" pitchFamily="96"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96"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96"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96"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96" charset="-128"/>
              </a:defRPr>
            </a:lvl9pPr>
          </a:lstStyle>
          <a:p>
            <a:pPr algn="ctr" eaLnBrk="1" hangingPunct="1"/>
            <a:r>
              <a:rPr lang="en-US" altLang="en-US" sz="1600" dirty="0" smtClean="0">
                <a:latin typeface="Calibri" pitchFamily="96" charset="0"/>
              </a:rPr>
              <a:t>10</a:t>
            </a:r>
            <a:r>
              <a:rPr lang="en-US" altLang="en-US" sz="1600" baseline="30000" dirty="0">
                <a:latin typeface="Calibri" pitchFamily="96" charset="0"/>
              </a:rPr>
              <a:t>3</a:t>
            </a:r>
          </a:p>
        </p:txBody>
      </p:sp>
      <p:sp>
        <p:nvSpPr>
          <p:cNvPr id="11" name="TextBox 14"/>
          <p:cNvSpPr txBox="1">
            <a:spLocks noChangeArrowheads="1"/>
          </p:cNvSpPr>
          <p:nvPr/>
        </p:nvSpPr>
        <p:spPr bwMode="auto">
          <a:xfrm>
            <a:off x="7139579" y="5749531"/>
            <a:ext cx="609152"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96" charset="-128"/>
              </a:defRPr>
            </a:lvl1pPr>
            <a:lvl2pPr marL="742950" indent="-285750">
              <a:defRPr sz="2400">
                <a:solidFill>
                  <a:schemeClr val="tx1"/>
                </a:solidFill>
                <a:latin typeface="Arial" charset="0"/>
                <a:ea typeface="ＭＳ Ｐゴシック" pitchFamily="96" charset="-128"/>
              </a:defRPr>
            </a:lvl2pPr>
            <a:lvl3pPr marL="1143000" indent="-228600">
              <a:defRPr sz="2400">
                <a:solidFill>
                  <a:schemeClr val="tx1"/>
                </a:solidFill>
                <a:latin typeface="Arial" charset="0"/>
                <a:ea typeface="ＭＳ Ｐゴシック" pitchFamily="96" charset="-128"/>
              </a:defRPr>
            </a:lvl3pPr>
            <a:lvl4pPr marL="1600200" indent="-228600">
              <a:defRPr sz="2400">
                <a:solidFill>
                  <a:schemeClr val="tx1"/>
                </a:solidFill>
                <a:latin typeface="Arial" charset="0"/>
                <a:ea typeface="ＭＳ Ｐゴシック" pitchFamily="96" charset="-128"/>
              </a:defRPr>
            </a:lvl4pPr>
            <a:lvl5pPr marL="2057400" indent="-228600">
              <a:defRPr sz="2400">
                <a:solidFill>
                  <a:schemeClr val="tx1"/>
                </a:solidFill>
                <a:latin typeface="Arial" charset="0"/>
                <a:ea typeface="ＭＳ Ｐゴシック" pitchFamily="96"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96"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96"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96"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96" charset="-128"/>
              </a:defRPr>
            </a:lvl9pPr>
          </a:lstStyle>
          <a:p>
            <a:pPr algn="ctr" eaLnBrk="1" hangingPunct="1"/>
            <a:r>
              <a:rPr lang="en-US" altLang="en-US" sz="1600" dirty="0" smtClean="0">
                <a:latin typeface="Calibri" pitchFamily="96" charset="0"/>
              </a:rPr>
              <a:t>10</a:t>
            </a:r>
            <a:r>
              <a:rPr lang="en-US" altLang="en-US" sz="1600" baseline="30000" dirty="0">
                <a:latin typeface="Calibri" pitchFamily="96" charset="0"/>
              </a:rPr>
              <a:t>4</a:t>
            </a:r>
          </a:p>
        </p:txBody>
      </p:sp>
      <p:sp>
        <p:nvSpPr>
          <p:cNvPr id="12" name="TextBox 14"/>
          <p:cNvSpPr txBox="1">
            <a:spLocks noChangeArrowheads="1"/>
          </p:cNvSpPr>
          <p:nvPr/>
        </p:nvSpPr>
        <p:spPr bwMode="auto">
          <a:xfrm>
            <a:off x="8032382" y="5778391"/>
            <a:ext cx="609152"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96" charset="-128"/>
              </a:defRPr>
            </a:lvl1pPr>
            <a:lvl2pPr marL="742950" indent="-285750">
              <a:defRPr sz="2400">
                <a:solidFill>
                  <a:schemeClr val="tx1"/>
                </a:solidFill>
                <a:latin typeface="Arial" charset="0"/>
                <a:ea typeface="ＭＳ Ｐゴシック" pitchFamily="96" charset="-128"/>
              </a:defRPr>
            </a:lvl2pPr>
            <a:lvl3pPr marL="1143000" indent="-228600">
              <a:defRPr sz="2400">
                <a:solidFill>
                  <a:schemeClr val="tx1"/>
                </a:solidFill>
                <a:latin typeface="Arial" charset="0"/>
                <a:ea typeface="ＭＳ Ｐゴシック" pitchFamily="96" charset="-128"/>
              </a:defRPr>
            </a:lvl3pPr>
            <a:lvl4pPr marL="1600200" indent="-228600">
              <a:defRPr sz="2400">
                <a:solidFill>
                  <a:schemeClr val="tx1"/>
                </a:solidFill>
                <a:latin typeface="Arial" charset="0"/>
                <a:ea typeface="ＭＳ Ｐゴシック" pitchFamily="96" charset="-128"/>
              </a:defRPr>
            </a:lvl4pPr>
            <a:lvl5pPr marL="2057400" indent="-228600">
              <a:defRPr sz="2400">
                <a:solidFill>
                  <a:schemeClr val="tx1"/>
                </a:solidFill>
                <a:latin typeface="Arial" charset="0"/>
                <a:ea typeface="ＭＳ Ｐゴシック" pitchFamily="96"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96"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96"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96"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96" charset="-128"/>
              </a:defRPr>
            </a:lvl9pPr>
          </a:lstStyle>
          <a:p>
            <a:pPr eaLnBrk="1" hangingPunct="1"/>
            <a:r>
              <a:rPr lang="en-US" altLang="en-US" sz="1600" dirty="0">
                <a:latin typeface="Calibri" pitchFamily="96" charset="0"/>
              </a:rPr>
              <a:t>10</a:t>
            </a:r>
            <a:r>
              <a:rPr lang="en-US" altLang="en-US" sz="1600" baseline="30000" dirty="0">
                <a:latin typeface="Calibri" pitchFamily="96" charset="0"/>
              </a:rPr>
              <a:t>0</a:t>
            </a:r>
          </a:p>
        </p:txBody>
      </p:sp>
      <p:sp>
        <p:nvSpPr>
          <p:cNvPr id="13" name="TextBox 14"/>
          <p:cNvSpPr txBox="1">
            <a:spLocks noChangeArrowheads="1"/>
          </p:cNvSpPr>
          <p:nvPr/>
        </p:nvSpPr>
        <p:spPr bwMode="auto">
          <a:xfrm>
            <a:off x="8125057" y="5709706"/>
            <a:ext cx="609152"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96" charset="-128"/>
              </a:defRPr>
            </a:lvl1pPr>
            <a:lvl2pPr marL="742950" indent="-285750">
              <a:defRPr sz="2400">
                <a:solidFill>
                  <a:schemeClr val="tx1"/>
                </a:solidFill>
                <a:latin typeface="Arial" charset="0"/>
                <a:ea typeface="ＭＳ Ｐゴシック" pitchFamily="96" charset="-128"/>
              </a:defRPr>
            </a:lvl2pPr>
            <a:lvl3pPr marL="1143000" indent="-228600">
              <a:defRPr sz="2400">
                <a:solidFill>
                  <a:schemeClr val="tx1"/>
                </a:solidFill>
                <a:latin typeface="Arial" charset="0"/>
                <a:ea typeface="ＭＳ Ｐゴシック" pitchFamily="96" charset="-128"/>
              </a:defRPr>
            </a:lvl3pPr>
            <a:lvl4pPr marL="1600200" indent="-228600">
              <a:defRPr sz="2400">
                <a:solidFill>
                  <a:schemeClr val="tx1"/>
                </a:solidFill>
                <a:latin typeface="Arial" charset="0"/>
                <a:ea typeface="ＭＳ Ｐゴシック" pitchFamily="96" charset="-128"/>
              </a:defRPr>
            </a:lvl4pPr>
            <a:lvl5pPr marL="2057400" indent="-228600">
              <a:defRPr sz="2400">
                <a:solidFill>
                  <a:schemeClr val="tx1"/>
                </a:solidFill>
                <a:latin typeface="Arial" charset="0"/>
                <a:ea typeface="ＭＳ Ｐゴシック" pitchFamily="96"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96"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96"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96"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96" charset="-128"/>
              </a:defRPr>
            </a:lvl9pPr>
          </a:lstStyle>
          <a:p>
            <a:pPr algn="ctr" eaLnBrk="1" hangingPunct="1"/>
            <a:r>
              <a:rPr lang="en-US" altLang="en-US" sz="1600" dirty="0" smtClean="0">
                <a:latin typeface="Calibri" pitchFamily="96" charset="0"/>
              </a:rPr>
              <a:t>10</a:t>
            </a:r>
            <a:r>
              <a:rPr lang="en-US" altLang="en-US" sz="1600" baseline="30000" dirty="0">
                <a:latin typeface="Calibri" pitchFamily="96" charset="0"/>
              </a:rPr>
              <a:t>5</a:t>
            </a:r>
          </a:p>
        </p:txBody>
      </p:sp>
      <p:sp>
        <p:nvSpPr>
          <p:cNvPr id="14" name="TextBox 14"/>
          <p:cNvSpPr txBox="1">
            <a:spLocks noChangeArrowheads="1"/>
          </p:cNvSpPr>
          <p:nvPr/>
        </p:nvSpPr>
        <p:spPr bwMode="auto">
          <a:xfrm>
            <a:off x="3985475" y="5734617"/>
            <a:ext cx="609152"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96" charset="-128"/>
              </a:defRPr>
            </a:lvl1pPr>
            <a:lvl2pPr marL="742950" indent="-285750">
              <a:defRPr sz="2400">
                <a:solidFill>
                  <a:schemeClr val="tx1"/>
                </a:solidFill>
                <a:latin typeface="Arial" charset="0"/>
                <a:ea typeface="ＭＳ Ｐゴシック" pitchFamily="96" charset="-128"/>
              </a:defRPr>
            </a:lvl2pPr>
            <a:lvl3pPr marL="1143000" indent="-228600">
              <a:defRPr sz="2400">
                <a:solidFill>
                  <a:schemeClr val="tx1"/>
                </a:solidFill>
                <a:latin typeface="Arial" charset="0"/>
                <a:ea typeface="ＭＳ Ｐゴシック" pitchFamily="96" charset="-128"/>
              </a:defRPr>
            </a:lvl3pPr>
            <a:lvl4pPr marL="1600200" indent="-228600">
              <a:defRPr sz="2400">
                <a:solidFill>
                  <a:schemeClr val="tx1"/>
                </a:solidFill>
                <a:latin typeface="Arial" charset="0"/>
                <a:ea typeface="ＭＳ Ｐゴシック" pitchFamily="96" charset="-128"/>
              </a:defRPr>
            </a:lvl4pPr>
            <a:lvl5pPr marL="2057400" indent="-228600">
              <a:defRPr sz="2400">
                <a:solidFill>
                  <a:schemeClr val="tx1"/>
                </a:solidFill>
                <a:latin typeface="Arial" charset="0"/>
                <a:ea typeface="ＭＳ Ｐゴシック" pitchFamily="96"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96"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96"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96"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96" charset="-128"/>
              </a:defRPr>
            </a:lvl9pPr>
          </a:lstStyle>
          <a:p>
            <a:pPr algn="ctr" eaLnBrk="1" hangingPunct="1"/>
            <a:r>
              <a:rPr lang="en-US" altLang="en-US" sz="1600" dirty="0" smtClean="0">
                <a:latin typeface="Calibri" pitchFamily="96" charset="0"/>
              </a:rPr>
              <a:t>10</a:t>
            </a:r>
            <a:r>
              <a:rPr lang="en-US" altLang="en-US" sz="1600" baseline="30000" dirty="0">
                <a:latin typeface="Calibri" pitchFamily="96" charset="0"/>
              </a:rPr>
              <a:t>1</a:t>
            </a:r>
          </a:p>
        </p:txBody>
      </p:sp>
      <p:sp>
        <p:nvSpPr>
          <p:cNvPr id="15" name="TextBox 14"/>
          <p:cNvSpPr txBox="1">
            <a:spLocks noChangeArrowheads="1"/>
          </p:cNvSpPr>
          <p:nvPr/>
        </p:nvSpPr>
        <p:spPr bwMode="auto">
          <a:xfrm>
            <a:off x="3588177" y="6172715"/>
            <a:ext cx="4839669" cy="369332"/>
          </a:xfrm>
          <a:prstGeom prst="rect">
            <a:avLst/>
          </a:prstGeom>
          <a:noFill/>
          <a:ln>
            <a:noFill/>
          </a:ln>
          <a:extLst/>
        </p:spPr>
        <p:txBody>
          <a:bodyPr wrap="square">
            <a:spAutoFit/>
          </a:bodyPr>
          <a:lstStyle>
            <a:lvl1pPr>
              <a:defRPr sz="2400">
                <a:solidFill>
                  <a:schemeClr val="tx1"/>
                </a:solidFill>
                <a:latin typeface="Arial" charset="0"/>
                <a:ea typeface="ＭＳ Ｐゴシック" pitchFamily="96" charset="-128"/>
              </a:defRPr>
            </a:lvl1pPr>
            <a:lvl2pPr marL="742950" indent="-285750">
              <a:defRPr sz="2400">
                <a:solidFill>
                  <a:schemeClr val="tx1"/>
                </a:solidFill>
                <a:latin typeface="Arial" charset="0"/>
                <a:ea typeface="ＭＳ Ｐゴシック" pitchFamily="96" charset="-128"/>
              </a:defRPr>
            </a:lvl2pPr>
            <a:lvl3pPr marL="1143000" indent="-228600">
              <a:defRPr sz="2400">
                <a:solidFill>
                  <a:schemeClr val="tx1"/>
                </a:solidFill>
                <a:latin typeface="Arial" charset="0"/>
                <a:ea typeface="ＭＳ Ｐゴシック" pitchFamily="96" charset="-128"/>
              </a:defRPr>
            </a:lvl3pPr>
            <a:lvl4pPr marL="1600200" indent="-228600">
              <a:defRPr sz="2400">
                <a:solidFill>
                  <a:schemeClr val="tx1"/>
                </a:solidFill>
                <a:latin typeface="Arial" charset="0"/>
                <a:ea typeface="ＭＳ Ｐゴシック" pitchFamily="96" charset="-128"/>
              </a:defRPr>
            </a:lvl4pPr>
            <a:lvl5pPr marL="2057400" indent="-228600">
              <a:defRPr sz="2400">
                <a:solidFill>
                  <a:schemeClr val="tx1"/>
                </a:solidFill>
                <a:latin typeface="Arial" charset="0"/>
                <a:ea typeface="ＭＳ Ｐゴシック" pitchFamily="96"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96"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96"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96"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96" charset="-128"/>
              </a:defRPr>
            </a:lvl9pPr>
          </a:lstStyle>
          <a:p>
            <a:pPr eaLnBrk="1" hangingPunct="1"/>
            <a:r>
              <a:rPr lang="en-US" altLang="en-US" sz="1800" dirty="0">
                <a:latin typeface="Calibri" pitchFamily="96" charset="0"/>
              </a:rPr>
              <a:t>Global Warming Potential Mg CO2eq/lane-km</a:t>
            </a:r>
          </a:p>
        </p:txBody>
      </p:sp>
      <p:sp>
        <p:nvSpPr>
          <p:cNvPr id="16" name="TextBox 24"/>
          <p:cNvSpPr txBox="1">
            <a:spLocks noChangeArrowheads="1"/>
          </p:cNvSpPr>
          <p:nvPr/>
        </p:nvSpPr>
        <p:spPr bwMode="auto">
          <a:xfrm>
            <a:off x="13534" y="6541042"/>
            <a:ext cx="25931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96" charset="-128"/>
              </a:defRPr>
            </a:lvl1pPr>
            <a:lvl2pPr marL="742950" indent="-285750">
              <a:defRPr sz="2400">
                <a:solidFill>
                  <a:schemeClr val="tx1"/>
                </a:solidFill>
                <a:latin typeface="Arial" charset="0"/>
                <a:ea typeface="ＭＳ Ｐゴシック" pitchFamily="96" charset="-128"/>
              </a:defRPr>
            </a:lvl2pPr>
            <a:lvl3pPr marL="1143000" indent="-228600">
              <a:defRPr sz="2400">
                <a:solidFill>
                  <a:schemeClr val="tx1"/>
                </a:solidFill>
                <a:latin typeface="Arial" charset="0"/>
                <a:ea typeface="ＭＳ Ｐゴシック" pitchFamily="96" charset="-128"/>
              </a:defRPr>
            </a:lvl3pPr>
            <a:lvl4pPr marL="1600200" indent="-228600">
              <a:defRPr sz="2400">
                <a:solidFill>
                  <a:schemeClr val="tx1"/>
                </a:solidFill>
                <a:latin typeface="Arial" charset="0"/>
                <a:ea typeface="ＭＳ Ｐゴシック" pitchFamily="96" charset="-128"/>
              </a:defRPr>
            </a:lvl4pPr>
            <a:lvl5pPr marL="2057400" indent="-228600">
              <a:defRPr sz="2400">
                <a:solidFill>
                  <a:schemeClr val="tx1"/>
                </a:solidFill>
                <a:latin typeface="Arial" charset="0"/>
                <a:ea typeface="ＭＳ Ｐゴシック" pitchFamily="96"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96"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96"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96"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96" charset="-128"/>
              </a:defRPr>
            </a:lvl9pPr>
          </a:lstStyle>
          <a:p>
            <a:pPr eaLnBrk="1" hangingPunct="1"/>
            <a:r>
              <a:rPr lang="en-US" altLang="en-US" sz="1200" dirty="0" smtClean="0">
                <a:latin typeface="Calibri" pitchFamily="96" charset="0"/>
              </a:rPr>
              <a:t>(</a:t>
            </a:r>
            <a:r>
              <a:rPr lang="en-US" altLang="en-US" sz="1200" dirty="0" err="1" smtClean="0">
                <a:latin typeface="Calibri" pitchFamily="96" charset="0"/>
              </a:rPr>
              <a:t>Santero</a:t>
            </a:r>
            <a:r>
              <a:rPr lang="en-US" altLang="en-US" sz="1200" dirty="0" smtClean="0">
                <a:latin typeface="Calibri" pitchFamily="96" charset="0"/>
              </a:rPr>
              <a:t> and </a:t>
            </a:r>
            <a:r>
              <a:rPr lang="en-US" altLang="en-US" sz="1200" dirty="0">
                <a:latin typeface="Calibri" pitchFamily="96" charset="0"/>
              </a:rPr>
              <a:t>Horvath </a:t>
            </a:r>
            <a:r>
              <a:rPr lang="en-US" altLang="en-US" sz="1200" dirty="0" smtClean="0">
                <a:latin typeface="Calibri" pitchFamily="96" charset="0"/>
              </a:rPr>
              <a:t>2010</a:t>
            </a:r>
            <a:r>
              <a:rPr lang="en-US" altLang="en-US" sz="1200" dirty="0">
                <a:latin typeface="Calibri" pitchFamily="96" charset="0"/>
              </a:rPr>
              <a:t>)</a:t>
            </a:r>
          </a:p>
        </p:txBody>
      </p:sp>
      <p:sp>
        <p:nvSpPr>
          <p:cNvPr id="17" name="Rectangle 16"/>
          <p:cNvSpPr/>
          <p:nvPr/>
        </p:nvSpPr>
        <p:spPr>
          <a:xfrm>
            <a:off x="918670" y="1066861"/>
            <a:ext cx="7509176" cy="1415151"/>
          </a:xfrm>
          <a:prstGeom prst="rect">
            <a:avLst/>
          </a:prstGeom>
          <a:noFill/>
          <a:ln>
            <a:solidFill>
              <a:srgbClr val="3366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TextBox 2"/>
          <p:cNvSpPr txBox="1"/>
          <p:nvPr/>
        </p:nvSpPr>
        <p:spPr>
          <a:xfrm rot="19969131">
            <a:off x="-101529" y="1568366"/>
            <a:ext cx="1581240" cy="584776"/>
          </a:xfrm>
          <a:prstGeom prst="rect">
            <a:avLst/>
          </a:prstGeom>
          <a:noFill/>
        </p:spPr>
        <p:txBody>
          <a:bodyPr wrap="square" rtlCol="0">
            <a:spAutoFit/>
          </a:bodyPr>
          <a:lstStyle/>
          <a:p>
            <a:r>
              <a:rPr lang="en-US" sz="3200" dirty="0" smtClean="0">
                <a:ln>
                  <a:solidFill>
                    <a:srgbClr val="008000"/>
                  </a:solidFill>
                </a:ln>
              </a:rPr>
              <a:t>Agency</a:t>
            </a:r>
            <a:endParaRPr lang="en-US" sz="3200" dirty="0">
              <a:ln>
                <a:solidFill>
                  <a:srgbClr val="008000"/>
                </a:solidFill>
              </a:ln>
            </a:endParaRPr>
          </a:p>
        </p:txBody>
      </p:sp>
    </p:spTree>
    <p:extLst>
      <p:ext uri="{BB962C8B-B14F-4D97-AF65-F5344CB8AC3E}">
        <p14:creationId xmlns:p14="http://schemas.microsoft.com/office/powerpoint/2010/main" val="24890965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086" y="462"/>
            <a:ext cx="7620000" cy="1143000"/>
          </a:xfrm>
        </p:spPr>
        <p:txBody>
          <a:bodyPr/>
          <a:lstStyle/>
          <a:p>
            <a:pPr marL="571500" indent="-571500">
              <a:buFont typeface="Wingdings" charset="2"/>
              <a:buChar char="u"/>
            </a:pPr>
            <a:r>
              <a:rPr lang="en-US" sz="3600" dirty="0" smtClean="0"/>
              <a:t>Methodology used</a:t>
            </a:r>
            <a:endParaRPr lang="en-US" sz="3600" dirty="0"/>
          </a:p>
        </p:txBody>
      </p:sp>
      <p:sp>
        <p:nvSpPr>
          <p:cNvPr id="3" name="Content Placeholder 2"/>
          <p:cNvSpPr>
            <a:spLocks noGrp="1"/>
          </p:cNvSpPr>
          <p:nvPr>
            <p:ph idx="1"/>
          </p:nvPr>
        </p:nvSpPr>
        <p:spPr>
          <a:xfrm>
            <a:off x="457200" y="1423282"/>
            <a:ext cx="7620000" cy="862718"/>
          </a:xfrm>
        </p:spPr>
        <p:txBody>
          <a:bodyPr/>
          <a:lstStyle/>
          <a:p>
            <a:r>
              <a:rPr lang="en-US" dirty="0" smtClean="0"/>
              <a:t>Develop a unifying framework which combines the crack initiation and progression models</a:t>
            </a:r>
            <a:endParaRPr lang="en-US" dirty="0"/>
          </a:p>
          <a:p>
            <a:endParaRPr lang="en-US" dirty="0" smtClean="0"/>
          </a:p>
        </p:txBody>
      </p:sp>
      <p:sp>
        <p:nvSpPr>
          <p:cNvPr id="4" name="Slide Number Placeholder 3"/>
          <p:cNvSpPr>
            <a:spLocks noGrp="1"/>
          </p:cNvSpPr>
          <p:nvPr>
            <p:ph type="sldNum" sz="quarter" idx="12"/>
          </p:nvPr>
        </p:nvSpPr>
        <p:spPr/>
        <p:txBody>
          <a:bodyPr/>
          <a:lstStyle/>
          <a:p>
            <a:fld id="{E7D98B81-955B-6841-9747-E03BBBCFB43B}" type="slidenum">
              <a:rPr lang="en-US" smtClean="0"/>
              <a:t>15</a:t>
            </a:fld>
            <a:endParaRPr lang="en-US"/>
          </a:p>
        </p:txBody>
      </p:sp>
      <p:sp>
        <p:nvSpPr>
          <p:cNvPr id="13" name="Freeform 12"/>
          <p:cNvSpPr/>
          <p:nvPr/>
        </p:nvSpPr>
        <p:spPr>
          <a:xfrm>
            <a:off x="3245556" y="2469444"/>
            <a:ext cx="3062112" cy="1789079"/>
          </a:xfrm>
          <a:custGeom>
            <a:avLst/>
            <a:gdLst>
              <a:gd name="connsiteX0" fmla="*/ 0 w 4713111"/>
              <a:gd name="connsiteY0" fmla="*/ 1763889 h 1792924"/>
              <a:gd name="connsiteX1" fmla="*/ 1185333 w 4713111"/>
              <a:gd name="connsiteY1" fmla="*/ 1778000 h 1792924"/>
              <a:gd name="connsiteX2" fmla="*/ 2356555 w 4713111"/>
              <a:gd name="connsiteY2" fmla="*/ 1580444 h 1792924"/>
              <a:gd name="connsiteX3" fmla="*/ 3598333 w 4713111"/>
              <a:gd name="connsiteY3" fmla="*/ 522111 h 1792924"/>
              <a:gd name="connsiteX4" fmla="*/ 4713111 w 4713111"/>
              <a:gd name="connsiteY4" fmla="*/ 0 h 1792924"/>
              <a:gd name="connsiteX0" fmla="*/ 0 w 4713111"/>
              <a:gd name="connsiteY0" fmla="*/ 1763889 h 1792924"/>
              <a:gd name="connsiteX1" fmla="*/ 1679222 w 4713111"/>
              <a:gd name="connsiteY1" fmla="*/ 1778000 h 1792924"/>
              <a:gd name="connsiteX2" fmla="*/ 2356555 w 4713111"/>
              <a:gd name="connsiteY2" fmla="*/ 1580444 h 1792924"/>
              <a:gd name="connsiteX3" fmla="*/ 3598333 w 4713111"/>
              <a:gd name="connsiteY3" fmla="*/ 522111 h 1792924"/>
              <a:gd name="connsiteX4" fmla="*/ 4713111 w 4713111"/>
              <a:gd name="connsiteY4" fmla="*/ 0 h 1792924"/>
              <a:gd name="connsiteX0" fmla="*/ 0 w 3160889"/>
              <a:gd name="connsiteY0" fmla="*/ 1749778 h 1788687"/>
              <a:gd name="connsiteX1" fmla="*/ 127000 w 3160889"/>
              <a:gd name="connsiteY1" fmla="*/ 1778000 h 1788687"/>
              <a:gd name="connsiteX2" fmla="*/ 804333 w 3160889"/>
              <a:gd name="connsiteY2" fmla="*/ 1580444 h 1788687"/>
              <a:gd name="connsiteX3" fmla="*/ 2046111 w 3160889"/>
              <a:gd name="connsiteY3" fmla="*/ 522111 h 1788687"/>
              <a:gd name="connsiteX4" fmla="*/ 3160889 w 3160889"/>
              <a:gd name="connsiteY4" fmla="*/ 0 h 1788687"/>
              <a:gd name="connsiteX0" fmla="*/ 0 w 3062112"/>
              <a:gd name="connsiteY0" fmla="*/ 1778000 h 1798912"/>
              <a:gd name="connsiteX1" fmla="*/ 28223 w 3062112"/>
              <a:gd name="connsiteY1" fmla="*/ 1778000 h 1798912"/>
              <a:gd name="connsiteX2" fmla="*/ 705556 w 3062112"/>
              <a:gd name="connsiteY2" fmla="*/ 1580444 h 1798912"/>
              <a:gd name="connsiteX3" fmla="*/ 1947334 w 3062112"/>
              <a:gd name="connsiteY3" fmla="*/ 522111 h 1798912"/>
              <a:gd name="connsiteX4" fmla="*/ 3062112 w 3062112"/>
              <a:gd name="connsiteY4" fmla="*/ 0 h 1798912"/>
              <a:gd name="connsiteX0" fmla="*/ 0 w 3062112"/>
              <a:gd name="connsiteY0" fmla="*/ 1778000 h 1782795"/>
              <a:gd name="connsiteX1" fmla="*/ 28223 w 3062112"/>
              <a:gd name="connsiteY1" fmla="*/ 1778000 h 1782795"/>
              <a:gd name="connsiteX2" fmla="*/ 705556 w 3062112"/>
              <a:gd name="connsiteY2" fmla="*/ 1580444 h 1782795"/>
              <a:gd name="connsiteX3" fmla="*/ 1947334 w 3062112"/>
              <a:gd name="connsiteY3" fmla="*/ 522111 h 1782795"/>
              <a:gd name="connsiteX4" fmla="*/ 3062112 w 3062112"/>
              <a:gd name="connsiteY4" fmla="*/ 0 h 1782795"/>
              <a:gd name="connsiteX0" fmla="*/ 0 w 3062112"/>
              <a:gd name="connsiteY0" fmla="*/ 1778000 h 1789079"/>
              <a:gd name="connsiteX1" fmla="*/ 28223 w 3062112"/>
              <a:gd name="connsiteY1" fmla="*/ 1778000 h 1789079"/>
              <a:gd name="connsiteX2" fmla="*/ 705556 w 3062112"/>
              <a:gd name="connsiteY2" fmla="*/ 1580444 h 1789079"/>
              <a:gd name="connsiteX3" fmla="*/ 1947334 w 3062112"/>
              <a:gd name="connsiteY3" fmla="*/ 522111 h 1789079"/>
              <a:gd name="connsiteX4" fmla="*/ 3062112 w 3062112"/>
              <a:gd name="connsiteY4" fmla="*/ 0 h 1789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2112" h="1789079">
                <a:moveTo>
                  <a:pt x="0" y="1778000"/>
                </a:moveTo>
                <a:cubicBezTo>
                  <a:pt x="353953" y="1758008"/>
                  <a:pt x="-89370" y="1810926"/>
                  <a:pt x="28223" y="1778000"/>
                </a:cubicBezTo>
                <a:cubicBezTo>
                  <a:pt x="145816" y="1745074"/>
                  <a:pt x="385704" y="1789759"/>
                  <a:pt x="705556" y="1580444"/>
                </a:cubicBezTo>
                <a:cubicBezTo>
                  <a:pt x="1025408" y="1371129"/>
                  <a:pt x="1554575" y="785518"/>
                  <a:pt x="1947334" y="522111"/>
                </a:cubicBezTo>
                <a:cubicBezTo>
                  <a:pt x="2340093" y="258704"/>
                  <a:pt x="2904538" y="0"/>
                  <a:pt x="3062112" y="0"/>
                </a:cubicBezTo>
              </a:path>
            </a:pathLst>
          </a:custGeom>
          <a:noFill/>
          <a:ln>
            <a:solidFill>
              <a:srgbClr val="0000FF"/>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15" name="Straight Connector 14"/>
          <p:cNvCxnSpPr/>
          <p:nvPr/>
        </p:nvCxnSpPr>
        <p:spPr>
          <a:xfrm flipV="1">
            <a:off x="3287889" y="3062112"/>
            <a:ext cx="0" cy="1199443"/>
          </a:xfrm>
          <a:prstGeom prst="line">
            <a:avLst/>
          </a:prstGeom>
          <a:ln w="28575" cmpd="sng">
            <a:solidFill>
              <a:srgbClr val="008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834444" y="3598333"/>
            <a:ext cx="1270000" cy="400110"/>
          </a:xfrm>
          <a:prstGeom prst="rect">
            <a:avLst/>
          </a:prstGeom>
          <a:noFill/>
        </p:spPr>
        <p:txBody>
          <a:bodyPr wrap="square" rtlCol="0">
            <a:spAutoFit/>
          </a:bodyPr>
          <a:lstStyle/>
          <a:p>
            <a:r>
              <a:rPr lang="en-US" sz="2000" dirty="0" smtClean="0"/>
              <a:t>Initiation</a:t>
            </a:r>
            <a:endParaRPr lang="en-US" sz="2000" dirty="0"/>
          </a:p>
        </p:txBody>
      </p:sp>
      <p:sp>
        <p:nvSpPr>
          <p:cNvPr id="17" name="TextBox 16"/>
          <p:cNvSpPr txBox="1"/>
          <p:nvPr/>
        </p:nvSpPr>
        <p:spPr>
          <a:xfrm>
            <a:off x="4851399" y="3598333"/>
            <a:ext cx="1611489" cy="400110"/>
          </a:xfrm>
          <a:prstGeom prst="rect">
            <a:avLst/>
          </a:prstGeom>
          <a:noFill/>
        </p:spPr>
        <p:txBody>
          <a:bodyPr wrap="square" rtlCol="0">
            <a:spAutoFit/>
          </a:bodyPr>
          <a:lstStyle/>
          <a:p>
            <a:r>
              <a:rPr lang="en-US" sz="2000" dirty="0" smtClean="0"/>
              <a:t>Progression</a:t>
            </a:r>
            <a:endParaRPr lang="en-US" sz="2000" dirty="0"/>
          </a:p>
        </p:txBody>
      </p:sp>
      <p:sp>
        <p:nvSpPr>
          <p:cNvPr id="18" name="TextBox 17"/>
          <p:cNvSpPr txBox="1"/>
          <p:nvPr/>
        </p:nvSpPr>
        <p:spPr>
          <a:xfrm>
            <a:off x="2482144" y="2438722"/>
            <a:ext cx="2160412" cy="461665"/>
          </a:xfrm>
          <a:prstGeom prst="rect">
            <a:avLst/>
          </a:prstGeom>
          <a:noFill/>
        </p:spPr>
        <p:txBody>
          <a:bodyPr wrap="square" rtlCol="0">
            <a:spAutoFit/>
          </a:bodyPr>
          <a:lstStyle/>
          <a:p>
            <a:r>
              <a:rPr lang="en-US" sz="2400" dirty="0" smtClean="0"/>
              <a:t>Crack evolution</a:t>
            </a:r>
            <a:endParaRPr lang="en-US" sz="2400" dirty="0"/>
          </a:p>
        </p:txBody>
      </p:sp>
      <p:sp>
        <p:nvSpPr>
          <p:cNvPr id="19" name="Oval 18"/>
          <p:cNvSpPr/>
          <p:nvPr/>
        </p:nvSpPr>
        <p:spPr>
          <a:xfrm>
            <a:off x="2144889" y="2384777"/>
            <a:ext cx="2706510" cy="677333"/>
          </a:xfrm>
          <a:prstGeom prst="ellipse">
            <a:avLst/>
          </a:prstGeom>
          <a:noFill/>
          <a:ln>
            <a:solidFill>
              <a:srgbClr val="66006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0" name="Content Placeholder 2"/>
          <p:cNvSpPr txBox="1">
            <a:spLocks/>
          </p:cNvSpPr>
          <p:nvPr/>
        </p:nvSpPr>
        <p:spPr>
          <a:xfrm>
            <a:off x="609600" y="4539016"/>
            <a:ext cx="7620000" cy="2191984"/>
          </a:xfrm>
          <a:prstGeom prst="rect">
            <a:avLst/>
          </a:prstGeom>
        </p:spPr>
        <p:txBody>
          <a:bodyPr vert="horz" lIns="91440" tIns="45720" rIns="91440" bIns="45720" rtlCol="0">
            <a:normAutofit fontScale="925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dirty="0" smtClean="0"/>
              <a:t>Perform Monte-Carlo simulation for pavement segment crack evolution for all segments in the dataset.</a:t>
            </a:r>
          </a:p>
          <a:p>
            <a:endParaRPr lang="en-US" dirty="0" smtClean="0"/>
          </a:p>
          <a:p>
            <a:pPr marL="114300" indent="0">
              <a:buNone/>
            </a:pPr>
            <a:r>
              <a:rPr lang="en-US" sz="2400" b="1" dirty="0">
                <a:solidFill>
                  <a:schemeClr val="accent2">
                    <a:lumMod val="50000"/>
                  </a:schemeClr>
                </a:solidFill>
              </a:rPr>
              <a:t>During the simulation:</a:t>
            </a:r>
          </a:p>
          <a:p>
            <a:pPr lvl="1"/>
            <a:r>
              <a:rPr lang="en-US" dirty="0" smtClean="0"/>
              <a:t>Set the cracking threshold</a:t>
            </a:r>
          </a:p>
          <a:p>
            <a:pPr lvl="1"/>
            <a:r>
              <a:rPr lang="en-US" dirty="0" smtClean="0"/>
              <a:t>Set planning period</a:t>
            </a:r>
          </a:p>
          <a:p>
            <a:pPr lvl="1"/>
            <a:r>
              <a:rPr lang="en-US" dirty="0" smtClean="0"/>
              <a:t>Vary the explanatory variables in the model</a:t>
            </a:r>
          </a:p>
          <a:p>
            <a:endParaRPr lang="en-US" dirty="0" smtClean="0"/>
          </a:p>
        </p:txBody>
      </p:sp>
      <p:grpSp>
        <p:nvGrpSpPr>
          <p:cNvPr id="24" name="Group 23"/>
          <p:cNvGrpSpPr/>
          <p:nvPr/>
        </p:nvGrpSpPr>
        <p:grpSpPr>
          <a:xfrm>
            <a:off x="959556" y="2243667"/>
            <a:ext cx="6956777" cy="2218757"/>
            <a:chOff x="959556" y="2243667"/>
            <a:chExt cx="6956777" cy="2218757"/>
          </a:xfrm>
        </p:grpSpPr>
        <p:cxnSp>
          <p:nvCxnSpPr>
            <p:cNvPr id="6" name="Straight Arrow Connector 5"/>
            <p:cNvCxnSpPr/>
            <p:nvPr/>
          </p:nvCxnSpPr>
          <p:spPr>
            <a:xfrm flipV="1">
              <a:off x="1566333" y="2243667"/>
              <a:ext cx="0" cy="204611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7" name="Straight Arrow Connector 6"/>
            <p:cNvCxnSpPr/>
            <p:nvPr/>
          </p:nvCxnSpPr>
          <p:spPr>
            <a:xfrm flipV="1">
              <a:off x="1566333" y="4261555"/>
              <a:ext cx="5080000" cy="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22" name="TextBox 21"/>
            <p:cNvSpPr txBox="1"/>
            <p:nvPr/>
          </p:nvSpPr>
          <p:spPr>
            <a:xfrm rot="16200000">
              <a:off x="137400" y="3065823"/>
              <a:ext cx="2044422" cy="400110"/>
            </a:xfrm>
            <a:prstGeom prst="rect">
              <a:avLst/>
            </a:prstGeom>
            <a:noFill/>
          </p:spPr>
          <p:txBody>
            <a:bodyPr wrap="square" rtlCol="0">
              <a:spAutoFit/>
            </a:bodyPr>
            <a:lstStyle/>
            <a:p>
              <a:r>
                <a:rPr lang="en-US" sz="2000" dirty="0" smtClean="0"/>
                <a:t>Cracking level (%)</a:t>
              </a:r>
              <a:endParaRPr lang="en-US" sz="2000" dirty="0"/>
            </a:p>
          </p:txBody>
        </p:sp>
        <p:sp>
          <p:nvSpPr>
            <p:cNvPr id="23" name="TextBox 22"/>
            <p:cNvSpPr txBox="1"/>
            <p:nvPr/>
          </p:nvSpPr>
          <p:spPr>
            <a:xfrm>
              <a:off x="6646333" y="4062314"/>
              <a:ext cx="1270000" cy="400110"/>
            </a:xfrm>
            <a:prstGeom prst="rect">
              <a:avLst/>
            </a:prstGeom>
            <a:noFill/>
          </p:spPr>
          <p:txBody>
            <a:bodyPr wrap="square" rtlCol="0">
              <a:spAutoFit/>
            </a:bodyPr>
            <a:lstStyle/>
            <a:p>
              <a:r>
                <a:rPr lang="en-US" sz="2000" dirty="0" smtClean="0"/>
                <a:t>ESALS</a:t>
              </a:r>
              <a:endParaRPr lang="en-US" sz="2000" dirty="0"/>
            </a:p>
          </p:txBody>
        </p:sp>
      </p:grpSp>
      <p:cxnSp>
        <p:nvCxnSpPr>
          <p:cNvPr id="26" name="Straight Connector 25"/>
          <p:cNvCxnSpPr/>
          <p:nvPr/>
        </p:nvCxnSpPr>
        <p:spPr>
          <a:xfrm flipV="1">
            <a:off x="1566333" y="4233333"/>
            <a:ext cx="1707446" cy="11079"/>
          </a:xfrm>
          <a:prstGeom prst="line">
            <a:avLst/>
          </a:prstGeom>
          <a:noFill/>
          <a:ln>
            <a:solidFill>
              <a:srgbClr val="0000FF"/>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1971423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animBg="1"/>
      <p:bldP spid="16" grpId="0"/>
      <p:bldP spid="17" grpId="0"/>
      <p:bldP spid="18" grpId="0"/>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7806"/>
          </a:xfrm>
        </p:spPr>
        <p:txBody>
          <a:bodyPr/>
          <a:lstStyle/>
          <a:p>
            <a:r>
              <a:rPr lang="en-US" sz="3600" dirty="0" smtClean="0"/>
              <a:t>Models used</a:t>
            </a:r>
            <a:endParaRPr lang="en-US" sz="3600" dirty="0"/>
          </a:p>
        </p:txBody>
      </p:sp>
      <p:sp>
        <p:nvSpPr>
          <p:cNvPr id="3" name="Content Placeholder 2"/>
          <p:cNvSpPr>
            <a:spLocks noGrp="1"/>
          </p:cNvSpPr>
          <p:nvPr>
            <p:ph idx="1"/>
          </p:nvPr>
        </p:nvSpPr>
        <p:spPr>
          <a:xfrm>
            <a:off x="457200" y="1072444"/>
            <a:ext cx="7620000" cy="5328356"/>
          </a:xfrm>
        </p:spPr>
        <p:txBody>
          <a:bodyPr/>
          <a:lstStyle/>
          <a:p>
            <a:pPr marL="571500" indent="-457200">
              <a:spcAft>
                <a:spcPts val="600"/>
              </a:spcAft>
              <a:buFont typeface="+mj-lt"/>
              <a:buAutoNum type="arabicPeriod"/>
            </a:pPr>
            <a:r>
              <a:rPr lang="en-US" dirty="0" smtClean="0"/>
              <a:t>Crack initiation model</a:t>
            </a:r>
          </a:p>
          <a:p>
            <a:pPr lvl="1">
              <a:spcAft>
                <a:spcPts val="600"/>
              </a:spcAft>
            </a:pPr>
            <a:r>
              <a:rPr lang="en-US" dirty="0" smtClean="0"/>
              <a:t>Stochastic duration model (</a:t>
            </a:r>
            <a:r>
              <a:rPr lang="en-US" dirty="0" err="1" smtClean="0"/>
              <a:t>Nakat</a:t>
            </a:r>
            <a:r>
              <a:rPr lang="en-US" dirty="0" smtClean="0"/>
              <a:t> and </a:t>
            </a:r>
            <a:r>
              <a:rPr lang="en-US" dirty="0" err="1" smtClean="0"/>
              <a:t>Madanat</a:t>
            </a:r>
            <a:r>
              <a:rPr lang="en-US" dirty="0" smtClean="0"/>
              <a:t>, 2008)</a:t>
            </a:r>
          </a:p>
          <a:p>
            <a:pPr marL="571500" indent="-457200">
              <a:spcAft>
                <a:spcPts val="600"/>
              </a:spcAft>
              <a:buFont typeface="+mj-lt"/>
              <a:buAutoNum type="arabicPeriod"/>
            </a:pPr>
            <a:r>
              <a:rPr lang="en-US" dirty="0" smtClean="0"/>
              <a:t>Crack Progression model</a:t>
            </a:r>
          </a:p>
          <a:p>
            <a:pPr lvl="1">
              <a:spcAft>
                <a:spcPts val="600"/>
              </a:spcAft>
            </a:pPr>
            <a:r>
              <a:rPr lang="en-US" dirty="0" smtClean="0"/>
              <a:t>Linear regression model (</a:t>
            </a:r>
            <a:r>
              <a:rPr lang="en-US" dirty="0" err="1" smtClean="0"/>
              <a:t>Madanat</a:t>
            </a:r>
            <a:r>
              <a:rPr lang="en-US" dirty="0" smtClean="0"/>
              <a:t> et. al, 2010)</a:t>
            </a:r>
          </a:p>
          <a:p>
            <a:pPr lvl="1">
              <a:spcAft>
                <a:spcPts val="600"/>
              </a:spcAft>
            </a:pPr>
            <a:endParaRPr lang="en-US" sz="2200" b="1" dirty="0">
              <a:solidFill>
                <a:schemeClr val="accent2">
                  <a:lumMod val="50000"/>
                </a:schemeClr>
              </a:solidFill>
            </a:endParaRPr>
          </a:p>
          <a:p>
            <a:pPr marL="114300" indent="0">
              <a:spcAft>
                <a:spcPts val="600"/>
              </a:spcAft>
              <a:buNone/>
            </a:pPr>
            <a:r>
              <a:rPr lang="en-US" sz="2400" b="1" dirty="0" smtClean="0">
                <a:solidFill>
                  <a:schemeClr val="accent2">
                    <a:lumMod val="50000"/>
                  </a:schemeClr>
                </a:solidFill>
              </a:rPr>
              <a:t>    Explanatory </a:t>
            </a:r>
            <a:r>
              <a:rPr lang="en-US" sz="2400" b="1" dirty="0">
                <a:solidFill>
                  <a:schemeClr val="accent2">
                    <a:lumMod val="50000"/>
                  </a:schemeClr>
                </a:solidFill>
              </a:rPr>
              <a:t>variables include:</a:t>
            </a:r>
          </a:p>
          <a:p>
            <a:pPr lvl="1">
              <a:spcAft>
                <a:spcPts val="600"/>
              </a:spcAft>
            </a:pPr>
            <a:r>
              <a:rPr lang="en-US" dirty="0" smtClean="0"/>
              <a:t>Structural properties</a:t>
            </a:r>
          </a:p>
          <a:p>
            <a:pPr lvl="1">
              <a:spcAft>
                <a:spcPts val="600"/>
              </a:spcAft>
            </a:pPr>
            <a:r>
              <a:rPr lang="en-US" dirty="0" smtClean="0"/>
              <a:t>Environmental variables</a:t>
            </a:r>
          </a:p>
          <a:p>
            <a:pPr lvl="1">
              <a:spcAft>
                <a:spcPts val="600"/>
              </a:spcAft>
            </a:pPr>
            <a:r>
              <a:rPr lang="en-US" dirty="0" smtClean="0"/>
              <a:t>Traffic loading</a:t>
            </a:r>
          </a:p>
          <a:p>
            <a:pPr marL="411480" lvl="1" indent="0">
              <a:buNone/>
            </a:pPr>
            <a:endParaRPr lang="en-US" dirty="0"/>
          </a:p>
        </p:txBody>
      </p:sp>
      <p:sp>
        <p:nvSpPr>
          <p:cNvPr id="4" name="Slide Number Placeholder 3"/>
          <p:cNvSpPr>
            <a:spLocks noGrp="1"/>
          </p:cNvSpPr>
          <p:nvPr>
            <p:ph type="sldNum" sz="quarter" idx="12"/>
          </p:nvPr>
        </p:nvSpPr>
        <p:spPr/>
        <p:txBody>
          <a:bodyPr/>
          <a:lstStyle/>
          <a:p>
            <a:fld id="{E7D98B81-955B-6841-9747-E03BBBCFB43B}" type="slidenum">
              <a:rPr lang="en-US" smtClean="0"/>
              <a:t>16</a:t>
            </a:fld>
            <a:endParaRPr lang="en-US"/>
          </a:p>
        </p:txBody>
      </p:sp>
    </p:spTree>
    <p:extLst>
      <p:ext uri="{BB962C8B-B14F-4D97-AF65-F5344CB8AC3E}">
        <p14:creationId xmlns:p14="http://schemas.microsoft.com/office/powerpoint/2010/main" val="19685573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7D98B81-955B-6841-9747-E03BBBCFB43B}" type="slidenum">
              <a:rPr lang="en-US" smtClean="0"/>
              <a:t>17</a:t>
            </a:fld>
            <a:endParaRPr lang="en-US"/>
          </a:p>
        </p:txBody>
      </p:sp>
      <p:sp>
        <p:nvSpPr>
          <p:cNvPr id="5" name="Title 1"/>
          <p:cNvSpPr txBox="1">
            <a:spLocks/>
          </p:cNvSpPr>
          <p:nvPr/>
        </p:nvSpPr>
        <p:spPr>
          <a:xfrm>
            <a:off x="457200" y="7919"/>
            <a:ext cx="7620000" cy="636541"/>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dirty="0" smtClean="0"/>
              <a:t>One time step for one pavement segment</a:t>
            </a:r>
            <a:endParaRPr lang="en-US" sz="3200" dirty="0"/>
          </a:p>
        </p:txBody>
      </p:sp>
      <p:sp>
        <p:nvSpPr>
          <p:cNvPr id="7" name="Oval 6"/>
          <p:cNvSpPr/>
          <p:nvPr/>
        </p:nvSpPr>
        <p:spPr>
          <a:xfrm>
            <a:off x="2443460" y="1076849"/>
            <a:ext cx="2831091" cy="593646"/>
          </a:xfrm>
          <a:prstGeom prst="ellipse">
            <a:avLst/>
          </a:prstGeom>
          <a:noFill/>
          <a:ln>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Diamond 7"/>
          <p:cNvSpPr/>
          <p:nvPr/>
        </p:nvSpPr>
        <p:spPr>
          <a:xfrm>
            <a:off x="2871412" y="2195112"/>
            <a:ext cx="1960291" cy="855956"/>
          </a:xfrm>
          <a:prstGeom prst="diamond">
            <a:avLst/>
          </a:prstGeom>
          <a:noFill/>
          <a:ln>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dk1"/>
              </a:solidFill>
            </a:endParaRPr>
          </a:p>
        </p:txBody>
      </p:sp>
      <p:sp>
        <p:nvSpPr>
          <p:cNvPr id="9" name="Rounded Rectangle 8"/>
          <p:cNvSpPr/>
          <p:nvPr/>
        </p:nvSpPr>
        <p:spPr>
          <a:xfrm>
            <a:off x="1270048" y="3451434"/>
            <a:ext cx="1228633" cy="662676"/>
          </a:xfrm>
          <a:prstGeom prst="roundRect">
            <a:avLst/>
          </a:prstGeom>
          <a:noFill/>
          <a:ln>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ounded Rectangle 9"/>
          <p:cNvSpPr/>
          <p:nvPr/>
        </p:nvSpPr>
        <p:spPr>
          <a:xfrm>
            <a:off x="3078483" y="3424359"/>
            <a:ext cx="1656586" cy="662676"/>
          </a:xfrm>
          <a:prstGeom prst="roundRect">
            <a:avLst/>
          </a:prstGeom>
          <a:noFill/>
          <a:ln>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ounded Rectangle 10"/>
          <p:cNvSpPr/>
          <p:nvPr/>
        </p:nvSpPr>
        <p:spPr>
          <a:xfrm>
            <a:off x="5329772" y="3411626"/>
            <a:ext cx="1228633" cy="662676"/>
          </a:xfrm>
          <a:prstGeom prst="roundRect">
            <a:avLst/>
          </a:prstGeom>
          <a:noFill/>
          <a:ln>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dk1"/>
              </a:solidFill>
            </a:endParaRPr>
          </a:p>
        </p:txBody>
      </p:sp>
      <p:sp>
        <p:nvSpPr>
          <p:cNvPr id="13" name="Snip Same Side Corner Rectangle 12"/>
          <p:cNvSpPr/>
          <p:nvPr/>
        </p:nvSpPr>
        <p:spPr>
          <a:xfrm>
            <a:off x="1656584" y="4431642"/>
            <a:ext cx="510780" cy="427978"/>
          </a:xfrm>
          <a:prstGeom prst="snip2SameRect">
            <a:avLst/>
          </a:prstGeom>
          <a:noFill/>
          <a:ln>
            <a:solidFill>
              <a:srgbClr val="8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dk1"/>
              </a:solidFill>
            </a:endParaRPr>
          </a:p>
        </p:txBody>
      </p:sp>
      <p:sp>
        <p:nvSpPr>
          <p:cNvPr id="14" name="Snip Same Side Corner Rectangle 13"/>
          <p:cNvSpPr/>
          <p:nvPr/>
        </p:nvSpPr>
        <p:spPr>
          <a:xfrm>
            <a:off x="3631227" y="4370053"/>
            <a:ext cx="510780" cy="427978"/>
          </a:xfrm>
          <a:prstGeom prst="snip2SameRect">
            <a:avLst/>
          </a:prstGeom>
          <a:noFill/>
          <a:ln>
            <a:solidFill>
              <a:srgbClr val="8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dk1"/>
              </a:solidFill>
            </a:endParaRPr>
          </a:p>
        </p:txBody>
      </p:sp>
      <p:sp>
        <p:nvSpPr>
          <p:cNvPr id="16" name="Rounded Rectangle 15"/>
          <p:cNvSpPr/>
          <p:nvPr/>
        </p:nvSpPr>
        <p:spPr>
          <a:xfrm>
            <a:off x="1656585" y="5320036"/>
            <a:ext cx="4472778" cy="635064"/>
          </a:xfrm>
          <a:prstGeom prst="roundRect">
            <a:avLst/>
          </a:prstGeom>
          <a:noFill/>
          <a:ln>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dk1"/>
              </a:solidFill>
            </a:endParaRPr>
          </a:p>
        </p:txBody>
      </p:sp>
      <p:sp>
        <p:nvSpPr>
          <p:cNvPr id="17" name="TextBox 16"/>
          <p:cNvSpPr txBox="1"/>
          <p:nvPr/>
        </p:nvSpPr>
        <p:spPr>
          <a:xfrm>
            <a:off x="2719557" y="1146005"/>
            <a:ext cx="2319219" cy="400110"/>
          </a:xfrm>
          <a:prstGeom prst="rect">
            <a:avLst/>
          </a:prstGeom>
          <a:noFill/>
        </p:spPr>
        <p:txBody>
          <a:bodyPr wrap="square" rtlCol="0">
            <a:spAutoFit/>
          </a:bodyPr>
          <a:lstStyle/>
          <a:p>
            <a:pPr algn="ctr"/>
            <a:r>
              <a:rPr lang="en-US" sz="2000" dirty="0" smtClean="0"/>
              <a:t>Segment x, time t</a:t>
            </a:r>
            <a:endParaRPr lang="en-US" sz="2000" dirty="0"/>
          </a:p>
        </p:txBody>
      </p:sp>
      <p:sp>
        <p:nvSpPr>
          <p:cNvPr id="18" name="TextBox 17"/>
          <p:cNvSpPr txBox="1"/>
          <p:nvPr/>
        </p:nvSpPr>
        <p:spPr>
          <a:xfrm>
            <a:off x="3175117" y="2410813"/>
            <a:ext cx="1366136" cy="400110"/>
          </a:xfrm>
          <a:prstGeom prst="rect">
            <a:avLst/>
          </a:prstGeom>
          <a:noFill/>
        </p:spPr>
        <p:txBody>
          <a:bodyPr wrap="square" rtlCol="0">
            <a:spAutoFit/>
          </a:bodyPr>
          <a:lstStyle/>
          <a:p>
            <a:pPr algn="ctr"/>
            <a:r>
              <a:rPr lang="en-US" sz="2000" dirty="0" smtClean="0"/>
              <a:t>Cracked?</a:t>
            </a:r>
            <a:endParaRPr lang="en-US" sz="2000" dirty="0"/>
          </a:p>
        </p:txBody>
      </p:sp>
      <p:sp>
        <p:nvSpPr>
          <p:cNvPr id="19" name="TextBox 18"/>
          <p:cNvSpPr txBox="1"/>
          <p:nvPr/>
        </p:nvSpPr>
        <p:spPr>
          <a:xfrm>
            <a:off x="1393745" y="3522294"/>
            <a:ext cx="1104936" cy="400110"/>
          </a:xfrm>
          <a:prstGeom prst="rect">
            <a:avLst/>
          </a:prstGeom>
          <a:noFill/>
        </p:spPr>
        <p:txBody>
          <a:bodyPr wrap="square" rtlCol="0">
            <a:spAutoFit/>
          </a:bodyPr>
          <a:lstStyle/>
          <a:p>
            <a:r>
              <a:rPr lang="en-US" sz="2000" dirty="0" smtClean="0"/>
              <a:t>C </a:t>
            </a:r>
            <a:r>
              <a:rPr lang="en-US" sz="2000" baseline="-25000" dirty="0"/>
              <a:t>x</a:t>
            </a:r>
            <a:r>
              <a:rPr lang="en-US" sz="2000" baseline="-25000" dirty="0" smtClean="0"/>
              <a:t>, t </a:t>
            </a:r>
            <a:r>
              <a:rPr lang="en-US" sz="2000" dirty="0" smtClean="0"/>
              <a:t>= 0</a:t>
            </a:r>
            <a:endParaRPr lang="en-US" sz="2000" dirty="0"/>
          </a:p>
        </p:txBody>
      </p:sp>
      <p:sp>
        <p:nvSpPr>
          <p:cNvPr id="22" name="TextBox 21"/>
          <p:cNvSpPr txBox="1"/>
          <p:nvPr/>
        </p:nvSpPr>
        <p:spPr>
          <a:xfrm>
            <a:off x="3244690" y="3599716"/>
            <a:ext cx="1489833" cy="400110"/>
          </a:xfrm>
          <a:prstGeom prst="rect">
            <a:avLst/>
          </a:prstGeom>
          <a:noFill/>
        </p:spPr>
        <p:txBody>
          <a:bodyPr wrap="square" rtlCol="0">
            <a:spAutoFit/>
          </a:bodyPr>
          <a:lstStyle/>
          <a:p>
            <a:r>
              <a:rPr lang="en-US" sz="2000" dirty="0" smtClean="0"/>
              <a:t>0 ≤ C </a:t>
            </a:r>
            <a:r>
              <a:rPr lang="en-US" sz="2000" baseline="-25000" dirty="0"/>
              <a:t>x</a:t>
            </a:r>
            <a:r>
              <a:rPr lang="en-US" sz="2000" baseline="-25000" dirty="0" smtClean="0"/>
              <a:t>, t </a:t>
            </a:r>
            <a:r>
              <a:rPr lang="en-US" sz="2000" dirty="0" smtClean="0"/>
              <a:t>≤ </a:t>
            </a:r>
            <a:r>
              <a:rPr lang="en-US" sz="2000" dirty="0" err="1" smtClean="0"/>
              <a:t>Φ</a:t>
            </a:r>
            <a:endParaRPr lang="en-US" sz="2000" dirty="0"/>
          </a:p>
        </p:txBody>
      </p:sp>
      <p:sp>
        <p:nvSpPr>
          <p:cNvPr id="23" name="TextBox 22"/>
          <p:cNvSpPr txBox="1"/>
          <p:nvPr/>
        </p:nvSpPr>
        <p:spPr>
          <a:xfrm>
            <a:off x="5508688" y="3535184"/>
            <a:ext cx="1049717" cy="400110"/>
          </a:xfrm>
          <a:prstGeom prst="rect">
            <a:avLst/>
          </a:prstGeom>
          <a:noFill/>
        </p:spPr>
        <p:txBody>
          <a:bodyPr wrap="square" rtlCol="0">
            <a:spAutoFit/>
          </a:bodyPr>
          <a:lstStyle/>
          <a:p>
            <a:r>
              <a:rPr lang="en-US" sz="2000" dirty="0" smtClean="0"/>
              <a:t>C </a:t>
            </a:r>
            <a:r>
              <a:rPr lang="en-US" sz="2000" baseline="-25000" dirty="0"/>
              <a:t>x</a:t>
            </a:r>
            <a:r>
              <a:rPr lang="en-US" sz="2000" baseline="-25000" dirty="0" smtClean="0"/>
              <a:t>, t </a:t>
            </a:r>
            <a:r>
              <a:rPr lang="en-US" sz="2000" dirty="0" smtClean="0"/>
              <a:t>&gt; </a:t>
            </a:r>
            <a:r>
              <a:rPr lang="en-US" sz="2000" dirty="0" err="1" smtClean="0"/>
              <a:t>Φ</a:t>
            </a:r>
            <a:endParaRPr lang="en-US" sz="2000" dirty="0"/>
          </a:p>
        </p:txBody>
      </p:sp>
      <p:sp>
        <p:nvSpPr>
          <p:cNvPr id="24" name="TextBox 23"/>
          <p:cNvSpPr txBox="1"/>
          <p:nvPr/>
        </p:nvSpPr>
        <p:spPr>
          <a:xfrm>
            <a:off x="1628975" y="4431642"/>
            <a:ext cx="510780" cy="461665"/>
          </a:xfrm>
          <a:prstGeom prst="rect">
            <a:avLst/>
          </a:prstGeom>
          <a:noFill/>
        </p:spPr>
        <p:txBody>
          <a:bodyPr wrap="square" rtlCol="0">
            <a:spAutoFit/>
          </a:bodyPr>
          <a:lstStyle/>
          <a:p>
            <a:r>
              <a:rPr lang="en-US" sz="2400" dirty="0" smtClean="0"/>
              <a:t>CI</a:t>
            </a:r>
            <a:endParaRPr lang="en-US" sz="2400" dirty="0"/>
          </a:p>
        </p:txBody>
      </p:sp>
      <p:sp>
        <p:nvSpPr>
          <p:cNvPr id="25" name="TextBox 24"/>
          <p:cNvSpPr txBox="1"/>
          <p:nvPr/>
        </p:nvSpPr>
        <p:spPr>
          <a:xfrm>
            <a:off x="3624323" y="4397955"/>
            <a:ext cx="510780" cy="461665"/>
          </a:xfrm>
          <a:prstGeom prst="rect">
            <a:avLst/>
          </a:prstGeom>
          <a:noFill/>
        </p:spPr>
        <p:txBody>
          <a:bodyPr wrap="square" rtlCol="0">
            <a:spAutoFit/>
          </a:bodyPr>
          <a:lstStyle/>
          <a:p>
            <a:r>
              <a:rPr lang="en-US" sz="2400" dirty="0" smtClean="0"/>
              <a:t>CP</a:t>
            </a:r>
            <a:endParaRPr lang="en-US" sz="2400" dirty="0"/>
          </a:p>
        </p:txBody>
      </p:sp>
      <p:sp>
        <p:nvSpPr>
          <p:cNvPr id="26" name="TextBox 25"/>
          <p:cNvSpPr txBox="1"/>
          <p:nvPr/>
        </p:nvSpPr>
        <p:spPr>
          <a:xfrm>
            <a:off x="1666936" y="5448905"/>
            <a:ext cx="4479680" cy="400110"/>
          </a:xfrm>
          <a:prstGeom prst="rect">
            <a:avLst/>
          </a:prstGeom>
          <a:noFill/>
        </p:spPr>
        <p:txBody>
          <a:bodyPr wrap="square" rtlCol="0">
            <a:spAutoFit/>
          </a:bodyPr>
          <a:lstStyle/>
          <a:p>
            <a:pPr algn="ctr"/>
            <a:r>
              <a:rPr lang="en-US" sz="2000" dirty="0" smtClean="0"/>
              <a:t>Update (</a:t>
            </a:r>
            <a:r>
              <a:rPr lang="en-US" sz="2000" dirty="0"/>
              <a:t>C </a:t>
            </a:r>
            <a:r>
              <a:rPr lang="en-US" sz="2000" baseline="-25000" dirty="0"/>
              <a:t>x</a:t>
            </a:r>
            <a:r>
              <a:rPr lang="en-US" sz="2000" baseline="-25000" dirty="0" smtClean="0"/>
              <a:t>,( </a:t>
            </a:r>
            <a:r>
              <a:rPr lang="en-US" sz="2000" baseline="-25000" dirty="0"/>
              <a:t>t </a:t>
            </a:r>
            <a:r>
              <a:rPr lang="en-US" sz="2000" baseline="-25000" dirty="0" smtClean="0"/>
              <a:t>+1) </a:t>
            </a:r>
            <a:r>
              <a:rPr lang="en-US" sz="2000" dirty="0" smtClean="0"/>
              <a:t>,  </a:t>
            </a:r>
            <a:r>
              <a:rPr lang="en-US" sz="2000" dirty="0" err="1" smtClean="0"/>
              <a:t>GHGe</a:t>
            </a:r>
            <a:r>
              <a:rPr lang="en-US" sz="2000" dirty="0" smtClean="0"/>
              <a:t>, #Overlays)</a:t>
            </a:r>
            <a:r>
              <a:rPr lang="en-US" sz="2000" baseline="-25000" dirty="0" smtClean="0"/>
              <a:t> </a:t>
            </a:r>
            <a:endParaRPr lang="en-US" sz="2000" dirty="0"/>
          </a:p>
        </p:txBody>
      </p:sp>
      <p:cxnSp>
        <p:nvCxnSpPr>
          <p:cNvPr id="32" name="Straight Arrow Connector 31"/>
          <p:cNvCxnSpPr>
            <a:stCxn id="7" idx="4"/>
            <a:endCxn id="8" idx="0"/>
          </p:cNvCxnSpPr>
          <p:nvPr/>
        </p:nvCxnSpPr>
        <p:spPr>
          <a:xfrm flipH="1">
            <a:off x="3851558" y="1670495"/>
            <a:ext cx="7448" cy="524617"/>
          </a:xfrm>
          <a:prstGeom prst="straightConnector1">
            <a:avLst/>
          </a:prstGeom>
          <a:ln w="28575" cmpd="sng">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8" idx="2"/>
          </p:cNvCxnSpPr>
          <p:nvPr/>
        </p:nvCxnSpPr>
        <p:spPr>
          <a:xfrm>
            <a:off x="3851558" y="3051068"/>
            <a:ext cx="0" cy="373291"/>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0" idx="2"/>
            <a:endCxn id="25" idx="0"/>
          </p:cNvCxnSpPr>
          <p:nvPr/>
        </p:nvCxnSpPr>
        <p:spPr>
          <a:xfrm flipH="1">
            <a:off x="3879713" y="4087035"/>
            <a:ext cx="27063" cy="310920"/>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endCxn id="24" idx="0"/>
          </p:cNvCxnSpPr>
          <p:nvPr/>
        </p:nvCxnSpPr>
        <p:spPr>
          <a:xfrm>
            <a:off x="1878009" y="4147797"/>
            <a:ext cx="6356" cy="283845"/>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40" name="Elbow Connector 39"/>
          <p:cNvCxnSpPr>
            <a:stCxn id="16" idx="1"/>
          </p:cNvCxnSpPr>
          <p:nvPr/>
        </p:nvCxnSpPr>
        <p:spPr>
          <a:xfrm rot="10800000">
            <a:off x="773073" y="1366770"/>
            <a:ext cx="883513" cy="4270798"/>
          </a:xfrm>
          <a:prstGeom prst="bentConnector2">
            <a:avLst/>
          </a:prstGeom>
          <a:ln>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endCxn id="7" idx="2"/>
          </p:cNvCxnSpPr>
          <p:nvPr/>
        </p:nvCxnSpPr>
        <p:spPr>
          <a:xfrm>
            <a:off x="773072" y="1366770"/>
            <a:ext cx="1670388" cy="6902"/>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11" idx="2"/>
            <a:endCxn id="68" idx="0"/>
          </p:cNvCxnSpPr>
          <p:nvPr/>
        </p:nvCxnSpPr>
        <p:spPr>
          <a:xfrm flipH="1">
            <a:off x="5916478" y="4074302"/>
            <a:ext cx="27611" cy="364780"/>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14" idx="1"/>
            <a:endCxn id="16" idx="0"/>
          </p:cNvCxnSpPr>
          <p:nvPr/>
        </p:nvCxnSpPr>
        <p:spPr>
          <a:xfrm>
            <a:off x="3886617" y="4798031"/>
            <a:ext cx="6357" cy="522005"/>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13" idx="1"/>
          </p:cNvCxnSpPr>
          <p:nvPr/>
        </p:nvCxnSpPr>
        <p:spPr>
          <a:xfrm>
            <a:off x="1911974" y="4859620"/>
            <a:ext cx="0" cy="460416"/>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59" name="Elbow Connector 58"/>
          <p:cNvCxnSpPr>
            <a:stCxn id="8" idx="3"/>
            <a:endCxn id="11" idx="0"/>
          </p:cNvCxnSpPr>
          <p:nvPr/>
        </p:nvCxnSpPr>
        <p:spPr>
          <a:xfrm>
            <a:off x="4831703" y="2623090"/>
            <a:ext cx="1112386" cy="788536"/>
          </a:xfrm>
          <a:prstGeom prst="bentConnector2">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61" name="Elbow Connector 60"/>
          <p:cNvCxnSpPr>
            <a:stCxn id="8" idx="1"/>
            <a:endCxn id="9" idx="0"/>
          </p:cNvCxnSpPr>
          <p:nvPr/>
        </p:nvCxnSpPr>
        <p:spPr>
          <a:xfrm rot="10800000" flipV="1">
            <a:off x="1884366" y="2623090"/>
            <a:ext cx="987047" cy="828344"/>
          </a:xfrm>
          <a:prstGeom prst="bentConnector2">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sp>
        <p:nvSpPr>
          <p:cNvPr id="68" name="Rectangle 67"/>
          <p:cNvSpPr/>
          <p:nvPr/>
        </p:nvSpPr>
        <p:spPr>
          <a:xfrm>
            <a:off x="5274551" y="4439082"/>
            <a:ext cx="1283854" cy="400076"/>
          </a:xfrm>
          <a:prstGeom prst="rect">
            <a:avLst/>
          </a:prstGeom>
          <a:noFill/>
          <a:ln>
            <a:solidFill>
              <a:schemeClr val="tx2">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dk1"/>
              </a:solidFill>
            </a:endParaRPr>
          </a:p>
        </p:txBody>
      </p:sp>
      <p:sp>
        <p:nvSpPr>
          <p:cNvPr id="71" name="TextBox 70"/>
          <p:cNvSpPr txBox="1"/>
          <p:nvPr/>
        </p:nvSpPr>
        <p:spPr>
          <a:xfrm>
            <a:off x="5219330" y="4446869"/>
            <a:ext cx="1366136" cy="400110"/>
          </a:xfrm>
          <a:prstGeom prst="rect">
            <a:avLst/>
          </a:prstGeom>
          <a:noFill/>
        </p:spPr>
        <p:txBody>
          <a:bodyPr wrap="square" rtlCol="0">
            <a:spAutoFit/>
          </a:bodyPr>
          <a:lstStyle/>
          <a:p>
            <a:pPr algn="ctr"/>
            <a:r>
              <a:rPr lang="en-US" sz="2000" dirty="0" smtClean="0"/>
              <a:t>Overlay</a:t>
            </a:r>
            <a:endParaRPr lang="en-US" sz="2000" dirty="0"/>
          </a:p>
        </p:txBody>
      </p:sp>
      <p:cxnSp>
        <p:nvCxnSpPr>
          <p:cNvPr id="72" name="Straight Arrow Connector 71"/>
          <p:cNvCxnSpPr>
            <a:stCxn id="68" idx="2"/>
          </p:cNvCxnSpPr>
          <p:nvPr/>
        </p:nvCxnSpPr>
        <p:spPr>
          <a:xfrm>
            <a:off x="5916478" y="4839158"/>
            <a:ext cx="0" cy="480878"/>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47217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3" grpId="0" animBg="1"/>
      <p:bldP spid="14" grpId="0" animBg="1"/>
      <p:bldP spid="16" grpId="0" animBg="1"/>
      <p:bldP spid="17" grpId="0"/>
      <p:bldP spid="18" grpId="0"/>
      <p:bldP spid="19" grpId="0"/>
      <p:bldP spid="22" grpId="0"/>
      <p:bldP spid="23" grpId="0"/>
      <p:bldP spid="24" grpId="0"/>
      <p:bldP spid="25" grpId="0"/>
      <p:bldP spid="26" grpId="0"/>
      <p:bldP spid="68" grpId="0" animBg="1"/>
      <p:bldP spid="7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50" y="11044"/>
            <a:ext cx="7620000" cy="1143000"/>
          </a:xfrm>
        </p:spPr>
        <p:txBody>
          <a:bodyPr/>
          <a:lstStyle/>
          <a:p>
            <a:pPr marL="685800" indent="-685800" algn="ctr">
              <a:buFont typeface="Wingdings" charset="2"/>
              <a:buChar char="u"/>
            </a:pPr>
            <a:r>
              <a:rPr lang="en-US" sz="4000" dirty="0" smtClean="0"/>
              <a:t>Case Study</a:t>
            </a:r>
            <a:endParaRPr lang="en-US" sz="4000" dirty="0"/>
          </a:p>
        </p:txBody>
      </p:sp>
      <p:sp>
        <p:nvSpPr>
          <p:cNvPr id="4" name="Slide Number Placeholder 3"/>
          <p:cNvSpPr>
            <a:spLocks noGrp="1"/>
          </p:cNvSpPr>
          <p:nvPr>
            <p:ph type="sldNum" sz="quarter" idx="12"/>
          </p:nvPr>
        </p:nvSpPr>
        <p:spPr/>
        <p:txBody>
          <a:bodyPr/>
          <a:lstStyle/>
          <a:p>
            <a:fld id="{E7D98B81-955B-6841-9747-E03BBBCFB43B}" type="slidenum">
              <a:rPr lang="en-US" smtClean="0"/>
              <a:t>18</a:t>
            </a:fld>
            <a:endParaRPr lang="en-US"/>
          </a:p>
        </p:txBody>
      </p:sp>
      <p:pic>
        <p:nvPicPr>
          <p:cNvPr id="5" name="Picture 4" descr="Screen Shot 2015-06-17 at 5.24.43 PM.png"/>
          <p:cNvPicPr>
            <a:picLocks noChangeAspect="1"/>
          </p:cNvPicPr>
          <p:nvPr/>
        </p:nvPicPr>
        <p:blipFill rotWithShape="1">
          <a:blip r:embed="rId2">
            <a:extLst>
              <a:ext uri="{28A0092B-C50C-407E-A947-70E740481C1C}">
                <a14:useLocalDpi xmlns:a14="http://schemas.microsoft.com/office/drawing/2010/main" val="0"/>
              </a:ext>
            </a:extLst>
          </a:blip>
          <a:srcRect l="1417" t="3859" r="1644" b="3443"/>
          <a:stretch/>
        </p:blipFill>
        <p:spPr>
          <a:xfrm>
            <a:off x="206992" y="916795"/>
            <a:ext cx="7945644" cy="5258275"/>
          </a:xfrm>
          <a:prstGeom prst="rect">
            <a:avLst/>
          </a:prstGeom>
        </p:spPr>
      </p:pic>
    </p:spTree>
    <p:extLst>
      <p:ext uri="{BB962C8B-B14F-4D97-AF65-F5344CB8AC3E}">
        <p14:creationId xmlns:p14="http://schemas.microsoft.com/office/powerpoint/2010/main" val="16143039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237"/>
            <a:ext cx="7439185" cy="512289"/>
          </a:xfrm>
        </p:spPr>
        <p:txBody>
          <a:bodyPr/>
          <a:lstStyle/>
          <a:p>
            <a:pPr algn="ctr"/>
            <a:r>
              <a:rPr lang="en-US" sz="3600" dirty="0" smtClean="0"/>
              <a:t>Washington State Route System</a:t>
            </a:r>
            <a:endParaRPr lang="en-US" sz="3600" dirty="0"/>
          </a:p>
        </p:txBody>
      </p:sp>
      <p:pic>
        <p:nvPicPr>
          <p:cNvPr id="5" name="Picture 4" descr="Screen Shot 2015-06-17 at 5.24.43 PM.png"/>
          <p:cNvPicPr>
            <a:picLocks noChangeAspect="1"/>
          </p:cNvPicPr>
          <p:nvPr/>
        </p:nvPicPr>
        <p:blipFill rotWithShape="1">
          <a:blip r:embed="rId2">
            <a:extLst>
              <a:ext uri="{28A0092B-C50C-407E-A947-70E740481C1C}">
                <a14:useLocalDpi xmlns:a14="http://schemas.microsoft.com/office/drawing/2010/main" val="0"/>
              </a:ext>
            </a:extLst>
          </a:blip>
          <a:srcRect l="1417" t="3859" r="1644" b="3443"/>
          <a:stretch/>
        </p:blipFill>
        <p:spPr>
          <a:xfrm>
            <a:off x="206992" y="786925"/>
            <a:ext cx="7945644" cy="5258275"/>
          </a:xfrm>
          <a:prstGeom prst="rect">
            <a:avLst/>
          </a:prstGeom>
        </p:spPr>
      </p:pic>
      <p:sp>
        <p:nvSpPr>
          <p:cNvPr id="3" name="Content Placeholder 2"/>
          <p:cNvSpPr>
            <a:spLocks noGrp="1"/>
          </p:cNvSpPr>
          <p:nvPr>
            <p:ph idx="1"/>
          </p:nvPr>
        </p:nvSpPr>
        <p:spPr>
          <a:xfrm>
            <a:off x="2736729" y="1526775"/>
            <a:ext cx="4883933" cy="1318296"/>
          </a:xfrm>
        </p:spPr>
        <p:style>
          <a:lnRef idx="2">
            <a:schemeClr val="accent6"/>
          </a:lnRef>
          <a:fillRef idx="1">
            <a:schemeClr val="lt1"/>
          </a:fillRef>
          <a:effectRef idx="0">
            <a:schemeClr val="accent6"/>
          </a:effectRef>
          <a:fontRef idx="minor">
            <a:schemeClr val="dk1"/>
          </a:fontRef>
        </p:style>
        <p:txBody>
          <a:bodyPr>
            <a:normAutofit/>
          </a:bodyPr>
          <a:lstStyle/>
          <a:p>
            <a:r>
              <a:rPr lang="en-US" dirty="0" smtClean="0"/>
              <a:t>Pavement network:</a:t>
            </a:r>
          </a:p>
          <a:p>
            <a:pPr lvl="1"/>
            <a:r>
              <a:rPr lang="en-US" dirty="0" smtClean="0"/>
              <a:t>Over 20,000 lane miles</a:t>
            </a:r>
          </a:p>
          <a:p>
            <a:pPr lvl="1"/>
            <a:r>
              <a:rPr lang="en-US" dirty="0" smtClean="0"/>
              <a:t>Asphalt pavements  (55% of network)</a:t>
            </a:r>
            <a:endParaRPr lang="en-US" dirty="0"/>
          </a:p>
        </p:txBody>
      </p:sp>
      <p:sp>
        <p:nvSpPr>
          <p:cNvPr id="8" name="Content Placeholder 2"/>
          <p:cNvSpPr txBox="1">
            <a:spLocks/>
          </p:cNvSpPr>
          <p:nvPr/>
        </p:nvSpPr>
        <p:spPr>
          <a:xfrm>
            <a:off x="2736729" y="3772644"/>
            <a:ext cx="5159656" cy="1876316"/>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dk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dk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dk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dk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dk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dk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dk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dk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dk1"/>
                </a:solidFill>
                <a:latin typeface="+mn-lt"/>
                <a:ea typeface="+mn-ea"/>
                <a:cs typeface="+mn-cs"/>
              </a:defRPr>
            </a:lvl9pPr>
          </a:lstStyle>
          <a:p>
            <a:r>
              <a:rPr lang="en-US" dirty="0" smtClean="0"/>
              <a:t>In the research dataset:</a:t>
            </a:r>
          </a:p>
          <a:p>
            <a:pPr lvl="1"/>
            <a:r>
              <a:rPr lang="en-US" dirty="0" smtClean="0"/>
              <a:t>1,000 segments (@ 0.1 mile long)</a:t>
            </a:r>
          </a:p>
          <a:p>
            <a:pPr lvl="1"/>
            <a:r>
              <a:rPr lang="en-US" dirty="0" smtClean="0"/>
              <a:t>All are asphalt pavements segments</a:t>
            </a:r>
          </a:p>
          <a:p>
            <a:pPr lvl="1"/>
            <a:r>
              <a:rPr lang="en-US" dirty="0" smtClean="0"/>
              <a:t>Planning horizon: 10 years</a:t>
            </a:r>
          </a:p>
          <a:p>
            <a:pPr lvl="1"/>
            <a:r>
              <a:rPr lang="en-US" dirty="0" smtClean="0"/>
              <a:t>Trigger distress: Cracking</a:t>
            </a:r>
            <a:endParaRPr lang="en-US" dirty="0"/>
          </a:p>
        </p:txBody>
      </p:sp>
      <p:sp>
        <p:nvSpPr>
          <p:cNvPr id="4" name="Slide Number Placeholder 3"/>
          <p:cNvSpPr>
            <a:spLocks noGrp="1"/>
          </p:cNvSpPr>
          <p:nvPr>
            <p:ph type="sldNum" sz="quarter" idx="12"/>
          </p:nvPr>
        </p:nvSpPr>
        <p:spPr/>
        <p:txBody>
          <a:bodyPr/>
          <a:lstStyle/>
          <a:p>
            <a:fld id="{E7D98B81-955B-6841-9747-E03BBBCFB43B}" type="slidenum">
              <a:rPr lang="en-US" smtClean="0"/>
              <a:t>19</a:t>
            </a:fld>
            <a:endParaRPr lang="en-US"/>
          </a:p>
        </p:txBody>
      </p:sp>
    </p:spTree>
    <p:extLst>
      <p:ext uri="{BB962C8B-B14F-4D97-AF65-F5344CB8AC3E}">
        <p14:creationId xmlns:p14="http://schemas.microsoft.com/office/powerpoint/2010/main" val="7662604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335"/>
            <a:ext cx="7479987" cy="692192"/>
          </a:xfrm>
        </p:spPr>
        <p:txBody>
          <a:bodyPr/>
          <a:lstStyle/>
          <a:p>
            <a:r>
              <a:rPr lang="en-US" sz="3600" dirty="0" smtClean="0"/>
              <a:t>Contents</a:t>
            </a:r>
            <a:endParaRPr lang="en-US" sz="3600" dirty="0"/>
          </a:p>
        </p:txBody>
      </p:sp>
      <p:sp>
        <p:nvSpPr>
          <p:cNvPr id="3" name="Content Placeholder 2"/>
          <p:cNvSpPr>
            <a:spLocks noGrp="1"/>
          </p:cNvSpPr>
          <p:nvPr>
            <p:ph idx="1"/>
          </p:nvPr>
        </p:nvSpPr>
        <p:spPr>
          <a:xfrm>
            <a:off x="457200" y="966830"/>
            <a:ext cx="7479987" cy="5433970"/>
          </a:xfrm>
        </p:spPr>
        <p:txBody>
          <a:bodyPr>
            <a:normAutofit/>
          </a:bodyPr>
          <a:lstStyle/>
          <a:p>
            <a:r>
              <a:rPr lang="en-US" sz="2800" dirty="0" smtClean="0"/>
              <a:t>Objective</a:t>
            </a:r>
          </a:p>
          <a:p>
            <a:r>
              <a:rPr lang="en-US" sz="2800" dirty="0" smtClean="0"/>
              <a:t>Research motivation</a:t>
            </a:r>
          </a:p>
          <a:p>
            <a:r>
              <a:rPr lang="en-US" sz="2800" dirty="0" smtClean="0"/>
              <a:t>Asphalt pavement</a:t>
            </a:r>
          </a:p>
          <a:p>
            <a:r>
              <a:rPr lang="en-US" sz="2800" dirty="0" smtClean="0"/>
              <a:t>Research outline</a:t>
            </a:r>
          </a:p>
          <a:p>
            <a:pPr lvl="1"/>
            <a:r>
              <a:rPr lang="en-US" sz="2800" dirty="0" smtClean="0"/>
              <a:t>Cracking threshold and agency greenhouse gas emissions</a:t>
            </a:r>
          </a:p>
          <a:p>
            <a:r>
              <a:rPr lang="en-US" sz="2800" dirty="0" smtClean="0"/>
              <a:t>Methodology</a:t>
            </a:r>
          </a:p>
          <a:p>
            <a:r>
              <a:rPr lang="en-US" sz="2800" dirty="0" smtClean="0"/>
              <a:t>Case study – Washington State DOT</a:t>
            </a:r>
          </a:p>
          <a:p>
            <a:r>
              <a:rPr lang="en-US" sz="2800" dirty="0" smtClean="0"/>
              <a:t>Next steps</a:t>
            </a:r>
          </a:p>
          <a:p>
            <a:r>
              <a:rPr lang="en-US" sz="2800" dirty="0" smtClean="0"/>
              <a:t>Expected findings</a:t>
            </a:r>
            <a:endParaRPr lang="en-US" sz="2800" dirty="0"/>
          </a:p>
        </p:txBody>
      </p:sp>
      <p:sp>
        <p:nvSpPr>
          <p:cNvPr id="4" name="Slide Number Placeholder 3"/>
          <p:cNvSpPr>
            <a:spLocks noGrp="1"/>
          </p:cNvSpPr>
          <p:nvPr>
            <p:ph type="sldNum" sz="quarter" idx="12"/>
          </p:nvPr>
        </p:nvSpPr>
        <p:spPr/>
        <p:txBody>
          <a:bodyPr/>
          <a:lstStyle/>
          <a:p>
            <a:fld id="{E7D98B81-955B-6841-9747-E03BBBCFB43B}" type="slidenum">
              <a:rPr lang="en-US" smtClean="0"/>
              <a:t>2</a:t>
            </a:fld>
            <a:endParaRPr lang="en-US"/>
          </a:p>
        </p:txBody>
      </p:sp>
    </p:spTree>
    <p:extLst>
      <p:ext uri="{BB962C8B-B14F-4D97-AF65-F5344CB8AC3E}">
        <p14:creationId xmlns:p14="http://schemas.microsoft.com/office/powerpoint/2010/main" val="146829073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57" y="150385"/>
            <a:ext cx="8117264" cy="686571"/>
          </a:xfrm>
        </p:spPr>
        <p:txBody>
          <a:bodyPr/>
          <a:lstStyle/>
          <a:p>
            <a:r>
              <a:rPr lang="en-US" sz="3600" dirty="0" smtClean="0"/>
              <a:t>Application of methodology on pavement segments in dataset</a:t>
            </a:r>
            <a:endParaRPr lang="en-US" sz="3600" dirty="0"/>
          </a:p>
        </p:txBody>
      </p:sp>
      <p:sp>
        <p:nvSpPr>
          <p:cNvPr id="4" name="Slide Number Placeholder 3"/>
          <p:cNvSpPr>
            <a:spLocks noGrp="1"/>
          </p:cNvSpPr>
          <p:nvPr>
            <p:ph type="sldNum" sz="quarter" idx="12"/>
          </p:nvPr>
        </p:nvSpPr>
        <p:spPr/>
        <p:txBody>
          <a:bodyPr/>
          <a:lstStyle/>
          <a:p>
            <a:fld id="{E7D98B81-955B-6841-9747-E03BBBCFB43B}" type="slidenum">
              <a:rPr lang="en-US" smtClean="0"/>
              <a:t>20</a:t>
            </a:fld>
            <a:endParaRPr lang="en-US"/>
          </a:p>
        </p:txBody>
      </p:sp>
      <p:cxnSp>
        <p:nvCxnSpPr>
          <p:cNvPr id="6" name="Straight Arrow Connector 5"/>
          <p:cNvCxnSpPr/>
          <p:nvPr/>
        </p:nvCxnSpPr>
        <p:spPr>
          <a:xfrm flipV="1">
            <a:off x="980146" y="1021625"/>
            <a:ext cx="0" cy="42383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a:off x="980146" y="5259987"/>
            <a:ext cx="6805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Freeform 10"/>
          <p:cNvSpPr/>
          <p:nvPr/>
        </p:nvSpPr>
        <p:spPr>
          <a:xfrm>
            <a:off x="1283853" y="1891386"/>
            <a:ext cx="5342484" cy="3358329"/>
          </a:xfrm>
          <a:custGeom>
            <a:avLst/>
            <a:gdLst>
              <a:gd name="connsiteX0" fmla="*/ 0 w 5659996"/>
              <a:gd name="connsiteY0" fmla="*/ 3368600 h 3445305"/>
              <a:gd name="connsiteX1" fmla="*/ 1449511 w 5659996"/>
              <a:gd name="connsiteY1" fmla="*/ 3327183 h 3445305"/>
              <a:gd name="connsiteX2" fmla="*/ 3685900 w 5659996"/>
              <a:gd name="connsiteY2" fmla="*/ 2250335 h 3445305"/>
              <a:gd name="connsiteX3" fmla="*/ 5066387 w 5659996"/>
              <a:gd name="connsiteY3" fmla="*/ 566035 h 3445305"/>
              <a:gd name="connsiteX4" fmla="*/ 5659996 w 5659996"/>
              <a:gd name="connsiteY4" fmla="*/ 0 h 3445305"/>
              <a:gd name="connsiteX0" fmla="*/ 0 w 5659996"/>
              <a:gd name="connsiteY0" fmla="*/ 3368600 h 3384407"/>
              <a:gd name="connsiteX1" fmla="*/ 2250194 w 5659996"/>
              <a:gd name="connsiteY1" fmla="*/ 3064874 h 3384407"/>
              <a:gd name="connsiteX2" fmla="*/ 3685900 w 5659996"/>
              <a:gd name="connsiteY2" fmla="*/ 2250335 h 3384407"/>
              <a:gd name="connsiteX3" fmla="*/ 5066387 w 5659996"/>
              <a:gd name="connsiteY3" fmla="*/ 566035 h 3384407"/>
              <a:gd name="connsiteX4" fmla="*/ 5659996 w 5659996"/>
              <a:gd name="connsiteY4" fmla="*/ 0 h 3384407"/>
              <a:gd name="connsiteX0" fmla="*/ 0 w 5342484"/>
              <a:gd name="connsiteY0" fmla="*/ 3340988 h 3358329"/>
              <a:gd name="connsiteX1" fmla="*/ 1932682 w 5342484"/>
              <a:gd name="connsiteY1" fmla="*/ 3064874 h 3358329"/>
              <a:gd name="connsiteX2" fmla="*/ 3368388 w 5342484"/>
              <a:gd name="connsiteY2" fmla="*/ 2250335 h 3358329"/>
              <a:gd name="connsiteX3" fmla="*/ 4748875 w 5342484"/>
              <a:gd name="connsiteY3" fmla="*/ 566035 h 3358329"/>
              <a:gd name="connsiteX4" fmla="*/ 5342484 w 5342484"/>
              <a:gd name="connsiteY4" fmla="*/ 0 h 3358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2484" h="3358329">
                <a:moveTo>
                  <a:pt x="0" y="3340988"/>
                </a:moveTo>
                <a:cubicBezTo>
                  <a:pt x="417597" y="3413468"/>
                  <a:pt x="1371284" y="3246650"/>
                  <a:pt x="1932682" y="3064874"/>
                </a:cubicBezTo>
                <a:cubicBezTo>
                  <a:pt x="2494080" y="2883098"/>
                  <a:pt x="2899023" y="2666808"/>
                  <a:pt x="3368388" y="2250335"/>
                </a:cubicBezTo>
                <a:cubicBezTo>
                  <a:pt x="3837753" y="1833862"/>
                  <a:pt x="4419859" y="941091"/>
                  <a:pt x="4748875" y="566035"/>
                </a:cubicBezTo>
                <a:cubicBezTo>
                  <a:pt x="5077891" y="190979"/>
                  <a:pt x="5342484" y="0"/>
                  <a:pt x="5342484" y="0"/>
                </a:cubicBezTo>
              </a:path>
            </a:pathLst>
          </a:cu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1"/>
          <p:cNvSpPr/>
          <p:nvPr/>
        </p:nvSpPr>
        <p:spPr>
          <a:xfrm>
            <a:off x="966341" y="1711911"/>
            <a:ext cx="5411508" cy="3567714"/>
          </a:xfrm>
          <a:custGeom>
            <a:avLst/>
            <a:gdLst>
              <a:gd name="connsiteX0" fmla="*/ 0 w 5411508"/>
              <a:gd name="connsiteY0" fmla="*/ 3534269 h 3567714"/>
              <a:gd name="connsiteX1" fmla="*/ 911121 w 5411508"/>
              <a:gd name="connsiteY1" fmla="*/ 3479046 h 3567714"/>
              <a:gd name="connsiteX2" fmla="*/ 2319218 w 5411508"/>
              <a:gd name="connsiteY2" fmla="*/ 2774954 h 3567714"/>
              <a:gd name="connsiteX3" fmla="*/ 3685900 w 5411508"/>
              <a:gd name="connsiteY3" fmla="*/ 1311545 h 3567714"/>
              <a:gd name="connsiteX4" fmla="*/ 5411508 w 5411508"/>
              <a:gd name="connsiteY4" fmla="*/ 0 h 3567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1508" h="3567714">
                <a:moveTo>
                  <a:pt x="0" y="3534269"/>
                </a:moveTo>
                <a:cubicBezTo>
                  <a:pt x="262292" y="3569933"/>
                  <a:pt x="524585" y="3605598"/>
                  <a:pt x="911121" y="3479046"/>
                </a:cubicBezTo>
                <a:cubicBezTo>
                  <a:pt x="1297657" y="3352494"/>
                  <a:pt x="1856755" y="3136204"/>
                  <a:pt x="2319218" y="2774954"/>
                </a:cubicBezTo>
                <a:cubicBezTo>
                  <a:pt x="2781681" y="2413704"/>
                  <a:pt x="3170518" y="1774037"/>
                  <a:pt x="3685900" y="1311545"/>
                </a:cubicBezTo>
                <a:cubicBezTo>
                  <a:pt x="4201282" y="849053"/>
                  <a:pt x="5365492" y="82834"/>
                  <a:pt x="5411508" y="0"/>
                </a:cubicBezTo>
              </a:path>
            </a:pathLst>
          </a:custGeom>
          <a:ln>
            <a:solidFill>
              <a:srgbClr val="00009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Freeform 12"/>
          <p:cNvSpPr/>
          <p:nvPr/>
        </p:nvSpPr>
        <p:spPr>
          <a:xfrm>
            <a:off x="2236389" y="2181144"/>
            <a:ext cx="5521947" cy="3078844"/>
          </a:xfrm>
          <a:custGeom>
            <a:avLst/>
            <a:gdLst>
              <a:gd name="connsiteX0" fmla="*/ 0 w 6087947"/>
              <a:gd name="connsiteY0" fmla="*/ 2844228 h 2988280"/>
              <a:gd name="connsiteX1" fmla="*/ 2609120 w 6087947"/>
              <a:gd name="connsiteY1" fmla="*/ 2802811 h 2988280"/>
              <a:gd name="connsiteX2" fmla="*/ 5218240 w 6087947"/>
              <a:gd name="connsiteY2" fmla="*/ 1021871 h 2988280"/>
              <a:gd name="connsiteX3" fmla="*/ 6087947 w 6087947"/>
              <a:gd name="connsiteY3" fmla="*/ 246 h 2988280"/>
              <a:gd name="connsiteX0" fmla="*/ 0 w 6184581"/>
              <a:gd name="connsiteY0" fmla="*/ 3355041 h 3386683"/>
              <a:gd name="connsiteX1" fmla="*/ 2705754 w 6184581"/>
              <a:gd name="connsiteY1" fmla="*/ 2802811 h 3386683"/>
              <a:gd name="connsiteX2" fmla="*/ 5314874 w 6184581"/>
              <a:gd name="connsiteY2" fmla="*/ 1021871 h 3386683"/>
              <a:gd name="connsiteX3" fmla="*/ 6184581 w 6184581"/>
              <a:gd name="connsiteY3" fmla="*/ 246 h 3386683"/>
              <a:gd name="connsiteX0" fmla="*/ 0 w 6184581"/>
              <a:gd name="connsiteY0" fmla="*/ 3355041 h 3355041"/>
              <a:gd name="connsiteX1" fmla="*/ 2705754 w 6184581"/>
              <a:gd name="connsiteY1" fmla="*/ 2802811 h 3355041"/>
              <a:gd name="connsiteX2" fmla="*/ 5314874 w 6184581"/>
              <a:gd name="connsiteY2" fmla="*/ 1021871 h 3355041"/>
              <a:gd name="connsiteX3" fmla="*/ 6184581 w 6184581"/>
              <a:gd name="connsiteY3" fmla="*/ 246 h 3355041"/>
              <a:gd name="connsiteX0" fmla="*/ 0 w 6184581"/>
              <a:gd name="connsiteY0" fmla="*/ 3354948 h 3354948"/>
              <a:gd name="connsiteX1" fmla="*/ 2705754 w 6184581"/>
              <a:gd name="connsiteY1" fmla="*/ 2802718 h 3354948"/>
              <a:gd name="connsiteX2" fmla="*/ 4735070 w 6184581"/>
              <a:gd name="connsiteY2" fmla="*/ 1380727 h 3354948"/>
              <a:gd name="connsiteX3" fmla="*/ 6184581 w 6184581"/>
              <a:gd name="connsiteY3" fmla="*/ 153 h 3354948"/>
              <a:gd name="connsiteX0" fmla="*/ 0 w 5521947"/>
              <a:gd name="connsiteY0" fmla="*/ 3078882 h 3078882"/>
              <a:gd name="connsiteX1" fmla="*/ 2705754 w 5521947"/>
              <a:gd name="connsiteY1" fmla="*/ 2526652 h 3078882"/>
              <a:gd name="connsiteX2" fmla="*/ 4735070 w 5521947"/>
              <a:gd name="connsiteY2" fmla="*/ 1104661 h 3078882"/>
              <a:gd name="connsiteX3" fmla="*/ 5521947 w 5521947"/>
              <a:gd name="connsiteY3" fmla="*/ 202 h 3078882"/>
              <a:gd name="connsiteX0" fmla="*/ 0 w 5521947"/>
              <a:gd name="connsiteY0" fmla="*/ 3078844 h 3078844"/>
              <a:gd name="connsiteX1" fmla="*/ 2705754 w 5521947"/>
              <a:gd name="connsiteY1" fmla="*/ 2526614 h 3078844"/>
              <a:gd name="connsiteX2" fmla="*/ 4500387 w 5521947"/>
              <a:gd name="connsiteY2" fmla="*/ 1270292 h 3078844"/>
              <a:gd name="connsiteX3" fmla="*/ 5521947 w 5521947"/>
              <a:gd name="connsiteY3" fmla="*/ 164 h 3078844"/>
            </a:gdLst>
            <a:ahLst/>
            <a:cxnLst>
              <a:cxn ang="0">
                <a:pos x="connsiteX0" y="connsiteY0"/>
              </a:cxn>
              <a:cxn ang="0">
                <a:pos x="connsiteX1" y="connsiteY1"/>
              </a:cxn>
              <a:cxn ang="0">
                <a:pos x="connsiteX2" y="connsiteY2"/>
              </a:cxn>
              <a:cxn ang="0">
                <a:pos x="connsiteX3" y="connsiteY3"/>
              </a:cxn>
            </a:cxnLst>
            <a:rect l="l" t="t" r="r" b="b"/>
            <a:pathLst>
              <a:path w="5521947" h="3078844">
                <a:moveTo>
                  <a:pt x="0" y="3078844"/>
                </a:moveTo>
                <a:cubicBezTo>
                  <a:pt x="855902" y="3071940"/>
                  <a:pt x="1955690" y="2828039"/>
                  <a:pt x="2705754" y="2526614"/>
                </a:cubicBezTo>
                <a:cubicBezTo>
                  <a:pt x="3455818" y="2225189"/>
                  <a:pt x="4031022" y="1691367"/>
                  <a:pt x="4500387" y="1270292"/>
                </a:cubicBezTo>
                <a:cubicBezTo>
                  <a:pt x="4969753" y="849217"/>
                  <a:pt x="5413809" y="-13642"/>
                  <a:pt x="5521947" y="164"/>
                </a:cubicBezTo>
              </a:path>
            </a:pathLst>
          </a:cu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Freeform 13"/>
          <p:cNvSpPr/>
          <p:nvPr/>
        </p:nvSpPr>
        <p:spPr>
          <a:xfrm>
            <a:off x="980146" y="1711911"/>
            <a:ext cx="3023266" cy="3539404"/>
          </a:xfrm>
          <a:custGeom>
            <a:avLst/>
            <a:gdLst>
              <a:gd name="connsiteX0" fmla="*/ 0 w 3023266"/>
              <a:gd name="connsiteY0" fmla="*/ 3520463 h 3539404"/>
              <a:gd name="connsiteX1" fmla="*/ 828292 w 3023266"/>
              <a:gd name="connsiteY1" fmla="*/ 3368600 h 3539404"/>
              <a:gd name="connsiteX2" fmla="*/ 1642779 w 3023266"/>
              <a:gd name="connsiteY2" fmla="*/ 2277947 h 3539404"/>
              <a:gd name="connsiteX3" fmla="*/ 3023266 w 3023266"/>
              <a:gd name="connsiteY3" fmla="*/ 0 h 3539404"/>
            </a:gdLst>
            <a:ahLst/>
            <a:cxnLst>
              <a:cxn ang="0">
                <a:pos x="connsiteX0" y="connsiteY0"/>
              </a:cxn>
              <a:cxn ang="0">
                <a:pos x="connsiteX1" y="connsiteY1"/>
              </a:cxn>
              <a:cxn ang="0">
                <a:pos x="connsiteX2" y="connsiteY2"/>
              </a:cxn>
              <a:cxn ang="0">
                <a:pos x="connsiteX3" y="connsiteY3"/>
              </a:cxn>
            </a:cxnLst>
            <a:rect l="l" t="t" r="r" b="b"/>
            <a:pathLst>
              <a:path w="3023266" h="3539404">
                <a:moveTo>
                  <a:pt x="0" y="3520463"/>
                </a:moveTo>
                <a:cubicBezTo>
                  <a:pt x="277247" y="3548074"/>
                  <a:pt x="554495" y="3575686"/>
                  <a:pt x="828292" y="3368600"/>
                </a:cubicBezTo>
                <a:cubicBezTo>
                  <a:pt x="1102089" y="3161514"/>
                  <a:pt x="1276950" y="2839380"/>
                  <a:pt x="1642779" y="2277947"/>
                </a:cubicBezTo>
                <a:cubicBezTo>
                  <a:pt x="2008608" y="1716514"/>
                  <a:pt x="3023266" y="0"/>
                  <a:pt x="3023266" y="0"/>
                </a:cubicBezTo>
              </a:path>
            </a:pathLst>
          </a:custGeom>
          <a:ln>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p:cNvCxnSpPr/>
          <p:nvPr/>
        </p:nvCxnSpPr>
        <p:spPr>
          <a:xfrm>
            <a:off x="980146" y="2043249"/>
            <a:ext cx="6531891" cy="0"/>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6306740" y="3934090"/>
            <a:ext cx="639191" cy="430887"/>
          </a:xfrm>
          <a:prstGeom prst="rect">
            <a:avLst/>
          </a:prstGeom>
          <a:noFill/>
        </p:spPr>
        <p:txBody>
          <a:bodyPr wrap="square" rtlCol="0">
            <a:spAutoFit/>
          </a:bodyPr>
          <a:lstStyle/>
          <a:p>
            <a:pPr algn="ctr"/>
            <a:r>
              <a:rPr lang="en-US" sz="2200" dirty="0" smtClean="0"/>
              <a:t>S4</a:t>
            </a:r>
            <a:endParaRPr lang="en-US" sz="2200" dirty="0"/>
          </a:p>
        </p:txBody>
      </p:sp>
      <p:sp>
        <p:nvSpPr>
          <p:cNvPr id="20" name="TextBox 19"/>
          <p:cNvSpPr txBox="1"/>
          <p:nvPr/>
        </p:nvSpPr>
        <p:spPr>
          <a:xfrm>
            <a:off x="4197226" y="3764960"/>
            <a:ext cx="565453" cy="430887"/>
          </a:xfrm>
          <a:prstGeom prst="rect">
            <a:avLst/>
          </a:prstGeom>
          <a:noFill/>
        </p:spPr>
        <p:txBody>
          <a:bodyPr wrap="square" rtlCol="0">
            <a:spAutoFit/>
          </a:bodyPr>
          <a:lstStyle/>
          <a:p>
            <a:pPr algn="ctr"/>
            <a:r>
              <a:rPr lang="en-US" sz="2200" dirty="0" smtClean="0"/>
              <a:t>S3</a:t>
            </a:r>
            <a:endParaRPr lang="en-US" sz="2200" dirty="0"/>
          </a:p>
        </p:txBody>
      </p:sp>
      <p:sp>
        <p:nvSpPr>
          <p:cNvPr id="21" name="TextBox 20"/>
          <p:cNvSpPr txBox="1"/>
          <p:nvPr/>
        </p:nvSpPr>
        <p:spPr>
          <a:xfrm>
            <a:off x="3204370" y="3718646"/>
            <a:ext cx="730565" cy="430887"/>
          </a:xfrm>
          <a:prstGeom prst="rect">
            <a:avLst/>
          </a:prstGeom>
          <a:noFill/>
        </p:spPr>
        <p:txBody>
          <a:bodyPr wrap="square" rtlCol="0">
            <a:spAutoFit/>
          </a:bodyPr>
          <a:lstStyle/>
          <a:p>
            <a:pPr algn="ctr"/>
            <a:r>
              <a:rPr lang="en-US" sz="2200" dirty="0" smtClean="0"/>
              <a:t>S2</a:t>
            </a:r>
            <a:endParaRPr lang="en-US" sz="2200" dirty="0"/>
          </a:p>
        </p:txBody>
      </p:sp>
      <p:sp>
        <p:nvSpPr>
          <p:cNvPr id="22" name="TextBox 21"/>
          <p:cNvSpPr txBox="1"/>
          <p:nvPr/>
        </p:nvSpPr>
        <p:spPr>
          <a:xfrm>
            <a:off x="2403686" y="3227633"/>
            <a:ext cx="578166" cy="430887"/>
          </a:xfrm>
          <a:prstGeom prst="rect">
            <a:avLst/>
          </a:prstGeom>
          <a:noFill/>
        </p:spPr>
        <p:txBody>
          <a:bodyPr wrap="square" rtlCol="0">
            <a:spAutoFit/>
          </a:bodyPr>
          <a:lstStyle/>
          <a:p>
            <a:pPr algn="ctr"/>
            <a:r>
              <a:rPr lang="en-US" sz="2200" dirty="0" smtClean="0"/>
              <a:t>S1</a:t>
            </a:r>
            <a:endParaRPr lang="en-US" sz="2200" dirty="0"/>
          </a:p>
        </p:txBody>
      </p:sp>
      <p:sp>
        <p:nvSpPr>
          <p:cNvPr id="23" name="TextBox 22"/>
          <p:cNvSpPr txBox="1"/>
          <p:nvPr/>
        </p:nvSpPr>
        <p:spPr>
          <a:xfrm>
            <a:off x="4031022" y="5648960"/>
            <a:ext cx="3782535" cy="400110"/>
          </a:xfrm>
          <a:prstGeom prst="rect">
            <a:avLst/>
          </a:prstGeom>
          <a:noFill/>
        </p:spPr>
        <p:txBody>
          <a:bodyPr wrap="square" rtlCol="0">
            <a:spAutoFit/>
          </a:bodyPr>
          <a:lstStyle/>
          <a:p>
            <a:r>
              <a:rPr lang="en-US" sz="2000" dirty="0" smtClean="0"/>
              <a:t>Cumulative Traffic Loading (ESALS)</a:t>
            </a:r>
            <a:endParaRPr lang="en-US" sz="2000" dirty="0"/>
          </a:p>
        </p:txBody>
      </p:sp>
      <p:sp>
        <p:nvSpPr>
          <p:cNvPr id="24" name="TextBox 23"/>
          <p:cNvSpPr txBox="1"/>
          <p:nvPr/>
        </p:nvSpPr>
        <p:spPr>
          <a:xfrm rot="16200000">
            <a:off x="-262292" y="2850795"/>
            <a:ext cx="1739413" cy="400110"/>
          </a:xfrm>
          <a:prstGeom prst="rect">
            <a:avLst/>
          </a:prstGeom>
          <a:noFill/>
        </p:spPr>
        <p:txBody>
          <a:bodyPr wrap="square" rtlCol="0">
            <a:spAutoFit/>
          </a:bodyPr>
          <a:lstStyle/>
          <a:p>
            <a:r>
              <a:rPr lang="en-US" sz="2000" dirty="0" smtClean="0"/>
              <a:t>Cracking Level</a:t>
            </a:r>
            <a:endParaRPr lang="en-US" sz="2000" dirty="0"/>
          </a:p>
        </p:txBody>
      </p:sp>
      <p:cxnSp>
        <p:nvCxnSpPr>
          <p:cNvPr id="26" name="Straight Connector 25"/>
          <p:cNvCxnSpPr/>
          <p:nvPr/>
        </p:nvCxnSpPr>
        <p:spPr>
          <a:xfrm>
            <a:off x="3825043" y="2043249"/>
            <a:ext cx="0" cy="320646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3569653" y="5279628"/>
            <a:ext cx="510780" cy="369332"/>
          </a:xfrm>
          <a:prstGeom prst="rect">
            <a:avLst/>
          </a:prstGeom>
          <a:noFill/>
        </p:spPr>
        <p:txBody>
          <a:bodyPr wrap="square" rtlCol="0">
            <a:spAutoFit/>
          </a:bodyPr>
          <a:lstStyle/>
          <a:p>
            <a:pPr algn="ctr"/>
            <a:r>
              <a:rPr lang="en-US" dirty="0" smtClean="0"/>
              <a:t>T1</a:t>
            </a:r>
            <a:endParaRPr lang="en-US" dirty="0"/>
          </a:p>
        </p:txBody>
      </p:sp>
      <p:sp>
        <p:nvSpPr>
          <p:cNvPr id="28" name="TextBox 27"/>
          <p:cNvSpPr txBox="1"/>
          <p:nvPr/>
        </p:nvSpPr>
        <p:spPr>
          <a:xfrm>
            <a:off x="5667993" y="5290657"/>
            <a:ext cx="510780" cy="369332"/>
          </a:xfrm>
          <a:prstGeom prst="rect">
            <a:avLst/>
          </a:prstGeom>
          <a:noFill/>
        </p:spPr>
        <p:txBody>
          <a:bodyPr wrap="square" rtlCol="0">
            <a:spAutoFit/>
          </a:bodyPr>
          <a:lstStyle/>
          <a:p>
            <a:pPr algn="ctr"/>
            <a:r>
              <a:rPr lang="en-US" dirty="0" smtClean="0"/>
              <a:t>T2</a:t>
            </a:r>
            <a:endParaRPr lang="en-US" dirty="0"/>
          </a:p>
        </p:txBody>
      </p:sp>
      <p:sp>
        <p:nvSpPr>
          <p:cNvPr id="29" name="TextBox 28"/>
          <p:cNvSpPr txBox="1"/>
          <p:nvPr/>
        </p:nvSpPr>
        <p:spPr>
          <a:xfrm>
            <a:off x="7214685" y="5261702"/>
            <a:ext cx="510780" cy="369332"/>
          </a:xfrm>
          <a:prstGeom prst="rect">
            <a:avLst/>
          </a:prstGeom>
          <a:noFill/>
        </p:spPr>
        <p:txBody>
          <a:bodyPr wrap="square" rtlCol="0">
            <a:spAutoFit/>
          </a:bodyPr>
          <a:lstStyle/>
          <a:p>
            <a:pPr algn="ctr"/>
            <a:r>
              <a:rPr lang="en-US" dirty="0" smtClean="0"/>
              <a:t>T3</a:t>
            </a:r>
            <a:endParaRPr lang="en-US" dirty="0"/>
          </a:p>
        </p:txBody>
      </p:sp>
      <p:cxnSp>
        <p:nvCxnSpPr>
          <p:cNvPr id="30" name="Straight Connector 29"/>
          <p:cNvCxnSpPr/>
          <p:nvPr/>
        </p:nvCxnSpPr>
        <p:spPr>
          <a:xfrm>
            <a:off x="5937735" y="2043249"/>
            <a:ext cx="0" cy="320646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512037" y="2043249"/>
            <a:ext cx="0" cy="320646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437891" y="1534975"/>
            <a:ext cx="578166" cy="430887"/>
          </a:xfrm>
          <a:prstGeom prst="rect">
            <a:avLst/>
          </a:prstGeom>
          <a:noFill/>
        </p:spPr>
        <p:txBody>
          <a:bodyPr wrap="square" rtlCol="0">
            <a:spAutoFit/>
          </a:bodyPr>
          <a:lstStyle/>
          <a:p>
            <a:pPr algn="ctr"/>
            <a:r>
              <a:rPr lang="en-US" sz="2200" dirty="0" smtClean="0"/>
              <a:t>C1</a:t>
            </a:r>
            <a:endParaRPr lang="en-US" sz="2200" dirty="0"/>
          </a:p>
        </p:txBody>
      </p:sp>
      <p:cxnSp>
        <p:nvCxnSpPr>
          <p:cNvPr id="34" name="Straight Connector 33"/>
          <p:cNvCxnSpPr/>
          <p:nvPr/>
        </p:nvCxnSpPr>
        <p:spPr>
          <a:xfrm>
            <a:off x="955267" y="3355330"/>
            <a:ext cx="6531891" cy="0"/>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437891" y="2896832"/>
            <a:ext cx="578166" cy="430887"/>
          </a:xfrm>
          <a:prstGeom prst="rect">
            <a:avLst/>
          </a:prstGeom>
          <a:noFill/>
        </p:spPr>
        <p:txBody>
          <a:bodyPr wrap="square" rtlCol="0">
            <a:spAutoFit/>
          </a:bodyPr>
          <a:lstStyle/>
          <a:p>
            <a:pPr algn="ctr"/>
            <a:r>
              <a:rPr lang="en-US" sz="2200" dirty="0" smtClean="0"/>
              <a:t>C2</a:t>
            </a:r>
            <a:endParaRPr lang="en-US" sz="2200" dirty="0"/>
          </a:p>
        </p:txBody>
      </p:sp>
      <p:sp>
        <p:nvSpPr>
          <p:cNvPr id="36" name="Freeform 35"/>
          <p:cNvSpPr/>
          <p:nvPr/>
        </p:nvSpPr>
        <p:spPr>
          <a:xfrm>
            <a:off x="3922665" y="1722298"/>
            <a:ext cx="3023266" cy="3539404"/>
          </a:xfrm>
          <a:custGeom>
            <a:avLst/>
            <a:gdLst>
              <a:gd name="connsiteX0" fmla="*/ 0 w 3023266"/>
              <a:gd name="connsiteY0" fmla="*/ 3520463 h 3539404"/>
              <a:gd name="connsiteX1" fmla="*/ 828292 w 3023266"/>
              <a:gd name="connsiteY1" fmla="*/ 3368600 h 3539404"/>
              <a:gd name="connsiteX2" fmla="*/ 1642779 w 3023266"/>
              <a:gd name="connsiteY2" fmla="*/ 2277947 h 3539404"/>
              <a:gd name="connsiteX3" fmla="*/ 3023266 w 3023266"/>
              <a:gd name="connsiteY3" fmla="*/ 0 h 3539404"/>
            </a:gdLst>
            <a:ahLst/>
            <a:cxnLst>
              <a:cxn ang="0">
                <a:pos x="connsiteX0" y="connsiteY0"/>
              </a:cxn>
              <a:cxn ang="0">
                <a:pos x="connsiteX1" y="connsiteY1"/>
              </a:cxn>
              <a:cxn ang="0">
                <a:pos x="connsiteX2" y="connsiteY2"/>
              </a:cxn>
              <a:cxn ang="0">
                <a:pos x="connsiteX3" y="connsiteY3"/>
              </a:cxn>
            </a:cxnLst>
            <a:rect l="l" t="t" r="r" b="b"/>
            <a:pathLst>
              <a:path w="3023266" h="3539404">
                <a:moveTo>
                  <a:pt x="0" y="3520463"/>
                </a:moveTo>
                <a:cubicBezTo>
                  <a:pt x="277247" y="3548074"/>
                  <a:pt x="554495" y="3575686"/>
                  <a:pt x="828292" y="3368600"/>
                </a:cubicBezTo>
                <a:cubicBezTo>
                  <a:pt x="1102089" y="3161514"/>
                  <a:pt x="1276950" y="2839380"/>
                  <a:pt x="1642779" y="2277947"/>
                </a:cubicBezTo>
                <a:cubicBezTo>
                  <a:pt x="2008608" y="1716514"/>
                  <a:pt x="3023266" y="0"/>
                  <a:pt x="3023266" y="0"/>
                </a:cubicBezTo>
              </a:path>
            </a:pathLst>
          </a:custGeom>
          <a:ln>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TextBox 37"/>
          <p:cNvSpPr txBox="1"/>
          <p:nvPr/>
        </p:nvSpPr>
        <p:spPr>
          <a:xfrm>
            <a:off x="4944329" y="3920557"/>
            <a:ext cx="578166" cy="430887"/>
          </a:xfrm>
          <a:prstGeom prst="rect">
            <a:avLst/>
          </a:prstGeom>
          <a:noFill/>
        </p:spPr>
        <p:txBody>
          <a:bodyPr wrap="square" rtlCol="0">
            <a:spAutoFit/>
          </a:bodyPr>
          <a:lstStyle/>
          <a:p>
            <a:pPr algn="ctr"/>
            <a:r>
              <a:rPr lang="en-US" sz="2200" dirty="0" smtClean="0"/>
              <a:t>S1</a:t>
            </a:r>
            <a:endParaRPr lang="en-US" sz="2200" dirty="0"/>
          </a:p>
        </p:txBody>
      </p:sp>
    </p:spTree>
    <p:extLst>
      <p:ext uri="{BB962C8B-B14F-4D97-AF65-F5344CB8AC3E}">
        <p14:creationId xmlns:p14="http://schemas.microsoft.com/office/powerpoint/2010/main" val="35959702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checkerboard(across)">
                                      <p:cBhvr>
                                        <p:cTn id="35" dur="500"/>
                                        <p:tgtEl>
                                          <p:spTgt spid="27"/>
                                        </p:tgtEl>
                                      </p:cBhvr>
                                    </p:animEffect>
                                  </p:childTnLst>
                                </p:cTn>
                              </p:par>
                              <p:par>
                                <p:cTn id="36" presetID="5" presetClass="entr" presetSubtype="10" fill="hold"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checkerboard(across)">
                                      <p:cBhvr>
                                        <p:cTn id="38" dur="500"/>
                                        <p:tgtEl>
                                          <p:spTgt spid="26"/>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checkerboard(across)">
                                      <p:cBhvr>
                                        <p:cTn id="41" dur="500"/>
                                        <p:tgtEl>
                                          <p:spTgt spid="28"/>
                                        </p:tgtEl>
                                      </p:cBhvr>
                                    </p:animEffect>
                                  </p:childTnLst>
                                </p:cTn>
                              </p:par>
                              <p:par>
                                <p:cTn id="42" presetID="5" presetClass="entr" presetSubtype="10" fill="hold"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checkerboard(across)">
                                      <p:cBhvr>
                                        <p:cTn id="44" dur="500"/>
                                        <p:tgtEl>
                                          <p:spTgt spid="30"/>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checkerboard(across)">
                                      <p:cBhvr>
                                        <p:cTn id="47" dur="500"/>
                                        <p:tgtEl>
                                          <p:spTgt spid="29"/>
                                        </p:tgtEl>
                                      </p:cBhvr>
                                    </p:animEffect>
                                  </p:childTnLst>
                                </p:cTn>
                              </p:par>
                              <p:par>
                                <p:cTn id="48" presetID="5" presetClass="entr" presetSubtype="10" fill="hold"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checkerboard(across)">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9" grpId="0"/>
      <p:bldP spid="20" grpId="0"/>
      <p:bldP spid="21" grpId="0"/>
      <p:bldP spid="22" grpId="0"/>
      <p:bldP spid="23" grpId="0"/>
      <p:bldP spid="24" grpId="0"/>
      <p:bldP spid="27" grpId="0"/>
      <p:bldP spid="28" grpId="0"/>
      <p:bldP spid="29" grpId="0"/>
      <p:bldP spid="33" grpId="0"/>
      <p:bldP spid="35" grpId="0"/>
      <p:bldP spid="36" grpId="0" animBg="1"/>
      <p:bldP spid="3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725" y="150386"/>
            <a:ext cx="8117264" cy="553706"/>
          </a:xfrm>
        </p:spPr>
        <p:txBody>
          <a:bodyPr/>
          <a:lstStyle/>
          <a:p>
            <a:r>
              <a:rPr lang="en-US" sz="3200" dirty="0" smtClean="0"/>
              <a:t>Application of methodology on pavement segments in dataset</a:t>
            </a:r>
            <a:endParaRPr lang="en-US" sz="3200" dirty="0"/>
          </a:p>
        </p:txBody>
      </p:sp>
      <p:sp>
        <p:nvSpPr>
          <p:cNvPr id="4" name="Slide Number Placeholder 3"/>
          <p:cNvSpPr>
            <a:spLocks noGrp="1"/>
          </p:cNvSpPr>
          <p:nvPr>
            <p:ph type="sldNum" sz="quarter" idx="12"/>
          </p:nvPr>
        </p:nvSpPr>
        <p:spPr/>
        <p:txBody>
          <a:bodyPr/>
          <a:lstStyle/>
          <a:p>
            <a:fld id="{E7D98B81-955B-6841-9747-E03BBBCFB43B}" type="slidenum">
              <a:rPr lang="en-US" smtClean="0"/>
              <a:t>21</a:t>
            </a:fld>
            <a:endParaRPr lang="en-US"/>
          </a:p>
        </p:txBody>
      </p:sp>
      <p:cxnSp>
        <p:nvCxnSpPr>
          <p:cNvPr id="6" name="Straight Arrow Connector 5"/>
          <p:cNvCxnSpPr/>
          <p:nvPr/>
        </p:nvCxnSpPr>
        <p:spPr>
          <a:xfrm flipV="1">
            <a:off x="980146" y="1021625"/>
            <a:ext cx="0" cy="42383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a:off x="980146" y="5259987"/>
            <a:ext cx="6805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Freeform 10"/>
          <p:cNvSpPr/>
          <p:nvPr/>
        </p:nvSpPr>
        <p:spPr>
          <a:xfrm>
            <a:off x="1283853" y="1891386"/>
            <a:ext cx="5342484" cy="3358329"/>
          </a:xfrm>
          <a:custGeom>
            <a:avLst/>
            <a:gdLst>
              <a:gd name="connsiteX0" fmla="*/ 0 w 5659996"/>
              <a:gd name="connsiteY0" fmla="*/ 3368600 h 3445305"/>
              <a:gd name="connsiteX1" fmla="*/ 1449511 w 5659996"/>
              <a:gd name="connsiteY1" fmla="*/ 3327183 h 3445305"/>
              <a:gd name="connsiteX2" fmla="*/ 3685900 w 5659996"/>
              <a:gd name="connsiteY2" fmla="*/ 2250335 h 3445305"/>
              <a:gd name="connsiteX3" fmla="*/ 5066387 w 5659996"/>
              <a:gd name="connsiteY3" fmla="*/ 566035 h 3445305"/>
              <a:gd name="connsiteX4" fmla="*/ 5659996 w 5659996"/>
              <a:gd name="connsiteY4" fmla="*/ 0 h 3445305"/>
              <a:gd name="connsiteX0" fmla="*/ 0 w 5659996"/>
              <a:gd name="connsiteY0" fmla="*/ 3368600 h 3384407"/>
              <a:gd name="connsiteX1" fmla="*/ 2250194 w 5659996"/>
              <a:gd name="connsiteY1" fmla="*/ 3064874 h 3384407"/>
              <a:gd name="connsiteX2" fmla="*/ 3685900 w 5659996"/>
              <a:gd name="connsiteY2" fmla="*/ 2250335 h 3384407"/>
              <a:gd name="connsiteX3" fmla="*/ 5066387 w 5659996"/>
              <a:gd name="connsiteY3" fmla="*/ 566035 h 3384407"/>
              <a:gd name="connsiteX4" fmla="*/ 5659996 w 5659996"/>
              <a:gd name="connsiteY4" fmla="*/ 0 h 3384407"/>
              <a:gd name="connsiteX0" fmla="*/ 0 w 5342484"/>
              <a:gd name="connsiteY0" fmla="*/ 3340988 h 3358329"/>
              <a:gd name="connsiteX1" fmla="*/ 1932682 w 5342484"/>
              <a:gd name="connsiteY1" fmla="*/ 3064874 h 3358329"/>
              <a:gd name="connsiteX2" fmla="*/ 3368388 w 5342484"/>
              <a:gd name="connsiteY2" fmla="*/ 2250335 h 3358329"/>
              <a:gd name="connsiteX3" fmla="*/ 4748875 w 5342484"/>
              <a:gd name="connsiteY3" fmla="*/ 566035 h 3358329"/>
              <a:gd name="connsiteX4" fmla="*/ 5342484 w 5342484"/>
              <a:gd name="connsiteY4" fmla="*/ 0 h 3358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2484" h="3358329">
                <a:moveTo>
                  <a:pt x="0" y="3340988"/>
                </a:moveTo>
                <a:cubicBezTo>
                  <a:pt x="417597" y="3413468"/>
                  <a:pt x="1371284" y="3246650"/>
                  <a:pt x="1932682" y="3064874"/>
                </a:cubicBezTo>
                <a:cubicBezTo>
                  <a:pt x="2494080" y="2883098"/>
                  <a:pt x="2899023" y="2666808"/>
                  <a:pt x="3368388" y="2250335"/>
                </a:cubicBezTo>
                <a:cubicBezTo>
                  <a:pt x="3837753" y="1833862"/>
                  <a:pt x="4419859" y="941091"/>
                  <a:pt x="4748875" y="566035"/>
                </a:cubicBezTo>
                <a:cubicBezTo>
                  <a:pt x="5077891" y="190979"/>
                  <a:pt x="5342484" y="0"/>
                  <a:pt x="5342484" y="0"/>
                </a:cubicBezTo>
              </a:path>
            </a:pathLst>
          </a:cu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1"/>
          <p:cNvSpPr/>
          <p:nvPr/>
        </p:nvSpPr>
        <p:spPr>
          <a:xfrm>
            <a:off x="966341" y="1711911"/>
            <a:ext cx="5411508" cy="3567714"/>
          </a:xfrm>
          <a:custGeom>
            <a:avLst/>
            <a:gdLst>
              <a:gd name="connsiteX0" fmla="*/ 0 w 5411508"/>
              <a:gd name="connsiteY0" fmla="*/ 3534269 h 3567714"/>
              <a:gd name="connsiteX1" fmla="*/ 911121 w 5411508"/>
              <a:gd name="connsiteY1" fmla="*/ 3479046 h 3567714"/>
              <a:gd name="connsiteX2" fmla="*/ 2319218 w 5411508"/>
              <a:gd name="connsiteY2" fmla="*/ 2774954 h 3567714"/>
              <a:gd name="connsiteX3" fmla="*/ 3685900 w 5411508"/>
              <a:gd name="connsiteY3" fmla="*/ 1311545 h 3567714"/>
              <a:gd name="connsiteX4" fmla="*/ 5411508 w 5411508"/>
              <a:gd name="connsiteY4" fmla="*/ 0 h 3567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1508" h="3567714">
                <a:moveTo>
                  <a:pt x="0" y="3534269"/>
                </a:moveTo>
                <a:cubicBezTo>
                  <a:pt x="262292" y="3569933"/>
                  <a:pt x="524585" y="3605598"/>
                  <a:pt x="911121" y="3479046"/>
                </a:cubicBezTo>
                <a:cubicBezTo>
                  <a:pt x="1297657" y="3352494"/>
                  <a:pt x="1856755" y="3136204"/>
                  <a:pt x="2319218" y="2774954"/>
                </a:cubicBezTo>
                <a:cubicBezTo>
                  <a:pt x="2781681" y="2413704"/>
                  <a:pt x="3170518" y="1774037"/>
                  <a:pt x="3685900" y="1311545"/>
                </a:cubicBezTo>
                <a:cubicBezTo>
                  <a:pt x="4201282" y="849053"/>
                  <a:pt x="5365492" y="82834"/>
                  <a:pt x="5411508" y="0"/>
                </a:cubicBezTo>
              </a:path>
            </a:pathLst>
          </a:custGeom>
          <a:ln>
            <a:solidFill>
              <a:srgbClr val="00009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Freeform 12"/>
          <p:cNvSpPr/>
          <p:nvPr/>
        </p:nvSpPr>
        <p:spPr>
          <a:xfrm>
            <a:off x="2236389" y="2181144"/>
            <a:ext cx="5521947" cy="3078844"/>
          </a:xfrm>
          <a:custGeom>
            <a:avLst/>
            <a:gdLst>
              <a:gd name="connsiteX0" fmla="*/ 0 w 6087947"/>
              <a:gd name="connsiteY0" fmla="*/ 2844228 h 2988280"/>
              <a:gd name="connsiteX1" fmla="*/ 2609120 w 6087947"/>
              <a:gd name="connsiteY1" fmla="*/ 2802811 h 2988280"/>
              <a:gd name="connsiteX2" fmla="*/ 5218240 w 6087947"/>
              <a:gd name="connsiteY2" fmla="*/ 1021871 h 2988280"/>
              <a:gd name="connsiteX3" fmla="*/ 6087947 w 6087947"/>
              <a:gd name="connsiteY3" fmla="*/ 246 h 2988280"/>
              <a:gd name="connsiteX0" fmla="*/ 0 w 6184581"/>
              <a:gd name="connsiteY0" fmla="*/ 3355041 h 3386683"/>
              <a:gd name="connsiteX1" fmla="*/ 2705754 w 6184581"/>
              <a:gd name="connsiteY1" fmla="*/ 2802811 h 3386683"/>
              <a:gd name="connsiteX2" fmla="*/ 5314874 w 6184581"/>
              <a:gd name="connsiteY2" fmla="*/ 1021871 h 3386683"/>
              <a:gd name="connsiteX3" fmla="*/ 6184581 w 6184581"/>
              <a:gd name="connsiteY3" fmla="*/ 246 h 3386683"/>
              <a:gd name="connsiteX0" fmla="*/ 0 w 6184581"/>
              <a:gd name="connsiteY0" fmla="*/ 3355041 h 3355041"/>
              <a:gd name="connsiteX1" fmla="*/ 2705754 w 6184581"/>
              <a:gd name="connsiteY1" fmla="*/ 2802811 h 3355041"/>
              <a:gd name="connsiteX2" fmla="*/ 5314874 w 6184581"/>
              <a:gd name="connsiteY2" fmla="*/ 1021871 h 3355041"/>
              <a:gd name="connsiteX3" fmla="*/ 6184581 w 6184581"/>
              <a:gd name="connsiteY3" fmla="*/ 246 h 3355041"/>
              <a:gd name="connsiteX0" fmla="*/ 0 w 6184581"/>
              <a:gd name="connsiteY0" fmla="*/ 3354948 h 3354948"/>
              <a:gd name="connsiteX1" fmla="*/ 2705754 w 6184581"/>
              <a:gd name="connsiteY1" fmla="*/ 2802718 h 3354948"/>
              <a:gd name="connsiteX2" fmla="*/ 4735070 w 6184581"/>
              <a:gd name="connsiteY2" fmla="*/ 1380727 h 3354948"/>
              <a:gd name="connsiteX3" fmla="*/ 6184581 w 6184581"/>
              <a:gd name="connsiteY3" fmla="*/ 153 h 3354948"/>
              <a:gd name="connsiteX0" fmla="*/ 0 w 5521947"/>
              <a:gd name="connsiteY0" fmla="*/ 3078882 h 3078882"/>
              <a:gd name="connsiteX1" fmla="*/ 2705754 w 5521947"/>
              <a:gd name="connsiteY1" fmla="*/ 2526652 h 3078882"/>
              <a:gd name="connsiteX2" fmla="*/ 4735070 w 5521947"/>
              <a:gd name="connsiteY2" fmla="*/ 1104661 h 3078882"/>
              <a:gd name="connsiteX3" fmla="*/ 5521947 w 5521947"/>
              <a:gd name="connsiteY3" fmla="*/ 202 h 3078882"/>
              <a:gd name="connsiteX0" fmla="*/ 0 w 5521947"/>
              <a:gd name="connsiteY0" fmla="*/ 3078844 h 3078844"/>
              <a:gd name="connsiteX1" fmla="*/ 2705754 w 5521947"/>
              <a:gd name="connsiteY1" fmla="*/ 2526614 h 3078844"/>
              <a:gd name="connsiteX2" fmla="*/ 4500387 w 5521947"/>
              <a:gd name="connsiteY2" fmla="*/ 1270292 h 3078844"/>
              <a:gd name="connsiteX3" fmla="*/ 5521947 w 5521947"/>
              <a:gd name="connsiteY3" fmla="*/ 164 h 3078844"/>
            </a:gdLst>
            <a:ahLst/>
            <a:cxnLst>
              <a:cxn ang="0">
                <a:pos x="connsiteX0" y="connsiteY0"/>
              </a:cxn>
              <a:cxn ang="0">
                <a:pos x="connsiteX1" y="connsiteY1"/>
              </a:cxn>
              <a:cxn ang="0">
                <a:pos x="connsiteX2" y="connsiteY2"/>
              </a:cxn>
              <a:cxn ang="0">
                <a:pos x="connsiteX3" y="connsiteY3"/>
              </a:cxn>
            </a:cxnLst>
            <a:rect l="l" t="t" r="r" b="b"/>
            <a:pathLst>
              <a:path w="5521947" h="3078844">
                <a:moveTo>
                  <a:pt x="0" y="3078844"/>
                </a:moveTo>
                <a:cubicBezTo>
                  <a:pt x="855902" y="3071940"/>
                  <a:pt x="1955690" y="2828039"/>
                  <a:pt x="2705754" y="2526614"/>
                </a:cubicBezTo>
                <a:cubicBezTo>
                  <a:pt x="3455818" y="2225189"/>
                  <a:pt x="4031022" y="1691367"/>
                  <a:pt x="4500387" y="1270292"/>
                </a:cubicBezTo>
                <a:cubicBezTo>
                  <a:pt x="4969753" y="849217"/>
                  <a:pt x="5413809" y="-13642"/>
                  <a:pt x="5521947" y="164"/>
                </a:cubicBezTo>
              </a:path>
            </a:pathLst>
          </a:custGeom>
          <a:ln>
            <a:solidFill>
              <a:srgbClr val="68531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Freeform 13"/>
          <p:cNvSpPr/>
          <p:nvPr/>
        </p:nvSpPr>
        <p:spPr>
          <a:xfrm>
            <a:off x="980146" y="1711911"/>
            <a:ext cx="3023266" cy="3539404"/>
          </a:xfrm>
          <a:custGeom>
            <a:avLst/>
            <a:gdLst>
              <a:gd name="connsiteX0" fmla="*/ 0 w 3023266"/>
              <a:gd name="connsiteY0" fmla="*/ 3520463 h 3539404"/>
              <a:gd name="connsiteX1" fmla="*/ 828292 w 3023266"/>
              <a:gd name="connsiteY1" fmla="*/ 3368600 h 3539404"/>
              <a:gd name="connsiteX2" fmla="*/ 1642779 w 3023266"/>
              <a:gd name="connsiteY2" fmla="*/ 2277947 h 3539404"/>
              <a:gd name="connsiteX3" fmla="*/ 3023266 w 3023266"/>
              <a:gd name="connsiteY3" fmla="*/ 0 h 3539404"/>
            </a:gdLst>
            <a:ahLst/>
            <a:cxnLst>
              <a:cxn ang="0">
                <a:pos x="connsiteX0" y="connsiteY0"/>
              </a:cxn>
              <a:cxn ang="0">
                <a:pos x="connsiteX1" y="connsiteY1"/>
              </a:cxn>
              <a:cxn ang="0">
                <a:pos x="connsiteX2" y="connsiteY2"/>
              </a:cxn>
              <a:cxn ang="0">
                <a:pos x="connsiteX3" y="connsiteY3"/>
              </a:cxn>
            </a:cxnLst>
            <a:rect l="l" t="t" r="r" b="b"/>
            <a:pathLst>
              <a:path w="3023266" h="3539404">
                <a:moveTo>
                  <a:pt x="0" y="3520463"/>
                </a:moveTo>
                <a:cubicBezTo>
                  <a:pt x="277247" y="3548074"/>
                  <a:pt x="554495" y="3575686"/>
                  <a:pt x="828292" y="3368600"/>
                </a:cubicBezTo>
                <a:cubicBezTo>
                  <a:pt x="1102089" y="3161514"/>
                  <a:pt x="1276950" y="2839380"/>
                  <a:pt x="1642779" y="2277947"/>
                </a:cubicBezTo>
                <a:cubicBezTo>
                  <a:pt x="2008608" y="1716514"/>
                  <a:pt x="3023266" y="0"/>
                  <a:pt x="3023266" y="0"/>
                </a:cubicBezTo>
              </a:path>
            </a:pathLst>
          </a:custGeom>
          <a:ln>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4031022" y="5648960"/>
            <a:ext cx="3782535" cy="400110"/>
          </a:xfrm>
          <a:prstGeom prst="rect">
            <a:avLst/>
          </a:prstGeom>
          <a:noFill/>
        </p:spPr>
        <p:txBody>
          <a:bodyPr wrap="square" rtlCol="0">
            <a:spAutoFit/>
          </a:bodyPr>
          <a:lstStyle/>
          <a:p>
            <a:r>
              <a:rPr lang="en-US" sz="2000" dirty="0" smtClean="0"/>
              <a:t>Cumulative Traffic Loading (ESALS)</a:t>
            </a:r>
            <a:endParaRPr lang="en-US" sz="2000" dirty="0"/>
          </a:p>
        </p:txBody>
      </p:sp>
      <p:sp>
        <p:nvSpPr>
          <p:cNvPr id="24" name="TextBox 23"/>
          <p:cNvSpPr txBox="1"/>
          <p:nvPr/>
        </p:nvSpPr>
        <p:spPr>
          <a:xfrm rot="16200000">
            <a:off x="-262292" y="2850795"/>
            <a:ext cx="1739413" cy="400110"/>
          </a:xfrm>
          <a:prstGeom prst="rect">
            <a:avLst/>
          </a:prstGeom>
          <a:noFill/>
        </p:spPr>
        <p:txBody>
          <a:bodyPr wrap="square" rtlCol="0">
            <a:spAutoFit/>
          </a:bodyPr>
          <a:lstStyle/>
          <a:p>
            <a:r>
              <a:rPr lang="en-US" sz="2000" dirty="0" smtClean="0"/>
              <a:t>Cracking Level</a:t>
            </a:r>
            <a:endParaRPr lang="en-US" sz="2000" dirty="0"/>
          </a:p>
        </p:txBody>
      </p:sp>
      <p:sp>
        <p:nvSpPr>
          <p:cNvPr id="29" name="TextBox 28"/>
          <p:cNvSpPr txBox="1"/>
          <p:nvPr/>
        </p:nvSpPr>
        <p:spPr>
          <a:xfrm>
            <a:off x="6839680" y="1062002"/>
            <a:ext cx="1317103" cy="369332"/>
          </a:xfrm>
          <a:prstGeom prst="rect">
            <a:avLst/>
          </a:prstGeom>
          <a:noFill/>
        </p:spPr>
        <p:txBody>
          <a:bodyPr wrap="square" rtlCol="0">
            <a:spAutoFit/>
          </a:bodyPr>
          <a:lstStyle/>
          <a:p>
            <a:pPr algn="ctr"/>
            <a:r>
              <a:rPr lang="en-US" dirty="0" smtClean="0"/>
              <a:t>10 Years</a:t>
            </a:r>
            <a:endParaRPr lang="en-US" dirty="0"/>
          </a:p>
        </p:txBody>
      </p:sp>
      <p:cxnSp>
        <p:nvCxnSpPr>
          <p:cNvPr id="31" name="Straight Connector 30"/>
          <p:cNvCxnSpPr/>
          <p:nvPr/>
        </p:nvCxnSpPr>
        <p:spPr>
          <a:xfrm>
            <a:off x="7512037" y="2043249"/>
            <a:ext cx="0" cy="320646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437891" y="1534975"/>
            <a:ext cx="798498" cy="430887"/>
          </a:xfrm>
          <a:prstGeom prst="rect">
            <a:avLst/>
          </a:prstGeom>
          <a:noFill/>
        </p:spPr>
        <p:txBody>
          <a:bodyPr wrap="square" rtlCol="0">
            <a:spAutoFit/>
          </a:bodyPr>
          <a:lstStyle/>
          <a:p>
            <a:pPr algn="ctr"/>
            <a:r>
              <a:rPr lang="en-US" sz="2200" dirty="0" smtClean="0"/>
              <a:t>25%</a:t>
            </a:r>
            <a:endParaRPr lang="en-US" sz="2200" dirty="0"/>
          </a:p>
        </p:txBody>
      </p:sp>
      <p:cxnSp>
        <p:nvCxnSpPr>
          <p:cNvPr id="34" name="Straight Connector 33"/>
          <p:cNvCxnSpPr/>
          <p:nvPr/>
        </p:nvCxnSpPr>
        <p:spPr>
          <a:xfrm>
            <a:off x="966341" y="4372477"/>
            <a:ext cx="6531891" cy="0"/>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437891" y="3920557"/>
            <a:ext cx="798498" cy="430887"/>
          </a:xfrm>
          <a:prstGeom prst="rect">
            <a:avLst/>
          </a:prstGeom>
          <a:noFill/>
        </p:spPr>
        <p:txBody>
          <a:bodyPr wrap="square" rtlCol="0">
            <a:spAutoFit/>
          </a:bodyPr>
          <a:lstStyle/>
          <a:p>
            <a:pPr algn="ctr"/>
            <a:r>
              <a:rPr lang="en-US" sz="2200" dirty="0" smtClean="0"/>
              <a:t>6%</a:t>
            </a:r>
            <a:endParaRPr lang="en-US" sz="2200" dirty="0"/>
          </a:p>
        </p:txBody>
      </p:sp>
      <p:sp>
        <p:nvSpPr>
          <p:cNvPr id="3" name="Oval 2"/>
          <p:cNvSpPr/>
          <p:nvPr/>
        </p:nvSpPr>
        <p:spPr>
          <a:xfrm>
            <a:off x="6819793" y="992585"/>
            <a:ext cx="1336990" cy="472973"/>
          </a:xfrm>
          <a:prstGeom prst="ellipse">
            <a:avLst/>
          </a:prstGeom>
          <a:noFill/>
          <a:ln>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7" name="Straight Arrow Connector 6"/>
          <p:cNvCxnSpPr/>
          <p:nvPr/>
        </p:nvCxnSpPr>
        <p:spPr>
          <a:xfrm>
            <a:off x="7498232" y="1489054"/>
            <a:ext cx="0" cy="534528"/>
          </a:xfrm>
          <a:prstGeom prst="straightConnector1">
            <a:avLst/>
          </a:prstGeom>
          <a:ln w="28575" cmpd="sng">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14270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subTnLst>
                                    <p:set>
                                      <p:cBhvr override="childStyle">
                                        <p:cTn dur="1" fill="hold" display="0" masterRel="nextClick" afterEffect="1"/>
                                        <p:tgtEl>
                                          <p:spTgt spid="35"/>
                                        </p:tgtEl>
                                        <p:attrNameLst>
                                          <p:attrName>style.visibility</p:attrName>
                                        </p:attrNameLst>
                                      </p:cBhvr>
                                      <p:to>
                                        <p:strVal val="hidden"/>
                                      </p:to>
                                    </p:set>
                                  </p:sub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nodeType="clickEffect">
                                  <p:stCondLst>
                                    <p:cond delay="0"/>
                                  </p:stCondLst>
                                  <p:childTnLst>
                                    <p:animMotion origin="layout" path="M 0 0 L 0 -0.34298 " pathEditMode="relative" ptsTypes="AA">
                                      <p:cBhvr>
                                        <p:cTn id="20" dur="1000" fill="hold"/>
                                        <p:tgtEl>
                                          <p:spTgt spid="34"/>
                                        </p:tgtEl>
                                        <p:attrNameLst>
                                          <p:attrName>ppt_x</p:attrName>
                                          <p:attrName>ppt_y</p:attrName>
                                        </p:attrNameLst>
                                      </p:cBhvr>
                                    </p:animMotion>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3" grpId="0"/>
      <p:bldP spid="35" grpId="0"/>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184"/>
            <a:ext cx="7620000" cy="749913"/>
          </a:xfrm>
        </p:spPr>
        <p:txBody>
          <a:bodyPr/>
          <a:lstStyle/>
          <a:p>
            <a:r>
              <a:rPr lang="en-US" sz="3600" dirty="0" smtClean="0"/>
              <a:t>Results</a:t>
            </a:r>
            <a:endParaRPr lang="en-US" sz="3600" dirty="0"/>
          </a:p>
        </p:txBody>
      </p:sp>
      <p:sp>
        <p:nvSpPr>
          <p:cNvPr id="4" name="Slide Number Placeholder 3"/>
          <p:cNvSpPr>
            <a:spLocks noGrp="1"/>
          </p:cNvSpPr>
          <p:nvPr>
            <p:ph type="sldNum" sz="quarter" idx="12"/>
          </p:nvPr>
        </p:nvSpPr>
        <p:spPr/>
        <p:txBody>
          <a:bodyPr/>
          <a:lstStyle/>
          <a:p>
            <a:fld id="{E7D98B81-955B-6841-9747-E03BBBCFB43B}" type="slidenum">
              <a:rPr lang="en-US" smtClean="0"/>
              <a:t>22</a:t>
            </a:fld>
            <a:endParaRPr lang="en-US"/>
          </a:p>
        </p:txBody>
      </p:sp>
      <p:pic>
        <p:nvPicPr>
          <p:cNvPr id="6" name="Picture 5" descr="fplot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597" y="899481"/>
            <a:ext cx="6626401" cy="5522001"/>
          </a:xfrm>
          <a:prstGeom prst="rect">
            <a:avLst/>
          </a:prstGeom>
        </p:spPr>
      </p:pic>
      <p:sp>
        <p:nvSpPr>
          <p:cNvPr id="3" name="TextBox 2"/>
          <p:cNvSpPr txBox="1"/>
          <p:nvPr/>
        </p:nvSpPr>
        <p:spPr>
          <a:xfrm>
            <a:off x="3146012" y="1890369"/>
            <a:ext cx="3795419" cy="120032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Agency GHG emissions for 10 year period with 95% confidence bounds</a:t>
            </a:r>
            <a:endParaRPr lang="en-US" sz="2400" dirty="0"/>
          </a:p>
        </p:txBody>
      </p:sp>
    </p:spTree>
    <p:extLst>
      <p:ext uri="{BB962C8B-B14F-4D97-AF65-F5344CB8AC3E}">
        <p14:creationId xmlns:p14="http://schemas.microsoft.com/office/powerpoint/2010/main" val="110636688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348"/>
            <a:ext cx="7620000" cy="721053"/>
          </a:xfrm>
        </p:spPr>
        <p:txBody>
          <a:bodyPr/>
          <a:lstStyle/>
          <a:p>
            <a:r>
              <a:rPr lang="en-US" sz="3200" dirty="0" smtClean="0"/>
              <a:t>Results</a:t>
            </a:r>
            <a:endParaRPr lang="en-US" sz="3200" dirty="0"/>
          </a:p>
        </p:txBody>
      </p:sp>
      <p:sp>
        <p:nvSpPr>
          <p:cNvPr id="4" name="Slide Number Placeholder 3"/>
          <p:cNvSpPr>
            <a:spLocks noGrp="1"/>
          </p:cNvSpPr>
          <p:nvPr>
            <p:ph type="sldNum" sz="quarter" idx="12"/>
          </p:nvPr>
        </p:nvSpPr>
        <p:spPr/>
        <p:txBody>
          <a:bodyPr/>
          <a:lstStyle/>
          <a:p>
            <a:fld id="{E7D98B81-955B-6841-9747-E03BBBCFB43B}" type="slidenum">
              <a:rPr lang="en-US" smtClean="0"/>
              <a:t>23</a:t>
            </a:fld>
            <a:endParaRPr lang="en-US"/>
          </a:p>
        </p:txBody>
      </p:sp>
      <p:pic>
        <p:nvPicPr>
          <p:cNvPr id="5" name="Picture 4" descr="fplot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598" y="899482"/>
            <a:ext cx="6450770" cy="5375642"/>
          </a:xfrm>
          <a:prstGeom prst="rect">
            <a:avLst/>
          </a:prstGeom>
        </p:spPr>
      </p:pic>
      <p:cxnSp>
        <p:nvCxnSpPr>
          <p:cNvPr id="7" name="Straight Arrow Connector 6"/>
          <p:cNvCxnSpPr/>
          <p:nvPr/>
        </p:nvCxnSpPr>
        <p:spPr>
          <a:xfrm flipH="1" flipV="1">
            <a:off x="3088287" y="3896181"/>
            <a:ext cx="14431" cy="1752779"/>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4106561" y="4805290"/>
            <a:ext cx="14432" cy="843672"/>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102718" y="3896181"/>
            <a:ext cx="1032706" cy="0"/>
          </a:xfrm>
          <a:prstGeom prst="line">
            <a:avLst/>
          </a:prstGeom>
          <a:ln>
            <a:prstDash val="dot"/>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flipV="1">
            <a:off x="4120992" y="3896181"/>
            <a:ext cx="0" cy="909109"/>
          </a:xfrm>
          <a:prstGeom prst="straightConnector1">
            <a:avLst/>
          </a:prstGeom>
          <a:ln w="38100" cmpd="sng">
            <a:solidFill>
              <a:srgbClr val="008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213925" y="4199219"/>
            <a:ext cx="1630732" cy="400110"/>
          </a:xfrm>
          <a:prstGeom prst="rect">
            <a:avLst/>
          </a:prstGeom>
          <a:noFill/>
        </p:spPr>
        <p:txBody>
          <a:bodyPr wrap="square" rtlCol="0">
            <a:spAutoFit/>
          </a:bodyPr>
          <a:lstStyle/>
          <a:p>
            <a:r>
              <a:rPr lang="en-US" sz="2000" dirty="0" smtClean="0"/>
              <a:t>5,800 tCO2e</a:t>
            </a:r>
            <a:endParaRPr lang="en-US" sz="2000" dirty="0"/>
          </a:p>
        </p:txBody>
      </p:sp>
    </p:spTree>
    <p:extLst>
      <p:ext uri="{BB962C8B-B14F-4D97-AF65-F5344CB8AC3E}">
        <p14:creationId xmlns:p14="http://schemas.microsoft.com/office/powerpoint/2010/main" val="19998269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3" y="462"/>
            <a:ext cx="8661669" cy="1143000"/>
          </a:xfrm>
        </p:spPr>
        <p:txBody>
          <a:bodyPr/>
          <a:lstStyle/>
          <a:p>
            <a:r>
              <a:rPr lang="en-US" sz="3200" dirty="0" smtClean="0"/>
              <a:t>Transportation GHG emissions reduction measures</a:t>
            </a:r>
            <a:endParaRPr lang="en-US" sz="3200" dirty="0"/>
          </a:p>
        </p:txBody>
      </p:sp>
      <p:sp>
        <p:nvSpPr>
          <p:cNvPr id="3" name="Content Placeholder 2"/>
          <p:cNvSpPr>
            <a:spLocks noGrp="1"/>
          </p:cNvSpPr>
          <p:nvPr>
            <p:ph idx="1"/>
          </p:nvPr>
        </p:nvSpPr>
        <p:spPr>
          <a:xfrm>
            <a:off x="457200" y="1143462"/>
            <a:ext cx="7620000" cy="5257338"/>
          </a:xfrm>
        </p:spPr>
        <p:txBody>
          <a:bodyPr>
            <a:noAutofit/>
          </a:bodyPr>
          <a:lstStyle/>
          <a:p>
            <a:r>
              <a:rPr lang="en-US" sz="2400" dirty="0" smtClean="0"/>
              <a:t>Improve fuel </a:t>
            </a:r>
          </a:p>
          <a:p>
            <a:pPr lvl="1"/>
            <a:r>
              <a:rPr lang="en-US" sz="2400" dirty="0" smtClean="0"/>
              <a:t>Lower carbon content of fuels</a:t>
            </a:r>
          </a:p>
          <a:p>
            <a:pPr lvl="1"/>
            <a:r>
              <a:rPr lang="en-US" sz="2400" dirty="0" smtClean="0"/>
              <a:t>Use alternative fuels</a:t>
            </a:r>
          </a:p>
          <a:p>
            <a:r>
              <a:rPr lang="en-US" sz="2400" dirty="0" smtClean="0"/>
              <a:t>Advance vehicle technology</a:t>
            </a:r>
          </a:p>
          <a:p>
            <a:pPr lvl="1"/>
            <a:r>
              <a:rPr lang="en-US" sz="2400" dirty="0" smtClean="0"/>
              <a:t>Electric vehicles</a:t>
            </a:r>
          </a:p>
          <a:p>
            <a:pPr lvl="1"/>
            <a:r>
              <a:rPr lang="en-US" sz="2400" dirty="0" smtClean="0"/>
              <a:t>Higher efficiency vehicles</a:t>
            </a:r>
          </a:p>
          <a:p>
            <a:r>
              <a:rPr lang="en-US" sz="2400" dirty="0" smtClean="0"/>
              <a:t>Support system efficiency</a:t>
            </a:r>
          </a:p>
          <a:p>
            <a:pPr lvl="1"/>
            <a:r>
              <a:rPr lang="en-US" sz="2400" dirty="0" smtClean="0"/>
              <a:t>Improve traffic flow to reduce total system travel time</a:t>
            </a:r>
          </a:p>
          <a:p>
            <a:r>
              <a:rPr lang="en-US" sz="2400" dirty="0" smtClean="0"/>
              <a:t>Increase travel options	</a:t>
            </a:r>
          </a:p>
          <a:p>
            <a:pPr lvl="1"/>
            <a:r>
              <a:rPr lang="en-US" sz="2400" dirty="0" smtClean="0"/>
              <a:t>Carpools</a:t>
            </a:r>
          </a:p>
          <a:p>
            <a:pPr lvl="1"/>
            <a:r>
              <a:rPr lang="en-US" sz="2400" dirty="0" smtClean="0"/>
              <a:t>Vanpooling</a:t>
            </a:r>
          </a:p>
          <a:p>
            <a:pPr lvl="1"/>
            <a:r>
              <a:rPr lang="en-US" sz="2400" dirty="0" smtClean="0"/>
              <a:t>Public transit</a:t>
            </a:r>
            <a:endParaRPr lang="en-US" sz="2400" dirty="0"/>
          </a:p>
        </p:txBody>
      </p:sp>
      <p:sp>
        <p:nvSpPr>
          <p:cNvPr id="4" name="Slide Number Placeholder 3"/>
          <p:cNvSpPr>
            <a:spLocks noGrp="1"/>
          </p:cNvSpPr>
          <p:nvPr>
            <p:ph type="sldNum" sz="quarter" idx="12"/>
          </p:nvPr>
        </p:nvSpPr>
        <p:spPr/>
        <p:txBody>
          <a:bodyPr/>
          <a:lstStyle/>
          <a:p>
            <a:fld id="{E7D98B81-955B-6841-9747-E03BBBCFB43B}" type="slidenum">
              <a:rPr lang="en-US" smtClean="0"/>
              <a:t>24</a:t>
            </a:fld>
            <a:endParaRPr lang="en-US"/>
          </a:p>
        </p:txBody>
      </p:sp>
    </p:spTree>
    <p:extLst>
      <p:ext uri="{BB962C8B-B14F-4D97-AF65-F5344CB8AC3E}">
        <p14:creationId xmlns:p14="http://schemas.microsoft.com/office/powerpoint/2010/main" val="12954920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861"/>
            <a:ext cx="7494418" cy="753844"/>
          </a:xfrm>
        </p:spPr>
        <p:txBody>
          <a:bodyPr/>
          <a:lstStyle/>
          <a:p>
            <a:r>
              <a:rPr lang="en-US" sz="3600" dirty="0" smtClean="0"/>
              <a:t>WSDOT fleet GHG reduction strategies</a:t>
            </a:r>
            <a:endParaRPr lang="en-US" sz="36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72289733"/>
              </p:ext>
            </p:extLst>
          </p:nvPr>
        </p:nvGraphicFramePr>
        <p:xfrm>
          <a:off x="457200" y="782703"/>
          <a:ext cx="7725318" cy="5219205"/>
        </p:xfrm>
        <a:graphic>
          <a:graphicData uri="http://schemas.openxmlformats.org/drawingml/2006/table">
            <a:tbl>
              <a:tblPr firstRow="1" bandRow="1">
                <a:tableStyleId>{F5AB1C69-6EDB-4FF4-983F-18BD219EF322}</a:tableStyleId>
              </a:tblPr>
              <a:tblGrid>
                <a:gridCol w="4045350"/>
                <a:gridCol w="3679968"/>
              </a:tblGrid>
              <a:tr h="1043841">
                <a:tc>
                  <a:txBody>
                    <a:bodyPr/>
                    <a:lstStyle/>
                    <a:p>
                      <a:pPr lvl="0" algn="ctr">
                        <a:lnSpc>
                          <a:spcPct val="150000"/>
                        </a:lnSpc>
                      </a:pPr>
                      <a:r>
                        <a:rPr lang="en-US" sz="2400" dirty="0" smtClean="0">
                          <a:solidFill>
                            <a:srgbClr val="0000FF"/>
                          </a:solidFill>
                        </a:rPr>
                        <a:t>Strategy</a:t>
                      </a:r>
                      <a:endParaRPr lang="en-US" sz="2400" dirty="0">
                        <a:solidFill>
                          <a:srgbClr val="0000FF"/>
                        </a:solidFill>
                      </a:endParaRPr>
                    </a:p>
                  </a:txBody>
                  <a:tcPr/>
                </a:tc>
                <a:tc>
                  <a:txBody>
                    <a:bodyPr/>
                    <a:lstStyle/>
                    <a:p>
                      <a:pPr algn="l"/>
                      <a:r>
                        <a:rPr lang="en-US" sz="2400" dirty="0" smtClean="0">
                          <a:solidFill>
                            <a:srgbClr val="0000FF"/>
                          </a:solidFill>
                        </a:rPr>
                        <a:t>Estimated annual GHG reduction</a:t>
                      </a:r>
                      <a:r>
                        <a:rPr lang="en-US" sz="2400" baseline="0" dirty="0" smtClean="0">
                          <a:solidFill>
                            <a:srgbClr val="0000FF"/>
                          </a:solidFill>
                        </a:rPr>
                        <a:t> (tCO2e)</a:t>
                      </a:r>
                      <a:endParaRPr lang="en-US" sz="2400" dirty="0">
                        <a:solidFill>
                          <a:srgbClr val="0000FF"/>
                        </a:solidFill>
                      </a:endParaRPr>
                    </a:p>
                  </a:txBody>
                  <a:tcPr/>
                </a:tc>
              </a:tr>
              <a:tr h="1043841">
                <a:tc>
                  <a:txBody>
                    <a:bodyPr/>
                    <a:lstStyle/>
                    <a:p>
                      <a:r>
                        <a:rPr lang="en-US" sz="2000" dirty="0" smtClean="0"/>
                        <a:t>Increase</a:t>
                      </a:r>
                      <a:r>
                        <a:rPr lang="en-US" sz="2000" baseline="0" dirty="0" smtClean="0"/>
                        <a:t> vehicle fleet biodiesel use by 410,000 gallons in 2012</a:t>
                      </a:r>
                      <a:endParaRPr lang="en-US" sz="2000" dirty="0"/>
                    </a:p>
                  </a:txBody>
                  <a:tcPr/>
                </a:tc>
                <a:tc>
                  <a:txBody>
                    <a:bodyPr/>
                    <a:lstStyle/>
                    <a:p>
                      <a:r>
                        <a:rPr lang="en-US" sz="2000" dirty="0" smtClean="0"/>
                        <a:t>7,175 tCO2e by 2013</a:t>
                      </a:r>
                      <a:endParaRPr lang="en-US" sz="2000" dirty="0"/>
                    </a:p>
                  </a:txBody>
                  <a:tcPr/>
                </a:tc>
              </a:tr>
              <a:tr h="1043841">
                <a:tc>
                  <a:txBody>
                    <a:bodyPr/>
                    <a:lstStyle/>
                    <a:p>
                      <a:r>
                        <a:rPr lang="en-US" sz="2000" dirty="0" smtClean="0"/>
                        <a:t>Reduce gas consumption by 5% to save 79,000 gallons annually</a:t>
                      </a:r>
                      <a:endParaRPr lang="en-US" sz="2000" dirty="0"/>
                    </a:p>
                  </a:txBody>
                  <a:tcPr/>
                </a:tc>
                <a:tc>
                  <a:txBody>
                    <a:bodyPr/>
                    <a:lstStyle/>
                    <a:p>
                      <a:r>
                        <a:rPr lang="en-US" sz="2000" dirty="0" smtClean="0"/>
                        <a:t>692 tCO2e by 2015</a:t>
                      </a:r>
                      <a:endParaRPr lang="en-US" sz="2000" dirty="0"/>
                    </a:p>
                  </a:txBody>
                  <a:tcPr/>
                </a:tc>
              </a:tr>
              <a:tr h="1043841">
                <a:tc>
                  <a:txBody>
                    <a:bodyPr/>
                    <a:lstStyle/>
                    <a:p>
                      <a:r>
                        <a:rPr lang="en-US" sz="2000" dirty="0" smtClean="0"/>
                        <a:t>Reduce diesel consumption</a:t>
                      </a:r>
                      <a:r>
                        <a:rPr lang="en-US" sz="2000" baseline="0" dirty="0" smtClean="0"/>
                        <a:t> by 5% to save 108,000 gallons annually</a:t>
                      </a:r>
                      <a:endParaRPr lang="en-US" sz="2000" dirty="0"/>
                    </a:p>
                  </a:txBody>
                  <a:tcPr/>
                </a:tc>
                <a:tc>
                  <a:txBody>
                    <a:bodyPr/>
                    <a:lstStyle/>
                    <a:p>
                      <a:r>
                        <a:rPr lang="en-US" sz="2000" dirty="0" smtClean="0"/>
                        <a:t>2,395 tCO2e by 2020</a:t>
                      </a:r>
                      <a:endParaRPr lang="en-US" sz="2000" dirty="0"/>
                    </a:p>
                  </a:txBody>
                  <a:tcPr/>
                </a:tc>
              </a:tr>
              <a:tr h="1043841">
                <a:tc>
                  <a:txBody>
                    <a:bodyPr/>
                    <a:lstStyle/>
                    <a:p>
                      <a:r>
                        <a:rPr lang="en-US" sz="2000" dirty="0" smtClean="0"/>
                        <a:t>Replace</a:t>
                      </a:r>
                      <a:r>
                        <a:rPr lang="en-US" sz="2000" baseline="0" dirty="0" smtClean="0"/>
                        <a:t> 360 small sedans and small SUVs with hybrid or electric vehicles</a:t>
                      </a:r>
                      <a:endParaRPr lang="en-US" sz="2000" dirty="0"/>
                    </a:p>
                  </a:txBody>
                  <a:tcPr/>
                </a:tc>
                <a:tc>
                  <a:txBody>
                    <a:bodyPr/>
                    <a:lstStyle/>
                    <a:p>
                      <a:r>
                        <a:rPr lang="en-US" sz="2000" dirty="0" smtClean="0"/>
                        <a:t>1,714 tCO2e by 2020</a:t>
                      </a:r>
                      <a:endParaRPr lang="en-US" sz="2000" dirty="0"/>
                    </a:p>
                  </a:txBody>
                  <a:tcPr/>
                </a:tc>
              </a:tr>
            </a:tbl>
          </a:graphicData>
        </a:graphic>
      </p:graphicFrame>
      <p:sp>
        <p:nvSpPr>
          <p:cNvPr id="4" name="Slide Number Placeholder 3"/>
          <p:cNvSpPr>
            <a:spLocks noGrp="1"/>
          </p:cNvSpPr>
          <p:nvPr>
            <p:ph type="sldNum" sz="quarter" idx="12"/>
          </p:nvPr>
        </p:nvSpPr>
        <p:spPr/>
        <p:txBody>
          <a:bodyPr/>
          <a:lstStyle/>
          <a:p>
            <a:fld id="{E7D98B81-955B-6841-9747-E03BBBCFB43B}" type="slidenum">
              <a:rPr lang="en-US" smtClean="0"/>
              <a:t>25</a:t>
            </a:fld>
            <a:endParaRPr lang="en-US"/>
          </a:p>
        </p:txBody>
      </p:sp>
      <p:sp>
        <p:nvSpPr>
          <p:cNvPr id="6" name="TextBox 5"/>
          <p:cNvSpPr txBox="1"/>
          <p:nvPr/>
        </p:nvSpPr>
        <p:spPr>
          <a:xfrm>
            <a:off x="216469" y="6194381"/>
            <a:ext cx="8081499" cy="584776"/>
          </a:xfrm>
          <a:prstGeom prst="rect">
            <a:avLst/>
          </a:prstGeom>
          <a:noFill/>
        </p:spPr>
        <p:txBody>
          <a:bodyPr wrap="square" rtlCol="0">
            <a:spAutoFit/>
          </a:bodyPr>
          <a:lstStyle/>
          <a:p>
            <a:r>
              <a:rPr lang="en-US" sz="1600" dirty="0" smtClean="0"/>
              <a:t>Ref: WSDOT – Sustainable </a:t>
            </a:r>
            <a:r>
              <a:rPr lang="en-US" sz="1600" dirty="0"/>
              <a:t>Transportation Strategies. </a:t>
            </a:r>
            <a:r>
              <a:rPr lang="en-US" sz="1600" dirty="0">
                <a:solidFill>
                  <a:srgbClr val="000000"/>
                </a:solidFill>
                <a:hlinkClick r:id="rId2"/>
              </a:rPr>
              <a:t>http://www.wsdot.wa.gov/SustainableTransportation/strategies.htm</a:t>
            </a:r>
            <a:r>
              <a:rPr lang="en-US" sz="1600" dirty="0">
                <a:solidFill>
                  <a:srgbClr val="000000"/>
                </a:solidFill>
              </a:rPr>
              <a:t> </a:t>
            </a:r>
            <a:r>
              <a:rPr lang="en-US" sz="1600" dirty="0" smtClean="0"/>
              <a:t>Accessed on 6/12/2015. </a:t>
            </a:r>
            <a:endParaRPr lang="en-US" sz="1600" dirty="0"/>
          </a:p>
        </p:txBody>
      </p:sp>
    </p:spTree>
    <p:extLst>
      <p:ext uri="{BB962C8B-B14F-4D97-AF65-F5344CB8AC3E}">
        <p14:creationId xmlns:p14="http://schemas.microsoft.com/office/powerpoint/2010/main" val="161205347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51937"/>
          </a:xfrm>
        </p:spPr>
        <p:txBody>
          <a:bodyPr/>
          <a:lstStyle/>
          <a:p>
            <a:r>
              <a:rPr lang="en-US" sz="3200" dirty="0" smtClean="0"/>
              <a:t>Policy Implications: GHG reduction strategies</a:t>
            </a:r>
            <a:endParaRPr lang="en-US" sz="32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39882203"/>
              </p:ext>
            </p:extLst>
          </p:nvPr>
        </p:nvGraphicFramePr>
        <p:xfrm>
          <a:off x="457200" y="1717767"/>
          <a:ext cx="7620000" cy="2996371"/>
        </p:xfrm>
        <a:graphic>
          <a:graphicData uri="http://schemas.openxmlformats.org/drawingml/2006/table">
            <a:tbl>
              <a:tblPr firstRow="1" bandRow="1">
                <a:tableStyleId>{EB344D84-9AFB-497E-A393-DC336BA19D2E}</a:tableStyleId>
              </a:tblPr>
              <a:tblGrid>
                <a:gridCol w="3810000"/>
                <a:gridCol w="3810000"/>
              </a:tblGrid>
              <a:tr h="818779">
                <a:tc>
                  <a:txBody>
                    <a:bodyPr/>
                    <a:lstStyle/>
                    <a:p>
                      <a:pPr algn="ctr"/>
                      <a:r>
                        <a:rPr lang="en-US" sz="2400" dirty="0" smtClean="0">
                          <a:solidFill>
                            <a:srgbClr val="0000FF"/>
                          </a:solidFill>
                        </a:rPr>
                        <a:t>Reduction Strategy</a:t>
                      </a:r>
                      <a:endParaRPr lang="en-US" sz="2400" dirty="0">
                        <a:solidFill>
                          <a:srgbClr val="0000FF"/>
                        </a:solidFill>
                      </a:endParaRPr>
                    </a:p>
                  </a:txBody>
                  <a:tcPr/>
                </a:tc>
                <a:tc>
                  <a:txBody>
                    <a:bodyPr/>
                    <a:lstStyle/>
                    <a:p>
                      <a:pPr algn="ctr"/>
                      <a:r>
                        <a:rPr lang="en-US" sz="2400" dirty="0" smtClean="0">
                          <a:solidFill>
                            <a:srgbClr val="0000FF"/>
                          </a:solidFill>
                        </a:rPr>
                        <a:t>Annual</a:t>
                      </a:r>
                      <a:r>
                        <a:rPr lang="en-US" sz="2400" baseline="0" dirty="0" smtClean="0">
                          <a:solidFill>
                            <a:srgbClr val="0000FF"/>
                          </a:solidFill>
                        </a:rPr>
                        <a:t> expected GHG reduction (tCO2e)</a:t>
                      </a:r>
                      <a:endParaRPr lang="en-US" sz="2400" dirty="0">
                        <a:solidFill>
                          <a:srgbClr val="0000FF"/>
                        </a:solidFill>
                      </a:endParaRPr>
                    </a:p>
                  </a:txBody>
                  <a:tcPr/>
                </a:tc>
              </a:tr>
              <a:tr h="818779">
                <a:tc>
                  <a:txBody>
                    <a:bodyPr/>
                    <a:lstStyle/>
                    <a:p>
                      <a:pPr algn="l"/>
                      <a:r>
                        <a:rPr lang="en-US" sz="2400" dirty="0" smtClean="0"/>
                        <a:t>Increase cracking threshold from 10% to 14%</a:t>
                      </a:r>
                      <a:endParaRPr lang="en-US" sz="2400" dirty="0"/>
                    </a:p>
                  </a:txBody>
                  <a:tcPr/>
                </a:tc>
                <a:tc>
                  <a:txBody>
                    <a:bodyPr/>
                    <a:lstStyle/>
                    <a:p>
                      <a:pPr algn="ctr"/>
                      <a:r>
                        <a:rPr lang="en-US" sz="2400" dirty="0" smtClean="0"/>
                        <a:t>64,000</a:t>
                      </a:r>
                      <a:endParaRPr lang="en-US" sz="2400" dirty="0"/>
                    </a:p>
                  </a:txBody>
                  <a:tcPr/>
                </a:tc>
              </a:tr>
              <a:tr h="8932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Increase cracking threshold from 12% to 15%</a:t>
                      </a:r>
                    </a:p>
                  </a:txBody>
                  <a:tcPr/>
                </a:tc>
                <a:tc>
                  <a:txBody>
                    <a:bodyPr/>
                    <a:lstStyle/>
                    <a:p>
                      <a:pPr algn="ctr"/>
                      <a:r>
                        <a:rPr lang="en-US" sz="2400" dirty="0" smtClean="0"/>
                        <a:t>30,500</a:t>
                      </a:r>
                      <a:endParaRPr lang="en-US" sz="2400" dirty="0"/>
                    </a:p>
                  </a:txBody>
                  <a:tcPr/>
                </a:tc>
              </a:tr>
              <a:tr h="454877">
                <a:tc>
                  <a:txBody>
                    <a:bodyPr/>
                    <a:lstStyle/>
                    <a:p>
                      <a:pPr algn="l"/>
                      <a:r>
                        <a:rPr lang="en-US" sz="2400" dirty="0" smtClean="0"/>
                        <a:t>All other strategies</a:t>
                      </a:r>
                      <a:endParaRPr lang="en-US" sz="2400" dirty="0"/>
                    </a:p>
                  </a:txBody>
                  <a:tcPr/>
                </a:tc>
                <a:tc>
                  <a:txBody>
                    <a:bodyPr/>
                    <a:lstStyle/>
                    <a:p>
                      <a:pPr algn="ctr"/>
                      <a:r>
                        <a:rPr lang="en-US" sz="2400" dirty="0" smtClean="0"/>
                        <a:t>30,000</a:t>
                      </a:r>
                      <a:r>
                        <a:rPr lang="en-US" sz="2400" baseline="50000" dirty="0" smtClean="0"/>
                        <a:t>a</a:t>
                      </a:r>
                      <a:endParaRPr lang="en-US" sz="2400" baseline="50000" dirty="0"/>
                    </a:p>
                  </a:txBody>
                  <a:tcPr/>
                </a:tc>
              </a:tr>
            </a:tbl>
          </a:graphicData>
        </a:graphic>
      </p:graphicFrame>
      <p:sp>
        <p:nvSpPr>
          <p:cNvPr id="4" name="Slide Number Placeholder 3"/>
          <p:cNvSpPr>
            <a:spLocks noGrp="1"/>
          </p:cNvSpPr>
          <p:nvPr>
            <p:ph type="sldNum" sz="quarter" idx="12"/>
          </p:nvPr>
        </p:nvSpPr>
        <p:spPr/>
        <p:txBody>
          <a:bodyPr/>
          <a:lstStyle/>
          <a:p>
            <a:fld id="{E7D98B81-955B-6841-9747-E03BBBCFB43B}" type="slidenum">
              <a:rPr lang="en-US" smtClean="0"/>
              <a:t>26</a:t>
            </a:fld>
            <a:endParaRPr lang="en-US"/>
          </a:p>
        </p:txBody>
      </p:sp>
      <p:sp>
        <p:nvSpPr>
          <p:cNvPr id="6" name="TextBox 5"/>
          <p:cNvSpPr txBox="1"/>
          <p:nvPr/>
        </p:nvSpPr>
        <p:spPr>
          <a:xfrm>
            <a:off x="692699" y="5101773"/>
            <a:ext cx="2568762" cy="400110"/>
          </a:xfrm>
          <a:prstGeom prst="rect">
            <a:avLst/>
          </a:prstGeom>
          <a:noFill/>
        </p:spPr>
        <p:txBody>
          <a:bodyPr wrap="square" rtlCol="0">
            <a:spAutoFit/>
          </a:bodyPr>
          <a:lstStyle/>
          <a:p>
            <a:r>
              <a:rPr lang="en-US" sz="2400" baseline="30000" dirty="0" smtClean="0"/>
              <a:t>a </a:t>
            </a:r>
            <a:r>
              <a:rPr lang="en-US" sz="2000" dirty="0" smtClean="0"/>
              <a:t>Reduction by 2020</a:t>
            </a:r>
            <a:endParaRPr lang="en-US" sz="2000" dirty="0"/>
          </a:p>
        </p:txBody>
      </p:sp>
      <p:sp>
        <p:nvSpPr>
          <p:cNvPr id="7" name="TextBox 6"/>
          <p:cNvSpPr txBox="1"/>
          <p:nvPr/>
        </p:nvSpPr>
        <p:spPr>
          <a:xfrm>
            <a:off x="230900" y="5901993"/>
            <a:ext cx="8081499" cy="584776"/>
          </a:xfrm>
          <a:prstGeom prst="rect">
            <a:avLst/>
          </a:prstGeom>
          <a:noFill/>
        </p:spPr>
        <p:txBody>
          <a:bodyPr wrap="square" rtlCol="0">
            <a:spAutoFit/>
          </a:bodyPr>
          <a:lstStyle/>
          <a:p>
            <a:r>
              <a:rPr lang="en-US" sz="1600" dirty="0" smtClean="0"/>
              <a:t>Ref: WSDOT – Sustainable </a:t>
            </a:r>
            <a:r>
              <a:rPr lang="en-US" sz="1600" dirty="0"/>
              <a:t>Transportation Strategies. </a:t>
            </a:r>
            <a:r>
              <a:rPr lang="en-US" sz="1600" dirty="0">
                <a:solidFill>
                  <a:srgbClr val="000000"/>
                </a:solidFill>
                <a:hlinkClick r:id="rId2"/>
              </a:rPr>
              <a:t>http://www.wsdot.wa.gov/SustainableTransportation/strategies.htm</a:t>
            </a:r>
            <a:r>
              <a:rPr lang="en-US" sz="1600" dirty="0">
                <a:solidFill>
                  <a:srgbClr val="000000"/>
                </a:solidFill>
              </a:rPr>
              <a:t> </a:t>
            </a:r>
            <a:r>
              <a:rPr lang="en-US" sz="1600" dirty="0" smtClean="0"/>
              <a:t>Accessed on 6/12/2015. </a:t>
            </a:r>
            <a:endParaRPr lang="en-US" sz="1600" dirty="0"/>
          </a:p>
        </p:txBody>
      </p:sp>
    </p:spTree>
    <p:extLst>
      <p:ext uri="{BB962C8B-B14F-4D97-AF65-F5344CB8AC3E}">
        <p14:creationId xmlns:p14="http://schemas.microsoft.com/office/powerpoint/2010/main" val="381767922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19953"/>
            <a:ext cx="7739749" cy="749913"/>
          </a:xfrm>
        </p:spPr>
        <p:txBody>
          <a:bodyPr/>
          <a:lstStyle/>
          <a:p>
            <a:r>
              <a:rPr lang="en-US" sz="3600" dirty="0" smtClean="0"/>
              <a:t>Summary</a:t>
            </a:r>
            <a:endParaRPr lang="en-US" sz="3600" dirty="0"/>
          </a:p>
        </p:txBody>
      </p:sp>
      <p:sp>
        <p:nvSpPr>
          <p:cNvPr id="3" name="Content Placeholder 2"/>
          <p:cNvSpPr>
            <a:spLocks noGrp="1"/>
          </p:cNvSpPr>
          <p:nvPr>
            <p:ph idx="1"/>
          </p:nvPr>
        </p:nvSpPr>
        <p:spPr>
          <a:xfrm>
            <a:off x="457200" y="2121254"/>
            <a:ext cx="7620000" cy="2871630"/>
          </a:xfrm>
        </p:spPr>
        <p:txBody>
          <a:bodyPr>
            <a:normAutofit/>
          </a:bodyPr>
          <a:lstStyle/>
          <a:p>
            <a:pPr>
              <a:buFont typeface="Wingdings" charset="2"/>
              <a:buChar char="§"/>
            </a:pPr>
            <a:r>
              <a:rPr lang="en-US" sz="2400" dirty="0" smtClean="0"/>
              <a:t>We have a model that quantifies the effect of changes in cracking threshold policy on GHG emissions</a:t>
            </a:r>
          </a:p>
          <a:p>
            <a:pPr>
              <a:buFont typeface="Wingdings" charset="2"/>
              <a:buChar char="§"/>
            </a:pPr>
            <a:endParaRPr lang="en-US" sz="2400" dirty="0" smtClean="0"/>
          </a:p>
          <a:p>
            <a:pPr>
              <a:buFont typeface="Wingdings" charset="2"/>
              <a:buChar char="§"/>
            </a:pPr>
            <a:r>
              <a:rPr lang="en-US" sz="2400" dirty="0" smtClean="0"/>
              <a:t>There are diminishing benefits (GHG emissions reduction) with marginal increase in cracking level.</a:t>
            </a:r>
            <a:endParaRPr lang="en-US" sz="2400" dirty="0"/>
          </a:p>
        </p:txBody>
      </p:sp>
      <p:sp>
        <p:nvSpPr>
          <p:cNvPr id="4" name="Slide Number Placeholder 3"/>
          <p:cNvSpPr>
            <a:spLocks noGrp="1"/>
          </p:cNvSpPr>
          <p:nvPr>
            <p:ph type="sldNum" sz="quarter" idx="12"/>
          </p:nvPr>
        </p:nvSpPr>
        <p:spPr/>
        <p:txBody>
          <a:bodyPr/>
          <a:lstStyle/>
          <a:p>
            <a:fld id="{E7D98B81-955B-6841-9747-E03BBBCFB43B}" type="slidenum">
              <a:rPr lang="en-US" smtClean="0"/>
              <a:t>27</a:t>
            </a:fld>
            <a:endParaRPr lang="en-US"/>
          </a:p>
        </p:txBody>
      </p:sp>
    </p:spTree>
    <p:extLst>
      <p:ext uri="{BB962C8B-B14F-4D97-AF65-F5344CB8AC3E}">
        <p14:creationId xmlns:p14="http://schemas.microsoft.com/office/powerpoint/2010/main" val="30362866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25765"/>
            <a:ext cx="7620000" cy="1143000"/>
          </a:xfrm>
        </p:spPr>
        <p:txBody>
          <a:bodyPr/>
          <a:lstStyle/>
          <a:p>
            <a:pPr marL="571500" indent="-571500" algn="ctr">
              <a:buFont typeface="Wingdings" charset="2"/>
              <a:buChar char="u"/>
            </a:pPr>
            <a:r>
              <a:rPr lang="en-US" sz="4000" dirty="0" smtClean="0"/>
              <a:t>Next Steps</a:t>
            </a:r>
            <a:endParaRPr lang="en-US" sz="4000" dirty="0"/>
          </a:p>
        </p:txBody>
      </p:sp>
      <p:sp>
        <p:nvSpPr>
          <p:cNvPr id="4" name="Slide Number Placeholder 3"/>
          <p:cNvSpPr>
            <a:spLocks noGrp="1"/>
          </p:cNvSpPr>
          <p:nvPr>
            <p:ph type="sldNum" sz="quarter" idx="12"/>
          </p:nvPr>
        </p:nvSpPr>
        <p:spPr/>
        <p:txBody>
          <a:bodyPr/>
          <a:lstStyle/>
          <a:p>
            <a:fld id="{E7D98B81-955B-6841-9747-E03BBBCFB43B}" type="slidenum">
              <a:rPr lang="en-US" smtClean="0"/>
              <a:t>28</a:t>
            </a:fld>
            <a:endParaRPr lang="en-US"/>
          </a:p>
        </p:txBody>
      </p:sp>
    </p:spTree>
    <p:extLst>
      <p:ext uri="{BB962C8B-B14F-4D97-AF65-F5344CB8AC3E}">
        <p14:creationId xmlns:p14="http://schemas.microsoft.com/office/powerpoint/2010/main" val="226195517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US" dirty="0" smtClean="0"/>
              <a:t>Next Steps</a:t>
            </a:r>
            <a:endParaRPr lang="en-US" dirty="0"/>
          </a:p>
        </p:txBody>
      </p:sp>
      <p:sp>
        <p:nvSpPr>
          <p:cNvPr id="3" name="Content Placeholder 2"/>
          <p:cNvSpPr>
            <a:spLocks noGrp="1"/>
          </p:cNvSpPr>
          <p:nvPr>
            <p:ph idx="1"/>
          </p:nvPr>
        </p:nvSpPr>
        <p:spPr>
          <a:xfrm>
            <a:off x="457200" y="1241778"/>
            <a:ext cx="7620000" cy="5159022"/>
          </a:xfrm>
        </p:spPr>
        <p:txBody>
          <a:bodyPr>
            <a:normAutofit/>
          </a:bodyPr>
          <a:lstStyle/>
          <a:p>
            <a:pPr marL="571500" indent="-457200">
              <a:lnSpc>
                <a:spcPct val="120000"/>
              </a:lnSpc>
              <a:spcAft>
                <a:spcPts val="600"/>
              </a:spcAft>
              <a:buFont typeface="+mj-ea"/>
              <a:buAutoNum type="circleNumDbPlain"/>
            </a:pPr>
            <a:r>
              <a:rPr lang="en-US" sz="2400" dirty="0" smtClean="0"/>
              <a:t>Quantify the relationship between cracking threshold and user emissions</a:t>
            </a:r>
          </a:p>
          <a:p>
            <a:pPr marL="571500" indent="-457200">
              <a:lnSpc>
                <a:spcPct val="120000"/>
              </a:lnSpc>
              <a:spcAft>
                <a:spcPts val="600"/>
              </a:spcAft>
              <a:buFont typeface="+mj-ea"/>
              <a:buAutoNum type="circleNumDbPlain"/>
            </a:pPr>
            <a:r>
              <a:rPr lang="en-US" sz="2400" dirty="0" smtClean="0"/>
              <a:t>Determine expected annual agency costs at various cracking threshold policies</a:t>
            </a:r>
          </a:p>
          <a:p>
            <a:pPr marL="571500" indent="-457200">
              <a:lnSpc>
                <a:spcPct val="120000"/>
              </a:lnSpc>
              <a:spcAft>
                <a:spcPts val="600"/>
              </a:spcAft>
              <a:buFont typeface="+mj-ea"/>
              <a:buAutoNum type="circleNumDbPlain"/>
            </a:pPr>
            <a:r>
              <a:rPr lang="en-US" sz="2400" dirty="0" smtClean="0"/>
              <a:t>Determine user costs at various cracking threshold policies</a:t>
            </a:r>
          </a:p>
          <a:p>
            <a:pPr marL="571500" indent="-457200">
              <a:lnSpc>
                <a:spcPct val="120000"/>
              </a:lnSpc>
              <a:spcAft>
                <a:spcPts val="600"/>
              </a:spcAft>
              <a:buFont typeface="+mj-ea"/>
              <a:buAutoNum type="circleNumDbPlain"/>
            </a:pPr>
            <a:r>
              <a:rPr lang="en-US" sz="2400" dirty="0" smtClean="0"/>
              <a:t>Quantify total emissions as a function of total costs</a:t>
            </a:r>
            <a:endParaRPr lang="en-US" sz="2400" dirty="0"/>
          </a:p>
        </p:txBody>
      </p:sp>
      <p:sp>
        <p:nvSpPr>
          <p:cNvPr id="4" name="Slide Number Placeholder 3"/>
          <p:cNvSpPr>
            <a:spLocks noGrp="1"/>
          </p:cNvSpPr>
          <p:nvPr>
            <p:ph type="sldNum" sz="quarter" idx="12"/>
          </p:nvPr>
        </p:nvSpPr>
        <p:spPr/>
        <p:txBody>
          <a:bodyPr/>
          <a:lstStyle/>
          <a:p>
            <a:fld id="{E7D98B81-955B-6841-9747-E03BBBCFB43B}" type="slidenum">
              <a:rPr lang="en-US" smtClean="0"/>
              <a:t>29</a:t>
            </a:fld>
            <a:endParaRPr lang="en-US"/>
          </a:p>
        </p:txBody>
      </p:sp>
    </p:spTree>
    <p:extLst>
      <p:ext uri="{BB962C8B-B14F-4D97-AF65-F5344CB8AC3E}">
        <p14:creationId xmlns:p14="http://schemas.microsoft.com/office/powerpoint/2010/main" val="297358328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860"/>
            <a:ext cx="7620000" cy="1143000"/>
          </a:xfrm>
        </p:spPr>
        <p:txBody>
          <a:bodyPr/>
          <a:lstStyle/>
          <a:p>
            <a:pPr marL="571500" indent="-571500">
              <a:buFont typeface="Wingdings" charset="2"/>
              <a:buChar char="u"/>
            </a:pPr>
            <a:r>
              <a:rPr lang="en-US" sz="3600" dirty="0" smtClean="0"/>
              <a:t>Research Objective</a:t>
            </a:r>
            <a:endParaRPr lang="en-US" sz="3600" dirty="0"/>
          </a:p>
        </p:txBody>
      </p:sp>
      <p:sp>
        <p:nvSpPr>
          <p:cNvPr id="3" name="Content Placeholder 2"/>
          <p:cNvSpPr>
            <a:spLocks noGrp="1"/>
          </p:cNvSpPr>
          <p:nvPr>
            <p:ph idx="1"/>
          </p:nvPr>
        </p:nvSpPr>
        <p:spPr>
          <a:xfrm>
            <a:off x="457200" y="1138431"/>
            <a:ext cx="7620000" cy="4510529"/>
          </a:xfrm>
        </p:spPr>
        <p:txBody>
          <a:bodyPr>
            <a:noAutofit/>
          </a:bodyPr>
          <a:lstStyle/>
          <a:p>
            <a:pPr marL="114300" indent="0">
              <a:buNone/>
            </a:pPr>
            <a:r>
              <a:rPr lang="en-US" sz="2800" dirty="0" smtClean="0"/>
              <a:t>Determine the optimal </a:t>
            </a:r>
            <a:r>
              <a:rPr lang="en-US" sz="2800" b="1" dirty="0">
                <a:solidFill>
                  <a:schemeClr val="accent2">
                    <a:lumMod val="50000"/>
                  </a:schemeClr>
                </a:solidFill>
              </a:rPr>
              <a:t>cracking threshold </a:t>
            </a:r>
            <a:r>
              <a:rPr lang="en-US" sz="2800" dirty="0" smtClean="0"/>
              <a:t>resurfacing policies to minimize greenhouse gas (GHG) emissions.</a:t>
            </a:r>
          </a:p>
          <a:p>
            <a:pPr marL="114300" indent="0">
              <a:buNone/>
            </a:pPr>
            <a:endParaRPr lang="en-US" sz="2400" dirty="0"/>
          </a:p>
          <a:p>
            <a:pPr>
              <a:buFont typeface="Wingdings" charset="2"/>
              <a:buChar char="§"/>
            </a:pPr>
            <a:r>
              <a:rPr lang="en-US" sz="2400" dirty="0" smtClean="0"/>
              <a:t>Cracking threshold is the maximum cracking level attained by a </a:t>
            </a:r>
            <a:r>
              <a:rPr lang="en-US" sz="2800" b="1" dirty="0">
                <a:solidFill>
                  <a:schemeClr val="accent2">
                    <a:lumMod val="50000"/>
                  </a:schemeClr>
                </a:solidFill>
              </a:rPr>
              <a:t>pavement segment </a:t>
            </a:r>
            <a:r>
              <a:rPr lang="en-US" sz="2400" dirty="0" smtClean="0"/>
              <a:t>before a resurfacing action is applied.</a:t>
            </a:r>
          </a:p>
          <a:p>
            <a:pPr>
              <a:buFont typeface="Wingdings" charset="2"/>
              <a:buChar char="§"/>
            </a:pPr>
            <a:endParaRPr lang="en-US" sz="2400" dirty="0"/>
          </a:p>
          <a:p>
            <a:pPr>
              <a:buFont typeface="Wingdings" charset="2"/>
              <a:buChar char="§"/>
            </a:pPr>
            <a:r>
              <a:rPr lang="en-US" sz="2400" dirty="0" smtClean="0"/>
              <a:t>A pavement segment refers to 0.1 mile long section of a road </a:t>
            </a:r>
            <a:endParaRPr lang="en-US" sz="2400" dirty="0"/>
          </a:p>
        </p:txBody>
      </p:sp>
      <p:sp>
        <p:nvSpPr>
          <p:cNvPr id="4" name="Slide Number Placeholder 3"/>
          <p:cNvSpPr>
            <a:spLocks noGrp="1"/>
          </p:cNvSpPr>
          <p:nvPr>
            <p:ph type="sldNum" sz="quarter" idx="12"/>
          </p:nvPr>
        </p:nvSpPr>
        <p:spPr/>
        <p:txBody>
          <a:bodyPr/>
          <a:lstStyle/>
          <a:p>
            <a:fld id="{E7D98B81-955B-6841-9747-E03BBBCFB43B}" type="slidenum">
              <a:rPr lang="en-US" smtClean="0"/>
              <a:t>3</a:t>
            </a:fld>
            <a:endParaRPr lang="en-US"/>
          </a:p>
        </p:txBody>
      </p:sp>
    </p:spTree>
    <p:extLst>
      <p:ext uri="{BB962C8B-B14F-4D97-AF65-F5344CB8AC3E}">
        <p14:creationId xmlns:p14="http://schemas.microsoft.com/office/powerpoint/2010/main" val="21148860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049"/>
            <a:ext cx="7620000" cy="894678"/>
          </a:xfrm>
        </p:spPr>
        <p:txBody>
          <a:bodyPr/>
          <a:lstStyle/>
          <a:p>
            <a:r>
              <a:rPr lang="en-US" sz="3200" dirty="0"/>
              <a:t>Quantify the relationship between cracking threshold and user emissions</a:t>
            </a:r>
            <a:br>
              <a:rPr lang="en-US" sz="3200" dirty="0"/>
            </a:br>
            <a:endParaRPr lang="en-US" sz="3200" dirty="0"/>
          </a:p>
        </p:txBody>
      </p:sp>
      <p:sp>
        <p:nvSpPr>
          <p:cNvPr id="3" name="Content Placeholder 2"/>
          <p:cNvSpPr>
            <a:spLocks noGrp="1"/>
          </p:cNvSpPr>
          <p:nvPr>
            <p:ph idx="1"/>
          </p:nvPr>
        </p:nvSpPr>
        <p:spPr>
          <a:xfrm>
            <a:off x="457200" y="1298727"/>
            <a:ext cx="7620000" cy="5102073"/>
          </a:xfrm>
        </p:spPr>
        <p:txBody>
          <a:bodyPr>
            <a:normAutofit/>
          </a:bodyPr>
          <a:lstStyle/>
          <a:p>
            <a:r>
              <a:rPr lang="en-US" dirty="0" smtClean="0"/>
              <a:t>Determine vehicle emissions</a:t>
            </a:r>
          </a:p>
          <a:p>
            <a:pPr lvl="1"/>
            <a:r>
              <a:rPr lang="en-US" dirty="0" smtClean="0"/>
              <a:t>AADT</a:t>
            </a:r>
          </a:p>
          <a:p>
            <a:pPr lvl="1"/>
            <a:r>
              <a:rPr lang="en-US" dirty="0" smtClean="0"/>
              <a:t>Traffic composition</a:t>
            </a:r>
          </a:p>
          <a:p>
            <a:pPr lvl="1"/>
            <a:r>
              <a:rPr lang="en-US" dirty="0" smtClean="0"/>
              <a:t>Average fuel consumption</a:t>
            </a:r>
          </a:p>
          <a:p>
            <a:pPr lvl="1"/>
            <a:r>
              <a:rPr lang="en-US" dirty="0"/>
              <a:t>LCA for a gallon of fuel used</a:t>
            </a:r>
          </a:p>
          <a:p>
            <a:r>
              <a:rPr lang="en-US" dirty="0" smtClean="0"/>
              <a:t>Estimate change in user emissions as a function of cracking </a:t>
            </a:r>
          </a:p>
          <a:p>
            <a:pPr lvl="1"/>
            <a:r>
              <a:rPr lang="en-US" dirty="0" smtClean="0">
                <a:solidFill>
                  <a:srgbClr val="FF0000"/>
                </a:solidFill>
              </a:rPr>
              <a:t>Problem</a:t>
            </a:r>
            <a:r>
              <a:rPr lang="en-US" dirty="0" smtClean="0"/>
              <a:t>: No model relating cracking to fuel consumption</a:t>
            </a:r>
          </a:p>
          <a:p>
            <a:pPr lvl="1"/>
            <a:r>
              <a:rPr lang="en-US" dirty="0" smtClean="0">
                <a:solidFill>
                  <a:srgbClr val="008000"/>
                </a:solidFill>
              </a:rPr>
              <a:t>However, model relating roughness to fuel consumption exists.</a:t>
            </a:r>
          </a:p>
          <a:p>
            <a:pPr lvl="1"/>
            <a:r>
              <a:rPr lang="en-US" dirty="0" smtClean="0"/>
              <a:t>Solution</a:t>
            </a:r>
          </a:p>
          <a:p>
            <a:pPr lvl="2"/>
            <a:r>
              <a:rPr lang="en-US" dirty="0" smtClean="0"/>
              <a:t>Generate IRI values for the respective pavement segments</a:t>
            </a:r>
          </a:p>
          <a:p>
            <a:pPr lvl="2"/>
            <a:r>
              <a:rPr lang="en-US" dirty="0" smtClean="0"/>
              <a:t>Use </a:t>
            </a:r>
            <a:r>
              <a:rPr lang="en-US" dirty="0" err="1" smtClean="0"/>
              <a:t>Zaabar</a:t>
            </a:r>
            <a:r>
              <a:rPr lang="en-US" dirty="0" smtClean="0"/>
              <a:t> and </a:t>
            </a:r>
            <a:r>
              <a:rPr lang="en-US" dirty="0" err="1" smtClean="0"/>
              <a:t>Chatti</a:t>
            </a:r>
            <a:r>
              <a:rPr lang="en-US" dirty="0" smtClean="0"/>
              <a:t> [2014] fuel consumption model to determine change in fuel consumption</a:t>
            </a:r>
          </a:p>
          <a:p>
            <a:pPr lvl="2"/>
            <a:r>
              <a:rPr lang="en-US" dirty="0" smtClean="0"/>
              <a:t>Generate cracking level using same dataset and associate the increment accordingly</a:t>
            </a:r>
            <a:endParaRPr lang="en-US" dirty="0"/>
          </a:p>
        </p:txBody>
      </p:sp>
      <p:sp>
        <p:nvSpPr>
          <p:cNvPr id="4" name="Slide Number Placeholder 3"/>
          <p:cNvSpPr>
            <a:spLocks noGrp="1"/>
          </p:cNvSpPr>
          <p:nvPr>
            <p:ph type="sldNum" sz="quarter" idx="12"/>
          </p:nvPr>
        </p:nvSpPr>
        <p:spPr/>
        <p:txBody>
          <a:bodyPr/>
          <a:lstStyle/>
          <a:p>
            <a:fld id="{E7D98B81-955B-6841-9747-E03BBBCFB43B}" type="slidenum">
              <a:rPr lang="en-US" smtClean="0"/>
              <a:t>30</a:t>
            </a:fld>
            <a:endParaRPr lang="en-US"/>
          </a:p>
        </p:txBody>
      </p:sp>
    </p:spTree>
    <p:extLst>
      <p:ext uri="{BB962C8B-B14F-4D97-AF65-F5344CB8AC3E}">
        <p14:creationId xmlns:p14="http://schemas.microsoft.com/office/powerpoint/2010/main" val="20829970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6967"/>
            <a:ext cx="7620000" cy="1143000"/>
          </a:xfrm>
        </p:spPr>
        <p:txBody>
          <a:bodyPr/>
          <a:lstStyle/>
          <a:p>
            <a:r>
              <a:rPr lang="en-US" sz="3200" dirty="0"/>
              <a:t>Determine expected annual agency costs at various cracking threshold policies</a:t>
            </a:r>
            <a:br>
              <a:rPr lang="en-US" sz="3200" dirty="0"/>
            </a:br>
            <a:endParaRPr lang="en-US" sz="3200" dirty="0"/>
          </a:p>
        </p:txBody>
      </p:sp>
      <p:sp>
        <p:nvSpPr>
          <p:cNvPr id="3" name="Content Placeholder 2"/>
          <p:cNvSpPr>
            <a:spLocks noGrp="1"/>
          </p:cNvSpPr>
          <p:nvPr>
            <p:ph idx="1"/>
          </p:nvPr>
        </p:nvSpPr>
        <p:spPr>
          <a:xfrm>
            <a:off x="457200" y="1796295"/>
            <a:ext cx="7620000" cy="3297602"/>
          </a:xfrm>
        </p:spPr>
        <p:txBody>
          <a:bodyPr>
            <a:normAutofit/>
          </a:bodyPr>
          <a:lstStyle/>
          <a:p>
            <a:pPr>
              <a:buFont typeface="Courier New"/>
              <a:buChar char="o"/>
            </a:pPr>
            <a:r>
              <a:rPr lang="en-US" sz="2400" dirty="0" smtClean="0"/>
              <a:t>Agency costs are asphalt paving costs to WSDOT</a:t>
            </a:r>
          </a:p>
          <a:p>
            <a:pPr>
              <a:buFont typeface="Courier New"/>
              <a:buChar char="o"/>
            </a:pPr>
            <a:endParaRPr lang="en-US" sz="2400" dirty="0"/>
          </a:p>
          <a:p>
            <a:pPr>
              <a:buFont typeface="Courier New"/>
              <a:buChar char="o"/>
            </a:pPr>
            <a:r>
              <a:rPr lang="en-US" sz="2400" dirty="0" smtClean="0"/>
              <a:t>Costs will be discounted to present value</a:t>
            </a:r>
          </a:p>
          <a:p>
            <a:pPr>
              <a:buFont typeface="Courier New"/>
              <a:buChar char="o"/>
            </a:pPr>
            <a:endParaRPr lang="en-US" sz="2400" dirty="0"/>
          </a:p>
          <a:p>
            <a:pPr>
              <a:buFont typeface="Courier New"/>
              <a:buChar char="o"/>
            </a:pPr>
            <a:r>
              <a:rPr lang="en-US" sz="2400" dirty="0" smtClean="0"/>
              <a:t>Paving costs may vary for the respective segments depending on previous rehabilitation costs</a:t>
            </a:r>
          </a:p>
        </p:txBody>
      </p:sp>
      <p:sp>
        <p:nvSpPr>
          <p:cNvPr id="4" name="Slide Number Placeholder 3"/>
          <p:cNvSpPr>
            <a:spLocks noGrp="1"/>
          </p:cNvSpPr>
          <p:nvPr>
            <p:ph type="sldNum" sz="quarter" idx="12"/>
          </p:nvPr>
        </p:nvSpPr>
        <p:spPr/>
        <p:txBody>
          <a:bodyPr/>
          <a:lstStyle/>
          <a:p>
            <a:fld id="{E7D98B81-955B-6841-9747-E03BBBCFB43B}" type="slidenum">
              <a:rPr lang="en-US" smtClean="0"/>
              <a:t>31</a:t>
            </a:fld>
            <a:endParaRPr lang="en-US"/>
          </a:p>
        </p:txBody>
      </p:sp>
    </p:spTree>
    <p:extLst>
      <p:ext uri="{BB962C8B-B14F-4D97-AF65-F5344CB8AC3E}">
        <p14:creationId xmlns:p14="http://schemas.microsoft.com/office/powerpoint/2010/main" val="344039851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3498"/>
            <a:ext cx="7620000" cy="1143000"/>
          </a:xfrm>
        </p:spPr>
        <p:txBody>
          <a:bodyPr/>
          <a:lstStyle/>
          <a:p>
            <a:r>
              <a:rPr lang="en-US" sz="3200" dirty="0"/>
              <a:t>Determine user costs at various cracking threshold policies</a:t>
            </a:r>
            <a:br>
              <a:rPr lang="en-US" sz="3200" dirty="0"/>
            </a:br>
            <a:endParaRPr lang="en-US" sz="3200" dirty="0"/>
          </a:p>
        </p:txBody>
      </p:sp>
      <p:sp>
        <p:nvSpPr>
          <p:cNvPr id="3" name="Content Placeholder 2"/>
          <p:cNvSpPr>
            <a:spLocks noGrp="1"/>
          </p:cNvSpPr>
          <p:nvPr>
            <p:ph idx="1"/>
          </p:nvPr>
        </p:nvSpPr>
        <p:spPr>
          <a:xfrm>
            <a:off x="457200" y="1327588"/>
            <a:ext cx="7620000" cy="5073212"/>
          </a:xfrm>
        </p:spPr>
        <p:txBody>
          <a:bodyPr/>
          <a:lstStyle/>
          <a:p>
            <a:pPr marL="114300" indent="0">
              <a:buNone/>
            </a:pPr>
            <a:r>
              <a:rPr lang="en-US" sz="2400" b="1" dirty="0" smtClean="0">
                <a:solidFill>
                  <a:schemeClr val="accent2">
                    <a:lumMod val="50000"/>
                  </a:schemeClr>
                </a:solidFill>
              </a:rPr>
              <a:t>For user costs</a:t>
            </a:r>
          </a:p>
          <a:p>
            <a:pPr>
              <a:buFont typeface="Wingdings" charset="2"/>
              <a:buChar char="§"/>
            </a:pPr>
            <a:r>
              <a:rPr lang="en-US" sz="2400" dirty="0">
                <a:solidFill>
                  <a:srgbClr val="FF0000"/>
                </a:solidFill>
              </a:rPr>
              <a:t>No model relating cracking directly to user costs</a:t>
            </a:r>
          </a:p>
          <a:p>
            <a:pPr>
              <a:buFont typeface="Wingdings" charset="2"/>
              <a:buChar char="§"/>
            </a:pPr>
            <a:r>
              <a:rPr lang="en-US" sz="2400" dirty="0">
                <a:solidFill>
                  <a:srgbClr val="008000"/>
                </a:solidFill>
              </a:rPr>
              <a:t>However, </a:t>
            </a:r>
            <a:r>
              <a:rPr lang="en-US" sz="2400" dirty="0" smtClean="0">
                <a:solidFill>
                  <a:srgbClr val="008000"/>
                </a:solidFill>
              </a:rPr>
              <a:t>model </a:t>
            </a:r>
            <a:r>
              <a:rPr lang="en-US" sz="2400" dirty="0">
                <a:solidFill>
                  <a:srgbClr val="008000"/>
                </a:solidFill>
              </a:rPr>
              <a:t>relating roughness to user costs exists</a:t>
            </a:r>
            <a:r>
              <a:rPr lang="en-US" sz="2400" dirty="0"/>
              <a:t>.</a:t>
            </a:r>
          </a:p>
          <a:p>
            <a:pPr>
              <a:buFont typeface="Wingdings" charset="2"/>
              <a:buChar char="§"/>
            </a:pPr>
            <a:r>
              <a:rPr lang="en-US" sz="2400" dirty="0"/>
              <a:t>To do:</a:t>
            </a:r>
          </a:p>
          <a:p>
            <a:pPr lvl="1">
              <a:buFont typeface="Wingdings" charset="2"/>
              <a:buChar char="²"/>
            </a:pPr>
            <a:r>
              <a:rPr lang="en-US" sz="2400" dirty="0"/>
              <a:t>Generate IRI values for roughness using </a:t>
            </a:r>
            <a:r>
              <a:rPr lang="en-US" sz="2400" dirty="0" err="1"/>
              <a:t>Gayah</a:t>
            </a:r>
            <a:r>
              <a:rPr lang="en-US" sz="2400" dirty="0"/>
              <a:t> and </a:t>
            </a:r>
            <a:r>
              <a:rPr lang="en-US" sz="2400" dirty="0" err="1"/>
              <a:t>Madanat</a:t>
            </a:r>
            <a:r>
              <a:rPr lang="en-US" sz="2400" dirty="0"/>
              <a:t> [2013]</a:t>
            </a:r>
          </a:p>
          <a:p>
            <a:pPr lvl="1">
              <a:buFont typeface="Wingdings" charset="2"/>
              <a:buChar char="²"/>
            </a:pPr>
            <a:r>
              <a:rPr lang="en-US" sz="2400" dirty="0"/>
              <a:t>Use </a:t>
            </a:r>
            <a:r>
              <a:rPr lang="en-US" sz="2400" dirty="0" err="1"/>
              <a:t>Zaabar</a:t>
            </a:r>
            <a:r>
              <a:rPr lang="en-US" sz="2400" dirty="0"/>
              <a:t> and </a:t>
            </a:r>
            <a:r>
              <a:rPr lang="en-US" sz="2400" dirty="0" err="1"/>
              <a:t>Chatti</a:t>
            </a:r>
            <a:r>
              <a:rPr lang="en-US" sz="2400" dirty="0"/>
              <a:t> model [2014] to determine vehicle operating costs at the various roughness values</a:t>
            </a:r>
          </a:p>
          <a:p>
            <a:pPr lvl="1">
              <a:buFont typeface="Wingdings" charset="2"/>
              <a:buChar char="²"/>
            </a:pPr>
            <a:r>
              <a:rPr lang="en-US" sz="2400" dirty="0"/>
              <a:t>Determine cracking level using the same dataset</a:t>
            </a:r>
          </a:p>
          <a:p>
            <a:pPr lvl="1">
              <a:buFont typeface="Wingdings" charset="2"/>
              <a:buChar char="²"/>
            </a:pPr>
            <a:r>
              <a:rPr lang="en-US" sz="2400" dirty="0"/>
              <a:t>Develop a relationship between user costs and cracking level </a:t>
            </a:r>
            <a:r>
              <a:rPr lang="en-US" sz="2400" dirty="0" smtClean="0"/>
              <a:t>for </a:t>
            </a:r>
            <a:r>
              <a:rPr lang="en-US" sz="2400" dirty="0"/>
              <a:t>the pavement segments.</a:t>
            </a:r>
          </a:p>
        </p:txBody>
      </p:sp>
      <p:sp>
        <p:nvSpPr>
          <p:cNvPr id="4" name="Slide Number Placeholder 3"/>
          <p:cNvSpPr>
            <a:spLocks noGrp="1"/>
          </p:cNvSpPr>
          <p:nvPr>
            <p:ph type="sldNum" sz="quarter" idx="12"/>
          </p:nvPr>
        </p:nvSpPr>
        <p:spPr/>
        <p:txBody>
          <a:bodyPr/>
          <a:lstStyle/>
          <a:p>
            <a:fld id="{E7D98B81-955B-6841-9747-E03BBBCFB43B}" type="slidenum">
              <a:rPr lang="en-US" smtClean="0"/>
              <a:t>32</a:t>
            </a:fld>
            <a:endParaRPr lang="en-US"/>
          </a:p>
        </p:txBody>
      </p:sp>
    </p:spTree>
    <p:extLst>
      <p:ext uri="{BB962C8B-B14F-4D97-AF65-F5344CB8AC3E}">
        <p14:creationId xmlns:p14="http://schemas.microsoft.com/office/powerpoint/2010/main" val="13709748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charset="2"/>
              <a:buChar char="u"/>
            </a:pPr>
            <a:r>
              <a:rPr lang="en-US" sz="4000" dirty="0" smtClean="0"/>
              <a:t>Expected Findings</a:t>
            </a:r>
            <a:endParaRPr lang="en-US" sz="4000" dirty="0"/>
          </a:p>
        </p:txBody>
      </p:sp>
      <p:sp>
        <p:nvSpPr>
          <p:cNvPr id="4" name="Slide Number Placeholder 3"/>
          <p:cNvSpPr>
            <a:spLocks noGrp="1"/>
          </p:cNvSpPr>
          <p:nvPr>
            <p:ph type="sldNum" sz="quarter" idx="12"/>
          </p:nvPr>
        </p:nvSpPr>
        <p:spPr/>
        <p:txBody>
          <a:bodyPr/>
          <a:lstStyle/>
          <a:p>
            <a:fld id="{E7D98B81-955B-6841-9747-E03BBBCFB43B}" type="slidenum">
              <a:rPr lang="en-US" smtClean="0"/>
              <a:t>33</a:t>
            </a:fld>
            <a:endParaRPr lang="en-US"/>
          </a:p>
        </p:txBody>
      </p:sp>
      <p:cxnSp>
        <p:nvCxnSpPr>
          <p:cNvPr id="6" name="Straight Arrow Connector 5"/>
          <p:cNvCxnSpPr/>
          <p:nvPr/>
        </p:nvCxnSpPr>
        <p:spPr>
          <a:xfrm flipV="1">
            <a:off x="1481667" y="1989667"/>
            <a:ext cx="0" cy="32878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1481667" y="5277556"/>
            <a:ext cx="5446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5133626" y="4318000"/>
            <a:ext cx="197555" cy="1834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2311399" y="2250725"/>
            <a:ext cx="197555" cy="1834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534353" y="2882901"/>
            <a:ext cx="197555" cy="1834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2918177" y="3331634"/>
            <a:ext cx="197555" cy="1834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3389491" y="3674534"/>
            <a:ext cx="197555" cy="1834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908779" y="3965223"/>
            <a:ext cx="197555" cy="1834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484514" y="4176889"/>
            <a:ext cx="197555" cy="1834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5760159" y="4411133"/>
            <a:ext cx="197555" cy="1834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6397982" y="4397022"/>
            <a:ext cx="197555" cy="1834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p:cNvSpPr/>
          <p:nvPr/>
        </p:nvSpPr>
        <p:spPr>
          <a:xfrm>
            <a:off x="2413000" y="2286000"/>
            <a:ext cx="4106333" cy="2207604"/>
          </a:xfrm>
          <a:custGeom>
            <a:avLst/>
            <a:gdLst>
              <a:gd name="connsiteX0" fmla="*/ 0 w 4106333"/>
              <a:gd name="connsiteY0" fmla="*/ 0 h 2207604"/>
              <a:gd name="connsiteX1" fmla="*/ 239889 w 4106333"/>
              <a:gd name="connsiteY1" fmla="*/ 705556 h 2207604"/>
              <a:gd name="connsiteX2" fmla="*/ 635000 w 4106333"/>
              <a:gd name="connsiteY2" fmla="*/ 1157111 h 2207604"/>
              <a:gd name="connsiteX3" fmla="*/ 1114778 w 4106333"/>
              <a:gd name="connsiteY3" fmla="*/ 1524000 h 2207604"/>
              <a:gd name="connsiteX4" fmla="*/ 1636889 w 4106333"/>
              <a:gd name="connsiteY4" fmla="*/ 1778000 h 2207604"/>
              <a:gd name="connsiteX5" fmla="*/ 2201333 w 4106333"/>
              <a:gd name="connsiteY5" fmla="*/ 1975556 h 2207604"/>
              <a:gd name="connsiteX6" fmla="*/ 2878667 w 4106333"/>
              <a:gd name="connsiteY6" fmla="*/ 2116667 h 2207604"/>
              <a:gd name="connsiteX7" fmla="*/ 3471333 w 4106333"/>
              <a:gd name="connsiteY7" fmla="*/ 2201333 h 2207604"/>
              <a:gd name="connsiteX8" fmla="*/ 4106333 w 4106333"/>
              <a:gd name="connsiteY8" fmla="*/ 2201333 h 2207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6333" h="2207604">
                <a:moveTo>
                  <a:pt x="0" y="0"/>
                </a:moveTo>
                <a:cubicBezTo>
                  <a:pt x="67028" y="256352"/>
                  <a:pt x="134056" y="512704"/>
                  <a:pt x="239889" y="705556"/>
                </a:cubicBezTo>
                <a:cubicBezTo>
                  <a:pt x="345722" y="898408"/>
                  <a:pt x="489185" y="1020704"/>
                  <a:pt x="635000" y="1157111"/>
                </a:cubicBezTo>
                <a:cubicBezTo>
                  <a:pt x="780815" y="1293518"/>
                  <a:pt x="947797" y="1420519"/>
                  <a:pt x="1114778" y="1524000"/>
                </a:cubicBezTo>
                <a:cubicBezTo>
                  <a:pt x="1281760" y="1627482"/>
                  <a:pt x="1455797" y="1702741"/>
                  <a:pt x="1636889" y="1778000"/>
                </a:cubicBezTo>
                <a:cubicBezTo>
                  <a:pt x="1817982" y="1853259"/>
                  <a:pt x="1994370" y="1919112"/>
                  <a:pt x="2201333" y="1975556"/>
                </a:cubicBezTo>
                <a:cubicBezTo>
                  <a:pt x="2408296" y="2032001"/>
                  <a:pt x="2667000" y="2079038"/>
                  <a:pt x="2878667" y="2116667"/>
                </a:cubicBezTo>
                <a:cubicBezTo>
                  <a:pt x="3090334" y="2154296"/>
                  <a:pt x="3266722" y="2187222"/>
                  <a:pt x="3471333" y="2201333"/>
                </a:cubicBezTo>
                <a:cubicBezTo>
                  <a:pt x="3675944" y="2215444"/>
                  <a:pt x="4106333" y="2201333"/>
                  <a:pt x="4106333" y="2201333"/>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4" name="TextBox 23"/>
          <p:cNvSpPr txBox="1"/>
          <p:nvPr/>
        </p:nvSpPr>
        <p:spPr>
          <a:xfrm>
            <a:off x="3587046" y="5291127"/>
            <a:ext cx="2370668" cy="523220"/>
          </a:xfrm>
          <a:prstGeom prst="rect">
            <a:avLst/>
          </a:prstGeom>
          <a:noFill/>
        </p:spPr>
        <p:txBody>
          <a:bodyPr wrap="square" rtlCol="0">
            <a:spAutoFit/>
          </a:bodyPr>
          <a:lstStyle/>
          <a:p>
            <a:r>
              <a:rPr lang="en-US" sz="2800" dirty="0" smtClean="0"/>
              <a:t>Total Costs</a:t>
            </a:r>
            <a:endParaRPr lang="en-US" sz="2800" dirty="0"/>
          </a:p>
        </p:txBody>
      </p:sp>
      <p:sp>
        <p:nvSpPr>
          <p:cNvPr id="25" name="TextBox 24"/>
          <p:cNvSpPr txBox="1"/>
          <p:nvPr/>
        </p:nvSpPr>
        <p:spPr>
          <a:xfrm rot="16200000">
            <a:off x="-423357" y="3282515"/>
            <a:ext cx="2767425" cy="523220"/>
          </a:xfrm>
          <a:prstGeom prst="rect">
            <a:avLst/>
          </a:prstGeom>
          <a:noFill/>
        </p:spPr>
        <p:txBody>
          <a:bodyPr wrap="square" rtlCol="0">
            <a:spAutoFit/>
          </a:bodyPr>
          <a:lstStyle/>
          <a:p>
            <a:r>
              <a:rPr lang="en-US" sz="2800" dirty="0" smtClean="0"/>
              <a:t>Total Emissions</a:t>
            </a:r>
            <a:endParaRPr lang="en-US" sz="2800" dirty="0"/>
          </a:p>
        </p:txBody>
      </p:sp>
    </p:spTree>
    <p:extLst>
      <p:ext uri="{BB962C8B-B14F-4D97-AF65-F5344CB8AC3E}">
        <p14:creationId xmlns:p14="http://schemas.microsoft.com/office/powerpoint/2010/main" val="34402670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500"/>
                                  </p:stCondLst>
                                  <p:childTnLst>
                                    <p:set>
                                      <p:cBhvr>
                                        <p:cTn id="21" dur="1" fill="hold">
                                          <p:stCondLst>
                                            <p:cond delay="0"/>
                                          </p:stCondLst>
                                        </p:cTn>
                                        <p:tgtEl>
                                          <p:spTgt spid="20"/>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500"/>
                                  </p:stCondLst>
                                  <p:childTnLst>
                                    <p:set>
                                      <p:cBhvr>
                                        <p:cTn id="24" dur="1" fill="hold">
                                          <p:stCondLst>
                                            <p:cond delay="0"/>
                                          </p:stCondLst>
                                        </p:cTn>
                                        <p:tgtEl>
                                          <p:spTgt spid="13"/>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500"/>
                                  </p:stCondLst>
                                  <p:childTnLst>
                                    <p:set>
                                      <p:cBhvr>
                                        <p:cTn id="27" dur="1" fill="hold">
                                          <p:stCondLst>
                                            <p:cond delay="0"/>
                                          </p:stCondLst>
                                        </p:cTn>
                                        <p:tgtEl>
                                          <p:spTgt spid="19"/>
                                        </p:tgtEl>
                                        <p:attrNameLst>
                                          <p:attrName>style.visibility</p:attrName>
                                        </p:attrNameLst>
                                      </p:cBhvr>
                                      <p:to>
                                        <p:strVal val="visible"/>
                                      </p:to>
                                    </p:set>
                                  </p:childTnLst>
                                </p:cTn>
                              </p:par>
                            </p:childTnLst>
                          </p:cTn>
                        </p:par>
                        <p:par>
                          <p:cTn id="28" fill="hold">
                            <p:stCondLst>
                              <p:cond delay="1500"/>
                            </p:stCondLst>
                            <p:childTnLst>
                              <p:par>
                                <p:cTn id="29" presetID="1" presetClass="entr" presetSubtype="0" fill="hold" grpId="0" nodeType="afterEffect">
                                  <p:stCondLst>
                                    <p:cond delay="500"/>
                                  </p:stCondLst>
                                  <p:childTnLst>
                                    <p:set>
                                      <p:cBhvr>
                                        <p:cTn id="30" dur="1" fill="hold">
                                          <p:stCondLst>
                                            <p:cond delay="0"/>
                                          </p:stCondLst>
                                        </p:cTn>
                                        <p:tgtEl>
                                          <p:spTgt spid="18"/>
                                        </p:tgtEl>
                                        <p:attrNameLst>
                                          <p:attrName>style.visibility</p:attrName>
                                        </p:attrNameLst>
                                      </p:cBhvr>
                                      <p:to>
                                        <p:strVal val="visible"/>
                                      </p:to>
                                    </p:set>
                                  </p:childTnLst>
                                </p:cTn>
                              </p:par>
                            </p:childTnLst>
                          </p:cTn>
                        </p:par>
                        <p:par>
                          <p:cTn id="31" fill="hold">
                            <p:stCondLst>
                              <p:cond delay="2000"/>
                            </p:stCondLst>
                            <p:childTnLst>
                              <p:par>
                                <p:cTn id="32" presetID="1" presetClass="entr" presetSubtype="0" fill="hold" grpId="0" nodeType="afterEffect">
                                  <p:stCondLst>
                                    <p:cond delay="500"/>
                                  </p:stCondLst>
                                  <p:childTnLst>
                                    <p:set>
                                      <p:cBhvr>
                                        <p:cTn id="33" dur="1" fill="hold">
                                          <p:stCondLst>
                                            <p:cond delay="0"/>
                                          </p:stCondLst>
                                        </p:cTn>
                                        <p:tgtEl>
                                          <p:spTgt spid="17"/>
                                        </p:tgtEl>
                                        <p:attrNameLst>
                                          <p:attrName>style.visibility</p:attrName>
                                        </p:attrNameLst>
                                      </p:cBhvr>
                                      <p:to>
                                        <p:strVal val="visible"/>
                                      </p:to>
                                    </p:set>
                                  </p:childTnLst>
                                </p:cTn>
                              </p:par>
                            </p:childTnLst>
                          </p:cTn>
                        </p:par>
                        <p:par>
                          <p:cTn id="34" fill="hold">
                            <p:stCondLst>
                              <p:cond delay="2500"/>
                            </p:stCondLst>
                            <p:childTnLst>
                              <p:par>
                                <p:cTn id="35" presetID="1" presetClass="entr" presetSubtype="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childTnLst>
                                </p:cTn>
                              </p:par>
                            </p:childTnLst>
                          </p:cTn>
                        </p:par>
                        <p:par>
                          <p:cTn id="37" fill="hold">
                            <p:stCondLst>
                              <p:cond delay="3000"/>
                            </p:stCondLst>
                            <p:childTnLst>
                              <p:par>
                                <p:cTn id="38" presetID="1" presetClass="entr" presetSubtype="0" fill="hold" grpId="0" nodeType="afterEffect">
                                  <p:stCondLst>
                                    <p:cond delay="500"/>
                                  </p:stCondLst>
                                  <p:childTnLst>
                                    <p:set>
                                      <p:cBhvr>
                                        <p:cTn id="39" dur="1" fill="hold">
                                          <p:stCondLst>
                                            <p:cond delay="0"/>
                                          </p:stCondLst>
                                        </p:cTn>
                                        <p:tgtEl>
                                          <p:spTgt spid="15"/>
                                        </p:tgtEl>
                                        <p:attrNameLst>
                                          <p:attrName>style.visibility</p:attrName>
                                        </p:attrNameLst>
                                      </p:cBhvr>
                                      <p:to>
                                        <p:strVal val="visible"/>
                                      </p:to>
                                    </p:set>
                                  </p:childTnLst>
                                </p:cTn>
                              </p:par>
                            </p:childTnLst>
                          </p:cTn>
                        </p:par>
                        <p:par>
                          <p:cTn id="40" fill="hold">
                            <p:stCondLst>
                              <p:cond delay="3500"/>
                            </p:stCondLst>
                            <p:childTnLst>
                              <p:par>
                                <p:cTn id="41" presetID="1" presetClass="entr" presetSubtype="0" fill="hold" grpId="0" nodeType="afterEffect">
                                  <p:stCondLst>
                                    <p:cond delay="50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3" grpId="0" animBg="1"/>
      <p:bldP spid="24" grpId="0"/>
      <p:bldP spid="2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94418" cy="778774"/>
          </a:xfrm>
        </p:spPr>
        <p:txBody>
          <a:bodyPr/>
          <a:lstStyle/>
          <a:p>
            <a:r>
              <a:rPr lang="en-US" sz="3600" dirty="0" smtClean="0"/>
              <a:t>Expected findings</a:t>
            </a:r>
            <a:endParaRPr lang="en-US" sz="3600" dirty="0"/>
          </a:p>
        </p:txBody>
      </p:sp>
      <p:sp>
        <p:nvSpPr>
          <p:cNvPr id="4" name="Slide Number Placeholder 3"/>
          <p:cNvSpPr>
            <a:spLocks noGrp="1"/>
          </p:cNvSpPr>
          <p:nvPr>
            <p:ph type="sldNum" sz="quarter" idx="12"/>
          </p:nvPr>
        </p:nvSpPr>
        <p:spPr/>
        <p:txBody>
          <a:bodyPr/>
          <a:lstStyle/>
          <a:p>
            <a:fld id="{E7D98B81-955B-6841-9747-E03BBBCFB43B}" type="slidenum">
              <a:rPr lang="en-US" smtClean="0"/>
              <a:t>34</a:t>
            </a:fld>
            <a:endParaRPr lang="en-US"/>
          </a:p>
        </p:txBody>
      </p:sp>
      <p:pic>
        <p:nvPicPr>
          <p:cNvPr id="5" name="Picture 4" descr="exRes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18" y="1330139"/>
            <a:ext cx="7850599" cy="5140273"/>
          </a:xfrm>
          <a:prstGeom prst="rect">
            <a:avLst/>
          </a:prstGeom>
        </p:spPr>
      </p:pic>
    </p:spTree>
    <p:extLst>
      <p:ext uri="{BB962C8B-B14F-4D97-AF65-F5344CB8AC3E}">
        <p14:creationId xmlns:p14="http://schemas.microsoft.com/office/powerpoint/2010/main" val="409706477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9012"/>
            <a:ext cx="7620000" cy="1143000"/>
          </a:xfrm>
        </p:spPr>
        <p:txBody>
          <a:bodyPr/>
          <a:lstStyle/>
          <a:p>
            <a:pPr algn="ctr"/>
            <a:r>
              <a:rPr lang="en-US" sz="3200" dirty="0"/>
              <a:t>Thank you </a:t>
            </a:r>
            <a:br>
              <a:rPr lang="en-US" sz="3200" dirty="0"/>
            </a:br>
            <a:endParaRPr lang="en-US" sz="3200" dirty="0"/>
          </a:p>
        </p:txBody>
      </p:sp>
      <p:sp>
        <p:nvSpPr>
          <p:cNvPr id="3" name="Content Placeholder 2"/>
          <p:cNvSpPr>
            <a:spLocks noGrp="1"/>
          </p:cNvSpPr>
          <p:nvPr>
            <p:ph idx="1"/>
          </p:nvPr>
        </p:nvSpPr>
        <p:spPr>
          <a:xfrm>
            <a:off x="995756" y="3124160"/>
            <a:ext cx="6821681" cy="1082273"/>
          </a:xfrm>
        </p:spPr>
        <p:txBody>
          <a:bodyPr/>
          <a:lstStyle/>
          <a:p>
            <a:pPr marL="114300" indent="0">
              <a:buNone/>
            </a:pPr>
            <a:endParaRPr lang="en-US" dirty="0"/>
          </a:p>
          <a:p>
            <a:pPr marL="114300" indent="0" algn="ctr">
              <a:buNone/>
            </a:pPr>
            <a:r>
              <a:rPr lang="en-US" dirty="0" smtClean="0"/>
              <a:t>Questions?</a:t>
            </a:r>
            <a:endParaRPr lang="en-US" dirty="0"/>
          </a:p>
        </p:txBody>
      </p:sp>
      <p:sp>
        <p:nvSpPr>
          <p:cNvPr id="4" name="Slide Number Placeholder 3"/>
          <p:cNvSpPr>
            <a:spLocks noGrp="1"/>
          </p:cNvSpPr>
          <p:nvPr>
            <p:ph type="sldNum" sz="quarter" idx="12"/>
          </p:nvPr>
        </p:nvSpPr>
        <p:spPr/>
        <p:txBody>
          <a:bodyPr/>
          <a:lstStyle/>
          <a:p>
            <a:fld id="{E7D98B81-955B-6841-9747-E03BBBCFB43B}" type="slidenum">
              <a:rPr lang="en-US" smtClean="0"/>
              <a:t>35</a:t>
            </a:fld>
            <a:endParaRPr lang="en-US"/>
          </a:p>
        </p:txBody>
      </p:sp>
    </p:spTree>
    <p:extLst>
      <p:ext uri="{BB962C8B-B14F-4D97-AF65-F5344CB8AC3E}">
        <p14:creationId xmlns:p14="http://schemas.microsoft.com/office/powerpoint/2010/main" val="29932290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924806"/>
          </a:xfrm>
        </p:spPr>
        <p:txBody>
          <a:bodyPr/>
          <a:lstStyle/>
          <a:p>
            <a:r>
              <a:rPr lang="en-US" sz="3200" dirty="0" smtClean="0"/>
              <a:t>Crack Initiation and Progression</a:t>
            </a:r>
            <a:endParaRPr lang="en-US" sz="3200" dirty="0"/>
          </a:p>
        </p:txBody>
      </p:sp>
      <p:sp>
        <p:nvSpPr>
          <p:cNvPr id="4" name="Slide Number Placeholder 3"/>
          <p:cNvSpPr>
            <a:spLocks noGrp="1"/>
          </p:cNvSpPr>
          <p:nvPr>
            <p:ph type="sldNum" sz="quarter" idx="12"/>
          </p:nvPr>
        </p:nvSpPr>
        <p:spPr/>
        <p:txBody>
          <a:bodyPr/>
          <a:lstStyle/>
          <a:p>
            <a:fld id="{E7D98B81-955B-6841-9747-E03BBBCFB43B}" type="slidenum">
              <a:rPr lang="en-US" smtClean="0"/>
              <a:t>36</a:t>
            </a:fld>
            <a:endParaRPr lang="en-US"/>
          </a:p>
        </p:txBody>
      </p:sp>
      <p:pic>
        <p:nvPicPr>
          <p:cNvPr id="7" name="Picture 6" descr="plot2showC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2" y="804333"/>
            <a:ext cx="8070436" cy="5859358"/>
          </a:xfrm>
          <a:prstGeom prst="rect">
            <a:avLst/>
          </a:prstGeom>
        </p:spPr>
      </p:pic>
      <p:cxnSp>
        <p:nvCxnSpPr>
          <p:cNvPr id="9" name="Straight Arrow Connector 8"/>
          <p:cNvCxnSpPr/>
          <p:nvPr/>
        </p:nvCxnSpPr>
        <p:spPr>
          <a:xfrm flipV="1">
            <a:off x="903111" y="4882444"/>
            <a:ext cx="2229556" cy="14112"/>
          </a:xfrm>
          <a:prstGeom prst="straightConnector1">
            <a:avLst/>
          </a:prstGeom>
          <a:ln>
            <a:solidFill>
              <a:srgbClr val="3366FF"/>
            </a:solidFill>
            <a:prstDash val="dashDot"/>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3118556" y="4896556"/>
            <a:ext cx="0" cy="1148644"/>
          </a:xfrm>
          <a:prstGeom prst="straightConnector1">
            <a:avLst/>
          </a:prstGeom>
          <a:ln>
            <a:solidFill>
              <a:schemeClr val="tx1"/>
            </a:solidFill>
            <a:prstDash val="sysDash"/>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flipV="1">
            <a:off x="903111" y="3990621"/>
            <a:ext cx="2836333" cy="14112"/>
          </a:xfrm>
          <a:prstGeom prst="straightConnector1">
            <a:avLst/>
          </a:prstGeom>
          <a:ln>
            <a:solidFill>
              <a:srgbClr val="3366FF"/>
            </a:solidFill>
            <a:prstDash val="dashDot"/>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903111" y="3127021"/>
            <a:ext cx="3894667" cy="14112"/>
          </a:xfrm>
          <a:prstGeom prst="straightConnector1">
            <a:avLst/>
          </a:prstGeom>
          <a:ln>
            <a:solidFill>
              <a:srgbClr val="3366FF"/>
            </a:solidFill>
            <a:prstDash val="dashDot"/>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889000" y="2249312"/>
            <a:ext cx="5461000" cy="0"/>
          </a:xfrm>
          <a:prstGeom prst="straightConnector1">
            <a:avLst/>
          </a:prstGeom>
          <a:ln>
            <a:solidFill>
              <a:srgbClr val="3366FF"/>
            </a:solidFill>
            <a:prstDash val="dashDot"/>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3739444" y="3990621"/>
            <a:ext cx="0" cy="2054579"/>
          </a:xfrm>
          <a:prstGeom prst="straightConnector1">
            <a:avLst/>
          </a:prstGeom>
          <a:ln>
            <a:solidFill>
              <a:schemeClr val="tx1"/>
            </a:solidFill>
            <a:prstDash val="sysDash"/>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a:off x="4797778" y="3141133"/>
            <a:ext cx="0" cy="2904067"/>
          </a:xfrm>
          <a:prstGeom prst="straightConnector1">
            <a:avLst/>
          </a:prstGeom>
          <a:ln>
            <a:solidFill>
              <a:schemeClr val="tx1"/>
            </a:solidFill>
            <a:prstDash val="sysDash"/>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a:off x="6327423" y="2249312"/>
            <a:ext cx="22577" cy="3795888"/>
          </a:xfrm>
          <a:prstGeom prst="straightConnector1">
            <a:avLst/>
          </a:prstGeom>
          <a:ln>
            <a:solidFill>
              <a:schemeClr val="tx1"/>
            </a:solidFill>
            <a:prstDash val="sysDash"/>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1679221" y="4482334"/>
            <a:ext cx="1439335" cy="400110"/>
          </a:xfrm>
          <a:prstGeom prst="rect">
            <a:avLst/>
          </a:prstGeom>
          <a:noFill/>
        </p:spPr>
        <p:txBody>
          <a:bodyPr wrap="square" rtlCol="0">
            <a:spAutoFit/>
          </a:bodyPr>
          <a:lstStyle/>
          <a:p>
            <a:r>
              <a:rPr lang="en-US" sz="2000" dirty="0" smtClean="0"/>
              <a:t>1/</a:t>
            </a:r>
            <a:r>
              <a:rPr lang="en-US" sz="2000" dirty="0" err="1" smtClean="0"/>
              <a:t>mESALs</a:t>
            </a:r>
            <a:endParaRPr lang="en-US" sz="2000" dirty="0"/>
          </a:p>
        </p:txBody>
      </p:sp>
      <p:sp>
        <p:nvSpPr>
          <p:cNvPr id="25" name="Oval 24"/>
          <p:cNvSpPr/>
          <p:nvPr/>
        </p:nvSpPr>
        <p:spPr>
          <a:xfrm>
            <a:off x="1679221" y="4340254"/>
            <a:ext cx="1298223" cy="668222"/>
          </a:xfrm>
          <a:prstGeom prst="ellipse">
            <a:avLst/>
          </a:prstGeom>
          <a:noFill/>
          <a:ln>
            <a:solidFill>
              <a:srgbClr val="3366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TextBox 25"/>
          <p:cNvSpPr txBox="1"/>
          <p:nvPr/>
        </p:nvSpPr>
        <p:spPr>
          <a:xfrm>
            <a:off x="2257776" y="3513102"/>
            <a:ext cx="1693335" cy="400110"/>
          </a:xfrm>
          <a:prstGeom prst="rect">
            <a:avLst/>
          </a:prstGeom>
          <a:noFill/>
        </p:spPr>
        <p:txBody>
          <a:bodyPr wrap="square" rtlCol="0">
            <a:spAutoFit/>
          </a:bodyPr>
          <a:lstStyle/>
          <a:p>
            <a:r>
              <a:rPr lang="en-US" sz="2000" dirty="0" smtClean="0"/>
              <a:t>0.71/</a:t>
            </a:r>
            <a:r>
              <a:rPr lang="en-US" sz="2000" dirty="0" err="1" smtClean="0"/>
              <a:t>mESALs</a:t>
            </a:r>
            <a:endParaRPr lang="en-US" sz="2000" dirty="0"/>
          </a:p>
        </p:txBody>
      </p:sp>
      <p:sp>
        <p:nvSpPr>
          <p:cNvPr id="27" name="Oval 26"/>
          <p:cNvSpPr/>
          <p:nvPr/>
        </p:nvSpPr>
        <p:spPr>
          <a:xfrm>
            <a:off x="2257776" y="3371022"/>
            <a:ext cx="1594557" cy="668222"/>
          </a:xfrm>
          <a:prstGeom prst="ellipse">
            <a:avLst/>
          </a:prstGeom>
          <a:noFill/>
          <a:ln>
            <a:solidFill>
              <a:srgbClr val="3366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TextBox 27"/>
          <p:cNvSpPr txBox="1"/>
          <p:nvPr/>
        </p:nvSpPr>
        <p:spPr>
          <a:xfrm>
            <a:off x="3019776" y="2621280"/>
            <a:ext cx="1651002" cy="400110"/>
          </a:xfrm>
          <a:prstGeom prst="rect">
            <a:avLst/>
          </a:prstGeom>
          <a:noFill/>
        </p:spPr>
        <p:txBody>
          <a:bodyPr wrap="square" rtlCol="0">
            <a:spAutoFit/>
          </a:bodyPr>
          <a:lstStyle/>
          <a:p>
            <a:r>
              <a:rPr lang="en-US" sz="2000" dirty="0" smtClean="0"/>
              <a:t>0.53/</a:t>
            </a:r>
            <a:r>
              <a:rPr lang="en-US" sz="2000" dirty="0" err="1" smtClean="0"/>
              <a:t>mESALs</a:t>
            </a:r>
            <a:endParaRPr lang="en-US" sz="2000" dirty="0"/>
          </a:p>
        </p:txBody>
      </p:sp>
      <p:sp>
        <p:nvSpPr>
          <p:cNvPr id="29" name="Oval 28"/>
          <p:cNvSpPr/>
          <p:nvPr/>
        </p:nvSpPr>
        <p:spPr>
          <a:xfrm>
            <a:off x="3019776" y="2479200"/>
            <a:ext cx="1778002" cy="668222"/>
          </a:xfrm>
          <a:prstGeom prst="ellipse">
            <a:avLst/>
          </a:prstGeom>
          <a:noFill/>
          <a:ln>
            <a:solidFill>
              <a:srgbClr val="3366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TextBox 29"/>
          <p:cNvSpPr txBox="1"/>
          <p:nvPr/>
        </p:nvSpPr>
        <p:spPr>
          <a:xfrm>
            <a:off x="4459111" y="1715348"/>
            <a:ext cx="1636889" cy="400110"/>
          </a:xfrm>
          <a:prstGeom prst="rect">
            <a:avLst/>
          </a:prstGeom>
          <a:noFill/>
        </p:spPr>
        <p:txBody>
          <a:bodyPr wrap="square" rtlCol="0">
            <a:spAutoFit/>
          </a:bodyPr>
          <a:lstStyle/>
          <a:p>
            <a:r>
              <a:rPr lang="en-US" sz="2000" dirty="0" smtClean="0"/>
              <a:t>0.37/</a:t>
            </a:r>
            <a:r>
              <a:rPr lang="en-US" sz="2000" dirty="0" err="1" smtClean="0"/>
              <a:t>mESALs</a:t>
            </a:r>
            <a:endParaRPr lang="en-US" sz="2000" dirty="0"/>
          </a:p>
        </p:txBody>
      </p:sp>
      <p:sp>
        <p:nvSpPr>
          <p:cNvPr id="31" name="Oval 30"/>
          <p:cNvSpPr/>
          <p:nvPr/>
        </p:nvSpPr>
        <p:spPr>
          <a:xfrm>
            <a:off x="4332112" y="1573268"/>
            <a:ext cx="1989667" cy="668222"/>
          </a:xfrm>
          <a:prstGeom prst="ellipse">
            <a:avLst/>
          </a:prstGeom>
          <a:noFill/>
          <a:ln>
            <a:solidFill>
              <a:srgbClr val="3366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337553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p:bldP spid="27" grpId="0" animBg="1"/>
      <p:bldP spid="28" grpId="0"/>
      <p:bldP spid="29" grpId="0" animBg="1"/>
      <p:bldP spid="30" grpId="0"/>
      <p:bldP spid="3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01473"/>
          </a:xfrm>
        </p:spPr>
        <p:txBody>
          <a:bodyPr/>
          <a:lstStyle/>
          <a:p>
            <a:r>
              <a:rPr lang="en-US" sz="3200" dirty="0" smtClean="0"/>
              <a:t>Pavement segment overlay frequency curve</a:t>
            </a:r>
            <a:endParaRPr lang="en-US" sz="3200" dirty="0"/>
          </a:p>
        </p:txBody>
      </p:sp>
      <p:sp>
        <p:nvSpPr>
          <p:cNvPr id="4" name="Slide Number Placeholder 3"/>
          <p:cNvSpPr>
            <a:spLocks noGrp="1"/>
          </p:cNvSpPr>
          <p:nvPr>
            <p:ph type="sldNum" sz="quarter" idx="12"/>
          </p:nvPr>
        </p:nvSpPr>
        <p:spPr/>
        <p:txBody>
          <a:bodyPr/>
          <a:lstStyle/>
          <a:p>
            <a:fld id="{E7D98B81-955B-6841-9747-E03BBBCFB43B}" type="slidenum">
              <a:rPr lang="en-US" smtClean="0"/>
              <a:t>37</a:t>
            </a:fld>
            <a:endParaRPr lang="en-US"/>
          </a:p>
        </p:txBody>
      </p:sp>
      <p:grpSp>
        <p:nvGrpSpPr>
          <p:cNvPr id="53" name="Group 52"/>
          <p:cNvGrpSpPr/>
          <p:nvPr/>
        </p:nvGrpSpPr>
        <p:grpSpPr>
          <a:xfrm>
            <a:off x="2060215" y="1185336"/>
            <a:ext cx="183446" cy="3880557"/>
            <a:chOff x="1157111" y="1580444"/>
            <a:chExt cx="183446" cy="3880557"/>
          </a:xfrm>
        </p:grpSpPr>
        <p:cxnSp>
          <p:nvCxnSpPr>
            <p:cNvPr id="6" name="Straight Arrow Connector 5"/>
            <p:cNvCxnSpPr/>
            <p:nvPr/>
          </p:nvCxnSpPr>
          <p:spPr>
            <a:xfrm flipH="1" flipV="1">
              <a:off x="1329267" y="1580444"/>
              <a:ext cx="11289" cy="388055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flipH="1">
              <a:off x="1157111" y="4826000"/>
              <a:ext cx="183446" cy="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flipH="1">
              <a:off x="1157111" y="2369254"/>
              <a:ext cx="172156" cy="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flipH="1">
              <a:off x="1157111" y="4034366"/>
              <a:ext cx="183446"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p:nvPr/>
          </p:nvCxnSpPr>
          <p:spPr>
            <a:xfrm flipH="1">
              <a:off x="1157111" y="3201810"/>
              <a:ext cx="183446" cy="0"/>
            </a:xfrm>
            <a:prstGeom prst="line">
              <a:avLst/>
            </a:prstGeom>
          </p:spPr>
          <p:style>
            <a:lnRef idx="2">
              <a:schemeClr val="dk1"/>
            </a:lnRef>
            <a:fillRef idx="0">
              <a:schemeClr val="dk1"/>
            </a:fillRef>
            <a:effectRef idx="1">
              <a:schemeClr val="dk1"/>
            </a:effectRef>
            <a:fontRef idx="minor">
              <a:schemeClr val="tx1"/>
            </a:fontRef>
          </p:style>
        </p:cxnSp>
      </p:grpSp>
      <p:grpSp>
        <p:nvGrpSpPr>
          <p:cNvPr id="54" name="Group 53"/>
          <p:cNvGrpSpPr/>
          <p:nvPr/>
        </p:nvGrpSpPr>
        <p:grpSpPr>
          <a:xfrm>
            <a:off x="2243660" y="5029200"/>
            <a:ext cx="4219222" cy="193329"/>
            <a:chOff x="1340556" y="5424308"/>
            <a:chExt cx="4219222" cy="193329"/>
          </a:xfrm>
        </p:grpSpPr>
        <p:cxnSp>
          <p:nvCxnSpPr>
            <p:cNvPr id="8" name="Straight Arrow Connector 7"/>
            <p:cNvCxnSpPr/>
            <p:nvPr/>
          </p:nvCxnSpPr>
          <p:spPr>
            <a:xfrm>
              <a:off x="1340556" y="5461000"/>
              <a:ext cx="4219222"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9" name="Straight Connector 38"/>
            <p:cNvCxnSpPr/>
            <p:nvPr/>
          </p:nvCxnSpPr>
          <p:spPr>
            <a:xfrm>
              <a:off x="2925233" y="5442654"/>
              <a:ext cx="1" cy="174983"/>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flipH="1">
              <a:off x="2092676" y="5442656"/>
              <a:ext cx="2" cy="174981"/>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p:cNvCxnSpPr/>
            <p:nvPr/>
          </p:nvCxnSpPr>
          <p:spPr>
            <a:xfrm>
              <a:off x="4590345" y="5424308"/>
              <a:ext cx="1" cy="174983"/>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p:cNvCxnSpPr/>
            <p:nvPr/>
          </p:nvCxnSpPr>
          <p:spPr>
            <a:xfrm flipH="1">
              <a:off x="3757788" y="5424310"/>
              <a:ext cx="2" cy="174981"/>
            </a:xfrm>
            <a:prstGeom prst="line">
              <a:avLst/>
            </a:prstGeom>
          </p:spPr>
          <p:style>
            <a:lnRef idx="2">
              <a:schemeClr val="dk1"/>
            </a:lnRef>
            <a:fillRef idx="0">
              <a:schemeClr val="dk1"/>
            </a:fillRef>
            <a:effectRef idx="1">
              <a:schemeClr val="dk1"/>
            </a:effectRef>
            <a:fontRef idx="minor">
              <a:schemeClr val="tx1"/>
            </a:fontRef>
          </p:style>
        </p:cxnSp>
      </p:grpSp>
      <p:sp>
        <p:nvSpPr>
          <p:cNvPr id="49" name="TextBox 48"/>
          <p:cNvSpPr txBox="1"/>
          <p:nvPr/>
        </p:nvSpPr>
        <p:spPr>
          <a:xfrm>
            <a:off x="1515526" y="1789995"/>
            <a:ext cx="716845" cy="369332"/>
          </a:xfrm>
          <a:prstGeom prst="rect">
            <a:avLst/>
          </a:prstGeom>
          <a:noFill/>
        </p:spPr>
        <p:txBody>
          <a:bodyPr wrap="square" rtlCol="0">
            <a:spAutoFit/>
          </a:bodyPr>
          <a:lstStyle/>
          <a:p>
            <a:r>
              <a:rPr lang="en-US" dirty="0" smtClean="0"/>
              <a:t>1.00</a:t>
            </a:r>
            <a:endParaRPr lang="en-US" dirty="0"/>
          </a:p>
        </p:txBody>
      </p:sp>
      <p:sp>
        <p:nvSpPr>
          <p:cNvPr id="52" name="TextBox 51"/>
          <p:cNvSpPr txBox="1"/>
          <p:nvPr/>
        </p:nvSpPr>
        <p:spPr>
          <a:xfrm>
            <a:off x="1502826" y="4243590"/>
            <a:ext cx="729545" cy="369332"/>
          </a:xfrm>
          <a:prstGeom prst="rect">
            <a:avLst/>
          </a:prstGeom>
          <a:noFill/>
        </p:spPr>
        <p:txBody>
          <a:bodyPr wrap="square" rtlCol="0">
            <a:spAutoFit/>
          </a:bodyPr>
          <a:lstStyle/>
          <a:p>
            <a:r>
              <a:rPr lang="en-US" dirty="0" smtClean="0"/>
              <a:t>0.25</a:t>
            </a:r>
            <a:endParaRPr lang="en-US" dirty="0"/>
          </a:p>
        </p:txBody>
      </p:sp>
      <p:sp>
        <p:nvSpPr>
          <p:cNvPr id="55" name="TextBox 54"/>
          <p:cNvSpPr txBox="1"/>
          <p:nvPr/>
        </p:nvSpPr>
        <p:spPr>
          <a:xfrm>
            <a:off x="1515526" y="2622036"/>
            <a:ext cx="729545" cy="369332"/>
          </a:xfrm>
          <a:prstGeom prst="rect">
            <a:avLst/>
          </a:prstGeom>
          <a:noFill/>
        </p:spPr>
        <p:txBody>
          <a:bodyPr wrap="square" rtlCol="0">
            <a:spAutoFit/>
          </a:bodyPr>
          <a:lstStyle/>
          <a:p>
            <a:r>
              <a:rPr lang="en-US" dirty="0" smtClean="0"/>
              <a:t>0.75</a:t>
            </a:r>
            <a:endParaRPr lang="en-US" dirty="0"/>
          </a:p>
        </p:txBody>
      </p:sp>
      <p:sp>
        <p:nvSpPr>
          <p:cNvPr id="56" name="TextBox 55"/>
          <p:cNvSpPr txBox="1"/>
          <p:nvPr/>
        </p:nvSpPr>
        <p:spPr>
          <a:xfrm>
            <a:off x="1515526" y="3454592"/>
            <a:ext cx="729545" cy="369332"/>
          </a:xfrm>
          <a:prstGeom prst="rect">
            <a:avLst/>
          </a:prstGeom>
          <a:noFill/>
        </p:spPr>
        <p:txBody>
          <a:bodyPr wrap="square" rtlCol="0">
            <a:spAutoFit/>
          </a:bodyPr>
          <a:lstStyle/>
          <a:p>
            <a:r>
              <a:rPr lang="en-US" dirty="0" smtClean="0"/>
              <a:t>0.50</a:t>
            </a:r>
            <a:endParaRPr lang="en-US" dirty="0"/>
          </a:p>
        </p:txBody>
      </p:sp>
      <p:sp>
        <p:nvSpPr>
          <p:cNvPr id="57" name="TextBox 56"/>
          <p:cNvSpPr txBox="1"/>
          <p:nvPr/>
        </p:nvSpPr>
        <p:spPr>
          <a:xfrm>
            <a:off x="2716731" y="5133628"/>
            <a:ext cx="558097" cy="369332"/>
          </a:xfrm>
          <a:prstGeom prst="rect">
            <a:avLst/>
          </a:prstGeom>
          <a:noFill/>
        </p:spPr>
        <p:txBody>
          <a:bodyPr wrap="square" rtlCol="0">
            <a:spAutoFit/>
          </a:bodyPr>
          <a:lstStyle/>
          <a:p>
            <a:pPr algn="ctr"/>
            <a:r>
              <a:rPr lang="en-US" dirty="0" smtClean="0"/>
              <a:t>5</a:t>
            </a:r>
            <a:endParaRPr lang="en-US" dirty="0"/>
          </a:p>
        </p:txBody>
      </p:sp>
      <p:sp>
        <p:nvSpPr>
          <p:cNvPr id="58" name="TextBox 57"/>
          <p:cNvSpPr txBox="1"/>
          <p:nvPr/>
        </p:nvSpPr>
        <p:spPr>
          <a:xfrm>
            <a:off x="3563399" y="5154979"/>
            <a:ext cx="558097" cy="369332"/>
          </a:xfrm>
          <a:prstGeom prst="rect">
            <a:avLst/>
          </a:prstGeom>
          <a:noFill/>
        </p:spPr>
        <p:txBody>
          <a:bodyPr wrap="square" rtlCol="0">
            <a:spAutoFit/>
          </a:bodyPr>
          <a:lstStyle/>
          <a:p>
            <a:pPr algn="ctr"/>
            <a:r>
              <a:rPr lang="en-US" dirty="0" smtClean="0"/>
              <a:t>10</a:t>
            </a:r>
            <a:endParaRPr lang="en-US" dirty="0"/>
          </a:p>
        </p:txBody>
      </p:sp>
      <p:sp>
        <p:nvSpPr>
          <p:cNvPr id="59" name="TextBox 58"/>
          <p:cNvSpPr txBox="1"/>
          <p:nvPr/>
        </p:nvSpPr>
        <p:spPr>
          <a:xfrm>
            <a:off x="4381843" y="5133813"/>
            <a:ext cx="558097" cy="369332"/>
          </a:xfrm>
          <a:prstGeom prst="rect">
            <a:avLst/>
          </a:prstGeom>
          <a:noFill/>
        </p:spPr>
        <p:txBody>
          <a:bodyPr wrap="square" rtlCol="0">
            <a:spAutoFit/>
          </a:bodyPr>
          <a:lstStyle/>
          <a:p>
            <a:pPr algn="ctr"/>
            <a:r>
              <a:rPr lang="en-US" dirty="0" smtClean="0"/>
              <a:t>15</a:t>
            </a:r>
            <a:endParaRPr lang="en-US" dirty="0"/>
          </a:p>
        </p:txBody>
      </p:sp>
      <p:sp>
        <p:nvSpPr>
          <p:cNvPr id="60" name="TextBox 59"/>
          <p:cNvSpPr txBox="1"/>
          <p:nvPr/>
        </p:nvSpPr>
        <p:spPr>
          <a:xfrm>
            <a:off x="5228512" y="5132406"/>
            <a:ext cx="558097" cy="369332"/>
          </a:xfrm>
          <a:prstGeom prst="rect">
            <a:avLst/>
          </a:prstGeom>
          <a:noFill/>
        </p:spPr>
        <p:txBody>
          <a:bodyPr wrap="square" rtlCol="0">
            <a:spAutoFit/>
          </a:bodyPr>
          <a:lstStyle/>
          <a:p>
            <a:pPr algn="ctr"/>
            <a:r>
              <a:rPr lang="en-US" dirty="0" smtClean="0"/>
              <a:t>20</a:t>
            </a:r>
            <a:endParaRPr lang="en-US" dirty="0"/>
          </a:p>
        </p:txBody>
      </p:sp>
      <p:sp>
        <p:nvSpPr>
          <p:cNvPr id="61" name="Oval 60"/>
          <p:cNvSpPr/>
          <p:nvPr/>
        </p:nvSpPr>
        <p:spPr>
          <a:xfrm>
            <a:off x="2808105" y="1888772"/>
            <a:ext cx="239888" cy="1841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3617021" y="2834924"/>
            <a:ext cx="239538" cy="1841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4478509" y="3511036"/>
            <a:ext cx="239888" cy="1841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5377739" y="4021478"/>
            <a:ext cx="239888" cy="1841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Freeform 65"/>
          <p:cNvSpPr/>
          <p:nvPr/>
        </p:nvSpPr>
        <p:spPr>
          <a:xfrm>
            <a:off x="2906882" y="1888773"/>
            <a:ext cx="3457222" cy="2455333"/>
          </a:xfrm>
          <a:custGeom>
            <a:avLst/>
            <a:gdLst>
              <a:gd name="connsiteX0" fmla="*/ 0 w 3513666"/>
              <a:gd name="connsiteY0" fmla="*/ 0 h 2144889"/>
              <a:gd name="connsiteX1" fmla="*/ 874889 w 3513666"/>
              <a:gd name="connsiteY1" fmla="*/ 987778 h 2144889"/>
              <a:gd name="connsiteX2" fmla="*/ 1778000 w 3513666"/>
              <a:gd name="connsiteY2" fmla="*/ 1594556 h 2144889"/>
              <a:gd name="connsiteX3" fmla="*/ 2695222 w 3513666"/>
              <a:gd name="connsiteY3" fmla="*/ 1975556 h 2144889"/>
              <a:gd name="connsiteX4" fmla="*/ 3513666 w 3513666"/>
              <a:gd name="connsiteY4" fmla="*/ 2144889 h 2144889"/>
              <a:gd name="connsiteX0" fmla="*/ 0 w 3513666"/>
              <a:gd name="connsiteY0" fmla="*/ 0 h 2144889"/>
              <a:gd name="connsiteX1" fmla="*/ 818444 w 3513666"/>
              <a:gd name="connsiteY1" fmla="*/ 1086555 h 2144889"/>
              <a:gd name="connsiteX2" fmla="*/ 1778000 w 3513666"/>
              <a:gd name="connsiteY2" fmla="*/ 1594556 h 2144889"/>
              <a:gd name="connsiteX3" fmla="*/ 2695222 w 3513666"/>
              <a:gd name="connsiteY3" fmla="*/ 1975556 h 2144889"/>
              <a:gd name="connsiteX4" fmla="*/ 3513666 w 3513666"/>
              <a:gd name="connsiteY4" fmla="*/ 2144889 h 2144889"/>
              <a:gd name="connsiteX0" fmla="*/ 0 w 3513666"/>
              <a:gd name="connsiteY0" fmla="*/ 0 h 2144889"/>
              <a:gd name="connsiteX1" fmla="*/ 818444 w 3513666"/>
              <a:gd name="connsiteY1" fmla="*/ 1086555 h 2144889"/>
              <a:gd name="connsiteX2" fmla="*/ 1693333 w 3513666"/>
              <a:gd name="connsiteY2" fmla="*/ 1693334 h 2144889"/>
              <a:gd name="connsiteX3" fmla="*/ 2695222 w 3513666"/>
              <a:gd name="connsiteY3" fmla="*/ 1975556 h 2144889"/>
              <a:gd name="connsiteX4" fmla="*/ 3513666 w 3513666"/>
              <a:gd name="connsiteY4" fmla="*/ 2144889 h 2144889"/>
              <a:gd name="connsiteX0" fmla="*/ 0 w 3513666"/>
              <a:gd name="connsiteY0" fmla="*/ 0 h 2262546"/>
              <a:gd name="connsiteX1" fmla="*/ 818444 w 3513666"/>
              <a:gd name="connsiteY1" fmla="*/ 1086555 h 2262546"/>
              <a:gd name="connsiteX2" fmla="*/ 1693333 w 3513666"/>
              <a:gd name="connsiteY2" fmla="*/ 1693334 h 2262546"/>
              <a:gd name="connsiteX3" fmla="*/ 2624666 w 3513666"/>
              <a:gd name="connsiteY3" fmla="*/ 2243667 h 2262546"/>
              <a:gd name="connsiteX4" fmla="*/ 3513666 w 3513666"/>
              <a:gd name="connsiteY4" fmla="*/ 2144889 h 2262546"/>
              <a:gd name="connsiteX0" fmla="*/ 0 w 3457222"/>
              <a:gd name="connsiteY0" fmla="*/ 0 h 2455333"/>
              <a:gd name="connsiteX1" fmla="*/ 818444 w 3457222"/>
              <a:gd name="connsiteY1" fmla="*/ 1086555 h 2455333"/>
              <a:gd name="connsiteX2" fmla="*/ 1693333 w 3457222"/>
              <a:gd name="connsiteY2" fmla="*/ 1693334 h 2455333"/>
              <a:gd name="connsiteX3" fmla="*/ 2624666 w 3457222"/>
              <a:gd name="connsiteY3" fmla="*/ 2243667 h 2455333"/>
              <a:gd name="connsiteX4" fmla="*/ 3457222 w 3457222"/>
              <a:gd name="connsiteY4" fmla="*/ 2455333 h 2455333"/>
              <a:gd name="connsiteX0" fmla="*/ 0 w 3457222"/>
              <a:gd name="connsiteY0" fmla="*/ 0 h 2455333"/>
              <a:gd name="connsiteX1" fmla="*/ 846667 w 3457222"/>
              <a:gd name="connsiteY1" fmla="*/ 1030111 h 2455333"/>
              <a:gd name="connsiteX2" fmla="*/ 1693333 w 3457222"/>
              <a:gd name="connsiteY2" fmla="*/ 1693334 h 2455333"/>
              <a:gd name="connsiteX3" fmla="*/ 2624666 w 3457222"/>
              <a:gd name="connsiteY3" fmla="*/ 2243667 h 2455333"/>
              <a:gd name="connsiteX4" fmla="*/ 3457222 w 3457222"/>
              <a:gd name="connsiteY4" fmla="*/ 2455333 h 2455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222" h="2455333">
                <a:moveTo>
                  <a:pt x="0" y="0"/>
                </a:moveTo>
                <a:cubicBezTo>
                  <a:pt x="289278" y="361009"/>
                  <a:pt x="564445" y="747889"/>
                  <a:pt x="846667" y="1030111"/>
                </a:cubicBezTo>
                <a:cubicBezTo>
                  <a:pt x="1128889" y="1312333"/>
                  <a:pt x="1397000" y="1491075"/>
                  <a:pt x="1693333" y="1693334"/>
                </a:cubicBezTo>
                <a:cubicBezTo>
                  <a:pt x="1989666" y="1895593"/>
                  <a:pt x="2330685" y="2116667"/>
                  <a:pt x="2624666" y="2243667"/>
                </a:cubicBezTo>
                <a:cubicBezTo>
                  <a:pt x="2918647" y="2370667"/>
                  <a:pt x="3457222" y="2455333"/>
                  <a:pt x="3457222" y="2455333"/>
                </a:cubicBezTo>
              </a:path>
            </a:pathLst>
          </a:custGeom>
          <a:ln>
            <a:solidFill>
              <a:srgbClr val="008000"/>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7" name="TextBox 66"/>
          <p:cNvSpPr txBox="1"/>
          <p:nvPr/>
        </p:nvSpPr>
        <p:spPr>
          <a:xfrm rot="16200000">
            <a:off x="-334415" y="3075062"/>
            <a:ext cx="2963333" cy="707886"/>
          </a:xfrm>
          <a:prstGeom prst="rect">
            <a:avLst/>
          </a:prstGeom>
          <a:noFill/>
        </p:spPr>
        <p:txBody>
          <a:bodyPr wrap="square" rtlCol="0">
            <a:spAutoFit/>
          </a:bodyPr>
          <a:lstStyle/>
          <a:p>
            <a:pPr algn="ctr"/>
            <a:r>
              <a:rPr lang="en-US" sz="2000" dirty="0" smtClean="0"/>
              <a:t>Overlay Frequency (#Overlay/million ESALS)</a:t>
            </a:r>
            <a:endParaRPr lang="en-US" sz="2000" dirty="0"/>
          </a:p>
        </p:txBody>
      </p:sp>
      <p:sp>
        <p:nvSpPr>
          <p:cNvPr id="68" name="TextBox 67"/>
          <p:cNvSpPr txBox="1"/>
          <p:nvPr/>
        </p:nvSpPr>
        <p:spPr>
          <a:xfrm>
            <a:off x="3617021" y="5501738"/>
            <a:ext cx="3015549" cy="400110"/>
          </a:xfrm>
          <a:prstGeom prst="rect">
            <a:avLst/>
          </a:prstGeom>
          <a:noFill/>
        </p:spPr>
        <p:txBody>
          <a:bodyPr wrap="square" rtlCol="0">
            <a:spAutoFit/>
          </a:bodyPr>
          <a:lstStyle/>
          <a:p>
            <a:pPr algn="ctr"/>
            <a:r>
              <a:rPr lang="en-US" sz="2000" dirty="0" smtClean="0"/>
              <a:t>Cracking Threshold (%)</a:t>
            </a:r>
            <a:endParaRPr lang="en-US" sz="2000" dirty="0"/>
          </a:p>
        </p:txBody>
      </p:sp>
      <p:cxnSp>
        <p:nvCxnSpPr>
          <p:cNvPr id="5" name="Straight Arrow Connector 4"/>
          <p:cNvCxnSpPr/>
          <p:nvPr/>
        </p:nvCxnSpPr>
        <p:spPr>
          <a:xfrm flipH="1">
            <a:off x="3797879" y="1920370"/>
            <a:ext cx="6858" cy="914554"/>
          </a:xfrm>
          <a:prstGeom prst="straightConnector1">
            <a:avLst/>
          </a:prstGeom>
          <a:ln>
            <a:solidFill>
              <a:srgbClr val="000090"/>
            </a:solidFill>
            <a:headEnd type="arrow"/>
            <a:tailEnd type="arrow"/>
          </a:ln>
        </p:spPr>
        <p:style>
          <a:lnRef idx="3">
            <a:schemeClr val="dk1"/>
          </a:lnRef>
          <a:fillRef idx="0">
            <a:schemeClr val="dk1"/>
          </a:fillRef>
          <a:effectRef idx="2">
            <a:schemeClr val="dk1"/>
          </a:effectRef>
          <a:fontRef idx="minor">
            <a:schemeClr val="tx1"/>
          </a:fontRef>
        </p:style>
      </p:cxnSp>
      <p:cxnSp>
        <p:nvCxnSpPr>
          <p:cNvPr id="33" name="Straight Arrow Connector 32"/>
          <p:cNvCxnSpPr/>
          <p:nvPr/>
        </p:nvCxnSpPr>
        <p:spPr>
          <a:xfrm flipH="1">
            <a:off x="5574462" y="3511036"/>
            <a:ext cx="43165" cy="694593"/>
          </a:xfrm>
          <a:prstGeom prst="straightConnector1">
            <a:avLst/>
          </a:prstGeom>
          <a:ln>
            <a:solidFill>
              <a:srgbClr val="000090"/>
            </a:solidFill>
            <a:headEnd type="arrow"/>
            <a:tailEnd type="arrow"/>
          </a:ln>
        </p:spPr>
        <p:style>
          <a:lnRef idx="3">
            <a:schemeClr val="dk1"/>
          </a:lnRef>
          <a:fillRef idx="0">
            <a:schemeClr val="dk1"/>
          </a:fillRef>
          <a:effectRef idx="2">
            <a:schemeClr val="dk1"/>
          </a:effectRef>
          <a:fontRef idx="minor">
            <a:schemeClr val="tx1"/>
          </a:fontRef>
        </p:style>
      </p:cxnSp>
      <p:cxnSp>
        <p:nvCxnSpPr>
          <p:cNvPr id="11" name="Straight Connector 10"/>
          <p:cNvCxnSpPr>
            <a:stCxn id="61" idx="7"/>
          </p:cNvCxnSpPr>
          <p:nvPr/>
        </p:nvCxnSpPr>
        <p:spPr>
          <a:xfrm>
            <a:off x="3012862" y="1915740"/>
            <a:ext cx="815475" cy="4630"/>
          </a:xfrm>
          <a:prstGeom prst="line">
            <a:avLst/>
          </a:prstGeom>
          <a:ln>
            <a:solidFill>
              <a:srgbClr val="0000FF"/>
            </a:solidFill>
            <a:prstDash val="dashDot"/>
          </a:ln>
        </p:spPr>
        <p:style>
          <a:lnRef idx="2">
            <a:schemeClr val="accent2"/>
          </a:lnRef>
          <a:fillRef idx="0">
            <a:schemeClr val="accent2"/>
          </a:fillRef>
          <a:effectRef idx="1">
            <a:schemeClr val="accent2"/>
          </a:effectRef>
          <a:fontRef idx="minor">
            <a:schemeClr val="tx1"/>
          </a:fontRef>
        </p:style>
      </p:cxnSp>
      <p:cxnSp>
        <p:nvCxnSpPr>
          <p:cNvPr id="44" name="Straight Connector 43"/>
          <p:cNvCxnSpPr/>
          <p:nvPr/>
        </p:nvCxnSpPr>
        <p:spPr>
          <a:xfrm>
            <a:off x="4675002" y="3520329"/>
            <a:ext cx="952360" cy="4630"/>
          </a:xfrm>
          <a:prstGeom prst="line">
            <a:avLst/>
          </a:prstGeom>
          <a:ln>
            <a:solidFill>
              <a:srgbClr val="0000FF"/>
            </a:solidFill>
            <a:prstDash val="dashDot"/>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778198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animBg="1"/>
      <p:bldP spid="6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753"/>
            <a:ext cx="7620000" cy="1024089"/>
          </a:xfrm>
        </p:spPr>
        <p:txBody>
          <a:bodyPr/>
          <a:lstStyle/>
          <a:p>
            <a:r>
              <a:rPr lang="en-US" sz="3600" dirty="0" smtClean="0"/>
              <a:t>ESAL equation:</a:t>
            </a:r>
            <a:endParaRPr lang="en-US" sz="3600" dirty="0"/>
          </a:p>
        </p:txBody>
      </p:sp>
      <p:sp>
        <p:nvSpPr>
          <p:cNvPr id="4" name="Slide Number Placeholder 3"/>
          <p:cNvSpPr>
            <a:spLocks noGrp="1"/>
          </p:cNvSpPr>
          <p:nvPr>
            <p:ph type="sldNum" sz="quarter" idx="12"/>
          </p:nvPr>
        </p:nvSpPr>
        <p:spPr/>
        <p:txBody>
          <a:bodyPr/>
          <a:lstStyle/>
          <a:p>
            <a:fld id="{E7D98B81-955B-6841-9747-E03BBBCFB43B}" type="slidenum">
              <a:rPr lang="en-US" smtClean="0"/>
              <a:t>38</a:t>
            </a:fld>
            <a:endParaRPr lang="en-US"/>
          </a:p>
        </p:txBody>
      </p:sp>
      <p:pic>
        <p:nvPicPr>
          <p:cNvPr id="5" name="Picture 4" descr="Screen Shot 2015-07-14 at 5.00.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037" y="1283963"/>
            <a:ext cx="6539762" cy="1832478"/>
          </a:xfrm>
          <a:prstGeom prst="rect">
            <a:avLst/>
          </a:prstGeom>
        </p:spPr>
      </p:pic>
      <p:sp>
        <p:nvSpPr>
          <p:cNvPr id="6" name="TextBox 5"/>
          <p:cNvSpPr txBox="1"/>
          <p:nvPr/>
        </p:nvSpPr>
        <p:spPr>
          <a:xfrm>
            <a:off x="849037" y="3405551"/>
            <a:ext cx="7073719" cy="2862322"/>
          </a:xfrm>
          <a:prstGeom prst="rect">
            <a:avLst/>
          </a:prstGeom>
          <a:noFill/>
        </p:spPr>
        <p:txBody>
          <a:bodyPr wrap="square" rtlCol="0">
            <a:spAutoFit/>
          </a:bodyPr>
          <a:lstStyle/>
          <a:p>
            <a:r>
              <a:rPr lang="en-US" sz="2000" dirty="0" smtClean="0"/>
              <a:t>W = axle applications inverse of equivalency factors</a:t>
            </a:r>
          </a:p>
          <a:p>
            <a:r>
              <a:rPr lang="en-US" sz="2000" dirty="0" smtClean="0"/>
              <a:t>Lx = axle load being evaluated (kips)</a:t>
            </a:r>
          </a:p>
          <a:p>
            <a:r>
              <a:rPr lang="en-US" sz="2000" dirty="0" smtClean="0"/>
              <a:t>L18 = 18(standard axle load in kips)</a:t>
            </a:r>
          </a:p>
          <a:p>
            <a:r>
              <a:rPr lang="en-US" sz="2000" dirty="0" smtClean="0"/>
              <a:t>L2   = code for axle configuration</a:t>
            </a:r>
          </a:p>
          <a:p>
            <a:r>
              <a:rPr lang="en-US" sz="2000" dirty="0" smtClean="0"/>
              <a:t>G    = a function of the ratio of loss in serviceability at time t, to the potential loss taken at a point where </a:t>
            </a:r>
            <a:r>
              <a:rPr lang="en-US" sz="2000" dirty="0" err="1" smtClean="0"/>
              <a:t>pt</a:t>
            </a:r>
            <a:r>
              <a:rPr lang="en-US" sz="2000" dirty="0"/>
              <a:t> </a:t>
            </a:r>
            <a:r>
              <a:rPr lang="en-US" sz="2000" dirty="0" smtClean="0"/>
              <a:t>= 1.5</a:t>
            </a:r>
          </a:p>
          <a:p>
            <a:r>
              <a:rPr lang="en-US" sz="2000" dirty="0" err="1" smtClean="0"/>
              <a:t>Pt</a:t>
            </a:r>
            <a:r>
              <a:rPr lang="en-US" sz="2000" dirty="0" smtClean="0"/>
              <a:t>   = terminal serviceability index</a:t>
            </a:r>
          </a:p>
          <a:p>
            <a:r>
              <a:rPr lang="en-US" sz="2000" dirty="0" smtClean="0"/>
              <a:t>β=  function that determines the relationship between serviceability and axle load application.    </a:t>
            </a:r>
            <a:endParaRPr lang="en-US" sz="2000" dirty="0"/>
          </a:p>
        </p:txBody>
      </p:sp>
      <p:sp>
        <p:nvSpPr>
          <p:cNvPr id="7" name="TextBox 6"/>
          <p:cNvSpPr txBox="1"/>
          <p:nvPr/>
        </p:nvSpPr>
        <p:spPr>
          <a:xfrm>
            <a:off x="457200" y="6349332"/>
            <a:ext cx="7465556" cy="338554"/>
          </a:xfrm>
          <a:prstGeom prst="rect">
            <a:avLst/>
          </a:prstGeom>
          <a:noFill/>
        </p:spPr>
        <p:txBody>
          <a:bodyPr wrap="square" rtlCol="0">
            <a:spAutoFit/>
          </a:bodyPr>
          <a:lstStyle/>
          <a:p>
            <a:r>
              <a:rPr lang="en-US" sz="1600" dirty="0"/>
              <a:t>http://</a:t>
            </a:r>
            <a:r>
              <a:rPr lang="en-US" sz="1600" dirty="0" err="1"/>
              <a:t>www.pavementinteractive.org</a:t>
            </a:r>
            <a:r>
              <a:rPr lang="en-US" sz="1600" dirty="0"/>
              <a:t>/article/flexible-pavement-</a:t>
            </a:r>
            <a:r>
              <a:rPr lang="en-US" sz="1600" dirty="0" err="1"/>
              <a:t>esal</a:t>
            </a:r>
            <a:r>
              <a:rPr lang="en-US" sz="1600" dirty="0"/>
              <a:t>-equation/</a:t>
            </a:r>
          </a:p>
        </p:txBody>
      </p:sp>
    </p:spTree>
    <p:extLst>
      <p:ext uri="{BB962C8B-B14F-4D97-AF65-F5344CB8AC3E}">
        <p14:creationId xmlns:p14="http://schemas.microsoft.com/office/powerpoint/2010/main" val="160308356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48901"/>
          </a:xfrm>
        </p:spPr>
        <p:txBody>
          <a:bodyPr/>
          <a:lstStyle/>
          <a:p>
            <a:r>
              <a:rPr lang="en-US" sz="3600" dirty="0" smtClean="0"/>
              <a:t>Typical lane section - Caltrans</a:t>
            </a:r>
            <a:endParaRPr lang="en-US" sz="3600" dirty="0"/>
          </a:p>
        </p:txBody>
      </p:sp>
      <p:sp>
        <p:nvSpPr>
          <p:cNvPr id="4" name="Slide Number Placeholder 3"/>
          <p:cNvSpPr>
            <a:spLocks noGrp="1"/>
          </p:cNvSpPr>
          <p:nvPr>
            <p:ph type="sldNum" sz="quarter" idx="12"/>
          </p:nvPr>
        </p:nvSpPr>
        <p:spPr/>
        <p:txBody>
          <a:bodyPr/>
          <a:lstStyle/>
          <a:p>
            <a:fld id="{E7D98B81-955B-6841-9747-E03BBBCFB43B}" type="slidenum">
              <a:rPr lang="en-US" smtClean="0"/>
              <a:t>39</a:t>
            </a:fld>
            <a:endParaRPr lang="en-US"/>
          </a:p>
        </p:txBody>
      </p:sp>
      <p:pic>
        <p:nvPicPr>
          <p:cNvPr id="5" name="Picture 4" descr="Screen Shot 2015-07-14 at 5.26.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811" y="970074"/>
            <a:ext cx="6774713" cy="5232114"/>
          </a:xfrm>
          <a:prstGeom prst="rect">
            <a:avLst/>
          </a:prstGeom>
        </p:spPr>
      </p:pic>
      <p:sp>
        <p:nvSpPr>
          <p:cNvPr id="7" name="TextBox 6"/>
          <p:cNvSpPr txBox="1"/>
          <p:nvPr/>
        </p:nvSpPr>
        <p:spPr>
          <a:xfrm rot="16200000">
            <a:off x="3053081" y="3601242"/>
            <a:ext cx="1680368"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Lane center-line</a:t>
            </a:r>
            <a:endParaRPr lang="en-US" dirty="0"/>
          </a:p>
        </p:txBody>
      </p:sp>
      <p:sp>
        <p:nvSpPr>
          <p:cNvPr id="8" name="TextBox 7"/>
          <p:cNvSpPr txBox="1"/>
          <p:nvPr/>
        </p:nvSpPr>
        <p:spPr>
          <a:xfrm rot="16200000">
            <a:off x="-330172" y="3763466"/>
            <a:ext cx="2424450"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Marked lane boundary</a:t>
            </a:r>
            <a:endParaRPr lang="en-US" dirty="0"/>
          </a:p>
        </p:txBody>
      </p:sp>
      <p:sp>
        <p:nvSpPr>
          <p:cNvPr id="9" name="TextBox 8"/>
          <p:cNvSpPr txBox="1"/>
          <p:nvPr/>
        </p:nvSpPr>
        <p:spPr>
          <a:xfrm rot="16200000">
            <a:off x="5788675" y="3551618"/>
            <a:ext cx="2424450"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Marked lane boundary</a:t>
            </a:r>
            <a:endParaRPr lang="en-US" dirty="0"/>
          </a:p>
        </p:txBody>
      </p:sp>
      <p:sp>
        <p:nvSpPr>
          <p:cNvPr id="10" name="TextBox 9"/>
          <p:cNvSpPr txBox="1"/>
          <p:nvPr/>
        </p:nvSpPr>
        <p:spPr>
          <a:xfrm>
            <a:off x="202037" y="6211669"/>
            <a:ext cx="8081500" cy="584776"/>
          </a:xfrm>
          <a:prstGeom prst="rect">
            <a:avLst/>
          </a:prstGeom>
          <a:noFill/>
        </p:spPr>
        <p:txBody>
          <a:bodyPr wrap="square" rtlCol="0">
            <a:spAutoFit/>
          </a:bodyPr>
          <a:lstStyle/>
          <a:p>
            <a:r>
              <a:rPr lang="en-US" sz="1600" dirty="0" err="1"/>
              <a:t>Pengcheng</a:t>
            </a:r>
            <a:r>
              <a:rPr lang="en-US" sz="1600" dirty="0"/>
              <a:t> Fu</a:t>
            </a:r>
            <a:r>
              <a:rPr lang="en-US" sz="1600" dirty="0" smtClean="0"/>
              <a:t>, et al. “</a:t>
            </a:r>
            <a:r>
              <a:rPr lang="en-US" sz="1600" dirty="0"/>
              <a:t>New Method for Classifying </a:t>
            </a:r>
            <a:r>
              <a:rPr lang="en-US" sz="1600" dirty="0" smtClean="0"/>
              <a:t>and Quantifying </a:t>
            </a:r>
            <a:r>
              <a:rPr lang="en-US" sz="1600" dirty="0"/>
              <a:t>Cracking of </a:t>
            </a:r>
            <a:r>
              <a:rPr lang="en-US" sz="1600" dirty="0" smtClean="0"/>
              <a:t>Flexible Pavements </a:t>
            </a:r>
            <a:r>
              <a:rPr lang="en-US" sz="1600" dirty="0"/>
              <a:t>in Automated </a:t>
            </a:r>
            <a:r>
              <a:rPr lang="en-US" sz="1600" dirty="0" smtClean="0"/>
              <a:t>Pavement Condition Survey”</a:t>
            </a:r>
            <a:endParaRPr lang="en-US" sz="1600" dirty="0"/>
          </a:p>
        </p:txBody>
      </p:sp>
    </p:spTree>
    <p:extLst>
      <p:ext uri="{BB962C8B-B14F-4D97-AF65-F5344CB8AC3E}">
        <p14:creationId xmlns:p14="http://schemas.microsoft.com/office/powerpoint/2010/main" val="35684185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893"/>
            <a:ext cx="7620000" cy="1143000"/>
          </a:xfrm>
        </p:spPr>
        <p:txBody>
          <a:bodyPr/>
          <a:lstStyle/>
          <a:p>
            <a:pPr marL="742950" indent="-742950">
              <a:buFont typeface="Wingdings" charset="2"/>
              <a:buChar char="u"/>
            </a:pPr>
            <a:r>
              <a:rPr lang="en-US" sz="3600" dirty="0" smtClean="0"/>
              <a:t>Research Motivation</a:t>
            </a:r>
            <a:endParaRPr lang="en-US" sz="3600" dirty="0"/>
          </a:p>
        </p:txBody>
      </p:sp>
      <p:sp>
        <p:nvSpPr>
          <p:cNvPr id="3" name="Content Placeholder 2"/>
          <p:cNvSpPr>
            <a:spLocks noGrp="1"/>
          </p:cNvSpPr>
          <p:nvPr>
            <p:ph idx="1"/>
          </p:nvPr>
        </p:nvSpPr>
        <p:spPr>
          <a:xfrm>
            <a:off x="457200" y="1157892"/>
            <a:ext cx="7620000" cy="5242907"/>
          </a:xfrm>
        </p:spPr>
        <p:txBody>
          <a:bodyPr>
            <a:normAutofit/>
          </a:bodyPr>
          <a:lstStyle/>
          <a:p>
            <a:r>
              <a:rPr lang="en-US" sz="2400" dirty="0" smtClean="0"/>
              <a:t>In the next 10 years, GHG emissions by federal agencies to be reduced by 40% from 2008 levels [Obama, 2015]</a:t>
            </a:r>
          </a:p>
          <a:p>
            <a:r>
              <a:rPr lang="en-US" sz="2400" dirty="0" smtClean="0"/>
              <a:t>In California, GHG emissions to be reduced to 1990 levels by 2020 [AB32]</a:t>
            </a:r>
          </a:p>
          <a:p>
            <a:pPr marL="114300" indent="0">
              <a:buNone/>
            </a:pPr>
            <a:endParaRPr lang="en-US" sz="2400" dirty="0" smtClean="0"/>
          </a:p>
          <a:p>
            <a:pPr marL="114300" indent="0">
              <a:buNone/>
            </a:pPr>
            <a:r>
              <a:rPr lang="en-US" sz="2800" b="1" dirty="0" smtClean="0">
                <a:solidFill>
                  <a:schemeClr val="accent2">
                    <a:lumMod val="50000"/>
                  </a:schemeClr>
                </a:solidFill>
              </a:rPr>
              <a:t>The transportation sector:</a:t>
            </a:r>
            <a:endParaRPr lang="en-US" sz="2800" b="1" dirty="0">
              <a:solidFill>
                <a:schemeClr val="accent2">
                  <a:lumMod val="50000"/>
                </a:schemeClr>
              </a:solidFill>
            </a:endParaRPr>
          </a:p>
          <a:p>
            <a:r>
              <a:rPr lang="en-US" sz="2400" dirty="0" smtClean="0"/>
              <a:t>Accounts for 28% of emissions in the US</a:t>
            </a:r>
          </a:p>
          <a:p>
            <a:r>
              <a:rPr lang="en-US" sz="2400" dirty="0" smtClean="0"/>
              <a:t>Accounts for 39% of emissions in California</a:t>
            </a:r>
          </a:p>
          <a:p>
            <a:endParaRPr lang="en-US" sz="2400" dirty="0" smtClean="0"/>
          </a:p>
          <a:p>
            <a:endParaRPr lang="en-US" sz="2400" dirty="0" smtClean="0"/>
          </a:p>
          <a:p>
            <a:endParaRPr lang="en-US" sz="2400" dirty="0"/>
          </a:p>
        </p:txBody>
      </p:sp>
      <p:sp>
        <p:nvSpPr>
          <p:cNvPr id="6" name="Slide Number Placeholder 5"/>
          <p:cNvSpPr>
            <a:spLocks noGrp="1"/>
          </p:cNvSpPr>
          <p:nvPr>
            <p:ph type="sldNum" sz="quarter" idx="12"/>
          </p:nvPr>
        </p:nvSpPr>
        <p:spPr>
          <a:xfrm>
            <a:off x="8531788" y="5635994"/>
            <a:ext cx="548640" cy="396240"/>
          </a:xfrm>
        </p:spPr>
        <p:txBody>
          <a:bodyPr/>
          <a:lstStyle/>
          <a:p>
            <a:fld id="{E7D98B81-955B-6841-9747-E03BBBCFB43B}" type="slidenum">
              <a:rPr lang="en-US" smtClean="0"/>
              <a:t>4</a:t>
            </a:fld>
            <a:endParaRPr lang="en-US" dirty="0"/>
          </a:p>
        </p:txBody>
      </p:sp>
    </p:spTree>
    <p:extLst>
      <p:ext uri="{BB962C8B-B14F-4D97-AF65-F5344CB8AC3E}">
        <p14:creationId xmlns:p14="http://schemas.microsoft.com/office/powerpoint/2010/main" val="6797148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721"/>
            <a:ext cx="7494418" cy="547889"/>
          </a:xfrm>
        </p:spPr>
        <p:txBody>
          <a:bodyPr/>
          <a:lstStyle/>
          <a:p>
            <a:r>
              <a:rPr lang="en-US" sz="3600" dirty="0" smtClean="0"/>
              <a:t>Types of pavement cracking</a:t>
            </a:r>
            <a:endParaRPr lang="en-US" sz="3600" dirty="0"/>
          </a:p>
        </p:txBody>
      </p:sp>
      <p:sp>
        <p:nvSpPr>
          <p:cNvPr id="4" name="Slide Number Placeholder 3"/>
          <p:cNvSpPr>
            <a:spLocks noGrp="1"/>
          </p:cNvSpPr>
          <p:nvPr>
            <p:ph type="sldNum" sz="quarter" idx="12"/>
          </p:nvPr>
        </p:nvSpPr>
        <p:spPr/>
        <p:txBody>
          <a:bodyPr/>
          <a:lstStyle/>
          <a:p>
            <a:fld id="{E7D98B81-955B-6841-9747-E03BBBCFB43B}" type="slidenum">
              <a:rPr lang="en-US" smtClean="0"/>
              <a:t>40</a:t>
            </a:fld>
            <a:endParaRPr lang="en-US"/>
          </a:p>
        </p:txBody>
      </p:sp>
      <p:pic>
        <p:nvPicPr>
          <p:cNvPr id="5" name="Picture 4" descr="Screen Shot 2015-07-14 at 5.29.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0013" y="605610"/>
            <a:ext cx="4216400" cy="6172200"/>
          </a:xfrm>
          <a:prstGeom prst="rect">
            <a:avLst/>
          </a:prstGeom>
        </p:spPr>
      </p:pic>
      <p:pic>
        <p:nvPicPr>
          <p:cNvPr id="6" name="Picture 5" descr="Screen Shot 2015-07-14 at 5.28.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5610"/>
            <a:ext cx="4559300" cy="6108700"/>
          </a:xfrm>
          <a:prstGeom prst="rect">
            <a:avLst/>
          </a:prstGeom>
        </p:spPr>
      </p:pic>
      <p:sp>
        <p:nvSpPr>
          <p:cNvPr id="7" name="TextBox 6"/>
          <p:cNvSpPr txBox="1"/>
          <p:nvPr/>
        </p:nvSpPr>
        <p:spPr>
          <a:xfrm>
            <a:off x="144312" y="6211669"/>
            <a:ext cx="8262101" cy="58477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err="1"/>
              <a:t>Pengcheng</a:t>
            </a:r>
            <a:r>
              <a:rPr lang="en-US" sz="1600" dirty="0"/>
              <a:t> Fu</a:t>
            </a:r>
            <a:r>
              <a:rPr lang="en-US" sz="1600" dirty="0" smtClean="0"/>
              <a:t>, et al. “</a:t>
            </a:r>
            <a:r>
              <a:rPr lang="en-US" sz="1600" dirty="0"/>
              <a:t>New Method for Classifying </a:t>
            </a:r>
            <a:r>
              <a:rPr lang="en-US" sz="1600" dirty="0" smtClean="0"/>
              <a:t>and Quantifying </a:t>
            </a:r>
            <a:r>
              <a:rPr lang="en-US" sz="1600" dirty="0"/>
              <a:t>Cracking of </a:t>
            </a:r>
            <a:r>
              <a:rPr lang="en-US" sz="1600" dirty="0" smtClean="0"/>
              <a:t>Flexible Pavements </a:t>
            </a:r>
            <a:r>
              <a:rPr lang="en-US" sz="1600" dirty="0"/>
              <a:t>in Automated </a:t>
            </a:r>
            <a:r>
              <a:rPr lang="en-US" sz="1600" dirty="0" smtClean="0"/>
              <a:t>Pavement Condition Survey”</a:t>
            </a:r>
            <a:endParaRPr lang="en-US" sz="1600" dirty="0"/>
          </a:p>
        </p:txBody>
      </p:sp>
    </p:spTree>
    <p:extLst>
      <p:ext uri="{BB962C8B-B14F-4D97-AF65-F5344CB8AC3E}">
        <p14:creationId xmlns:p14="http://schemas.microsoft.com/office/powerpoint/2010/main" val="98672315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33459"/>
          </a:xfrm>
        </p:spPr>
        <p:txBody>
          <a:bodyPr/>
          <a:lstStyle/>
          <a:p>
            <a:r>
              <a:rPr lang="en-US" sz="3200" dirty="0" smtClean="0"/>
              <a:t>Crack progression and Initiation models</a:t>
            </a:r>
            <a:endParaRPr lang="en-US" sz="3200" dirty="0"/>
          </a:p>
        </p:txBody>
      </p:sp>
      <p:sp>
        <p:nvSpPr>
          <p:cNvPr id="4" name="Slide Number Placeholder 3"/>
          <p:cNvSpPr>
            <a:spLocks noGrp="1"/>
          </p:cNvSpPr>
          <p:nvPr>
            <p:ph type="sldNum" sz="quarter" idx="12"/>
          </p:nvPr>
        </p:nvSpPr>
        <p:spPr/>
        <p:txBody>
          <a:bodyPr/>
          <a:lstStyle/>
          <a:p>
            <a:fld id="{E7D98B81-955B-6841-9747-E03BBBCFB43B}" type="slidenum">
              <a:rPr lang="en-US" smtClean="0"/>
              <a:t>41</a:t>
            </a:fld>
            <a:endParaRPr lang="en-US"/>
          </a:p>
        </p:txBody>
      </p:sp>
      <p:pic>
        <p:nvPicPr>
          <p:cNvPr id="5" name="Picture 4" descr="Screen Shot 2015-07-15 at 11.44.1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1750" y="3723018"/>
            <a:ext cx="3626058" cy="1238166"/>
          </a:xfrm>
          <a:prstGeom prst="rect">
            <a:avLst/>
          </a:prstGeom>
        </p:spPr>
      </p:pic>
      <p:pic>
        <p:nvPicPr>
          <p:cNvPr id="6" name="Picture 5" descr="Screen Shot 2015-07-15 at 11.42.2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099" y="1471890"/>
            <a:ext cx="6742967" cy="1337448"/>
          </a:xfrm>
          <a:prstGeom prst="rect">
            <a:avLst/>
          </a:prstGeom>
        </p:spPr>
      </p:pic>
      <p:sp>
        <p:nvSpPr>
          <p:cNvPr id="7" name="TextBox 6"/>
          <p:cNvSpPr txBox="1"/>
          <p:nvPr/>
        </p:nvSpPr>
        <p:spPr>
          <a:xfrm>
            <a:off x="562819" y="1082273"/>
            <a:ext cx="3073856" cy="461665"/>
          </a:xfrm>
          <a:prstGeom prst="rect">
            <a:avLst/>
          </a:prstGeom>
          <a:noFill/>
        </p:spPr>
        <p:txBody>
          <a:bodyPr wrap="square" rtlCol="0">
            <a:spAutoFit/>
          </a:bodyPr>
          <a:lstStyle/>
          <a:p>
            <a:r>
              <a:rPr lang="en-US" sz="2400" dirty="0" smtClean="0"/>
              <a:t>Crack initiation model</a:t>
            </a:r>
            <a:endParaRPr lang="en-US" sz="2400" dirty="0"/>
          </a:p>
        </p:txBody>
      </p:sp>
      <p:sp>
        <p:nvSpPr>
          <p:cNvPr id="8" name="TextBox 7"/>
          <p:cNvSpPr txBox="1"/>
          <p:nvPr/>
        </p:nvSpPr>
        <p:spPr>
          <a:xfrm>
            <a:off x="606113" y="3125043"/>
            <a:ext cx="3492362" cy="461665"/>
          </a:xfrm>
          <a:prstGeom prst="rect">
            <a:avLst/>
          </a:prstGeom>
          <a:noFill/>
        </p:spPr>
        <p:txBody>
          <a:bodyPr wrap="square" rtlCol="0">
            <a:spAutoFit/>
          </a:bodyPr>
          <a:lstStyle/>
          <a:p>
            <a:r>
              <a:rPr lang="en-US" sz="2400" dirty="0" smtClean="0"/>
              <a:t>Crack progression model</a:t>
            </a:r>
            <a:endParaRPr lang="en-US" sz="2400" dirty="0"/>
          </a:p>
        </p:txBody>
      </p:sp>
    </p:spTree>
    <p:extLst>
      <p:ext uri="{BB962C8B-B14F-4D97-AF65-F5344CB8AC3E}">
        <p14:creationId xmlns:p14="http://schemas.microsoft.com/office/powerpoint/2010/main" val="20681191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358" y="35361"/>
            <a:ext cx="7449841" cy="547053"/>
          </a:xfrm>
        </p:spPr>
        <p:txBody>
          <a:bodyPr/>
          <a:lstStyle/>
          <a:p>
            <a:pPr algn="ctr"/>
            <a:r>
              <a:rPr lang="en-US" sz="3600" dirty="0" smtClean="0"/>
              <a:t>Vehicle Types</a:t>
            </a:r>
            <a:endParaRPr lang="en-US" sz="3600" dirty="0"/>
          </a:p>
        </p:txBody>
      </p:sp>
      <p:grpSp>
        <p:nvGrpSpPr>
          <p:cNvPr id="264" name="Group 263"/>
          <p:cNvGrpSpPr/>
          <p:nvPr/>
        </p:nvGrpSpPr>
        <p:grpSpPr>
          <a:xfrm>
            <a:off x="184445" y="735952"/>
            <a:ext cx="8661909" cy="5576682"/>
            <a:chOff x="184446" y="1357720"/>
            <a:chExt cx="8509000" cy="5243513"/>
          </a:xfrm>
        </p:grpSpPr>
        <p:sp>
          <p:nvSpPr>
            <p:cNvPr id="4" name="Rectangle 375"/>
            <p:cNvSpPr>
              <a:spLocks noChangeArrowheads="1"/>
            </p:cNvSpPr>
            <p:nvPr/>
          </p:nvSpPr>
          <p:spPr bwMode="auto">
            <a:xfrm>
              <a:off x="184446" y="4048533"/>
              <a:ext cx="4662488" cy="2552700"/>
            </a:xfrm>
            <a:prstGeom prst="rect">
              <a:avLst/>
            </a:prstGeom>
            <a:solidFill>
              <a:srgbClr val="E4F5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 name="Freeform 480"/>
            <p:cNvSpPr>
              <a:spLocks/>
            </p:cNvSpPr>
            <p:nvPr/>
          </p:nvSpPr>
          <p:spPr bwMode="auto">
            <a:xfrm>
              <a:off x="441621" y="4499383"/>
              <a:ext cx="4140200" cy="1595437"/>
            </a:xfrm>
            <a:custGeom>
              <a:avLst/>
              <a:gdLst>
                <a:gd name="T0" fmla="*/ 3441635 w 2750"/>
                <a:gd name="T1" fmla="*/ 1130352 h 1060"/>
                <a:gd name="T2" fmla="*/ 3315171 w 2750"/>
                <a:gd name="T3" fmla="*/ 1184537 h 1060"/>
                <a:gd name="T4" fmla="*/ 3242906 w 2750"/>
                <a:gd name="T5" fmla="*/ 1255278 h 1060"/>
                <a:gd name="T6" fmla="*/ 3194729 w 2750"/>
                <a:gd name="T7" fmla="*/ 1408801 h 1060"/>
                <a:gd name="T8" fmla="*/ 3143541 w 2750"/>
                <a:gd name="T9" fmla="*/ 1535232 h 1060"/>
                <a:gd name="T10" fmla="*/ 2699410 w 2750"/>
                <a:gd name="T11" fmla="*/ 1586406 h 1060"/>
                <a:gd name="T12" fmla="*/ 2654245 w 2750"/>
                <a:gd name="T13" fmla="*/ 1580386 h 1060"/>
                <a:gd name="T14" fmla="*/ 2612090 w 2750"/>
                <a:gd name="T15" fmla="*/ 1565334 h 1060"/>
                <a:gd name="T16" fmla="*/ 2575957 w 2750"/>
                <a:gd name="T17" fmla="*/ 1592427 h 1060"/>
                <a:gd name="T18" fmla="*/ 2542836 w 2750"/>
                <a:gd name="T19" fmla="*/ 1568345 h 1060"/>
                <a:gd name="T20" fmla="*/ 2220653 w 2750"/>
                <a:gd name="T21" fmla="*/ 1550283 h 1060"/>
                <a:gd name="T22" fmla="*/ 1654574 w 2750"/>
                <a:gd name="T23" fmla="*/ 1559314 h 1060"/>
                <a:gd name="T24" fmla="*/ 1645541 w 2750"/>
                <a:gd name="T25" fmla="*/ 1505129 h 1060"/>
                <a:gd name="T26" fmla="*/ 1588331 w 2750"/>
                <a:gd name="T27" fmla="*/ 1306452 h 1060"/>
                <a:gd name="T28" fmla="*/ 1525099 w 2750"/>
                <a:gd name="T29" fmla="*/ 1219155 h 1060"/>
                <a:gd name="T30" fmla="*/ 1109574 w 2750"/>
                <a:gd name="T31" fmla="*/ 1222165 h 1060"/>
                <a:gd name="T32" fmla="*/ 1079463 w 2750"/>
                <a:gd name="T33" fmla="*/ 1252268 h 1060"/>
                <a:gd name="T34" fmla="*/ 1017736 w 2750"/>
                <a:gd name="T35" fmla="*/ 1447934 h 1060"/>
                <a:gd name="T36" fmla="*/ 1014725 w 2750"/>
                <a:gd name="T37" fmla="*/ 1532222 h 1060"/>
                <a:gd name="T38" fmla="*/ 1002681 w 2750"/>
                <a:gd name="T39" fmla="*/ 1568345 h 1060"/>
                <a:gd name="T40" fmla="*/ 198730 w 2750"/>
                <a:gd name="T41" fmla="*/ 1538242 h 1060"/>
                <a:gd name="T42" fmla="*/ 189696 w 2750"/>
                <a:gd name="T43" fmla="*/ 1490078 h 1060"/>
                <a:gd name="T44" fmla="*/ 105387 w 2750"/>
                <a:gd name="T45" fmla="*/ 711926 h 1060"/>
                <a:gd name="T46" fmla="*/ 18066 w 2750"/>
                <a:gd name="T47" fmla="*/ 373272 h 1060"/>
                <a:gd name="T48" fmla="*/ 3011 w 2750"/>
                <a:gd name="T49" fmla="*/ 316077 h 1060"/>
                <a:gd name="T50" fmla="*/ 337238 w 2750"/>
                <a:gd name="T51" fmla="*/ 213728 h 1060"/>
                <a:gd name="T52" fmla="*/ 2973416 w 2750"/>
                <a:gd name="T53" fmla="*/ 69236 h 1060"/>
                <a:gd name="T54" fmla="*/ 2994494 w 2750"/>
                <a:gd name="T55" fmla="*/ 141482 h 1060"/>
                <a:gd name="T56" fmla="*/ 3541000 w 2750"/>
                <a:gd name="T57" fmla="*/ 225769 h 1060"/>
                <a:gd name="T58" fmla="*/ 3598210 w 2750"/>
                <a:gd name="T59" fmla="*/ 204698 h 1060"/>
                <a:gd name="T60" fmla="*/ 3929426 w 2750"/>
                <a:gd name="T61" fmla="*/ 159544 h 1060"/>
                <a:gd name="T62" fmla="*/ 3959537 w 2750"/>
                <a:gd name="T63" fmla="*/ 273934 h 1060"/>
                <a:gd name="T64" fmla="*/ 4007714 w 2750"/>
                <a:gd name="T65" fmla="*/ 279954 h 1060"/>
                <a:gd name="T66" fmla="*/ 4061913 w 2750"/>
                <a:gd name="T67" fmla="*/ 295005 h 1060"/>
                <a:gd name="T68" fmla="*/ 4049868 w 2750"/>
                <a:gd name="T69" fmla="*/ 552382 h 1060"/>
                <a:gd name="T70" fmla="*/ 4073957 w 2750"/>
                <a:gd name="T71" fmla="*/ 754070 h 1060"/>
                <a:gd name="T72" fmla="*/ 4119123 w 2750"/>
                <a:gd name="T73" fmla="*/ 814275 h 1060"/>
                <a:gd name="T74" fmla="*/ 4140200 w 2750"/>
                <a:gd name="T75" fmla="*/ 928665 h 1060"/>
                <a:gd name="T76" fmla="*/ 4113101 w 2750"/>
                <a:gd name="T77" fmla="*/ 1112291 h 1060"/>
                <a:gd name="T78" fmla="*/ 4140200 w 2750"/>
                <a:gd name="T79" fmla="*/ 1175506 h 1060"/>
                <a:gd name="T80" fmla="*/ 4113101 w 2750"/>
                <a:gd name="T81" fmla="*/ 1393750 h 1060"/>
                <a:gd name="T82" fmla="*/ 4092023 w 2750"/>
                <a:gd name="T83" fmla="*/ 1459975 h 1060"/>
                <a:gd name="T84" fmla="*/ 4043846 w 2750"/>
                <a:gd name="T85" fmla="*/ 1478037 h 1060"/>
                <a:gd name="T86" fmla="*/ 3920393 w 2750"/>
                <a:gd name="T87" fmla="*/ 1475027 h 1060"/>
                <a:gd name="T88" fmla="*/ 3727686 w 2750"/>
                <a:gd name="T89" fmla="*/ 1481047 h 1060"/>
                <a:gd name="T90" fmla="*/ 3718652 w 2750"/>
                <a:gd name="T91" fmla="*/ 1288391 h 1060"/>
                <a:gd name="T92" fmla="*/ 3640365 w 2750"/>
                <a:gd name="T93" fmla="*/ 1181526 h 1060"/>
                <a:gd name="T94" fmla="*/ 3553044 w 2750"/>
                <a:gd name="T95" fmla="*/ 1136373 h 10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750" h="1060">
                  <a:moveTo>
                    <a:pt x="2330" y="749"/>
                  </a:moveTo>
                  <a:lnTo>
                    <a:pt x="2316" y="749"/>
                  </a:lnTo>
                  <a:lnTo>
                    <a:pt x="2300" y="749"/>
                  </a:lnTo>
                  <a:lnTo>
                    <a:pt x="2286" y="751"/>
                  </a:lnTo>
                  <a:lnTo>
                    <a:pt x="2272" y="755"/>
                  </a:lnTo>
                  <a:lnTo>
                    <a:pt x="2244" y="765"/>
                  </a:lnTo>
                  <a:lnTo>
                    <a:pt x="2220" y="775"/>
                  </a:lnTo>
                  <a:lnTo>
                    <a:pt x="2202" y="787"/>
                  </a:lnTo>
                  <a:lnTo>
                    <a:pt x="2186" y="798"/>
                  </a:lnTo>
                  <a:lnTo>
                    <a:pt x="2172" y="808"/>
                  </a:lnTo>
                  <a:lnTo>
                    <a:pt x="2162" y="820"/>
                  </a:lnTo>
                  <a:lnTo>
                    <a:pt x="2154" y="834"/>
                  </a:lnTo>
                  <a:lnTo>
                    <a:pt x="2146" y="850"/>
                  </a:lnTo>
                  <a:lnTo>
                    <a:pt x="2140" y="866"/>
                  </a:lnTo>
                  <a:lnTo>
                    <a:pt x="2128" y="902"/>
                  </a:lnTo>
                  <a:lnTo>
                    <a:pt x="2122" y="936"/>
                  </a:lnTo>
                  <a:lnTo>
                    <a:pt x="2118" y="968"/>
                  </a:lnTo>
                  <a:lnTo>
                    <a:pt x="2116" y="994"/>
                  </a:lnTo>
                  <a:lnTo>
                    <a:pt x="2114" y="1020"/>
                  </a:lnTo>
                  <a:lnTo>
                    <a:pt x="2088" y="1020"/>
                  </a:lnTo>
                  <a:lnTo>
                    <a:pt x="1879" y="1030"/>
                  </a:lnTo>
                  <a:lnTo>
                    <a:pt x="1887" y="1054"/>
                  </a:lnTo>
                  <a:lnTo>
                    <a:pt x="1843" y="1060"/>
                  </a:lnTo>
                  <a:lnTo>
                    <a:pt x="1793" y="1054"/>
                  </a:lnTo>
                  <a:lnTo>
                    <a:pt x="1787" y="1054"/>
                  </a:lnTo>
                  <a:lnTo>
                    <a:pt x="1777" y="1056"/>
                  </a:lnTo>
                  <a:lnTo>
                    <a:pt x="1771" y="1054"/>
                  </a:lnTo>
                  <a:lnTo>
                    <a:pt x="1763" y="1050"/>
                  </a:lnTo>
                  <a:lnTo>
                    <a:pt x="1757" y="1044"/>
                  </a:lnTo>
                  <a:lnTo>
                    <a:pt x="1749" y="1036"/>
                  </a:lnTo>
                  <a:lnTo>
                    <a:pt x="1737" y="1036"/>
                  </a:lnTo>
                  <a:lnTo>
                    <a:pt x="1735" y="1040"/>
                  </a:lnTo>
                  <a:lnTo>
                    <a:pt x="1731" y="1046"/>
                  </a:lnTo>
                  <a:lnTo>
                    <a:pt x="1723" y="1054"/>
                  </a:lnTo>
                  <a:lnTo>
                    <a:pt x="1717" y="1056"/>
                  </a:lnTo>
                  <a:lnTo>
                    <a:pt x="1711" y="1058"/>
                  </a:lnTo>
                  <a:lnTo>
                    <a:pt x="1701" y="1056"/>
                  </a:lnTo>
                  <a:lnTo>
                    <a:pt x="1695" y="1050"/>
                  </a:lnTo>
                  <a:lnTo>
                    <a:pt x="1691" y="1046"/>
                  </a:lnTo>
                  <a:lnTo>
                    <a:pt x="1689" y="1042"/>
                  </a:lnTo>
                  <a:lnTo>
                    <a:pt x="1681" y="1036"/>
                  </a:lnTo>
                  <a:lnTo>
                    <a:pt x="1675" y="1032"/>
                  </a:lnTo>
                  <a:lnTo>
                    <a:pt x="1669" y="1024"/>
                  </a:lnTo>
                  <a:lnTo>
                    <a:pt x="1475" y="1030"/>
                  </a:lnTo>
                  <a:lnTo>
                    <a:pt x="1147" y="1036"/>
                  </a:lnTo>
                  <a:lnTo>
                    <a:pt x="1123" y="1036"/>
                  </a:lnTo>
                  <a:lnTo>
                    <a:pt x="1107" y="1038"/>
                  </a:lnTo>
                  <a:lnTo>
                    <a:pt x="1099" y="1036"/>
                  </a:lnTo>
                  <a:lnTo>
                    <a:pt x="1097" y="1034"/>
                  </a:lnTo>
                  <a:lnTo>
                    <a:pt x="1097" y="1032"/>
                  </a:lnTo>
                  <a:lnTo>
                    <a:pt x="1095" y="1018"/>
                  </a:lnTo>
                  <a:lnTo>
                    <a:pt x="1093" y="1000"/>
                  </a:lnTo>
                  <a:lnTo>
                    <a:pt x="1089" y="976"/>
                  </a:lnTo>
                  <a:lnTo>
                    <a:pt x="1083" y="946"/>
                  </a:lnTo>
                  <a:lnTo>
                    <a:pt x="1071" y="908"/>
                  </a:lnTo>
                  <a:lnTo>
                    <a:pt x="1055" y="868"/>
                  </a:lnTo>
                  <a:lnTo>
                    <a:pt x="1033" y="820"/>
                  </a:lnTo>
                  <a:lnTo>
                    <a:pt x="1031" y="818"/>
                  </a:lnTo>
                  <a:lnTo>
                    <a:pt x="1025" y="814"/>
                  </a:lnTo>
                  <a:lnTo>
                    <a:pt x="1013" y="810"/>
                  </a:lnTo>
                  <a:lnTo>
                    <a:pt x="993" y="808"/>
                  </a:lnTo>
                  <a:lnTo>
                    <a:pt x="747" y="812"/>
                  </a:lnTo>
                  <a:lnTo>
                    <a:pt x="745" y="812"/>
                  </a:lnTo>
                  <a:lnTo>
                    <a:pt x="737" y="812"/>
                  </a:lnTo>
                  <a:lnTo>
                    <a:pt x="733" y="814"/>
                  </a:lnTo>
                  <a:lnTo>
                    <a:pt x="727" y="818"/>
                  </a:lnTo>
                  <a:lnTo>
                    <a:pt x="723" y="824"/>
                  </a:lnTo>
                  <a:lnTo>
                    <a:pt x="717" y="832"/>
                  </a:lnTo>
                  <a:lnTo>
                    <a:pt x="709" y="852"/>
                  </a:lnTo>
                  <a:lnTo>
                    <a:pt x="691" y="902"/>
                  </a:lnTo>
                  <a:lnTo>
                    <a:pt x="682" y="932"/>
                  </a:lnTo>
                  <a:lnTo>
                    <a:pt x="676" y="962"/>
                  </a:lnTo>
                  <a:lnTo>
                    <a:pt x="672" y="988"/>
                  </a:lnTo>
                  <a:lnTo>
                    <a:pt x="672" y="1000"/>
                  </a:lnTo>
                  <a:lnTo>
                    <a:pt x="672" y="1012"/>
                  </a:lnTo>
                  <a:lnTo>
                    <a:pt x="674" y="1018"/>
                  </a:lnTo>
                  <a:lnTo>
                    <a:pt x="674" y="1024"/>
                  </a:lnTo>
                  <a:lnTo>
                    <a:pt x="674" y="1030"/>
                  </a:lnTo>
                  <a:lnTo>
                    <a:pt x="672" y="1036"/>
                  </a:lnTo>
                  <a:lnTo>
                    <a:pt x="666" y="1042"/>
                  </a:lnTo>
                  <a:lnTo>
                    <a:pt x="656" y="1046"/>
                  </a:lnTo>
                  <a:lnTo>
                    <a:pt x="644" y="1046"/>
                  </a:lnTo>
                  <a:lnTo>
                    <a:pt x="602" y="1044"/>
                  </a:lnTo>
                  <a:lnTo>
                    <a:pt x="132" y="1022"/>
                  </a:lnTo>
                  <a:lnTo>
                    <a:pt x="106" y="1018"/>
                  </a:lnTo>
                  <a:lnTo>
                    <a:pt x="106" y="996"/>
                  </a:lnTo>
                  <a:lnTo>
                    <a:pt x="124" y="996"/>
                  </a:lnTo>
                  <a:lnTo>
                    <a:pt x="126" y="990"/>
                  </a:lnTo>
                  <a:lnTo>
                    <a:pt x="46" y="1002"/>
                  </a:lnTo>
                  <a:lnTo>
                    <a:pt x="32" y="653"/>
                  </a:lnTo>
                  <a:lnTo>
                    <a:pt x="28" y="471"/>
                  </a:lnTo>
                  <a:lnTo>
                    <a:pt x="70" y="473"/>
                  </a:lnTo>
                  <a:lnTo>
                    <a:pt x="74" y="435"/>
                  </a:lnTo>
                  <a:lnTo>
                    <a:pt x="82" y="355"/>
                  </a:lnTo>
                  <a:lnTo>
                    <a:pt x="84" y="285"/>
                  </a:lnTo>
                  <a:lnTo>
                    <a:pt x="12" y="248"/>
                  </a:lnTo>
                  <a:lnTo>
                    <a:pt x="8" y="216"/>
                  </a:lnTo>
                  <a:lnTo>
                    <a:pt x="6" y="216"/>
                  </a:lnTo>
                  <a:lnTo>
                    <a:pt x="4" y="214"/>
                  </a:lnTo>
                  <a:lnTo>
                    <a:pt x="2" y="210"/>
                  </a:lnTo>
                  <a:lnTo>
                    <a:pt x="0" y="206"/>
                  </a:lnTo>
                  <a:lnTo>
                    <a:pt x="0" y="188"/>
                  </a:lnTo>
                  <a:lnTo>
                    <a:pt x="0" y="152"/>
                  </a:lnTo>
                  <a:lnTo>
                    <a:pt x="224" y="142"/>
                  </a:lnTo>
                  <a:lnTo>
                    <a:pt x="330" y="140"/>
                  </a:lnTo>
                  <a:lnTo>
                    <a:pt x="1413" y="88"/>
                  </a:lnTo>
                  <a:lnTo>
                    <a:pt x="1965" y="0"/>
                  </a:lnTo>
                  <a:lnTo>
                    <a:pt x="1975" y="46"/>
                  </a:lnTo>
                  <a:lnTo>
                    <a:pt x="1975" y="70"/>
                  </a:lnTo>
                  <a:lnTo>
                    <a:pt x="1963" y="78"/>
                  </a:lnTo>
                  <a:lnTo>
                    <a:pt x="1961" y="94"/>
                  </a:lnTo>
                  <a:lnTo>
                    <a:pt x="1989" y="94"/>
                  </a:lnTo>
                  <a:lnTo>
                    <a:pt x="1995" y="128"/>
                  </a:lnTo>
                  <a:lnTo>
                    <a:pt x="1935" y="140"/>
                  </a:lnTo>
                  <a:lnTo>
                    <a:pt x="2350" y="154"/>
                  </a:lnTo>
                  <a:lnTo>
                    <a:pt x="2352" y="150"/>
                  </a:lnTo>
                  <a:lnTo>
                    <a:pt x="2356" y="146"/>
                  </a:lnTo>
                  <a:lnTo>
                    <a:pt x="2364" y="142"/>
                  </a:lnTo>
                  <a:lnTo>
                    <a:pt x="2374" y="138"/>
                  </a:lnTo>
                  <a:lnTo>
                    <a:pt x="2390" y="136"/>
                  </a:lnTo>
                  <a:lnTo>
                    <a:pt x="2410" y="134"/>
                  </a:lnTo>
                  <a:lnTo>
                    <a:pt x="2436" y="136"/>
                  </a:lnTo>
                  <a:lnTo>
                    <a:pt x="2522" y="106"/>
                  </a:lnTo>
                  <a:lnTo>
                    <a:pt x="2610" y="106"/>
                  </a:lnTo>
                  <a:lnTo>
                    <a:pt x="2610" y="138"/>
                  </a:lnTo>
                  <a:lnTo>
                    <a:pt x="2560" y="160"/>
                  </a:lnTo>
                  <a:lnTo>
                    <a:pt x="2600" y="172"/>
                  </a:lnTo>
                  <a:lnTo>
                    <a:pt x="2630" y="182"/>
                  </a:lnTo>
                  <a:lnTo>
                    <a:pt x="2642" y="188"/>
                  </a:lnTo>
                  <a:lnTo>
                    <a:pt x="2650" y="192"/>
                  </a:lnTo>
                  <a:lnTo>
                    <a:pt x="2656" y="188"/>
                  </a:lnTo>
                  <a:lnTo>
                    <a:pt x="2662" y="186"/>
                  </a:lnTo>
                  <a:lnTo>
                    <a:pt x="2670" y="184"/>
                  </a:lnTo>
                  <a:lnTo>
                    <a:pt x="2678" y="184"/>
                  </a:lnTo>
                  <a:lnTo>
                    <a:pt x="2688" y="188"/>
                  </a:lnTo>
                  <a:lnTo>
                    <a:pt x="2698" y="196"/>
                  </a:lnTo>
                  <a:lnTo>
                    <a:pt x="2706" y="208"/>
                  </a:lnTo>
                  <a:lnTo>
                    <a:pt x="2706" y="252"/>
                  </a:lnTo>
                  <a:lnTo>
                    <a:pt x="2674" y="273"/>
                  </a:lnTo>
                  <a:lnTo>
                    <a:pt x="2690" y="367"/>
                  </a:lnTo>
                  <a:lnTo>
                    <a:pt x="2700" y="439"/>
                  </a:lnTo>
                  <a:lnTo>
                    <a:pt x="2704" y="469"/>
                  </a:lnTo>
                  <a:lnTo>
                    <a:pt x="2706" y="487"/>
                  </a:lnTo>
                  <a:lnTo>
                    <a:pt x="2706" y="501"/>
                  </a:lnTo>
                  <a:lnTo>
                    <a:pt x="2712" y="507"/>
                  </a:lnTo>
                  <a:lnTo>
                    <a:pt x="2720" y="515"/>
                  </a:lnTo>
                  <a:lnTo>
                    <a:pt x="2728" y="527"/>
                  </a:lnTo>
                  <a:lnTo>
                    <a:pt x="2736" y="541"/>
                  </a:lnTo>
                  <a:lnTo>
                    <a:pt x="2744" y="559"/>
                  </a:lnTo>
                  <a:lnTo>
                    <a:pt x="2748" y="579"/>
                  </a:lnTo>
                  <a:lnTo>
                    <a:pt x="2750" y="605"/>
                  </a:lnTo>
                  <a:lnTo>
                    <a:pt x="2750" y="617"/>
                  </a:lnTo>
                  <a:lnTo>
                    <a:pt x="2750" y="711"/>
                  </a:lnTo>
                  <a:lnTo>
                    <a:pt x="2748" y="717"/>
                  </a:lnTo>
                  <a:lnTo>
                    <a:pt x="2738" y="731"/>
                  </a:lnTo>
                  <a:lnTo>
                    <a:pt x="2732" y="739"/>
                  </a:lnTo>
                  <a:lnTo>
                    <a:pt x="2724" y="745"/>
                  </a:lnTo>
                  <a:lnTo>
                    <a:pt x="2718" y="751"/>
                  </a:lnTo>
                  <a:lnTo>
                    <a:pt x="2710" y="753"/>
                  </a:lnTo>
                  <a:lnTo>
                    <a:pt x="2750" y="781"/>
                  </a:lnTo>
                  <a:lnTo>
                    <a:pt x="2750" y="878"/>
                  </a:lnTo>
                  <a:lnTo>
                    <a:pt x="2732" y="892"/>
                  </a:lnTo>
                  <a:lnTo>
                    <a:pt x="2734" y="910"/>
                  </a:lnTo>
                  <a:lnTo>
                    <a:pt x="2732" y="926"/>
                  </a:lnTo>
                  <a:lnTo>
                    <a:pt x="2730" y="944"/>
                  </a:lnTo>
                  <a:lnTo>
                    <a:pt x="2726" y="954"/>
                  </a:lnTo>
                  <a:lnTo>
                    <a:pt x="2724" y="962"/>
                  </a:lnTo>
                  <a:lnTo>
                    <a:pt x="2718" y="970"/>
                  </a:lnTo>
                  <a:lnTo>
                    <a:pt x="2712" y="976"/>
                  </a:lnTo>
                  <a:lnTo>
                    <a:pt x="2706" y="980"/>
                  </a:lnTo>
                  <a:lnTo>
                    <a:pt x="2696" y="982"/>
                  </a:lnTo>
                  <a:lnTo>
                    <a:pt x="2686" y="982"/>
                  </a:lnTo>
                  <a:lnTo>
                    <a:pt x="2674" y="980"/>
                  </a:lnTo>
                  <a:lnTo>
                    <a:pt x="2664" y="978"/>
                  </a:lnTo>
                  <a:lnTo>
                    <a:pt x="2648" y="978"/>
                  </a:lnTo>
                  <a:lnTo>
                    <a:pt x="2604" y="980"/>
                  </a:lnTo>
                  <a:lnTo>
                    <a:pt x="2546" y="982"/>
                  </a:lnTo>
                  <a:lnTo>
                    <a:pt x="2544" y="998"/>
                  </a:lnTo>
                  <a:lnTo>
                    <a:pt x="2518" y="998"/>
                  </a:lnTo>
                  <a:lnTo>
                    <a:pt x="2476" y="984"/>
                  </a:lnTo>
                  <a:lnTo>
                    <a:pt x="2482" y="946"/>
                  </a:lnTo>
                  <a:lnTo>
                    <a:pt x="2482" y="912"/>
                  </a:lnTo>
                  <a:lnTo>
                    <a:pt x="2478" y="882"/>
                  </a:lnTo>
                  <a:lnTo>
                    <a:pt x="2470" y="856"/>
                  </a:lnTo>
                  <a:lnTo>
                    <a:pt x="2460" y="832"/>
                  </a:lnTo>
                  <a:lnTo>
                    <a:pt x="2448" y="814"/>
                  </a:lnTo>
                  <a:lnTo>
                    <a:pt x="2434" y="798"/>
                  </a:lnTo>
                  <a:lnTo>
                    <a:pt x="2418" y="785"/>
                  </a:lnTo>
                  <a:lnTo>
                    <a:pt x="2402" y="775"/>
                  </a:lnTo>
                  <a:lnTo>
                    <a:pt x="2388" y="767"/>
                  </a:lnTo>
                  <a:lnTo>
                    <a:pt x="2372" y="761"/>
                  </a:lnTo>
                  <a:lnTo>
                    <a:pt x="2360" y="755"/>
                  </a:lnTo>
                  <a:lnTo>
                    <a:pt x="2338" y="751"/>
                  </a:lnTo>
                  <a:lnTo>
                    <a:pt x="2330" y="749"/>
                  </a:lnTo>
                  <a:close/>
                </a:path>
              </a:pathLst>
            </a:custGeom>
            <a:solidFill>
              <a:srgbClr val="9492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 name="Freeform 402"/>
            <p:cNvSpPr>
              <a:spLocks/>
            </p:cNvSpPr>
            <p:nvPr/>
          </p:nvSpPr>
          <p:spPr bwMode="auto">
            <a:xfrm>
              <a:off x="482896" y="4664483"/>
              <a:ext cx="4097338" cy="1422400"/>
            </a:xfrm>
            <a:custGeom>
              <a:avLst/>
              <a:gdLst>
                <a:gd name="T0" fmla="*/ 18563 w 2428"/>
                <a:gd name="T1" fmla="*/ 224237 h 850"/>
                <a:gd name="T2" fmla="*/ 2457053 w 2428"/>
                <a:gd name="T3" fmla="*/ 220890 h 850"/>
                <a:gd name="T4" fmla="*/ 2622431 w 2428"/>
                <a:gd name="T5" fmla="*/ 60243 h 850"/>
                <a:gd name="T6" fmla="*/ 2662932 w 2428"/>
                <a:gd name="T7" fmla="*/ 45182 h 850"/>
                <a:gd name="T8" fmla="*/ 2703433 w 2428"/>
                <a:gd name="T9" fmla="*/ 48529 h 850"/>
                <a:gd name="T10" fmla="*/ 3505013 w 2428"/>
                <a:gd name="T11" fmla="*/ 60243 h 850"/>
                <a:gd name="T12" fmla="*/ 3553951 w 2428"/>
                <a:gd name="T13" fmla="*/ 45182 h 850"/>
                <a:gd name="T14" fmla="*/ 3754768 w 2428"/>
                <a:gd name="T15" fmla="*/ 0 h 850"/>
                <a:gd name="T16" fmla="*/ 3808769 w 2428"/>
                <a:gd name="T17" fmla="*/ 80324 h 850"/>
                <a:gd name="T18" fmla="*/ 3931959 w 2428"/>
                <a:gd name="T19" fmla="*/ 118812 h 850"/>
                <a:gd name="T20" fmla="*/ 3962335 w 2428"/>
                <a:gd name="T21" fmla="*/ 118812 h 850"/>
                <a:gd name="T22" fmla="*/ 4001148 w 2428"/>
                <a:gd name="T23" fmla="*/ 122159 h 850"/>
                <a:gd name="T24" fmla="*/ 4028149 w 2428"/>
                <a:gd name="T25" fmla="*/ 217544 h 850"/>
                <a:gd name="T26" fmla="*/ 4023086 w 2428"/>
                <a:gd name="T27" fmla="*/ 498677 h 850"/>
                <a:gd name="T28" fmla="*/ 4028149 w 2428"/>
                <a:gd name="T29" fmla="*/ 590714 h 850"/>
                <a:gd name="T30" fmla="*/ 4061900 w 2428"/>
                <a:gd name="T31" fmla="*/ 629203 h 850"/>
                <a:gd name="T32" fmla="*/ 4093963 w 2428"/>
                <a:gd name="T33" fmla="*/ 706180 h 850"/>
                <a:gd name="T34" fmla="*/ 4097338 w 2428"/>
                <a:gd name="T35" fmla="*/ 900296 h 850"/>
                <a:gd name="T36" fmla="*/ 4066962 w 2428"/>
                <a:gd name="T37" fmla="*/ 945478 h 850"/>
                <a:gd name="T38" fmla="*/ 4038274 w 2428"/>
                <a:gd name="T39" fmla="*/ 965559 h 850"/>
                <a:gd name="T40" fmla="*/ 4066962 w 2428"/>
                <a:gd name="T41" fmla="*/ 1174735 h 850"/>
                <a:gd name="T42" fmla="*/ 4065275 w 2428"/>
                <a:gd name="T43" fmla="*/ 1251712 h 850"/>
                <a:gd name="T44" fmla="*/ 4050087 w 2428"/>
                <a:gd name="T45" fmla="*/ 1290200 h 850"/>
                <a:gd name="T46" fmla="*/ 4016336 w 2428"/>
                <a:gd name="T47" fmla="*/ 1308608 h 850"/>
                <a:gd name="T48" fmla="*/ 3965710 w 2428"/>
                <a:gd name="T49" fmla="*/ 1303588 h 850"/>
                <a:gd name="T50" fmla="*/ 3788519 w 2428"/>
                <a:gd name="T51" fmla="*/ 1308608 h 850"/>
                <a:gd name="T52" fmla="*/ 3685579 w 2428"/>
                <a:gd name="T53" fmla="*/ 1311955 h 850"/>
                <a:gd name="T54" fmla="*/ 3685579 w 2428"/>
                <a:gd name="T55" fmla="*/ 1159674 h 850"/>
                <a:gd name="T56" fmla="*/ 3640016 w 2428"/>
                <a:gd name="T57" fmla="*/ 1057596 h 850"/>
                <a:gd name="T58" fmla="*/ 3574202 w 2428"/>
                <a:gd name="T59" fmla="*/ 999027 h 850"/>
                <a:gd name="T60" fmla="*/ 3508388 w 2428"/>
                <a:gd name="T61" fmla="*/ 968905 h 850"/>
                <a:gd name="T62" fmla="*/ 3442574 w 2428"/>
                <a:gd name="T63" fmla="*/ 960538 h 850"/>
                <a:gd name="T64" fmla="*/ 3376760 w 2428"/>
                <a:gd name="T65" fmla="*/ 968905 h 850"/>
                <a:gd name="T66" fmla="*/ 3270445 w 2428"/>
                <a:gd name="T67" fmla="*/ 1017434 h 850"/>
                <a:gd name="T68" fmla="*/ 3213069 w 2428"/>
                <a:gd name="T69" fmla="*/ 1067637 h 850"/>
                <a:gd name="T70" fmla="*/ 3177631 w 2428"/>
                <a:gd name="T71" fmla="*/ 1136247 h 850"/>
                <a:gd name="T72" fmla="*/ 3143880 w 2428"/>
                <a:gd name="T73" fmla="*/ 1288527 h 850"/>
                <a:gd name="T74" fmla="*/ 3100004 w 2428"/>
                <a:gd name="T75" fmla="*/ 1365504 h 850"/>
                <a:gd name="T76" fmla="*/ 2730434 w 2428"/>
                <a:gd name="T77" fmla="*/ 1422400 h 850"/>
                <a:gd name="T78" fmla="*/ 2630869 w 2428"/>
                <a:gd name="T79" fmla="*/ 1419053 h 850"/>
                <a:gd name="T80" fmla="*/ 2600493 w 2428"/>
                <a:gd name="T81" fmla="*/ 1400646 h 850"/>
                <a:gd name="T82" fmla="*/ 2566743 w 2428"/>
                <a:gd name="T83" fmla="*/ 1395625 h 850"/>
                <a:gd name="T84" fmla="*/ 2539742 w 2428"/>
                <a:gd name="T85" fmla="*/ 1419053 h 850"/>
                <a:gd name="T86" fmla="*/ 2507679 w 2428"/>
                <a:gd name="T87" fmla="*/ 1410686 h 850"/>
                <a:gd name="T88" fmla="*/ 2485741 w 2428"/>
                <a:gd name="T89" fmla="*/ 1388932 h 850"/>
                <a:gd name="T90" fmla="*/ 2176922 w 2428"/>
                <a:gd name="T91" fmla="*/ 1377218 h 850"/>
                <a:gd name="T92" fmla="*/ 1623410 w 2428"/>
                <a:gd name="T93" fmla="*/ 1392279 h 850"/>
                <a:gd name="T94" fmla="*/ 1608222 w 2428"/>
                <a:gd name="T95" fmla="*/ 1383912 h 850"/>
                <a:gd name="T96" fmla="*/ 1599784 w 2428"/>
                <a:gd name="T97" fmla="*/ 1300241 h 850"/>
                <a:gd name="T98" fmla="*/ 1545783 w 2428"/>
                <a:gd name="T99" fmla="*/ 1139593 h 850"/>
                <a:gd name="T100" fmla="*/ 1500220 w 2428"/>
                <a:gd name="T101" fmla="*/ 1057596 h 850"/>
                <a:gd name="T102" fmla="*/ 1085086 w 2428"/>
                <a:gd name="T103" fmla="*/ 1055923 h 850"/>
                <a:gd name="T104" fmla="*/ 1061460 w 2428"/>
                <a:gd name="T105" fmla="*/ 1057596 h 850"/>
                <a:gd name="T106" fmla="*/ 1037835 w 2428"/>
                <a:gd name="T107" fmla="*/ 1086044 h 850"/>
                <a:gd name="T108" fmla="*/ 985521 w 2428"/>
                <a:gd name="T109" fmla="*/ 1234978 h 850"/>
                <a:gd name="T110" fmla="*/ 968646 w 2428"/>
                <a:gd name="T111" fmla="*/ 1335383 h 850"/>
                <a:gd name="T112" fmla="*/ 972021 w 2428"/>
                <a:gd name="T113" fmla="*/ 1368851 h 850"/>
                <a:gd name="T114" fmla="*/ 958521 w 2428"/>
                <a:gd name="T115" fmla="*/ 1398972 h 850"/>
                <a:gd name="T116" fmla="*/ 862331 w 2428"/>
                <a:gd name="T117" fmla="*/ 1400646 h 850"/>
                <a:gd name="T118" fmla="*/ 118128 w 2428"/>
                <a:gd name="T119" fmla="*/ 1330362 h 850"/>
                <a:gd name="T120" fmla="*/ 27001 w 2428"/>
                <a:gd name="T121" fmla="*/ 1338729 h 850"/>
                <a:gd name="T122" fmla="*/ 64126 w 2428"/>
                <a:gd name="T123" fmla="*/ 548879 h 850"/>
                <a:gd name="T124" fmla="*/ 87752 w 2428"/>
                <a:gd name="T125" fmla="*/ 271093 h 8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428" h="850">
                  <a:moveTo>
                    <a:pt x="52" y="162"/>
                  </a:moveTo>
                  <a:lnTo>
                    <a:pt x="0" y="134"/>
                  </a:lnTo>
                  <a:lnTo>
                    <a:pt x="11" y="134"/>
                  </a:lnTo>
                  <a:lnTo>
                    <a:pt x="659" y="134"/>
                  </a:lnTo>
                  <a:lnTo>
                    <a:pt x="1422" y="136"/>
                  </a:lnTo>
                  <a:lnTo>
                    <a:pt x="1456" y="132"/>
                  </a:lnTo>
                  <a:lnTo>
                    <a:pt x="1521" y="75"/>
                  </a:lnTo>
                  <a:lnTo>
                    <a:pt x="1521" y="32"/>
                  </a:lnTo>
                  <a:lnTo>
                    <a:pt x="1554" y="36"/>
                  </a:lnTo>
                  <a:lnTo>
                    <a:pt x="1561" y="32"/>
                  </a:lnTo>
                  <a:lnTo>
                    <a:pt x="1570" y="29"/>
                  </a:lnTo>
                  <a:lnTo>
                    <a:pt x="1578" y="27"/>
                  </a:lnTo>
                  <a:lnTo>
                    <a:pt x="1586" y="27"/>
                  </a:lnTo>
                  <a:lnTo>
                    <a:pt x="1596" y="27"/>
                  </a:lnTo>
                  <a:lnTo>
                    <a:pt x="1602" y="29"/>
                  </a:lnTo>
                  <a:lnTo>
                    <a:pt x="2070" y="43"/>
                  </a:lnTo>
                  <a:lnTo>
                    <a:pt x="2074" y="39"/>
                  </a:lnTo>
                  <a:lnTo>
                    <a:pt x="2077" y="36"/>
                  </a:lnTo>
                  <a:lnTo>
                    <a:pt x="2083" y="32"/>
                  </a:lnTo>
                  <a:lnTo>
                    <a:pt x="2092" y="29"/>
                  </a:lnTo>
                  <a:lnTo>
                    <a:pt x="2106" y="27"/>
                  </a:lnTo>
                  <a:lnTo>
                    <a:pt x="2124" y="25"/>
                  </a:lnTo>
                  <a:lnTo>
                    <a:pt x="2147" y="27"/>
                  </a:lnTo>
                  <a:lnTo>
                    <a:pt x="2225" y="0"/>
                  </a:lnTo>
                  <a:lnTo>
                    <a:pt x="2302" y="0"/>
                  </a:lnTo>
                  <a:lnTo>
                    <a:pt x="2302" y="29"/>
                  </a:lnTo>
                  <a:lnTo>
                    <a:pt x="2257" y="48"/>
                  </a:lnTo>
                  <a:lnTo>
                    <a:pt x="2293" y="59"/>
                  </a:lnTo>
                  <a:lnTo>
                    <a:pt x="2320" y="68"/>
                  </a:lnTo>
                  <a:lnTo>
                    <a:pt x="2330" y="71"/>
                  </a:lnTo>
                  <a:lnTo>
                    <a:pt x="2337" y="77"/>
                  </a:lnTo>
                  <a:lnTo>
                    <a:pt x="2343" y="73"/>
                  </a:lnTo>
                  <a:lnTo>
                    <a:pt x="2348" y="71"/>
                  </a:lnTo>
                  <a:lnTo>
                    <a:pt x="2355" y="70"/>
                  </a:lnTo>
                  <a:lnTo>
                    <a:pt x="2364" y="70"/>
                  </a:lnTo>
                  <a:lnTo>
                    <a:pt x="2371" y="73"/>
                  </a:lnTo>
                  <a:lnTo>
                    <a:pt x="2380" y="80"/>
                  </a:lnTo>
                  <a:lnTo>
                    <a:pt x="2387" y="91"/>
                  </a:lnTo>
                  <a:lnTo>
                    <a:pt x="2387" y="130"/>
                  </a:lnTo>
                  <a:lnTo>
                    <a:pt x="2359" y="150"/>
                  </a:lnTo>
                  <a:lnTo>
                    <a:pt x="2373" y="234"/>
                  </a:lnTo>
                  <a:lnTo>
                    <a:pt x="2384" y="298"/>
                  </a:lnTo>
                  <a:lnTo>
                    <a:pt x="2385" y="324"/>
                  </a:lnTo>
                  <a:lnTo>
                    <a:pt x="2387" y="340"/>
                  </a:lnTo>
                  <a:lnTo>
                    <a:pt x="2387" y="353"/>
                  </a:lnTo>
                  <a:lnTo>
                    <a:pt x="2394" y="358"/>
                  </a:lnTo>
                  <a:lnTo>
                    <a:pt x="2400" y="365"/>
                  </a:lnTo>
                  <a:lnTo>
                    <a:pt x="2407" y="376"/>
                  </a:lnTo>
                  <a:lnTo>
                    <a:pt x="2414" y="388"/>
                  </a:lnTo>
                  <a:lnTo>
                    <a:pt x="2421" y="405"/>
                  </a:lnTo>
                  <a:lnTo>
                    <a:pt x="2426" y="422"/>
                  </a:lnTo>
                  <a:lnTo>
                    <a:pt x="2428" y="444"/>
                  </a:lnTo>
                  <a:lnTo>
                    <a:pt x="2428" y="456"/>
                  </a:lnTo>
                  <a:lnTo>
                    <a:pt x="2428" y="538"/>
                  </a:lnTo>
                  <a:lnTo>
                    <a:pt x="2425" y="545"/>
                  </a:lnTo>
                  <a:lnTo>
                    <a:pt x="2416" y="558"/>
                  </a:lnTo>
                  <a:lnTo>
                    <a:pt x="2410" y="565"/>
                  </a:lnTo>
                  <a:lnTo>
                    <a:pt x="2405" y="570"/>
                  </a:lnTo>
                  <a:lnTo>
                    <a:pt x="2398" y="575"/>
                  </a:lnTo>
                  <a:lnTo>
                    <a:pt x="2393" y="577"/>
                  </a:lnTo>
                  <a:lnTo>
                    <a:pt x="2428" y="602"/>
                  </a:lnTo>
                  <a:lnTo>
                    <a:pt x="2428" y="689"/>
                  </a:lnTo>
                  <a:lnTo>
                    <a:pt x="2410" y="702"/>
                  </a:lnTo>
                  <a:lnTo>
                    <a:pt x="2412" y="716"/>
                  </a:lnTo>
                  <a:lnTo>
                    <a:pt x="2410" y="732"/>
                  </a:lnTo>
                  <a:lnTo>
                    <a:pt x="2409" y="748"/>
                  </a:lnTo>
                  <a:lnTo>
                    <a:pt x="2407" y="757"/>
                  </a:lnTo>
                  <a:lnTo>
                    <a:pt x="2403" y="764"/>
                  </a:lnTo>
                  <a:lnTo>
                    <a:pt x="2400" y="771"/>
                  </a:lnTo>
                  <a:lnTo>
                    <a:pt x="2394" y="777"/>
                  </a:lnTo>
                  <a:lnTo>
                    <a:pt x="2387" y="780"/>
                  </a:lnTo>
                  <a:lnTo>
                    <a:pt x="2380" y="782"/>
                  </a:lnTo>
                  <a:lnTo>
                    <a:pt x="2369" y="782"/>
                  </a:lnTo>
                  <a:lnTo>
                    <a:pt x="2359" y="780"/>
                  </a:lnTo>
                  <a:lnTo>
                    <a:pt x="2350" y="779"/>
                  </a:lnTo>
                  <a:lnTo>
                    <a:pt x="2336" y="779"/>
                  </a:lnTo>
                  <a:lnTo>
                    <a:pt x="2296" y="780"/>
                  </a:lnTo>
                  <a:lnTo>
                    <a:pt x="2245" y="782"/>
                  </a:lnTo>
                  <a:lnTo>
                    <a:pt x="2243" y="796"/>
                  </a:lnTo>
                  <a:lnTo>
                    <a:pt x="2220" y="796"/>
                  </a:lnTo>
                  <a:lnTo>
                    <a:pt x="2184" y="784"/>
                  </a:lnTo>
                  <a:lnTo>
                    <a:pt x="2188" y="750"/>
                  </a:lnTo>
                  <a:lnTo>
                    <a:pt x="2188" y="720"/>
                  </a:lnTo>
                  <a:lnTo>
                    <a:pt x="2184" y="693"/>
                  </a:lnTo>
                  <a:lnTo>
                    <a:pt x="2179" y="670"/>
                  </a:lnTo>
                  <a:lnTo>
                    <a:pt x="2170" y="649"/>
                  </a:lnTo>
                  <a:lnTo>
                    <a:pt x="2157" y="632"/>
                  </a:lnTo>
                  <a:lnTo>
                    <a:pt x="2145" y="618"/>
                  </a:lnTo>
                  <a:lnTo>
                    <a:pt x="2132" y="606"/>
                  </a:lnTo>
                  <a:lnTo>
                    <a:pt x="2118" y="597"/>
                  </a:lnTo>
                  <a:lnTo>
                    <a:pt x="2104" y="590"/>
                  </a:lnTo>
                  <a:lnTo>
                    <a:pt x="2092" y="584"/>
                  </a:lnTo>
                  <a:lnTo>
                    <a:pt x="2079" y="579"/>
                  </a:lnTo>
                  <a:lnTo>
                    <a:pt x="2061" y="575"/>
                  </a:lnTo>
                  <a:lnTo>
                    <a:pt x="2054" y="574"/>
                  </a:lnTo>
                  <a:lnTo>
                    <a:pt x="2040" y="574"/>
                  </a:lnTo>
                  <a:lnTo>
                    <a:pt x="2027" y="574"/>
                  </a:lnTo>
                  <a:lnTo>
                    <a:pt x="2013" y="575"/>
                  </a:lnTo>
                  <a:lnTo>
                    <a:pt x="2001" y="579"/>
                  </a:lnTo>
                  <a:lnTo>
                    <a:pt x="1977" y="588"/>
                  </a:lnTo>
                  <a:lnTo>
                    <a:pt x="1956" y="597"/>
                  </a:lnTo>
                  <a:lnTo>
                    <a:pt x="1938" y="608"/>
                  </a:lnTo>
                  <a:lnTo>
                    <a:pt x="1924" y="618"/>
                  </a:lnTo>
                  <a:lnTo>
                    <a:pt x="1913" y="627"/>
                  </a:lnTo>
                  <a:lnTo>
                    <a:pt x="1904" y="638"/>
                  </a:lnTo>
                  <a:lnTo>
                    <a:pt x="1896" y="650"/>
                  </a:lnTo>
                  <a:lnTo>
                    <a:pt x="1888" y="665"/>
                  </a:lnTo>
                  <a:lnTo>
                    <a:pt x="1883" y="679"/>
                  </a:lnTo>
                  <a:lnTo>
                    <a:pt x="1874" y="711"/>
                  </a:lnTo>
                  <a:lnTo>
                    <a:pt x="1867" y="741"/>
                  </a:lnTo>
                  <a:lnTo>
                    <a:pt x="1863" y="770"/>
                  </a:lnTo>
                  <a:lnTo>
                    <a:pt x="1862" y="793"/>
                  </a:lnTo>
                  <a:lnTo>
                    <a:pt x="1860" y="816"/>
                  </a:lnTo>
                  <a:lnTo>
                    <a:pt x="1837" y="816"/>
                  </a:lnTo>
                  <a:lnTo>
                    <a:pt x="1650" y="825"/>
                  </a:lnTo>
                  <a:lnTo>
                    <a:pt x="1657" y="846"/>
                  </a:lnTo>
                  <a:lnTo>
                    <a:pt x="1618" y="850"/>
                  </a:lnTo>
                  <a:lnTo>
                    <a:pt x="1573" y="846"/>
                  </a:lnTo>
                  <a:lnTo>
                    <a:pt x="1570" y="846"/>
                  </a:lnTo>
                  <a:lnTo>
                    <a:pt x="1559" y="848"/>
                  </a:lnTo>
                  <a:lnTo>
                    <a:pt x="1554" y="846"/>
                  </a:lnTo>
                  <a:lnTo>
                    <a:pt x="1548" y="843"/>
                  </a:lnTo>
                  <a:lnTo>
                    <a:pt x="1541" y="837"/>
                  </a:lnTo>
                  <a:lnTo>
                    <a:pt x="1534" y="830"/>
                  </a:lnTo>
                  <a:lnTo>
                    <a:pt x="1523" y="830"/>
                  </a:lnTo>
                  <a:lnTo>
                    <a:pt x="1521" y="834"/>
                  </a:lnTo>
                  <a:lnTo>
                    <a:pt x="1518" y="839"/>
                  </a:lnTo>
                  <a:lnTo>
                    <a:pt x="1511" y="846"/>
                  </a:lnTo>
                  <a:lnTo>
                    <a:pt x="1505" y="848"/>
                  </a:lnTo>
                  <a:lnTo>
                    <a:pt x="1500" y="850"/>
                  </a:lnTo>
                  <a:lnTo>
                    <a:pt x="1493" y="848"/>
                  </a:lnTo>
                  <a:lnTo>
                    <a:pt x="1486" y="843"/>
                  </a:lnTo>
                  <a:lnTo>
                    <a:pt x="1484" y="839"/>
                  </a:lnTo>
                  <a:lnTo>
                    <a:pt x="1480" y="836"/>
                  </a:lnTo>
                  <a:lnTo>
                    <a:pt x="1473" y="830"/>
                  </a:lnTo>
                  <a:lnTo>
                    <a:pt x="1468" y="827"/>
                  </a:lnTo>
                  <a:lnTo>
                    <a:pt x="1463" y="819"/>
                  </a:lnTo>
                  <a:lnTo>
                    <a:pt x="1290" y="823"/>
                  </a:lnTo>
                  <a:lnTo>
                    <a:pt x="998" y="830"/>
                  </a:lnTo>
                  <a:lnTo>
                    <a:pt x="976" y="830"/>
                  </a:lnTo>
                  <a:lnTo>
                    <a:pt x="962" y="832"/>
                  </a:lnTo>
                  <a:lnTo>
                    <a:pt x="955" y="830"/>
                  </a:lnTo>
                  <a:lnTo>
                    <a:pt x="953" y="828"/>
                  </a:lnTo>
                  <a:lnTo>
                    <a:pt x="953" y="827"/>
                  </a:lnTo>
                  <a:lnTo>
                    <a:pt x="953" y="814"/>
                  </a:lnTo>
                  <a:lnTo>
                    <a:pt x="951" y="798"/>
                  </a:lnTo>
                  <a:lnTo>
                    <a:pt x="948" y="777"/>
                  </a:lnTo>
                  <a:lnTo>
                    <a:pt x="941" y="750"/>
                  </a:lnTo>
                  <a:lnTo>
                    <a:pt x="930" y="716"/>
                  </a:lnTo>
                  <a:lnTo>
                    <a:pt x="916" y="681"/>
                  </a:lnTo>
                  <a:lnTo>
                    <a:pt x="896" y="638"/>
                  </a:lnTo>
                  <a:lnTo>
                    <a:pt x="894" y="636"/>
                  </a:lnTo>
                  <a:lnTo>
                    <a:pt x="889" y="632"/>
                  </a:lnTo>
                  <a:lnTo>
                    <a:pt x="878" y="629"/>
                  </a:lnTo>
                  <a:lnTo>
                    <a:pt x="862" y="627"/>
                  </a:lnTo>
                  <a:lnTo>
                    <a:pt x="643" y="631"/>
                  </a:lnTo>
                  <a:lnTo>
                    <a:pt x="640" y="631"/>
                  </a:lnTo>
                  <a:lnTo>
                    <a:pt x="634" y="631"/>
                  </a:lnTo>
                  <a:lnTo>
                    <a:pt x="629" y="632"/>
                  </a:lnTo>
                  <a:lnTo>
                    <a:pt x="625" y="636"/>
                  </a:lnTo>
                  <a:lnTo>
                    <a:pt x="620" y="641"/>
                  </a:lnTo>
                  <a:lnTo>
                    <a:pt x="615" y="649"/>
                  </a:lnTo>
                  <a:lnTo>
                    <a:pt x="608" y="666"/>
                  </a:lnTo>
                  <a:lnTo>
                    <a:pt x="592" y="711"/>
                  </a:lnTo>
                  <a:lnTo>
                    <a:pt x="584" y="738"/>
                  </a:lnTo>
                  <a:lnTo>
                    <a:pt x="577" y="762"/>
                  </a:lnTo>
                  <a:lnTo>
                    <a:pt x="574" y="787"/>
                  </a:lnTo>
                  <a:lnTo>
                    <a:pt x="574" y="798"/>
                  </a:lnTo>
                  <a:lnTo>
                    <a:pt x="574" y="809"/>
                  </a:lnTo>
                  <a:lnTo>
                    <a:pt x="576" y="814"/>
                  </a:lnTo>
                  <a:lnTo>
                    <a:pt x="576" y="818"/>
                  </a:lnTo>
                  <a:lnTo>
                    <a:pt x="576" y="825"/>
                  </a:lnTo>
                  <a:lnTo>
                    <a:pt x="574" y="830"/>
                  </a:lnTo>
                  <a:lnTo>
                    <a:pt x="568" y="836"/>
                  </a:lnTo>
                  <a:lnTo>
                    <a:pt x="561" y="839"/>
                  </a:lnTo>
                  <a:lnTo>
                    <a:pt x="549" y="839"/>
                  </a:lnTo>
                  <a:lnTo>
                    <a:pt x="511" y="837"/>
                  </a:lnTo>
                  <a:lnTo>
                    <a:pt x="93" y="818"/>
                  </a:lnTo>
                  <a:lnTo>
                    <a:pt x="70" y="814"/>
                  </a:lnTo>
                  <a:lnTo>
                    <a:pt x="70" y="795"/>
                  </a:lnTo>
                  <a:lnTo>
                    <a:pt x="86" y="795"/>
                  </a:lnTo>
                  <a:lnTo>
                    <a:pt x="87" y="789"/>
                  </a:lnTo>
                  <a:lnTo>
                    <a:pt x="16" y="800"/>
                  </a:lnTo>
                  <a:lnTo>
                    <a:pt x="4" y="488"/>
                  </a:lnTo>
                  <a:lnTo>
                    <a:pt x="0" y="326"/>
                  </a:lnTo>
                  <a:lnTo>
                    <a:pt x="38" y="328"/>
                  </a:lnTo>
                  <a:lnTo>
                    <a:pt x="41" y="294"/>
                  </a:lnTo>
                  <a:lnTo>
                    <a:pt x="48" y="223"/>
                  </a:lnTo>
                  <a:lnTo>
                    <a:pt x="52" y="162"/>
                  </a:lnTo>
                  <a:close/>
                </a:path>
              </a:pathLst>
            </a:custGeom>
            <a:solidFill>
              <a:srgbClr val="BE1E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 name="Rectangle 146"/>
            <p:cNvSpPr>
              <a:spLocks noChangeArrowheads="1"/>
            </p:cNvSpPr>
            <p:nvPr/>
          </p:nvSpPr>
          <p:spPr bwMode="auto">
            <a:xfrm>
              <a:off x="5023146" y="4072345"/>
              <a:ext cx="3659188" cy="2524125"/>
            </a:xfrm>
            <a:prstGeom prst="rect">
              <a:avLst/>
            </a:prstGeom>
            <a:solidFill>
              <a:srgbClr val="D1D3D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8" name="Rectangle 147"/>
            <p:cNvSpPr>
              <a:spLocks noChangeArrowheads="1"/>
            </p:cNvSpPr>
            <p:nvPr/>
          </p:nvSpPr>
          <p:spPr bwMode="auto">
            <a:xfrm>
              <a:off x="4045246" y="1357720"/>
              <a:ext cx="4648200" cy="2527300"/>
            </a:xfrm>
            <a:prstGeom prst="rect">
              <a:avLst/>
            </a:prstGeom>
            <a:solidFill>
              <a:srgbClr val="D3D1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9" name="Rectangle 149"/>
            <p:cNvSpPr>
              <a:spLocks noChangeArrowheads="1"/>
            </p:cNvSpPr>
            <p:nvPr/>
          </p:nvSpPr>
          <p:spPr bwMode="auto">
            <a:xfrm>
              <a:off x="184446" y="1375183"/>
              <a:ext cx="3659188" cy="2527300"/>
            </a:xfrm>
            <a:prstGeom prst="rect">
              <a:avLst/>
            </a:prstGeom>
            <a:solidFill>
              <a:srgbClr val="FEE1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0" name="Freeform 150"/>
            <p:cNvSpPr>
              <a:spLocks/>
            </p:cNvSpPr>
            <p:nvPr/>
          </p:nvSpPr>
          <p:spPr bwMode="auto">
            <a:xfrm>
              <a:off x="5215234" y="4688295"/>
              <a:ext cx="3221037" cy="1190625"/>
            </a:xfrm>
            <a:custGeom>
              <a:avLst/>
              <a:gdLst>
                <a:gd name="T0" fmla="*/ 876300 w 2029"/>
                <a:gd name="T1" fmla="*/ 404813 h 750"/>
                <a:gd name="T2" fmla="*/ 1211262 w 2029"/>
                <a:gd name="T3" fmla="*/ 82550 h 750"/>
                <a:gd name="T4" fmla="*/ 1216025 w 2029"/>
                <a:gd name="T5" fmla="*/ 28575 h 750"/>
                <a:gd name="T6" fmla="*/ 1222375 w 2029"/>
                <a:gd name="T7" fmla="*/ 7938 h 750"/>
                <a:gd name="T8" fmla="*/ 1346200 w 2029"/>
                <a:gd name="T9" fmla="*/ 14288 h 750"/>
                <a:gd name="T10" fmla="*/ 1404937 w 2029"/>
                <a:gd name="T11" fmla="*/ 36513 h 750"/>
                <a:gd name="T12" fmla="*/ 1838325 w 2029"/>
                <a:gd name="T13" fmla="*/ 7938 h 750"/>
                <a:gd name="T14" fmla="*/ 2178050 w 2029"/>
                <a:gd name="T15" fmla="*/ 11113 h 750"/>
                <a:gd name="T16" fmla="*/ 2528887 w 2029"/>
                <a:gd name="T17" fmla="*/ 39688 h 750"/>
                <a:gd name="T18" fmla="*/ 2659062 w 2029"/>
                <a:gd name="T19" fmla="*/ 61913 h 750"/>
                <a:gd name="T20" fmla="*/ 2736850 w 2029"/>
                <a:gd name="T21" fmla="*/ 96838 h 750"/>
                <a:gd name="T22" fmla="*/ 2836862 w 2029"/>
                <a:gd name="T23" fmla="*/ 184150 h 750"/>
                <a:gd name="T24" fmla="*/ 2916237 w 2029"/>
                <a:gd name="T25" fmla="*/ 296863 h 750"/>
                <a:gd name="T26" fmla="*/ 3003550 w 2029"/>
                <a:gd name="T27" fmla="*/ 481013 h 750"/>
                <a:gd name="T28" fmla="*/ 3051175 w 2029"/>
                <a:gd name="T29" fmla="*/ 520700 h 750"/>
                <a:gd name="T30" fmla="*/ 3087687 w 2029"/>
                <a:gd name="T31" fmla="*/ 565150 h 750"/>
                <a:gd name="T32" fmla="*/ 3133725 w 2029"/>
                <a:gd name="T33" fmla="*/ 608013 h 750"/>
                <a:gd name="T34" fmla="*/ 3170237 w 2029"/>
                <a:gd name="T35" fmla="*/ 665163 h 750"/>
                <a:gd name="T36" fmla="*/ 3190875 w 2029"/>
                <a:gd name="T37" fmla="*/ 731838 h 750"/>
                <a:gd name="T38" fmla="*/ 3184525 w 2029"/>
                <a:gd name="T39" fmla="*/ 793750 h 750"/>
                <a:gd name="T40" fmla="*/ 3213100 w 2029"/>
                <a:gd name="T41" fmla="*/ 873125 h 750"/>
                <a:gd name="T42" fmla="*/ 3221037 w 2029"/>
                <a:gd name="T43" fmla="*/ 927100 h 750"/>
                <a:gd name="T44" fmla="*/ 3203575 w 2029"/>
                <a:gd name="T45" fmla="*/ 1028700 h 750"/>
                <a:gd name="T46" fmla="*/ 3022600 w 2029"/>
                <a:gd name="T47" fmla="*/ 1122363 h 750"/>
                <a:gd name="T48" fmla="*/ 3014662 w 2029"/>
                <a:gd name="T49" fmla="*/ 1038225 h 750"/>
                <a:gd name="T50" fmla="*/ 2992437 w 2029"/>
                <a:gd name="T51" fmla="*/ 973138 h 750"/>
                <a:gd name="T52" fmla="*/ 2921000 w 2029"/>
                <a:gd name="T53" fmla="*/ 879475 h 750"/>
                <a:gd name="T54" fmla="*/ 2833687 w 2029"/>
                <a:gd name="T55" fmla="*/ 833438 h 750"/>
                <a:gd name="T56" fmla="*/ 2757487 w 2029"/>
                <a:gd name="T57" fmla="*/ 814388 h 750"/>
                <a:gd name="T58" fmla="*/ 2681287 w 2029"/>
                <a:gd name="T59" fmla="*/ 817563 h 750"/>
                <a:gd name="T60" fmla="*/ 2609850 w 2029"/>
                <a:gd name="T61" fmla="*/ 836613 h 750"/>
                <a:gd name="T62" fmla="*/ 2554287 w 2029"/>
                <a:gd name="T63" fmla="*/ 868363 h 750"/>
                <a:gd name="T64" fmla="*/ 2492375 w 2029"/>
                <a:gd name="T65" fmla="*/ 938213 h 750"/>
                <a:gd name="T66" fmla="*/ 2454275 w 2029"/>
                <a:gd name="T67" fmla="*/ 1031875 h 750"/>
                <a:gd name="T68" fmla="*/ 2443162 w 2029"/>
                <a:gd name="T69" fmla="*/ 1114425 h 750"/>
                <a:gd name="T70" fmla="*/ 1766887 w 2029"/>
                <a:gd name="T71" fmla="*/ 1168400 h 750"/>
                <a:gd name="T72" fmla="*/ 904875 w 2029"/>
                <a:gd name="T73" fmla="*/ 1119188 h 750"/>
                <a:gd name="T74" fmla="*/ 896937 w 2029"/>
                <a:gd name="T75" fmla="*/ 1035050 h 750"/>
                <a:gd name="T76" fmla="*/ 846137 w 2029"/>
                <a:gd name="T77" fmla="*/ 915988 h 750"/>
                <a:gd name="T78" fmla="*/ 769937 w 2029"/>
                <a:gd name="T79" fmla="*/ 847725 h 750"/>
                <a:gd name="T80" fmla="*/ 693737 w 2029"/>
                <a:gd name="T81" fmla="*/ 817563 h 750"/>
                <a:gd name="T82" fmla="*/ 628650 w 2029"/>
                <a:gd name="T83" fmla="*/ 808038 h 750"/>
                <a:gd name="T84" fmla="*/ 549275 w 2029"/>
                <a:gd name="T85" fmla="*/ 817563 h 750"/>
                <a:gd name="T86" fmla="*/ 484187 w 2029"/>
                <a:gd name="T87" fmla="*/ 842963 h 750"/>
                <a:gd name="T88" fmla="*/ 395287 w 2029"/>
                <a:gd name="T89" fmla="*/ 915988 h 750"/>
                <a:gd name="T90" fmla="*/ 347662 w 2029"/>
                <a:gd name="T91" fmla="*/ 1009650 h 750"/>
                <a:gd name="T92" fmla="*/ 331787 w 2029"/>
                <a:gd name="T93" fmla="*/ 1092200 h 750"/>
                <a:gd name="T94" fmla="*/ 317500 w 2029"/>
                <a:gd name="T95" fmla="*/ 1139825 h 750"/>
                <a:gd name="T96" fmla="*/ 234950 w 2029"/>
                <a:gd name="T97" fmla="*/ 1162050 h 750"/>
                <a:gd name="T98" fmla="*/ 147637 w 2029"/>
                <a:gd name="T99" fmla="*/ 1147763 h 750"/>
                <a:gd name="T100" fmla="*/ 96837 w 2029"/>
                <a:gd name="T101" fmla="*/ 1128713 h 750"/>
                <a:gd name="T102" fmla="*/ 61912 w 2029"/>
                <a:gd name="T103" fmla="*/ 1092200 h 750"/>
                <a:gd name="T104" fmla="*/ 28575 w 2029"/>
                <a:gd name="T105" fmla="*/ 1039813 h 750"/>
                <a:gd name="T106" fmla="*/ 0 w 2029"/>
                <a:gd name="T107" fmla="*/ 915988 h 750"/>
                <a:gd name="T108" fmla="*/ 7937 w 2029"/>
                <a:gd name="T109" fmla="*/ 887413 h 750"/>
                <a:gd name="T110" fmla="*/ 65087 w 2029"/>
                <a:gd name="T111" fmla="*/ 836613 h 750"/>
                <a:gd name="T112" fmla="*/ 152400 w 2029"/>
                <a:gd name="T113" fmla="*/ 574675 h 750"/>
                <a:gd name="T114" fmla="*/ 430212 w 2029"/>
                <a:gd name="T115" fmla="*/ 517525 h 7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29" h="750">
                  <a:moveTo>
                    <a:pt x="460" y="292"/>
                  </a:moveTo>
                  <a:lnTo>
                    <a:pt x="494" y="296"/>
                  </a:lnTo>
                  <a:lnTo>
                    <a:pt x="552" y="255"/>
                  </a:lnTo>
                  <a:lnTo>
                    <a:pt x="763" y="61"/>
                  </a:lnTo>
                  <a:lnTo>
                    <a:pt x="761" y="57"/>
                  </a:lnTo>
                  <a:lnTo>
                    <a:pt x="763" y="52"/>
                  </a:lnTo>
                  <a:lnTo>
                    <a:pt x="766" y="39"/>
                  </a:lnTo>
                  <a:lnTo>
                    <a:pt x="773" y="25"/>
                  </a:lnTo>
                  <a:lnTo>
                    <a:pt x="766" y="18"/>
                  </a:lnTo>
                  <a:lnTo>
                    <a:pt x="764" y="13"/>
                  </a:lnTo>
                  <a:lnTo>
                    <a:pt x="766" y="9"/>
                  </a:lnTo>
                  <a:lnTo>
                    <a:pt x="770" y="5"/>
                  </a:lnTo>
                  <a:lnTo>
                    <a:pt x="779" y="2"/>
                  </a:lnTo>
                  <a:lnTo>
                    <a:pt x="784" y="0"/>
                  </a:lnTo>
                  <a:lnTo>
                    <a:pt x="848" y="9"/>
                  </a:lnTo>
                  <a:lnTo>
                    <a:pt x="861" y="11"/>
                  </a:lnTo>
                  <a:lnTo>
                    <a:pt x="873" y="16"/>
                  </a:lnTo>
                  <a:lnTo>
                    <a:pt x="885" y="23"/>
                  </a:lnTo>
                  <a:lnTo>
                    <a:pt x="978" y="11"/>
                  </a:lnTo>
                  <a:lnTo>
                    <a:pt x="1073" y="7"/>
                  </a:lnTo>
                  <a:lnTo>
                    <a:pt x="1158" y="5"/>
                  </a:lnTo>
                  <a:lnTo>
                    <a:pt x="1236" y="5"/>
                  </a:lnTo>
                  <a:lnTo>
                    <a:pt x="1308" y="5"/>
                  </a:lnTo>
                  <a:lnTo>
                    <a:pt x="1372" y="7"/>
                  </a:lnTo>
                  <a:lnTo>
                    <a:pt x="1429" y="9"/>
                  </a:lnTo>
                  <a:lnTo>
                    <a:pt x="1523" y="16"/>
                  </a:lnTo>
                  <a:lnTo>
                    <a:pt x="1593" y="25"/>
                  </a:lnTo>
                  <a:lnTo>
                    <a:pt x="1641" y="32"/>
                  </a:lnTo>
                  <a:lnTo>
                    <a:pt x="1667" y="37"/>
                  </a:lnTo>
                  <a:lnTo>
                    <a:pt x="1675" y="39"/>
                  </a:lnTo>
                  <a:lnTo>
                    <a:pt x="1689" y="43"/>
                  </a:lnTo>
                  <a:lnTo>
                    <a:pt x="1701" y="48"/>
                  </a:lnTo>
                  <a:lnTo>
                    <a:pt x="1724" y="61"/>
                  </a:lnTo>
                  <a:lnTo>
                    <a:pt x="1746" y="77"/>
                  </a:lnTo>
                  <a:lnTo>
                    <a:pt x="1767" y="94"/>
                  </a:lnTo>
                  <a:lnTo>
                    <a:pt x="1787" y="116"/>
                  </a:lnTo>
                  <a:lnTo>
                    <a:pt x="1806" y="139"/>
                  </a:lnTo>
                  <a:lnTo>
                    <a:pt x="1822" y="164"/>
                  </a:lnTo>
                  <a:lnTo>
                    <a:pt x="1837" y="187"/>
                  </a:lnTo>
                  <a:lnTo>
                    <a:pt x="1863" y="235"/>
                  </a:lnTo>
                  <a:lnTo>
                    <a:pt x="1881" y="274"/>
                  </a:lnTo>
                  <a:lnTo>
                    <a:pt x="1892" y="303"/>
                  </a:lnTo>
                  <a:lnTo>
                    <a:pt x="1897" y="313"/>
                  </a:lnTo>
                  <a:lnTo>
                    <a:pt x="1912" y="319"/>
                  </a:lnTo>
                  <a:lnTo>
                    <a:pt x="1922" y="328"/>
                  </a:lnTo>
                  <a:lnTo>
                    <a:pt x="1931" y="335"/>
                  </a:lnTo>
                  <a:lnTo>
                    <a:pt x="1938" y="344"/>
                  </a:lnTo>
                  <a:lnTo>
                    <a:pt x="1945" y="356"/>
                  </a:lnTo>
                  <a:lnTo>
                    <a:pt x="1947" y="362"/>
                  </a:lnTo>
                  <a:lnTo>
                    <a:pt x="1961" y="369"/>
                  </a:lnTo>
                  <a:lnTo>
                    <a:pt x="1974" y="383"/>
                  </a:lnTo>
                  <a:lnTo>
                    <a:pt x="1983" y="395"/>
                  </a:lnTo>
                  <a:lnTo>
                    <a:pt x="1992" y="408"/>
                  </a:lnTo>
                  <a:lnTo>
                    <a:pt x="1997" y="419"/>
                  </a:lnTo>
                  <a:lnTo>
                    <a:pt x="2002" y="431"/>
                  </a:lnTo>
                  <a:lnTo>
                    <a:pt x="2006" y="442"/>
                  </a:lnTo>
                  <a:lnTo>
                    <a:pt x="2010" y="461"/>
                  </a:lnTo>
                  <a:lnTo>
                    <a:pt x="2010" y="477"/>
                  </a:lnTo>
                  <a:lnTo>
                    <a:pt x="2008" y="490"/>
                  </a:lnTo>
                  <a:lnTo>
                    <a:pt x="2006" y="500"/>
                  </a:lnTo>
                  <a:lnTo>
                    <a:pt x="1995" y="527"/>
                  </a:lnTo>
                  <a:lnTo>
                    <a:pt x="2020" y="540"/>
                  </a:lnTo>
                  <a:lnTo>
                    <a:pt x="2024" y="550"/>
                  </a:lnTo>
                  <a:lnTo>
                    <a:pt x="2027" y="561"/>
                  </a:lnTo>
                  <a:lnTo>
                    <a:pt x="2029" y="574"/>
                  </a:lnTo>
                  <a:lnTo>
                    <a:pt x="2029" y="584"/>
                  </a:lnTo>
                  <a:lnTo>
                    <a:pt x="2027" y="607"/>
                  </a:lnTo>
                  <a:lnTo>
                    <a:pt x="2024" y="629"/>
                  </a:lnTo>
                  <a:lnTo>
                    <a:pt x="2018" y="648"/>
                  </a:lnTo>
                  <a:lnTo>
                    <a:pt x="2013" y="664"/>
                  </a:lnTo>
                  <a:lnTo>
                    <a:pt x="2008" y="677"/>
                  </a:lnTo>
                  <a:lnTo>
                    <a:pt x="1904" y="707"/>
                  </a:lnTo>
                  <a:lnTo>
                    <a:pt x="1904" y="688"/>
                  </a:lnTo>
                  <a:lnTo>
                    <a:pt x="1903" y="671"/>
                  </a:lnTo>
                  <a:lnTo>
                    <a:pt x="1899" y="654"/>
                  </a:lnTo>
                  <a:lnTo>
                    <a:pt x="1896" y="639"/>
                  </a:lnTo>
                  <a:lnTo>
                    <a:pt x="1890" y="625"/>
                  </a:lnTo>
                  <a:lnTo>
                    <a:pt x="1885" y="613"/>
                  </a:lnTo>
                  <a:lnTo>
                    <a:pt x="1872" y="590"/>
                  </a:lnTo>
                  <a:lnTo>
                    <a:pt x="1856" y="570"/>
                  </a:lnTo>
                  <a:lnTo>
                    <a:pt x="1840" y="554"/>
                  </a:lnTo>
                  <a:lnTo>
                    <a:pt x="1822" y="541"/>
                  </a:lnTo>
                  <a:lnTo>
                    <a:pt x="1805" y="533"/>
                  </a:lnTo>
                  <a:lnTo>
                    <a:pt x="1785" y="525"/>
                  </a:lnTo>
                  <a:lnTo>
                    <a:pt x="1769" y="520"/>
                  </a:lnTo>
                  <a:lnTo>
                    <a:pt x="1751" y="517"/>
                  </a:lnTo>
                  <a:lnTo>
                    <a:pt x="1737" y="513"/>
                  </a:lnTo>
                  <a:lnTo>
                    <a:pt x="1716" y="513"/>
                  </a:lnTo>
                  <a:lnTo>
                    <a:pt x="1707" y="513"/>
                  </a:lnTo>
                  <a:lnTo>
                    <a:pt x="1689" y="515"/>
                  </a:lnTo>
                  <a:lnTo>
                    <a:pt x="1673" y="518"/>
                  </a:lnTo>
                  <a:lnTo>
                    <a:pt x="1657" y="522"/>
                  </a:lnTo>
                  <a:lnTo>
                    <a:pt x="1644" y="527"/>
                  </a:lnTo>
                  <a:lnTo>
                    <a:pt x="1630" y="534"/>
                  </a:lnTo>
                  <a:lnTo>
                    <a:pt x="1619" y="540"/>
                  </a:lnTo>
                  <a:lnTo>
                    <a:pt x="1609" y="547"/>
                  </a:lnTo>
                  <a:lnTo>
                    <a:pt x="1598" y="556"/>
                  </a:lnTo>
                  <a:lnTo>
                    <a:pt x="1582" y="574"/>
                  </a:lnTo>
                  <a:lnTo>
                    <a:pt x="1570" y="591"/>
                  </a:lnTo>
                  <a:lnTo>
                    <a:pt x="1559" y="611"/>
                  </a:lnTo>
                  <a:lnTo>
                    <a:pt x="1552" y="631"/>
                  </a:lnTo>
                  <a:lnTo>
                    <a:pt x="1546" y="650"/>
                  </a:lnTo>
                  <a:lnTo>
                    <a:pt x="1543" y="670"/>
                  </a:lnTo>
                  <a:lnTo>
                    <a:pt x="1541" y="688"/>
                  </a:lnTo>
                  <a:lnTo>
                    <a:pt x="1539" y="702"/>
                  </a:lnTo>
                  <a:lnTo>
                    <a:pt x="1541" y="725"/>
                  </a:lnTo>
                  <a:lnTo>
                    <a:pt x="1541" y="734"/>
                  </a:lnTo>
                  <a:lnTo>
                    <a:pt x="1113" y="736"/>
                  </a:lnTo>
                  <a:lnTo>
                    <a:pt x="570" y="750"/>
                  </a:lnTo>
                  <a:lnTo>
                    <a:pt x="570" y="725"/>
                  </a:lnTo>
                  <a:lnTo>
                    <a:pt x="570" y="705"/>
                  </a:lnTo>
                  <a:lnTo>
                    <a:pt x="570" y="686"/>
                  </a:lnTo>
                  <a:lnTo>
                    <a:pt x="567" y="668"/>
                  </a:lnTo>
                  <a:lnTo>
                    <a:pt x="565" y="652"/>
                  </a:lnTo>
                  <a:lnTo>
                    <a:pt x="556" y="623"/>
                  </a:lnTo>
                  <a:lnTo>
                    <a:pt x="545" y="598"/>
                  </a:lnTo>
                  <a:lnTo>
                    <a:pt x="533" y="577"/>
                  </a:lnTo>
                  <a:lnTo>
                    <a:pt x="517" y="559"/>
                  </a:lnTo>
                  <a:lnTo>
                    <a:pt x="501" y="545"/>
                  </a:lnTo>
                  <a:lnTo>
                    <a:pt x="485" y="534"/>
                  </a:lnTo>
                  <a:lnTo>
                    <a:pt x="469" y="525"/>
                  </a:lnTo>
                  <a:lnTo>
                    <a:pt x="453" y="518"/>
                  </a:lnTo>
                  <a:lnTo>
                    <a:pt x="437" y="515"/>
                  </a:lnTo>
                  <a:lnTo>
                    <a:pt x="422" y="511"/>
                  </a:lnTo>
                  <a:lnTo>
                    <a:pt x="403" y="509"/>
                  </a:lnTo>
                  <a:lnTo>
                    <a:pt x="396" y="509"/>
                  </a:lnTo>
                  <a:lnTo>
                    <a:pt x="378" y="509"/>
                  </a:lnTo>
                  <a:lnTo>
                    <a:pt x="360" y="513"/>
                  </a:lnTo>
                  <a:lnTo>
                    <a:pt x="346" y="515"/>
                  </a:lnTo>
                  <a:lnTo>
                    <a:pt x="330" y="520"/>
                  </a:lnTo>
                  <a:lnTo>
                    <a:pt x="317" y="524"/>
                  </a:lnTo>
                  <a:lnTo>
                    <a:pt x="305" y="531"/>
                  </a:lnTo>
                  <a:lnTo>
                    <a:pt x="283" y="543"/>
                  </a:lnTo>
                  <a:lnTo>
                    <a:pt x="264" y="559"/>
                  </a:lnTo>
                  <a:lnTo>
                    <a:pt x="249" y="577"/>
                  </a:lnTo>
                  <a:lnTo>
                    <a:pt x="237" y="597"/>
                  </a:lnTo>
                  <a:lnTo>
                    <a:pt x="228" y="616"/>
                  </a:lnTo>
                  <a:lnTo>
                    <a:pt x="219" y="636"/>
                  </a:lnTo>
                  <a:lnTo>
                    <a:pt x="214" y="654"/>
                  </a:lnTo>
                  <a:lnTo>
                    <a:pt x="210" y="671"/>
                  </a:lnTo>
                  <a:lnTo>
                    <a:pt x="209" y="688"/>
                  </a:lnTo>
                  <a:lnTo>
                    <a:pt x="207" y="711"/>
                  </a:lnTo>
                  <a:lnTo>
                    <a:pt x="207" y="720"/>
                  </a:lnTo>
                  <a:lnTo>
                    <a:pt x="200" y="718"/>
                  </a:lnTo>
                  <a:lnTo>
                    <a:pt x="198" y="732"/>
                  </a:lnTo>
                  <a:lnTo>
                    <a:pt x="171" y="732"/>
                  </a:lnTo>
                  <a:lnTo>
                    <a:pt x="148" y="732"/>
                  </a:lnTo>
                  <a:lnTo>
                    <a:pt x="127" y="728"/>
                  </a:lnTo>
                  <a:lnTo>
                    <a:pt x="109" y="727"/>
                  </a:lnTo>
                  <a:lnTo>
                    <a:pt x="93" y="723"/>
                  </a:lnTo>
                  <a:lnTo>
                    <a:pt x="80" y="720"/>
                  </a:lnTo>
                  <a:lnTo>
                    <a:pt x="70" y="714"/>
                  </a:lnTo>
                  <a:lnTo>
                    <a:pt x="61" y="711"/>
                  </a:lnTo>
                  <a:lnTo>
                    <a:pt x="48" y="702"/>
                  </a:lnTo>
                  <a:lnTo>
                    <a:pt x="41" y="693"/>
                  </a:lnTo>
                  <a:lnTo>
                    <a:pt x="39" y="688"/>
                  </a:lnTo>
                  <a:lnTo>
                    <a:pt x="38" y="686"/>
                  </a:lnTo>
                  <a:lnTo>
                    <a:pt x="30" y="655"/>
                  </a:lnTo>
                  <a:lnTo>
                    <a:pt x="18" y="655"/>
                  </a:lnTo>
                  <a:lnTo>
                    <a:pt x="4" y="602"/>
                  </a:lnTo>
                  <a:lnTo>
                    <a:pt x="0" y="588"/>
                  </a:lnTo>
                  <a:lnTo>
                    <a:pt x="0" y="577"/>
                  </a:lnTo>
                  <a:lnTo>
                    <a:pt x="2" y="568"/>
                  </a:lnTo>
                  <a:lnTo>
                    <a:pt x="4" y="563"/>
                  </a:lnTo>
                  <a:lnTo>
                    <a:pt x="5" y="559"/>
                  </a:lnTo>
                  <a:lnTo>
                    <a:pt x="9" y="557"/>
                  </a:lnTo>
                  <a:lnTo>
                    <a:pt x="11" y="556"/>
                  </a:lnTo>
                  <a:lnTo>
                    <a:pt x="41" y="527"/>
                  </a:lnTo>
                  <a:lnTo>
                    <a:pt x="80" y="369"/>
                  </a:lnTo>
                  <a:lnTo>
                    <a:pt x="84" y="365"/>
                  </a:lnTo>
                  <a:lnTo>
                    <a:pt x="96" y="362"/>
                  </a:lnTo>
                  <a:lnTo>
                    <a:pt x="141" y="351"/>
                  </a:lnTo>
                  <a:lnTo>
                    <a:pt x="201" y="338"/>
                  </a:lnTo>
                  <a:lnTo>
                    <a:pt x="271" y="326"/>
                  </a:lnTo>
                  <a:lnTo>
                    <a:pt x="401" y="303"/>
                  </a:lnTo>
                  <a:lnTo>
                    <a:pt x="460" y="2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1" name="Freeform 152"/>
            <p:cNvSpPr>
              <a:spLocks/>
            </p:cNvSpPr>
            <p:nvPr/>
          </p:nvSpPr>
          <p:spPr bwMode="auto">
            <a:xfrm>
              <a:off x="6312196" y="4812120"/>
              <a:ext cx="650875" cy="396875"/>
            </a:xfrm>
            <a:custGeom>
              <a:avLst/>
              <a:gdLst>
                <a:gd name="T0" fmla="*/ 401638 w 410"/>
                <a:gd name="T1" fmla="*/ 20638 h 250"/>
                <a:gd name="T2" fmla="*/ 361950 w 410"/>
                <a:gd name="T3" fmla="*/ 25400 h 250"/>
                <a:gd name="T4" fmla="*/ 325438 w 410"/>
                <a:gd name="T5" fmla="*/ 34925 h 250"/>
                <a:gd name="T6" fmla="*/ 295275 w 410"/>
                <a:gd name="T7" fmla="*/ 49213 h 250"/>
                <a:gd name="T8" fmla="*/ 269875 w 410"/>
                <a:gd name="T9" fmla="*/ 63500 h 250"/>
                <a:gd name="T10" fmla="*/ 246063 w 410"/>
                <a:gd name="T11" fmla="*/ 76200 h 250"/>
                <a:gd name="T12" fmla="*/ 231775 w 410"/>
                <a:gd name="T13" fmla="*/ 90488 h 250"/>
                <a:gd name="T14" fmla="*/ 217488 w 410"/>
                <a:gd name="T15" fmla="*/ 103188 h 250"/>
                <a:gd name="T16" fmla="*/ 25400 w 410"/>
                <a:gd name="T17" fmla="*/ 331788 h 250"/>
                <a:gd name="T18" fmla="*/ 11113 w 410"/>
                <a:gd name="T19" fmla="*/ 346075 h 250"/>
                <a:gd name="T20" fmla="*/ 6350 w 410"/>
                <a:gd name="T21" fmla="*/ 357188 h 250"/>
                <a:gd name="T22" fmla="*/ 0 w 410"/>
                <a:gd name="T23" fmla="*/ 368300 h 250"/>
                <a:gd name="T24" fmla="*/ 0 w 410"/>
                <a:gd name="T25" fmla="*/ 376238 h 250"/>
                <a:gd name="T26" fmla="*/ 3175 w 410"/>
                <a:gd name="T27" fmla="*/ 382588 h 250"/>
                <a:gd name="T28" fmla="*/ 6350 w 410"/>
                <a:gd name="T29" fmla="*/ 387350 h 250"/>
                <a:gd name="T30" fmla="*/ 14288 w 410"/>
                <a:gd name="T31" fmla="*/ 390525 h 250"/>
                <a:gd name="T32" fmla="*/ 20638 w 410"/>
                <a:gd name="T33" fmla="*/ 393700 h 250"/>
                <a:gd name="T34" fmla="*/ 36513 w 410"/>
                <a:gd name="T35" fmla="*/ 396875 h 250"/>
                <a:gd name="T36" fmla="*/ 53975 w 410"/>
                <a:gd name="T37" fmla="*/ 393700 h 250"/>
                <a:gd name="T38" fmla="*/ 74613 w 410"/>
                <a:gd name="T39" fmla="*/ 393700 h 250"/>
                <a:gd name="T40" fmla="*/ 617538 w 410"/>
                <a:gd name="T41" fmla="*/ 382588 h 250"/>
                <a:gd name="T42" fmla="*/ 650875 w 410"/>
                <a:gd name="T43" fmla="*/ 0 h 250"/>
                <a:gd name="T44" fmla="*/ 401638 w 410"/>
                <a:gd name="T45" fmla="*/ 20638 h 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10" h="250">
                  <a:moveTo>
                    <a:pt x="253" y="13"/>
                  </a:moveTo>
                  <a:lnTo>
                    <a:pt x="228" y="16"/>
                  </a:lnTo>
                  <a:lnTo>
                    <a:pt x="205" y="22"/>
                  </a:lnTo>
                  <a:lnTo>
                    <a:pt x="186" y="31"/>
                  </a:lnTo>
                  <a:lnTo>
                    <a:pt x="170" y="40"/>
                  </a:lnTo>
                  <a:lnTo>
                    <a:pt x="155" y="48"/>
                  </a:lnTo>
                  <a:lnTo>
                    <a:pt x="146" y="57"/>
                  </a:lnTo>
                  <a:lnTo>
                    <a:pt x="137" y="65"/>
                  </a:lnTo>
                  <a:lnTo>
                    <a:pt x="16" y="209"/>
                  </a:lnTo>
                  <a:lnTo>
                    <a:pt x="7" y="218"/>
                  </a:lnTo>
                  <a:lnTo>
                    <a:pt x="4" y="225"/>
                  </a:lnTo>
                  <a:lnTo>
                    <a:pt x="0" y="232"/>
                  </a:lnTo>
                  <a:lnTo>
                    <a:pt x="0" y="237"/>
                  </a:lnTo>
                  <a:lnTo>
                    <a:pt x="2" y="241"/>
                  </a:lnTo>
                  <a:lnTo>
                    <a:pt x="4" y="244"/>
                  </a:lnTo>
                  <a:lnTo>
                    <a:pt x="9" y="246"/>
                  </a:lnTo>
                  <a:lnTo>
                    <a:pt x="13" y="248"/>
                  </a:lnTo>
                  <a:lnTo>
                    <a:pt x="23" y="250"/>
                  </a:lnTo>
                  <a:lnTo>
                    <a:pt x="34" y="248"/>
                  </a:lnTo>
                  <a:lnTo>
                    <a:pt x="47" y="248"/>
                  </a:lnTo>
                  <a:lnTo>
                    <a:pt x="389" y="241"/>
                  </a:lnTo>
                  <a:lnTo>
                    <a:pt x="410" y="0"/>
                  </a:lnTo>
                  <a:lnTo>
                    <a:pt x="253"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2" name="Freeform 153"/>
            <p:cNvSpPr>
              <a:spLocks/>
            </p:cNvSpPr>
            <p:nvPr/>
          </p:nvSpPr>
          <p:spPr bwMode="auto">
            <a:xfrm>
              <a:off x="7050384" y="4804183"/>
              <a:ext cx="563562" cy="390525"/>
            </a:xfrm>
            <a:custGeom>
              <a:avLst/>
              <a:gdLst>
                <a:gd name="T0" fmla="*/ 0 w 355"/>
                <a:gd name="T1" fmla="*/ 7938 h 246"/>
                <a:gd name="T2" fmla="*/ 9525 w 355"/>
                <a:gd name="T3" fmla="*/ 390525 h 246"/>
                <a:gd name="T4" fmla="*/ 563562 w 355"/>
                <a:gd name="T5" fmla="*/ 373063 h 246"/>
                <a:gd name="T6" fmla="*/ 509587 w 355"/>
                <a:gd name="T7" fmla="*/ 3175 h 246"/>
                <a:gd name="T8" fmla="*/ 271462 w 355"/>
                <a:gd name="T9" fmla="*/ 0 h 246"/>
                <a:gd name="T10" fmla="*/ 100012 w 355"/>
                <a:gd name="T11" fmla="*/ 0 h 246"/>
                <a:gd name="T12" fmla="*/ 36512 w 355"/>
                <a:gd name="T13" fmla="*/ 6350 h 246"/>
                <a:gd name="T14" fmla="*/ 14287 w 355"/>
                <a:gd name="T15" fmla="*/ 6350 h 246"/>
                <a:gd name="T16" fmla="*/ 0 w 355"/>
                <a:gd name="T17" fmla="*/ 7938 h 2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55" h="246">
                  <a:moveTo>
                    <a:pt x="0" y="5"/>
                  </a:moveTo>
                  <a:lnTo>
                    <a:pt x="6" y="246"/>
                  </a:lnTo>
                  <a:lnTo>
                    <a:pt x="355" y="235"/>
                  </a:lnTo>
                  <a:lnTo>
                    <a:pt x="321" y="2"/>
                  </a:lnTo>
                  <a:lnTo>
                    <a:pt x="171" y="0"/>
                  </a:lnTo>
                  <a:lnTo>
                    <a:pt x="63" y="0"/>
                  </a:lnTo>
                  <a:lnTo>
                    <a:pt x="23" y="4"/>
                  </a:lnTo>
                  <a:lnTo>
                    <a:pt x="9" y="4"/>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3" name="Freeform 155"/>
            <p:cNvSpPr>
              <a:spLocks/>
            </p:cNvSpPr>
            <p:nvPr/>
          </p:nvSpPr>
          <p:spPr bwMode="auto">
            <a:xfrm>
              <a:off x="5399384" y="5343933"/>
              <a:ext cx="69850" cy="158750"/>
            </a:xfrm>
            <a:custGeom>
              <a:avLst/>
              <a:gdLst>
                <a:gd name="T0" fmla="*/ 57150 w 44"/>
                <a:gd name="T1" fmla="*/ 6350 h 100"/>
                <a:gd name="T2" fmla="*/ 44450 w 44"/>
                <a:gd name="T3" fmla="*/ 25400 h 100"/>
                <a:gd name="T4" fmla="*/ 22225 w 44"/>
                <a:gd name="T5" fmla="*/ 74613 h 100"/>
                <a:gd name="T6" fmla="*/ 11113 w 44"/>
                <a:gd name="T7" fmla="*/ 100013 h 100"/>
                <a:gd name="T8" fmla="*/ 3175 w 44"/>
                <a:gd name="T9" fmla="*/ 125413 h 100"/>
                <a:gd name="T10" fmla="*/ 0 w 44"/>
                <a:gd name="T11" fmla="*/ 144463 h 100"/>
                <a:gd name="T12" fmla="*/ 0 w 44"/>
                <a:gd name="T13" fmla="*/ 152400 h 100"/>
                <a:gd name="T14" fmla="*/ 0 w 44"/>
                <a:gd name="T15" fmla="*/ 158750 h 100"/>
                <a:gd name="T16" fmla="*/ 3175 w 44"/>
                <a:gd name="T17" fmla="*/ 158750 h 100"/>
                <a:gd name="T18" fmla="*/ 7938 w 44"/>
                <a:gd name="T19" fmla="*/ 158750 h 100"/>
                <a:gd name="T20" fmla="*/ 14288 w 44"/>
                <a:gd name="T21" fmla="*/ 152400 h 100"/>
                <a:gd name="T22" fmla="*/ 22225 w 44"/>
                <a:gd name="T23" fmla="*/ 136525 h 100"/>
                <a:gd name="T24" fmla="*/ 33338 w 44"/>
                <a:gd name="T25" fmla="*/ 111125 h 100"/>
                <a:gd name="T26" fmla="*/ 47625 w 44"/>
                <a:gd name="T27" fmla="*/ 74613 h 100"/>
                <a:gd name="T28" fmla="*/ 68263 w 44"/>
                <a:gd name="T29" fmla="*/ 17463 h 100"/>
                <a:gd name="T30" fmla="*/ 69850 w 44"/>
                <a:gd name="T31" fmla="*/ 6350 h 100"/>
                <a:gd name="T32" fmla="*/ 68263 w 44"/>
                <a:gd name="T33" fmla="*/ 3175 h 100"/>
                <a:gd name="T34" fmla="*/ 65088 w 44"/>
                <a:gd name="T35" fmla="*/ 0 h 100"/>
                <a:gd name="T36" fmla="*/ 61913 w 44"/>
                <a:gd name="T37" fmla="*/ 3175 h 100"/>
                <a:gd name="T38" fmla="*/ 57150 w 44"/>
                <a:gd name="T39" fmla="*/ 6350 h 1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4" h="100">
                  <a:moveTo>
                    <a:pt x="36" y="4"/>
                  </a:moveTo>
                  <a:lnTo>
                    <a:pt x="28" y="16"/>
                  </a:lnTo>
                  <a:lnTo>
                    <a:pt x="14" y="47"/>
                  </a:lnTo>
                  <a:lnTo>
                    <a:pt x="7" y="63"/>
                  </a:lnTo>
                  <a:lnTo>
                    <a:pt x="2" y="79"/>
                  </a:lnTo>
                  <a:lnTo>
                    <a:pt x="0" y="91"/>
                  </a:lnTo>
                  <a:lnTo>
                    <a:pt x="0" y="96"/>
                  </a:lnTo>
                  <a:lnTo>
                    <a:pt x="0" y="100"/>
                  </a:lnTo>
                  <a:lnTo>
                    <a:pt x="2" y="100"/>
                  </a:lnTo>
                  <a:lnTo>
                    <a:pt x="5" y="100"/>
                  </a:lnTo>
                  <a:lnTo>
                    <a:pt x="9" y="96"/>
                  </a:lnTo>
                  <a:lnTo>
                    <a:pt x="14" y="86"/>
                  </a:lnTo>
                  <a:lnTo>
                    <a:pt x="21" y="70"/>
                  </a:lnTo>
                  <a:lnTo>
                    <a:pt x="30" y="47"/>
                  </a:lnTo>
                  <a:lnTo>
                    <a:pt x="43" y="11"/>
                  </a:lnTo>
                  <a:lnTo>
                    <a:pt x="44" y="4"/>
                  </a:lnTo>
                  <a:lnTo>
                    <a:pt x="43" y="2"/>
                  </a:lnTo>
                  <a:lnTo>
                    <a:pt x="41" y="0"/>
                  </a:lnTo>
                  <a:lnTo>
                    <a:pt x="39" y="2"/>
                  </a:lnTo>
                  <a:lnTo>
                    <a:pt x="36" y="4"/>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4" name="Freeform 156"/>
            <p:cNvSpPr>
              <a:spLocks/>
            </p:cNvSpPr>
            <p:nvPr/>
          </p:nvSpPr>
          <p:spPr bwMode="auto">
            <a:xfrm>
              <a:off x="5215234" y="5570945"/>
              <a:ext cx="382587" cy="279400"/>
            </a:xfrm>
            <a:custGeom>
              <a:avLst/>
              <a:gdLst>
                <a:gd name="T0" fmla="*/ 382587 w 241"/>
                <a:gd name="T1" fmla="*/ 53975 h 176"/>
                <a:gd name="T2" fmla="*/ 339725 w 241"/>
                <a:gd name="T3" fmla="*/ 53975 h 176"/>
                <a:gd name="T4" fmla="*/ 293687 w 241"/>
                <a:gd name="T5" fmla="*/ 53975 h 176"/>
                <a:gd name="T6" fmla="*/ 238125 w 241"/>
                <a:gd name="T7" fmla="*/ 50800 h 176"/>
                <a:gd name="T8" fmla="*/ 177800 w 241"/>
                <a:gd name="T9" fmla="*/ 44450 h 176"/>
                <a:gd name="T10" fmla="*/ 115887 w 241"/>
                <a:gd name="T11" fmla="*/ 36513 h 176"/>
                <a:gd name="T12" fmla="*/ 87312 w 241"/>
                <a:gd name="T13" fmla="*/ 28575 h 176"/>
                <a:gd name="T14" fmla="*/ 61912 w 241"/>
                <a:gd name="T15" fmla="*/ 22225 h 176"/>
                <a:gd name="T16" fmla="*/ 39687 w 241"/>
                <a:gd name="T17" fmla="*/ 11113 h 176"/>
                <a:gd name="T18" fmla="*/ 17462 w 241"/>
                <a:gd name="T19" fmla="*/ 0 h 176"/>
                <a:gd name="T20" fmla="*/ 11112 w 241"/>
                <a:gd name="T21" fmla="*/ 1588 h 176"/>
                <a:gd name="T22" fmla="*/ 6350 w 241"/>
                <a:gd name="T23" fmla="*/ 11113 h 176"/>
                <a:gd name="T24" fmla="*/ 0 w 241"/>
                <a:gd name="T25" fmla="*/ 22225 h 176"/>
                <a:gd name="T26" fmla="*/ 0 w 241"/>
                <a:gd name="T27" fmla="*/ 39688 h 176"/>
                <a:gd name="T28" fmla="*/ 3175 w 241"/>
                <a:gd name="T29" fmla="*/ 66675 h 176"/>
                <a:gd name="T30" fmla="*/ 11112 w 241"/>
                <a:gd name="T31" fmla="*/ 106363 h 176"/>
                <a:gd name="T32" fmla="*/ 28575 w 241"/>
                <a:gd name="T33" fmla="*/ 157163 h 176"/>
                <a:gd name="T34" fmla="*/ 47625 w 241"/>
                <a:gd name="T35" fmla="*/ 157163 h 176"/>
                <a:gd name="T36" fmla="*/ 50800 w 241"/>
                <a:gd name="T37" fmla="*/ 166688 h 176"/>
                <a:gd name="T38" fmla="*/ 53975 w 241"/>
                <a:gd name="T39" fmla="*/ 188913 h 176"/>
                <a:gd name="T40" fmla="*/ 65087 w 241"/>
                <a:gd name="T41" fmla="*/ 214313 h 176"/>
                <a:gd name="T42" fmla="*/ 71437 w 241"/>
                <a:gd name="T43" fmla="*/ 222250 h 176"/>
                <a:gd name="T44" fmla="*/ 79375 w 241"/>
                <a:gd name="T45" fmla="*/ 231775 h 176"/>
                <a:gd name="T46" fmla="*/ 87312 w 241"/>
                <a:gd name="T47" fmla="*/ 239713 h 176"/>
                <a:gd name="T48" fmla="*/ 104775 w 241"/>
                <a:gd name="T49" fmla="*/ 247650 h 176"/>
                <a:gd name="T50" fmla="*/ 127000 w 241"/>
                <a:gd name="T51" fmla="*/ 260350 h 176"/>
                <a:gd name="T52" fmla="*/ 158750 w 241"/>
                <a:gd name="T53" fmla="*/ 268288 h 176"/>
                <a:gd name="T54" fmla="*/ 198437 w 241"/>
                <a:gd name="T55" fmla="*/ 273050 h 176"/>
                <a:gd name="T56" fmla="*/ 252412 w 241"/>
                <a:gd name="T57" fmla="*/ 279400 h 176"/>
                <a:gd name="T58" fmla="*/ 314325 w 241"/>
                <a:gd name="T59" fmla="*/ 279400 h 176"/>
                <a:gd name="T60" fmla="*/ 317500 w 241"/>
                <a:gd name="T61" fmla="*/ 257175 h 176"/>
                <a:gd name="T62" fmla="*/ 328612 w 241"/>
                <a:gd name="T63" fmla="*/ 260350 h 176"/>
                <a:gd name="T64" fmla="*/ 328612 w 241"/>
                <a:gd name="T65" fmla="*/ 234950 h 176"/>
                <a:gd name="T66" fmla="*/ 333375 w 241"/>
                <a:gd name="T67" fmla="*/ 180975 h 176"/>
                <a:gd name="T68" fmla="*/ 342900 w 241"/>
                <a:gd name="T69" fmla="*/ 146050 h 176"/>
                <a:gd name="T70" fmla="*/ 350837 w 241"/>
                <a:gd name="T71" fmla="*/ 112713 h 176"/>
                <a:gd name="T72" fmla="*/ 365125 w 241"/>
                <a:gd name="T73" fmla="*/ 80963 h 176"/>
                <a:gd name="T74" fmla="*/ 373062 w 241"/>
                <a:gd name="T75" fmla="*/ 66675 h 176"/>
                <a:gd name="T76" fmla="*/ 382587 w 241"/>
                <a:gd name="T77" fmla="*/ 53975 h 17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41" h="176">
                  <a:moveTo>
                    <a:pt x="241" y="34"/>
                  </a:moveTo>
                  <a:lnTo>
                    <a:pt x="214" y="34"/>
                  </a:lnTo>
                  <a:lnTo>
                    <a:pt x="185" y="34"/>
                  </a:lnTo>
                  <a:lnTo>
                    <a:pt x="150" y="32"/>
                  </a:lnTo>
                  <a:lnTo>
                    <a:pt x="112" y="28"/>
                  </a:lnTo>
                  <a:lnTo>
                    <a:pt x="73" y="23"/>
                  </a:lnTo>
                  <a:lnTo>
                    <a:pt x="55" y="18"/>
                  </a:lnTo>
                  <a:lnTo>
                    <a:pt x="39" y="14"/>
                  </a:lnTo>
                  <a:lnTo>
                    <a:pt x="25" y="7"/>
                  </a:lnTo>
                  <a:lnTo>
                    <a:pt x="11" y="0"/>
                  </a:lnTo>
                  <a:lnTo>
                    <a:pt x="7" y="1"/>
                  </a:lnTo>
                  <a:lnTo>
                    <a:pt x="4" y="7"/>
                  </a:lnTo>
                  <a:lnTo>
                    <a:pt x="0" y="14"/>
                  </a:lnTo>
                  <a:lnTo>
                    <a:pt x="0" y="25"/>
                  </a:lnTo>
                  <a:lnTo>
                    <a:pt x="2" y="42"/>
                  </a:lnTo>
                  <a:lnTo>
                    <a:pt x="7" y="67"/>
                  </a:lnTo>
                  <a:lnTo>
                    <a:pt x="18" y="99"/>
                  </a:lnTo>
                  <a:lnTo>
                    <a:pt x="30" y="99"/>
                  </a:lnTo>
                  <a:lnTo>
                    <a:pt x="32" y="105"/>
                  </a:lnTo>
                  <a:lnTo>
                    <a:pt x="34" y="119"/>
                  </a:lnTo>
                  <a:lnTo>
                    <a:pt x="41" y="135"/>
                  </a:lnTo>
                  <a:lnTo>
                    <a:pt x="45" y="140"/>
                  </a:lnTo>
                  <a:lnTo>
                    <a:pt x="50" y="146"/>
                  </a:lnTo>
                  <a:lnTo>
                    <a:pt x="55" y="151"/>
                  </a:lnTo>
                  <a:lnTo>
                    <a:pt x="66" y="156"/>
                  </a:lnTo>
                  <a:lnTo>
                    <a:pt x="80" y="164"/>
                  </a:lnTo>
                  <a:lnTo>
                    <a:pt x="100" y="169"/>
                  </a:lnTo>
                  <a:lnTo>
                    <a:pt x="125" y="172"/>
                  </a:lnTo>
                  <a:lnTo>
                    <a:pt x="159" y="176"/>
                  </a:lnTo>
                  <a:lnTo>
                    <a:pt x="198" y="176"/>
                  </a:lnTo>
                  <a:lnTo>
                    <a:pt x="200" y="162"/>
                  </a:lnTo>
                  <a:lnTo>
                    <a:pt x="207" y="164"/>
                  </a:lnTo>
                  <a:lnTo>
                    <a:pt x="207" y="148"/>
                  </a:lnTo>
                  <a:lnTo>
                    <a:pt x="210" y="114"/>
                  </a:lnTo>
                  <a:lnTo>
                    <a:pt x="216" y="92"/>
                  </a:lnTo>
                  <a:lnTo>
                    <a:pt x="221" y="71"/>
                  </a:lnTo>
                  <a:lnTo>
                    <a:pt x="230" y="51"/>
                  </a:lnTo>
                  <a:lnTo>
                    <a:pt x="235" y="42"/>
                  </a:lnTo>
                  <a:lnTo>
                    <a:pt x="241" y="34"/>
                  </a:lnTo>
                  <a:close/>
                </a:path>
              </a:pathLst>
            </a:custGeom>
            <a:solidFill>
              <a:srgbClr val="3333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5" name="Freeform 157"/>
            <p:cNvSpPr>
              <a:spLocks/>
            </p:cNvSpPr>
            <p:nvPr/>
          </p:nvSpPr>
          <p:spPr bwMode="auto">
            <a:xfrm>
              <a:off x="5551784" y="5494745"/>
              <a:ext cx="571500" cy="555625"/>
            </a:xfrm>
            <a:custGeom>
              <a:avLst/>
              <a:gdLst>
                <a:gd name="T0" fmla="*/ 568325 w 360"/>
                <a:gd name="T1" fmla="*/ 311150 h 350"/>
                <a:gd name="T2" fmla="*/ 557213 w 360"/>
                <a:gd name="T3" fmla="*/ 363538 h 350"/>
                <a:gd name="T4" fmla="*/ 534988 w 360"/>
                <a:gd name="T5" fmla="*/ 412750 h 350"/>
                <a:gd name="T6" fmla="*/ 503238 w 360"/>
                <a:gd name="T7" fmla="*/ 457200 h 350"/>
                <a:gd name="T8" fmla="*/ 463550 w 360"/>
                <a:gd name="T9" fmla="*/ 493713 h 350"/>
                <a:gd name="T10" fmla="*/ 419100 w 360"/>
                <a:gd name="T11" fmla="*/ 525463 h 350"/>
                <a:gd name="T12" fmla="*/ 368300 w 360"/>
                <a:gd name="T13" fmla="*/ 544513 h 350"/>
                <a:gd name="T14" fmla="*/ 311150 w 360"/>
                <a:gd name="T15" fmla="*/ 555625 h 350"/>
                <a:gd name="T16" fmla="*/ 254000 w 360"/>
                <a:gd name="T17" fmla="*/ 554038 h 350"/>
                <a:gd name="T18" fmla="*/ 198438 w 360"/>
                <a:gd name="T19" fmla="*/ 542925 h 350"/>
                <a:gd name="T20" fmla="*/ 147638 w 360"/>
                <a:gd name="T21" fmla="*/ 522288 h 350"/>
                <a:gd name="T22" fmla="*/ 101600 w 360"/>
                <a:gd name="T23" fmla="*/ 492125 h 350"/>
                <a:gd name="T24" fmla="*/ 61913 w 360"/>
                <a:gd name="T25" fmla="*/ 454025 h 350"/>
                <a:gd name="T26" fmla="*/ 33338 w 360"/>
                <a:gd name="T27" fmla="*/ 409575 h 350"/>
                <a:gd name="T28" fmla="*/ 11113 w 360"/>
                <a:gd name="T29" fmla="*/ 358775 h 350"/>
                <a:gd name="T30" fmla="*/ 0 w 360"/>
                <a:gd name="T31" fmla="*/ 304800 h 350"/>
                <a:gd name="T32" fmla="*/ 3175 w 360"/>
                <a:gd name="T33" fmla="*/ 247650 h 350"/>
                <a:gd name="T34" fmla="*/ 14288 w 360"/>
                <a:gd name="T35" fmla="*/ 195263 h 350"/>
                <a:gd name="T36" fmla="*/ 36513 w 360"/>
                <a:gd name="T37" fmla="*/ 142875 h 350"/>
                <a:gd name="T38" fmla="*/ 68263 w 360"/>
                <a:gd name="T39" fmla="*/ 101600 h 350"/>
                <a:gd name="T40" fmla="*/ 104775 w 360"/>
                <a:gd name="T41" fmla="*/ 61913 h 350"/>
                <a:gd name="T42" fmla="*/ 150813 w 360"/>
                <a:gd name="T43" fmla="*/ 33338 h 350"/>
                <a:gd name="T44" fmla="*/ 203200 w 360"/>
                <a:gd name="T45" fmla="*/ 14288 h 350"/>
                <a:gd name="T46" fmla="*/ 257175 w 360"/>
                <a:gd name="T47" fmla="*/ 1588 h 350"/>
                <a:gd name="T48" fmla="*/ 317500 w 360"/>
                <a:gd name="T49" fmla="*/ 1588 h 350"/>
                <a:gd name="T50" fmla="*/ 369888 w 360"/>
                <a:gd name="T51" fmla="*/ 14288 h 350"/>
                <a:gd name="T52" fmla="*/ 422275 w 360"/>
                <a:gd name="T53" fmla="*/ 36513 h 350"/>
                <a:gd name="T54" fmla="*/ 466725 w 360"/>
                <a:gd name="T55" fmla="*/ 65088 h 350"/>
                <a:gd name="T56" fmla="*/ 506413 w 360"/>
                <a:gd name="T57" fmla="*/ 104775 h 350"/>
                <a:gd name="T58" fmla="*/ 538163 w 360"/>
                <a:gd name="T59" fmla="*/ 149225 h 350"/>
                <a:gd name="T60" fmla="*/ 557213 w 360"/>
                <a:gd name="T61" fmla="*/ 196850 h 350"/>
                <a:gd name="T62" fmla="*/ 568325 w 360"/>
                <a:gd name="T63" fmla="*/ 254000 h 3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60" h="350">
                  <a:moveTo>
                    <a:pt x="360" y="178"/>
                  </a:moveTo>
                  <a:lnTo>
                    <a:pt x="358" y="196"/>
                  </a:lnTo>
                  <a:lnTo>
                    <a:pt x="355" y="212"/>
                  </a:lnTo>
                  <a:lnTo>
                    <a:pt x="351" y="229"/>
                  </a:lnTo>
                  <a:lnTo>
                    <a:pt x="344" y="245"/>
                  </a:lnTo>
                  <a:lnTo>
                    <a:pt x="337" y="260"/>
                  </a:lnTo>
                  <a:lnTo>
                    <a:pt x="328" y="274"/>
                  </a:lnTo>
                  <a:lnTo>
                    <a:pt x="317" y="288"/>
                  </a:lnTo>
                  <a:lnTo>
                    <a:pt x="305" y="301"/>
                  </a:lnTo>
                  <a:lnTo>
                    <a:pt x="292" y="311"/>
                  </a:lnTo>
                  <a:lnTo>
                    <a:pt x="278" y="322"/>
                  </a:lnTo>
                  <a:lnTo>
                    <a:pt x="264" y="331"/>
                  </a:lnTo>
                  <a:lnTo>
                    <a:pt x="248" y="338"/>
                  </a:lnTo>
                  <a:lnTo>
                    <a:pt x="232" y="343"/>
                  </a:lnTo>
                  <a:lnTo>
                    <a:pt x="214" y="347"/>
                  </a:lnTo>
                  <a:lnTo>
                    <a:pt x="196" y="350"/>
                  </a:lnTo>
                  <a:lnTo>
                    <a:pt x="178" y="350"/>
                  </a:lnTo>
                  <a:lnTo>
                    <a:pt x="160" y="349"/>
                  </a:lnTo>
                  <a:lnTo>
                    <a:pt x="143" y="347"/>
                  </a:lnTo>
                  <a:lnTo>
                    <a:pt x="125" y="342"/>
                  </a:lnTo>
                  <a:lnTo>
                    <a:pt x="109" y="336"/>
                  </a:lnTo>
                  <a:lnTo>
                    <a:pt x="93" y="329"/>
                  </a:lnTo>
                  <a:lnTo>
                    <a:pt x="78" y="320"/>
                  </a:lnTo>
                  <a:lnTo>
                    <a:pt x="64" y="310"/>
                  </a:lnTo>
                  <a:lnTo>
                    <a:pt x="52" y="299"/>
                  </a:lnTo>
                  <a:lnTo>
                    <a:pt x="39" y="286"/>
                  </a:lnTo>
                  <a:lnTo>
                    <a:pt x="30" y="272"/>
                  </a:lnTo>
                  <a:lnTo>
                    <a:pt x="21" y="258"/>
                  </a:lnTo>
                  <a:lnTo>
                    <a:pt x="14" y="242"/>
                  </a:lnTo>
                  <a:lnTo>
                    <a:pt x="7" y="226"/>
                  </a:lnTo>
                  <a:lnTo>
                    <a:pt x="4" y="210"/>
                  </a:lnTo>
                  <a:lnTo>
                    <a:pt x="0" y="192"/>
                  </a:lnTo>
                  <a:lnTo>
                    <a:pt x="0" y="174"/>
                  </a:lnTo>
                  <a:lnTo>
                    <a:pt x="2" y="156"/>
                  </a:lnTo>
                  <a:lnTo>
                    <a:pt x="4" y="139"/>
                  </a:lnTo>
                  <a:lnTo>
                    <a:pt x="9" y="123"/>
                  </a:lnTo>
                  <a:lnTo>
                    <a:pt x="14" y="106"/>
                  </a:lnTo>
                  <a:lnTo>
                    <a:pt x="23" y="90"/>
                  </a:lnTo>
                  <a:lnTo>
                    <a:pt x="32" y="76"/>
                  </a:lnTo>
                  <a:lnTo>
                    <a:pt x="43" y="64"/>
                  </a:lnTo>
                  <a:lnTo>
                    <a:pt x="54" y="51"/>
                  </a:lnTo>
                  <a:lnTo>
                    <a:pt x="66" y="39"/>
                  </a:lnTo>
                  <a:lnTo>
                    <a:pt x="80" y="30"/>
                  </a:lnTo>
                  <a:lnTo>
                    <a:pt x="95" y="21"/>
                  </a:lnTo>
                  <a:lnTo>
                    <a:pt x="111" y="14"/>
                  </a:lnTo>
                  <a:lnTo>
                    <a:pt x="128" y="9"/>
                  </a:lnTo>
                  <a:lnTo>
                    <a:pt x="144" y="3"/>
                  </a:lnTo>
                  <a:lnTo>
                    <a:pt x="162" y="1"/>
                  </a:lnTo>
                  <a:lnTo>
                    <a:pt x="182" y="0"/>
                  </a:lnTo>
                  <a:lnTo>
                    <a:pt x="200" y="1"/>
                  </a:lnTo>
                  <a:lnTo>
                    <a:pt x="217" y="5"/>
                  </a:lnTo>
                  <a:lnTo>
                    <a:pt x="233" y="9"/>
                  </a:lnTo>
                  <a:lnTo>
                    <a:pt x="251" y="14"/>
                  </a:lnTo>
                  <a:lnTo>
                    <a:pt x="266" y="23"/>
                  </a:lnTo>
                  <a:lnTo>
                    <a:pt x="282" y="32"/>
                  </a:lnTo>
                  <a:lnTo>
                    <a:pt x="294" y="41"/>
                  </a:lnTo>
                  <a:lnTo>
                    <a:pt x="308" y="53"/>
                  </a:lnTo>
                  <a:lnTo>
                    <a:pt x="319" y="66"/>
                  </a:lnTo>
                  <a:lnTo>
                    <a:pt x="330" y="78"/>
                  </a:lnTo>
                  <a:lnTo>
                    <a:pt x="339" y="94"/>
                  </a:lnTo>
                  <a:lnTo>
                    <a:pt x="346" y="108"/>
                  </a:lnTo>
                  <a:lnTo>
                    <a:pt x="351" y="124"/>
                  </a:lnTo>
                  <a:lnTo>
                    <a:pt x="356" y="142"/>
                  </a:lnTo>
                  <a:lnTo>
                    <a:pt x="358" y="160"/>
                  </a:lnTo>
                  <a:lnTo>
                    <a:pt x="360" y="1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 name="Freeform 158"/>
            <p:cNvSpPr>
              <a:spLocks/>
            </p:cNvSpPr>
            <p:nvPr/>
          </p:nvSpPr>
          <p:spPr bwMode="auto">
            <a:xfrm>
              <a:off x="5670846" y="5615395"/>
              <a:ext cx="328613" cy="322263"/>
            </a:xfrm>
            <a:custGeom>
              <a:avLst/>
              <a:gdLst>
                <a:gd name="T0" fmla="*/ 328613 w 207"/>
                <a:gd name="T1" fmla="*/ 161925 h 203"/>
                <a:gd name="T2" fmla="*/ 328613 w 207"/>
                <a:gd name="T3" fmla="*/ 177800 h 203"/>
                <a:gd name="T4" fmla="*/ 325438 w 207"/>
                <a:gd name="T5" fmla="*/ 195263 h 203"/>
                <a:gd name="T6" fmla="*/ 314325 w 207"/>
                <a:gd name="T7" fmla="*/ 227013 h 203"/>
                <a:gd name="T8" fmla="*/ 300038 w 207"/>
                <a:gd name="T9" fmla="*/ 252413 h 203"/>
                <a:gd name="T10" fmla="*/ 279400 w 207"/>
                <a:gd name="T11" fmla="*/ 277813 h 203"/>
                <a:gd name="T12" fmla="*/ 254000 w 207"/>
                <a:gd name="T13" fmla="*/ 296863 h 203"/>
                <a:gd name="T14" fmla="*/ 225425 w 207"/>
                <a:gd name="T15" fmla="*/ 311150 h 203"/>
                <a:gd name="T16" fmla="*/ 195263 w 207"/>
                <a:gd name="T17" fmla="*/ 319088 h 203"/>
                <a:gd name="T18" fmla="*/ 160338 w 207"/>
                <a:gd name="T19" fmla="*/ 322263 h 203"/>
                <a:gd name="T20" fmla="*/ 130175 w 207"/>
                <a:gd name="T21" fmla="*/ 319088 h 203"/>
                <a:gd name="T22" fmla="*/ 98425 w 207"/>
                <a:gd name="T23" fmla="*/ 311150 h 203"/>
                <a:gd name="T24" fmla="*/ 69850 w 207"/>
                <a:gd name="T25" fmla="*/ 293688 h 203"/>
                <a:gd name="T26" fmla="*/ 44450 w 207"/>
                <a:gd name="T27" fmla="*/ 274638 h 203"/>
                <a:gd name="T28" fmla="*/ 25400 w 207"/>
                <a:gd name="T29" fmla="*/ 252413 h 203"/>
                <a:gd name="T30" fmla="*/ 11113 w 207"/>
                <a:gd name="T31" fmla="*/ 223838 h 203"/>
                <a:gd name="T32" fmla="*/ 3175 w 207"/>
                <a:gd name="T33" fmla="*/ 192088 h 203"/>
                <a:gd name="T34" fmla="*/ 0 w 207"/>
                <a:gd name="T35" fmla="*/ 176213 h 203"/>
                <a:gd name="T36" fmla="*/ 0 w 207"/>
                <a:gd name="T37" fmla="*/ 158750 h 203"/>
                <a:gd name="T38" fmla="*/ 0 w 207"/>
                <a:gd name="T39" fmla="*/ 144463 h 203"/>
                <a:gd name="T40" fmla="*/ 3175 w 207"/>
                <a:gd name="T41" fmla="*/ 127000 h 203"/>
                <a:gd name="T42" fmla="*/ 11113 w 207"/>
                <a:gd name="T43" fmla="*/ 96838 h 203"/>
                <a:gd name="T44" fmla="*/ 28575 w 207"/>
                <a:gd name="T45" fmla="*/ 71438 h 203"/>
                <a:gd name="T46" fmla="*/ 47625 w 207"/>
                <a:gd name="T47" fmla="*/ 46038 h 203"/>
                <a:gd name="T48" fmla="*/ 73025 w 207"/>
                <a:gd name="T49" fmla="*/ 25400 h 203"/>
                <a:gd name="T50" fmla="*/ 101600 w 207"/>
                <a:gd name="T51" fmla="*/ 11113 h 203"/>
                <a:gd name="T52" fmla="*/ 133350 w 207"/>
                <a:gd name="T53" fmla="*/ 3175 h 203"/>
                <a:gd name="T54" fmla="*/ 163513 w 207"/>
                <a:gd name="T55" fmla="*/ 0 h 203"/>
                <a:gd name="T56" fmla="*/ 198438 w 207"/>
                <a:gd name="T57" fmla="*/ 3175 h 203"/>
                <a:gd name="T58" fmla="*/ 228600 w 207"/>
                <a:gd name="T59" fmla="*/ 11113 h 203"/>
                <a:gd name="T60" fmla="*/ 257175 w 207"/>
                <a:gd name="T61" fmla="*/ 28575 h 203"/>
                <a:gd name="T62" fmla="*/ 279400 w 207"/>
                <a:gd name="T63" fmla="*/ 47625 h 203"/>
                <a:gd name="T64" fmla="*/ 300038 w 207"/>
                <a:gd name="T65" fmla="*/ 71438 h 203"/>
                <a:gd name="T66" fmla="*/ 315913 w 207"/>
                <a:gd name="T67" fmla="*/ 100013 h 203"/>
                <a:gd name="T68" fmla="*/ 325438 w 207"/>
                <a:gd name="T69" fmla="*/ 130175 h 203"/>
                <a:gd name="T70" fmla="*/ 328613 w 207"/>
                <a:gd name="T71" fmla="*/ 147638 h 203"/>
                <a:gd name="T72" fmla="*/ 328613 w 207"/>
                <a:gd name="T73" fmla="*/ 161925 h 20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07" h="203">
                  <a:moveTo>
                    <a:pt x="207" y="102"/>
                  </a:moveTo>
                  <a:lnTo>
                    <a:pt x="207" y="112"/>
                  </a:lnTo>
                  <a:lnTo>
                    <a:pt x="205" y="123"/>
                  </a:lnTo>
                  <a:lnTo>
                    <a:pt x="198" y="143"/>
                  </a:lnTo>
                  <a:lnTo>
                    <a:pt x="189" y="159"/>
                  </a:lnTo>
                  <a:lnTo>
                    <a:pt x="176" y="175"/>
                  </a:lnTo>
                  <a:lnTo>
                    <a:pt x="160" y="187"/>
                  </a:lnTo>
                  <a:lnTo>
                    <a:pt x="142" y="196"/>
                  </a:lnTo>
                  <a:lnTo>
                    <a:pt x="123" y="201"/>
                  </a:lnTo>
                  <a:lnTo>
                    <a:pt x="101" y="203"/>
                  </a:lnTo>
                  <a:lnTo>
                    <a:pt x="82" y="201"/>
                  </a:lnTo>
                  <a:lnTo>
                    <a:pt x="62" y="196"/>
                  </a:lnTo>
                  <a:lnTo>
                    <a:pt x="44" y="185"/>
                  </a:lnTo>
                  <a:lnTo>
                    <a:pt x="28" y="173"/>
                  </a:lnTo>
                  <a:lnTo>
                    <a:pt x="16" y="159"/>
                  </a:lnTo>
                  <a:lnTo>
                    <a:pt x="7" y="141"/>
                  </a:lnTo>
                  <a:lnTo>
                    <a:pt x="2" y="121"/>
                  </a:lnTo>
                  <a:lnTo>
                    <a:pt x="0" y="111"/>
                  </a:lnTo>
                  <a:lnTo>
                    <a:pt x="0" y="100"/>
                  </a:lnTo>
                  <a:lnTo>
                    <a:pt x="0" y="91"/>
                  </a:lnTo>
                  <a:lnTo>
                    <a:pt x="2" y="80"/>
                  </a:lnTo>
                  <a:lnTo>
                    <a:pt x="7" y="61"/>
                  </a:lnTo>
                  <a:lnTo>
                    <a:pt x="18" y="45"/>
                  </a:lnTo>
                  <a:lnTo>
                    <a:pt x="30" y="29"/>
                  </a:lnTo>
                  <a:lnTo>
                    <a:pt x="46" y="16"/>
                  </a:lnTo>
                  <a:lnTo>
                    <a:pt x="64" y="7"/>
                  </a:lnTo>
                  <a:lnTo>
                    <a:pt x="84" y="2"/>
                  </a:lnTo>
                  <a:lnTo>
                    <a:pt x="103" y="0"/>
                  </a:lnTo>
                  <a:lnTo>
                    <a:pt x="125" y="2"/>
                  </a:lnTo>
                  <a:lnTo>
                    <a:pt x="144" y="7"/>
                  </a:lnTo>
                  <a:lnTo>
                    <a:pt x="162" y="18"/>
                  </a:lnTo>
                  <a:lnTo>
                    <a:pt x="176" y="30"/>
                  </a:lnTo>
                  <a:lnTo>
                    <a:pt x="189" y="45"/>
                  </a:lnTo>
                  <a:lnTo>
                    <a:pt x="199" y="63"/>
                  </a:lnTo>
                  <a:lnTo>
                    <a:pt x="205" y="82"/>
                  </a:lnTo>
                  <a:lnTo>
                    <a:pt x="207" y="93"/>
                  </a:lnTo>
                  <a:lnTo>
                    <a:pt x="207" y="102"/>
                  </a:lnTo>
                  <a:close/>
                </a:path>
              </a:pathLst>
            </a:custGeom>
            <a:solidFill>
              <a:srgbClr val="898E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17" name="Group 372"/>
            <p:cNvGrpSpPr>
              <a:grpSpLocks/>
            </p:cNvGrpSpPr>
            <p:nvPr/>
          </p:nvGrpSpPr>
          <p:grpSpPr bwMode="auto">
            <a:xfrm>
              <a:off x="5689896" y="5632858"/>
              <a:ext cx="284163" cy="288925"/>
              <a:chOff x="3666" y="3421"/>
              <a:chExt cx="179" cy="182"/>
            </a:xfrm>
          </p:grpSpPr>
          <p:sp>
            <p:nvSpPr>
              <p:cNvPr id="18" name="Freeform 159"/>
              <p:cNvSpPr>
                <a:spLocks/>
              </p:cNvSpPr>
              <p:nvPr/>
            </p:nvSpPr>
            <p:spPr bwMode="auto">
              <a:xfrm>
                <a:off x="3666" y="3442"/>
                <a:ext cx="31" cy="45"/>
              </a:xfrm>
              <a:custGeom>
                <a:avLst/>
                <a:gdLst>
                  <a:gd name="T0" fmla="*/ 27 w 31"/>
                  <a:gd name="T1" fmla="*/ 0 h 45"/>
                  <a:gd name="T2" fmla="*/ 24 w 31"/>
                  <a:gd name="T3" fmla="*/ 6 h 45"/>
                  <a:gd name="T4" fmla="*/ 15 w 31"/>
                  <a:gd name="T5" fmla="*/ 15 h 45"/>
                  <a:gd name="T6" fmla="*/ 6 w 31"/>
                  <a:gd name="T7" fmla="*/ 29 h 45"/>
                  <a:gd name="T8" fmla="*/ 2 w 31"/>
                  <a:gd name="T9" fmla="*/ 38 h 45"/>
                  <a:gd name="T10" fmla="*/ 0 w 31"/>
                  <a:gd name="T11" fmla="*/ 45 h 45"/>
                  <a:gd name="T12" fmla="*/ 2 w 31"/>
                  <a:gd name="T13" fmla="*/ 45 h 45"/>
                  <a:gd name="T14" fmla="*/ 8 w 31"/>
                  <a:gd name="T15" fmla="*/ 45 h 45"/>
                  <a:gd name="T16" fmla="*/ 13 w 31"/>
                  <a:gd name="T17" fmla="*/ 41 h 45"/>
                  <a:gd name="T18" fmla="*/ 22 w 31"/>
                  <a:gd name="T19" fmla="*/ 31 h 45"/>
                  <a:gd name="T20" fmla="*/ 24 w 31"/>
                  <a:gd name="T21" fmla="*/ 27 h 45"/>
                  <a:gd name="T22" fmla="*/ 29 w 31"/>
                  <a:gd name="T23" fmla="*/ 18 h 45"/>
                  <a:gd name="T24" fmla="*/ 31 w 31"/>
                  <a:gd name="T25" fmla="*/ 15 h 45"/>
                  <a:gd name="T26" fmla="*/ 31 w 31"/>
                  <a:gd name="T27" fmla="*/ 9 h 45"/>
                  <a:gd name="T28" fmla="*/ 31 w 31"/>
                  <a:gd name="T29" fmla="*/ 4 h 45"/>
                  <a:gd name="T30" fmla="*/ 27 w 31"/>
                  <a:gd name="T31" fmla="*/ 0 h 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1" h="45">
                    <a:moveTo>
                      <a:pt x="27" y="0"/>
                    </a:moveTo>
                    <a:lnTo>
                      <a:pt x="24" y="6"/>
                    </a:lnTo>
                    <a:lnTo>
                      <a:pt x="15" y="15"/>
                    </a:lnTo>
                    <a:lnTo>
                      <a:pt x="6" y="29"/>
                    </a:lnTo>
                    <a:lnTo>
                      <a:pt x="2" y="38"/>
                    </a:lnTo>
                    <a:lnTo>
                      <a:pt x="0" y="45"/>
                    </a:lnTo>
                    <a:lnTo>
                      <a:pt x="2" y="45"/>
                    </a:lnTo>
                    <a:lnTo>
                      <a:pt x="8" y="45"/>
                    </a:lnTo>
                    <a:lnTo>
                      <a:pt x="13" y="41"/>
                    </a:lnTo>
                    <a:lnTo>
                      <a:pt x="22" y="31"/>
                    </a:lnTo>
                    <a:lnTo>
                      <a:pt x="24" y="27"/>
                    </a:lnTo>
                    <a:lnTo>
                      <a:pt x="29" y="18"/>
                    </a:lnTo>
                    <a:lnTo>
                      <a:pt x="31" y="15"/>
                    </a:lnTo>
                    <a:lnTo>
                      <a:pt x="31" y="9"/>
                    </a:lnTo>
                    <a:lnTo>
                      <a:pt x="31" y="4"/>
                    </a:lnTo>
                    <a:lnTo>
                      <a:pt x="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9" name="Freeform 160"/>
              <p:cNvSpPr>
                <a:spLocks/>
              </p:cNvSpPr>
              <p:nvPr/>
            </p:nvSpPr>
            <p:spPr bwMode="auto">
              <a:xfrm>
                <a:off x="3734" y="3421"/>
                <a:ext cx="48" cy="16"/>
              </a:xfrm>
              <a:custGeom>
                <a:avLst/>
                <a:gdLst>
                  <a:gd name="T0" fmla="*/ 23 w 48"/>
                  <a:gd name="T1" fmla="*/ 16 h 16"/>
                  <a:gd name="T2" fmla="*/ 32 w 48"/>
                  <a:gd name="T3" fmla="*/ 16 h 16"/>
                  <a:gd name="T4" fmla="*/ 39 w 48"/>
                  <a:gd name="T5" fmla="*/ 14 h 16"/>
                  <a:gd name="T6" fmla="*/ 43 w 48"/>
                  <a:gd name="T7" fmla="*/ 14 h 16"/>
                  <a:gd name="T8" fmla="*/ 46 w 48"/>
                  <a:gd name="T9" fmla="*/ 12 h 16"/>
                  <a:gd name="T10" fmla="*/ 48 w 48"/>
                  <a:gd name="T11" fmla="*/ 7 h 16"/>
                  <a:gd name="T12" fmla="*/ 48 w 48"/>
                  <a:gd name="T13" fmla="*/ 5 h 16"/>
                  <a:gd name="T14" fmla="*/ 41 w 48"/>
                  <a:gd name="T15" fmla="*/ 2 h 16"/>
                  <a:gd name="T16" fmla="*/ 34 w 48"/>
                  <a:gd name="T17" fmla="*/ 0 h 16"/>
                  <a:gd name="T18" fmla="*/ 18 w 48"/>
                  <a:gd name="T19" fmla="*/ 0 h 16"/>
                  <a:gd name="T20" fmla="*/ 5 w 48"/>
                  <a:gd name="T21" fmla="*/ 2 h 16"/>
                  <a:gd name="T22" fmla="*/ 0 w 48"/>
                  <a:gd name="T23" fmla="*/ 2 h 16"/>
                  <a:gd name="T24" fmla="*/ 0 w 48"/>
                  <a:gd name="T25" fmla="*/ 7 h 16"/>
                  <a:gd name="T26" fmla="*/ 2 w 48"/>
                  <a:gd name="T27" fmla="*/ 11 h 16"/>
                  <a:gd name="T28" fmla="*/ 5 w 48"/>
                  <a:gd name="T29" fmla="*/ 12 h 16"/>
                  <a:gd name="T30" fmla="*/ 9 w 48"/>
                  <a:gd name="T31" fmla="*/ 14 h 16"/>
                  <a:gd name="T32" fmla="*/ 18 w 48"/>
                  <a:gd name="T33" fmla="*/ 14 h 16"/>
                  <a:gd name="T34" fmla="*/ 23 w 48"/>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8" h="16">
                    <a:moveTo>
                      <a:pt x="23" y="16"/>
                    </a:moveTo>
                    <a:lnTo>
                      <a:pt x="32" y="16"/>
                    </a:lnTo>
                    <a:lnTo>
                      <a:pt x="39" y="14"/>
                    </a:lnTo>
                    <a:lnTo>
                      <a:pt x="43" y="14"/>
                    </a:lnTo>
                    <a:lnTo>
                      <a:pt x="46" y="12"/>
                    </a:lnTo>
                    <a:lnTo>
                      <a:pt x="48" y="7"/>
                    </a:lnTo>
                    <a:lnTo>
                      <a:pt x="48" y="5"/>
                    </a:lnTo>
                    <a:lnTo>
                      <a:pt x="41" y="2"/>
                    </a:lnTo>
                    <a:lnTo>
                      <a:pt x="34" y="0"/>
                    </a:lnTo>
                    <a:lnTo>
                      <a:pt x="18" y="0"/>
                    </a:lnTo>
                    <a:lnTo>
                      <a:pt x="5" y="2"/>
                    </a:lnTo>
                    <a:lnTo>
                      <a:pt x="0" y="2"/>
                    </a:lnTo>
                    <a:lnTo>
                      <a:pt x="0" y="7"/>
                    </a:lnTo>
                    <a:lnTo>
                      <a:pt x="2" y="11"/>
                    </a:lnTo>
                    <a:lnTo>
                      <a:pt x="5" y="12"/>
                    </a:lnTo>
                    <a:lnTo>
                      <a:pt x="9" y="14"/>
                    </a:lnTo>
                    <a:lnTo>
                      <a:pt x="18" y="14"/>
                    </a:lnTo>
                    <a:lnTo>
                      <a:pt x="2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0" name="Freeform 161"/>
              <p:cNvSpPr>
                <a:spLocks/>
              </p:cNvSpPr>
              <p:nvPr/>
            </p:nvSpPr>
            <p:spPr bwMode="auto">
              <a:xfrm>
                <a:off x="3814" y="3448"/>
                <a:ext cx="31" cy="44"/>
              </a:xfrm>
              <a:custGeom>
                <a:avLst/>
                <a:gdLst>
                  <a:gd name="T0" fmla="*/ 9 w 31"/>
                  <a:gd name="T1" fmla="*/ 26 h 44"/>
                  <a:gd name="T2" fmla="*/ 13 w 31"/>
                  <a:gd name="T3" fmla="*/ 35 h 44"/>
                  <a:gd name="T4" fmla="*/ 18 w 31"/>
                  <a:gd name="T5" fmla="*/ 41 h 44"/>
                  <a:gd name="T6" fmla="*/ 22 w 31"/>
                  <a:gd name="T7" fmla="*/ 42 h 44"/>
                  <a:gd name="T8" fmla="*/ 25 w 31"/>
                  <a:gd name="T9" fmla="*/ 44 h 44"/>
                  <a:gd name="T10" fmla="*/ 29 w 31"/>
                  <a:gd name="T11" fmla="*/ 44 h 44"/>
                  <a:gd name="T12" fmla="*/ 31 w 31"/>
                  <a:gd name="T13" fmla="*/ 44 h 44"/>
                  <a:gd name="T14" fmla="*/ 29 w 31"/>
                  <a:gd name="T15" fmla="*/ 33 h 44"/>
                  <a:gd name="T16" fmla="*/ 27 w 31"/>
                  <a:gd name="T17" fmla="*/ 26 h 44"/>
                  <a:gd name="T18" fmla="*/ 18 w 31"/>
                  <a:gd name="T19" fmla="*/ 12 h 44"/>
                  <a:gd name="T20" fmla="*/ 9 w 31"/>
                  <a:gd name="T21" fmla="*/ 3 h 44"/>
                  <a:gd name="T22" fmla="*/ 6 w 31"/>
                  <a:gd name="T23" fmla="*/ 0 h 44"/>
                  <a:gd name="T24" fmla="*/ 2 w 31"/>
                  <a:gd name="T25" fmla="*/ 0 h 44"/>
                  <a:gd name="T26" fmla="*/ 0 w 31"/>
                  <a:gd name="T27" fmla="*/ 3 h 44"/>
                  <a:gd name="T28" fmla="*/ 0 w 31"/>
                  <a:gd name="T29" fmla="*/ 7 h 44"/>
                  <a:gd name="T30" fmla="*/ 2 w 31"/>
                  <a:gd name="T31" fmla="*/ 12 h 44"/>
                  <a:gd name="T32" fmla="*/ 6 w 31"/>
                  <a:gd name="T33" fmla="*/ 23 h 44"/>
                  <a:gd name="T34" fmla="*/ 9 w 31"/>
                  <a:gd name="T35" fmla="*/ 2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 h="44">
                    <a:moveTo>
                      <a:pt x="9" y="26"/>
                    </a:moveTo>
                    <a:lnTo>
                      <a:pt x="13" y="35"/>
                    </a:lnTo>
                    <a:lnTo>
                      <a:pt x="18" y="41"/>
                    </a:lnTo>
                    <a:lnTo>
                      <a:pt x="22" y="42"/>
                    </a:lnTo>
                    <a:lnTo>
                      <a:pt x="25" y="44"/>
                    </a:lnTo>
                    <a:lnTo>
                      <a:pt x="29" y="44"/>
                    </a:lnTo>
                    <a:lnTo>
                      <a:pt x="31" y="44"/>
                    </a:lnTo>
                    <a:lnTo>
                      <a:pt x="29" y="33"/>
                    </a:lnTo>
                    <a:lnTo>
                      <a:pt x="27" y="26"/>
                    </a:lnTo>
                    <a:lnTo>
                      <a:pt x="18" y="12"/>
                    </a:lnTo>
                    <a:lnTo>
                      <a:pt x="9" y="3"/>
                    </a:lnTo>
                    <a:lnTo>
                      <a:pt x="6" y="0"/>
                    </a:lnTo>
                    <a:lnTo>
                      <a:pt x="2" y="0"/>
                    </a:lnTo>
                    <a:lnTo>
                      <a:pt x="0" y="3"/>
                    </a:lnTo>
                    <a:lnTo>
                      <a:pt x="0" y="7"/>
                    </a:lnTo>
                    <a:lnTo>
                      <a:pt x="2" y="12"/>
                    </a:lnTo>
                    <a:lnTo>
                      <a:pt x="6" y="23"/>
                    </a:lnTo>
                    <a:lnTo>
                      <a:pt x="9"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1" name="Freeform 162"/>
              <p:cNvSpPr>
                <a:spLocks/>
              </p:cNvSpPr>
              <p:nvPr/>
            </p:nvSpPr>
            <p:spPr bwMode="auto">
              <a:xfrm>
                <a:off x="3666" y="3531"/>
                <a:ext cx="31" cy="43"/>
              </a:xfrm>
              <a:custGeom>
                <a:avLst/>
                <a:gdLst>
                  <a:gd name="T0" fmla="*/ 0 w 31"/>
                  <a:gd name="T1" fmla="*/ 4 h 43"/>
                  <a:gd name="T2" fmla="*/ 9 w 31"/>
                  <a:gd name="T3" fmla="*/ 22 h 43"/>
                  <a:gd name="T4" fmla="*/ 16 w 31"/>
                  <a:gd name="T5" fmla="*/ 34 h 43"/>
                  <a:gd name="T6" fmla="*/ 20 w 31"/>
                  <a:gd name="T7" fmla="*/ 39 h 43"/>
                  <a:gd name="T8" fmla="*/ 25 w 31"/>
                  <a:gd name="T9" fmla="*/ 43 h 43"/>
                  <a:gd name="T10" fmla="*/ 27 w 31"/>
                  <a:gd name="T11" fmla="*/ 43 h 43"/>
                  <a:gd name="T12" fmla="*/ 29 w 31"/>
                  <a:gd name="T13" fmla="*/ 43 h 43"/>
                  <a:gd name="T14" fmla="*/ 31 w 31"/>
                  <a:gd name="T15" fmla="*/ 41 h 43"/>
                  <a:gd name="T16" fmla="*/ 31 w 31"/>
                  <a:gd name="T17" fmla="*/ 39 h 43"/>
                  <a:gd name="T18" fmla="*/ 31 w 31"/>
                  <a:gd name="T19" fmla="*/ 34 h 43"/>
                  <a:gd name="T20" fmla="*/ 27 w 31"/>
                  <a:gd name="T21" fmla="*/ 27 h 43"/>
                  <a:gd name="T22" fmla="*/ 22 w 31"/>
                  <a:gd name="T23" fmla="*/ 16 h 43"/>
                  <a:gd name="T24" fmla="*/ 20 w 31"/>
                  <a:gd name="T25" fmla="*/ 13 h 43"/>
                  <a:gd name="T26" fmla="*/ 15 w 31"/>
                  <a:gd name="T27" fmla="*/ 6 h 43"/>
                  <a:gd name="T28" fmla="*/ 11 w 31"/>
                  <a:gd name="T29" fmla="*/ 2 h 43"/>
                  <a:gd name="T30" fmla="*/ 8 w 31"/>
                  <a:gd name="T31" fmla="*/ 0 h 43"/>
                  <a:gd name="T32" fmla="*/ 4 w 31"/>
                  <a:gd name="T33" fmla="*/ 0 h 43"/>
                  <a:gd name="T34" fmla="*/ 0 w 31"/>
                  <a:gd name="T35" fmla="*/ 4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 h="43">
                    <a:moveTo>
                      <a:pt x="0" y="4"/>
                    </a:moveTo>
                    <a:lnTo>
                      <a:pt x="9" y="22"/>
                    </a:lnTo>
                    <a:lnTo>
                      <a:pt x="16" y="34"/>
                    </a:lnTo>
                    <a:lnTo>
                      <a:pt x="20" y="39"/>
                    </a:lnTo>
                    <a:lnTo>
                      <a:pt x="25" y="43"/>
                    </a:lnTo>
                    <a:lnTo>
                      <a:pt x="27" y="43"/>
                    </a:lnTo>
                    <a:lnTo>
                      <a:pt x="29" y="43"/>
                    </a:lnTo>
                    <a:lnTo>
                      <a:pt x="31" y="41"/>
                    </a:lnTo>
                    <a:lnTo>
                      <a:pt x="31" y="39"/>
                    </a:lnTo>
                    <a:lnTo>
                      <a:pt x="31" y="34"/>
                    </a:lnTo>
                    <a:lnTo>
                      <a:pt x="27" y="27"/>
                    </a:lnTo>
                    <a:lnTo>
                      <a:pt x="22" y="16"/>
                    </a:lnTo>
                    <a:lnTo>
                      <a:pt x="20" y="13"/>
                    </a:lnTo>
                    <a:lnTo>
                      <a:pt x="15" y="6"/>
                    </a:lnTo>
                    <a:lnTo>
                      <a:pt x="11" y="2"/>
                    </a:lnTo>
                    <a:lnTo>
                      <a:pt x="8" y="0"/>
                    </a:lnTo>
                    <a:lnTo>
                      <a:pt x="4"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2" name="Freeform 163"/>
              <p:cNvSpPr>
                <a:spLocks/>
              </p:cNvSpPr>
              <p:nvPr/>
            </p:nvSpPr>
            <p:spPr bwMode="auto">
              <a:xfrm>
                <a:off x="3727" y="3588"/>
                <a:ext cx="50" cy="15"/>
              </a:xfrm>
              <a:custGeom>
                <a:avLst/>
                <a:gdLst>
                  <a:gd name="T0" fmla="*/ 5 w 50"/>
                  <a:gd name="T1" fmla="*/ 11 h 15"/>
                  <a:gd name="T2" fmla="*/ 21 w 50"/>
                  <a:gd name="T3" fmla="*/ 15 h 15"/>
                  <a:gd name="T4" fmla="*/ 36 w 50"/>
                  <a:gd name="T5" fmla="*/ 15 h 15"/>
                  <a:gd name="T6" fmla="*/ 41 w 50"/>
                  <a:gd name="T7" fmla="*/ 15 h 15"/>
                  <a:gd name="T8" fmla="*/ 48 w 50"/>
                  <a:gd name="T9" fmla="*/ 13 h 15"/>
                  <a:gd name="T10" fmla="*/ 48 w 50"/>
                  <a:gd name="T11" fmla="*/ 11 h 15"/>
                  <a:gd name="T12" fmla="*/ 50 w 50"/>
                  <a:gd name="T13" fmla="*/ 9 h 15"/>
                  <a:gd name="T14" fmla="*/ 50 w 50"/>
                  <a:gd name="T15" fmla="*/ 7 h 15"/>
                  <a:gd name="T16" fmla="*/ 48 w 50"/>
                  <a:gd name="T17" fmla="*/ 4 h 15"/>
                  <a:gd name="T18" fmla="*/ 44 w 50"/>
                  <a:gd name="T19" fmla="*/ 2 h 15"/>
                  <a:gd name="T20" fmla="*/ 37 w 50"/>
                  <a:gd name="T21" fmla="*/ 2 h 15"/>
                  <a:gd name="T22" fmla="*/ 27 w 50"/>
                  <a:gd name="T23" fmla="*/ 0 h 15"/>
                  <a:gd name="T24" fmla="*/ 21 w 50"/>
                  <a:gd name="T25" fmla="*/ 0 h 15"/>
                  <a:gd name="T26" fmla="*/ 9 w 50"/>
                  <a:gd name="T27" fmla="*/ 2 h 15"/>
                  <a:gd name="T28" fmla="*/ 4 w 50"/>
                  <a:gd name="T29" fmla="*/ 4 h 15"/>
                  <a:gd name="T30" fmla="*/ 0 w 50"/>
                  <a:gd name="T31" fmla="*/ 6 h 15"/>
                  <a:gd name="T32" fmla="*/ 0 w 50"/>
                  <a:gd name="T33" fmla="*/ 7 h 15"/>
                  <a:gd name="T34" fmla="*/ 5 w 50"/>
                  <a:gd name="T35" fmla="*/ 11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0" h="15">
                    <a:moveTo>
                      <a:pt x="5" y="11"/>
                    </a:moveTo>
                    <a:lnTo>
                      <a:pt x="21" y="15"/>
                    </a:lnTo>
                    <a:lnTo>
                      <a:pt x="36" y="15"/>
                    </a:lnTo>
                    <a:lnTo>
                      <a:pt x="41" y="15"/>
                    </a:lnTo>
                    <a:lnTo>
                      <a:pt x="48" y="13"/>
                    </a:lnTo>
                    <a:lnTo>
                      <a:pt x="48" y="11"/>
                    </a:lnTo>
                    <a:lnTo>
                      <a:pt x="50" y="9"/>
                    </a:lnTo>
                    <a:lnTo>
                      <a:pt x="50" y="7"/>
                    </a:lnTo>
                    <a:lnTo>
                      <a:pt x="48" y="4"/>
                    </a:lnTo>
                    <a:lnTo>
                      <a:pt x="44" y="2"/>
                    </a:lnTo>
                    <a:lnTo>
                      <a:pt x="37" y="2"/>
                    </a:lnTo>
                    <a:lnTo>
                      <a:pt x="27" y="0"/>
                    </a:lnTo>
                    <a:lnTo>
                      <a:pt x="21" y="0"/>
                    </a:lnTo>
                    <a:lnTo>
                      <a:pt x="9" y="2"/>
                    </a:lnTo>
                    <a:lnTo>
                      <a:pt x="4" y="4"/>
                    </a:lnTo>
                    <a:lnTo>
                      <a:pt x="0" y="6"/>
                    </a:lnTo>
                    <a:lnTo>
                      <a:pt x="0" y="7"/>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3" name="Freeform 164"/>
              <p:cNvSpPr>
                <a:spLocks/>
              </p:cNvSpPr>
              <p:nvPr/>
            </p:nvSpPr>
            <p:spPr bwMode="auto">
              <a:xfrm>
                <a:off x="3816" y="3535"/>
                <a:ext cx="29" cy="41"/>
              </a:xfrm>
              <a:custGeom>
                <a:avLst/>
                <a:gdLst>
                  <a:gd name="T0" fmla="*/ 11 w 29"/>
                  <a:gd name="T1" fmla="*/ 14 h 41"/>
                  <a:gd name="T2" fmla="*/ 2 w 29"/>
                  <a:gd name="T3" fmla="*/ 30 h 41"/>
                  <a:gd name="T4" fmla="*/ 0 w 29"/>
                  <a:gd name="T5" fmla="*/ 37 h 41"/>
                  <a:gd name="T6" fmla="*/ 2 w 29"/>
                  <a:gd name="T7" fmla="*/ 41 h 41"/>
                  <a:gd name="T8" fmla="*/ 7 w 29"/>
                  <a:gd name="T9" fmla="*/ 39 h 41"/>
                  <a:gd name="T10" fmla="*/ 12 w 29"/>
                  <a:gd name="T11" fmla="*/ 34 h 41"/>
                  <a:gd name="T12" fmla="*/ 21 w 29"/>
                  <a:gd name="T13" fmla="*/ 21 h 41"/>
                  <a:gd name="T14" fmla="*/ 27 w 29"/>
                  <a:gd name="T15" fmla="*/ 7 h 41"/>
                  <a:gd name="T16" fmla="*/ 29 w 29"/>
                  <a:gd name="T17" fmla="*/ 2 h 41"/>
                  <a:gd name="T18" fmla="*/ 27 w 29"/>
                  <a:gd name="T19" fmla="*/ 0 h 41"/>
                  <a:gd name="T20" fmla="*/ 23 w 29"/>
                  <a:gd name="T21" fmla="*/ 0 h 41"/>
                  <a:gd name="T22" fmla="*/ 18 w 29"/>
                  <a:gd name="T23" fmla="*/ 5 h 41"/>
                  <a:gd name="T24" fmla="*/ 11 w 29"/>
                  <a:gd name="T25" fmla="*/ 14 h 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 h="41">
                    <a:moveTo>
                      <a:pt x="11" y="14"/>
                    </a:moveTo>
                    <a:lnTo>
                      <a:pt x="2" y="30"/>
                    </a:lnTo>
                    <a:lnTo>
                      <a:pt x="0" y="37"/>
                    </a:lnTo>
                    <a:lnTo>
                      <a:pt x="2" y="41"/>
                    </a:lnTo>
                    <a:lnTo>
                      <a:pt x="7" y="39"/>
                    </a:lnTo>
                    <a:lnTo>
                      <a:pt x="12" y="34"/>
                    </a:lnTo>
                    <a:lnTo>
                      <a:pt x="21" y="21"/>
                    </a:lnTo>
                    <a:lnTo>
                      <a:pt x="27" y="7"/>
                    </a:lnTo>
                    <a:lnTo>
                      <a:pt x="29" y="2"/>
                    </a:lnTo>
                    <a:lnTo>
                      <a:pt x="27" y="0"/>
                    </a:lnTo>
                    <a:lnTo>
                      <a:pt x="23" y="0"/>
                    </a:lnTo>
                    <a:lnTo>
                      <a:pt x="18" y="5"/>
                    </a:lnTo>
                    <a:lnTo>
                      <a:pt x="11"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24" name="Freeform 165"/>
            <p:cNvSpPr>
              <a:spLocks/>
            </p:cNvSpPr>
            <p:nvPr/>
          </p:nvSpPr>
          <p:spPr bwMode="auto">
            <a:xfrm>
              <a:off x="5772446" y="5709058"/>
              <a:ext cx="127000" cy="127000"/>
            </a:xfrm>
            <a:custGeom>
              <a:avLst/>
              <a:gdLst>
                <a:gd name="T0" fmla="*/ 127000 w 80"/>
                <a:gd name="T1" fmla="*/ 65088 h 80"/>
                <a:gd name="T2" fmla="*/ 123825 w 80"/>
                <a:gd name="T3" fmla="*/ 76200 h 80"/>
                <a:gd name="T4" fmla="*/ 122238 w 80"/>
                <a:gd name="T5" fmla="*/ 90488 h 80"/>
                <a:gd name="T6" fmla="*/ 115888 w 80"/>
                <a:gd name="T7" fmla="*/ 98425 h 80"/>
                <a:gd name="T8" fmla="*/ 107950 w 80"/>
                <a:gd name="T9" fmla="*/ 109538 h 80"/>
                <a:gd name="T10" fmla="*/ 98425 w 80"/>
                <a:gd name="T11" fmla="*/ 115888 h 80"/>
                <a:gd name="T12" fmla="*/ 87313 w 80"/>
                <a:gd name="T13" fmla="*/ 122238 h 80"/>
                <a:gd name="T14" fmla="*/ 76200 w 80"/>
                <a:gd name="T15" fmla="*/ 127000 h 80"/>
                <a:gd name="T16" fmla="*/ 61913 w 80"/>
                <a:gd name="T17" fmla="*/ 127000 h 80"/>
                <a:gd name="T18" fmla="*/ 50800 w 80"/>
                <a:gd name="T19" fmla="*/ 127000 h 80"/>
                <a:gd name="T20" fmla="*/ 36513 w 80"/>
                <a:gd name="T21" fmla="*/ 122238 h 80"/>
                <a:gd name="T22" fmla="*/ 28575 w 80"/>
                <a:gd name="T23" fmla="*/ 115888 h 80"/>
                <a:gd name="T24" fmla="*/ 17463 w 80"/>
                <a:gd name="T25" fmla="*/ 107950 h 80"/>
                <a:gd name="T26" fmla="*/ 11113 w 80"/>
                <a:gd name="T27" fmla="*/ 98425 h 80"/>
                <a:gd name="T28" fmla="*/ 6350 w 80"/>
                <a:gd name="T29" fmla="*/ 87313 h 80"/>
                <a:gd name="T30" fmla="*/ 0 w 80"/>
                <a:gd name="T31" fmla="*/ 76200 h 80"/>
                <a:gd name="T32" fmla="*/ 0 w 80"/>
                <a:gd name="T33" fmla="*/ 65088 h 80"/>
                <a:gd name="T34" fmla="*/ 0 w 80"/>
                <a:gd name="T35" fmla="*/ 50800 h 80"/>
                <a:gd name="T36" fmla="*/ 6350 w 80"/>
                <a:gd name="T37" fmla="*/ 39688 h 80"/>
                <a:gd name="T38" fmla="*/ 11113 w 80"/>
                <a:gd name="T39" fmla="*/ 28575 h 80"/>
                <a:gd name="T40" fmla="*/ 20638 w 80"/>
                <a:gd name="T41" fmla="*/ 19050 h 80"/>
                <a:gd name="T42" fmla="*/ 28575 w 80"/>
                <a:gd name="T43" fmla="*/ 11113 h 80"/>
                <a:gd name="T44" fmla="*/ 39688 w 80"/>
                <a:gd name="T45" fmla="*/ 6350 h 80"/>
                <a:gd name="T46" fmla="*/ 50800 w 80"/>
                <a:gd name="T47" fmla="*/ 3175 h 80"/>
                <a:gd name="T48" fmla="*/ 65088 w 80"/>
                <a:gd name="T49" fmla="*/ 0 h 80"/>
                <a:gd name="T50" fmla="*/ 76200 w 80"/>
                <a:gd name="T51" fmla="*/ 3175 h 80"/>
                <a:gd name="T52" fmla="*/ 87313 w 80"/>
                <a:gd name="T53" fmla="*/ 6350 h 80"/>
                <a:gd name="T54" fmla="*/ 98425 w 80"/>
                <a:gd name="T55" fmla="*/ 11113 h 80"/>
                <a:gd name="T56" fmla="*/ 107950 w 80"/>
                <a:gd name="T57" fmla="*/ 19050 h 80"/>
                <a:gd name="T58" fmla="*/ 115888 w 80"/>
                <a:gd name="T59" fmla="*/ 28575 h 80"/>
                <a:gd name="T60" fmla="*/ 122238 w 80"/>
                <a:gd name="T61" fmla="*/ 39688 h 80"/>
                <a:gd name="T62" fmla="*/ 123825 w 80"/>
                <a:gd name="T63" fmla="*/ 50800 h 80"/>
                <a:gd name="T64" fmla="*/ 127000 w 80"/>
                <a:gd name="T65" fmla="*/ 65088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0" h="80">
                  <a:moveTo>
                    <a:pt x="80" y="41"/>
                  </a:moveTo>
                  <a:lnTo>
                    <a:pt x="78" y="48"/>
                  </a:lnTo>
                  <a:lnTo>
                    <a:pt x="77" y="57"/>
                  </a:lnTo>
                  <a:lnTo>
                    <a:pt x="73" y="62"/>
                  </a:lnTo>
                  <a:lnTo>
                    <a:pt x="68" y="69"/>
                  </a:lnTo>
                  <a:lnTo>
                    <a:pt x="62" y="73"/>
                  </a:lnTo>
                  <a:lnTo>
                    <a:pt x="55" y="77"/>
                  </a:lnTo>
                  <a:lnTo>
                    <a:pt x="48" y="80"/>
                  </a:lnTo>
                  <a:lnTo>
                    <a:pt x="39" y="80"/>
                  </a:lnTo>
                  <a:lnTo>
                    <a:pt x="32" y="80"/>
                  </a:lnTo>
                  <a:lnTo>
                    <a:pt x="23" y="77"/>
                  </a:lnTo>
                  <a:lnTo>
                    <a:pt x="18" y="73"/>
                  </a:lnTo>
                  <a:lnTo>
                    <a:pt x="11" y="68"/>
                  </a:lnTo>
                  <a:lnTo>
                    <a:pt x="7" y="62"/>
                  </a:lnTo>
                  <a:lnTo>
                    <a:pt x="4" y="55"/>
                  </a:lnTo>
                  <a:lnTo>
                    <a:pt x="0" y="48"/>
                  </a:lnTo>
                  <a:lnTo>
                    <a:pt x="0" y="41"/>
                  </a:lnTo>
                  <a:lnTo>
                    <a:pt x="0" y="32"/>
                  </a:lnTo>
                  <a:lnTo>
                    <a:pt x="4" y="25"/>
                  </a:lnTo>
                  <a:lnTo>
                    <a:pt x="7" y="18"/>
                  </a:lnTo>
                  <a:lnTo>
                    <a:pt x="13" y="12"/>
                  </a:lnTo>
                  <a:lnTo>
                    <a:pt x="18" y="7"/>
                  </a:lnTo>
                  <a:lnTo>
                    <a:pt x="25" y="4"/>
                  </a:lnTo>
                  <a:lnTo>
                    <a:pt x="32" y="2"/>
                  </a:lnTo>
                  <a:lnTo>
                    <a:pt x="41" y="0"/>
                  </a:lnTo>
                  <a:lnTo>
                    <a:pt x="48" y="2"/>
                  </a:lnTo>
                  <a:lnTo>
                    <a:pt x="55" y="4"/>
                  </a:lnTo>
                  <a:lnTo>
                    <a:pt x="62" y="7"/>
                  </a:lnTo>
                  <a:lnTo>
                    <a:pt x="68" y="12"/>
                  </a:lnTo>
                  <a:lnTo>
                    <a:pt x="73" y="18"/>
                  </a:lnTo>
                  <a:lnTo>
                    <a:pt x="77" y="25"/>
                  </a:lnTo>
                  <a:lnTo>
                    <a:pt x="78" y="32"/>
                  </a:lnTo>
                  <a:lnTo>
                    <a:pt x="80" y="41"/>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25" name="Group 553"/>
            <p:cNvGrpSpPr>
              <a:grpSpLocks/>
            </p:cNvGrpSpPr>
            <p:nvPr/>
          </p:nvGrpSpPr>
          <p:grpSpPr bwMode="auto">
            <a:xfrm>
              <a:off x="6159796" y="4713695"/>
              <a:ext cx="1558925" cy="1111250"/>
              <a:chOff x="3962" y="2842"/>
              <a:chExt cx="982" cy="700"/>
            </a:xfrm>
          </p:grpSpPr>
          <p:sp>
            <p:nvSpPr>
              <p:cNvPr id="26" name="Freeform 166"/>
              <p:cNvSpPr>
                <a:spLocks/>
              </p:cNvSpPr>
              <p:nvPr/>
            </p:nvSpPr>
            <p:spPr bwMode="auto">
              <a:xfrm>
                <a:off x="3962" y="2849"/>
                <a:ext cx="540" cy="693"/>
              </a:xfrm>
              <a:custGeom>
                <a:avLst/>
                <a:gdLst>
                  <a:gd name="T0" fmla="*/ 520 w 540"/>
                  <a:gd name="T1" fmla="*/ 681 h 693"/>
                  <a:gd name="T2" fmla="*/ 9 w 540"/>
                  <a:gd name="T3" fmla="*/ 693 h 693"/>
                  <a:gd name="T4" fmla="*/ 0 w 540"/>
                  <a:gd name="T5" fmla="*/ 463 h 693"/>
                  <a:gd name="T6" fmla="*/ 11 w 540"/>
                  <a:gd name="T7" fmla="*/ 397 h 693"/>
                  <a:gd name="T8" fmla="*/ 18 w 540"/>
                  <a:gd name="T9" fmla="*/ 353 h 693"/>
                  <a:gd name="T10" fmla="*/ 20 w 540"/>
                  <a:gd name="T11" fmla="*/ 344 h 693"/>
                  <a:gd name="T12" fmla="*/ 23 w 540"/>
                  <a:gd name="T13" fmla="*/ 335 h 693"/>
                  <a:gd name="T14" fmla="*/ 36 w 540"/>
                  <a:gd name="T15" fmla="*/ 317 h 693"/>
                  <a:gd name="T16" fmla="*/ 48 w 540"/>
                  <a:gd name="T17" fmla="*/ 303 h 693"/>
                  <a:gd name="T18" fmla="*/ 54 w 540"/>
                  <a:gd name="T19" fmla="*/ 298 h 693"/>
                  <a:gd name="T20" fmla="*/ 257 w 540"/>
                  <a:gd name="T21" fmla="*/ 61 h 693"/>
                  <a:gd name="T22" fmla="*/ 271 w 540"/>
                  <a:gd name="T23" fmla="*/ 50 h 693"/>
                  <a:gd name="T24" fmla="*/ 289 w 540"/>
                  <a:gd name="T25" fmla="*/ 41 h 693"/>
                  <a:gd name="T26" fmla="*/ 306 w 540"/>
                  <a:gd name="T27" fmla="*/ 34 h 693"/>
                  <a:gd name="T28" fmla="*/ 328 w 540"/>
                  <a:gd name="T29" fmla="*/ 27 h 693"/>
                  <a:gd name="T30" fmla="*/ 372 w 540"/>
                  <a:gd name="T31" fmla="*/ 16 h 693"/>
                  <a:gd name="T32" fmla="*/ 417 w 540"/>
                  <a:gd name="T33" fmla="*/ 9 h 693"/>
                  <a:gd name="T34" fmla="*/ 458 w 540"/>
                  <a:gd name="T35" fmla="*/ 6 h 693"/>
                  <a:gd name="T36" fmla="*/ 492 w 540"/>
                  <a:gd name="T37" fmla="*/ 2 h 693"/>
                  <a:gd name="T38" fmla="*/ 524 w 540"/>
                  <a:gd name="T39" fmla="*/ 0 h 693"/>
                  <a:gd name="T40" fmla="*/ 540 w 540"/>
                  <a:gd name="T41" fmla="*/ 0 h 693"/>
                  <a:gd name="T42" fmla="*/ 515 w 540"/>
                  <a:gd name="T43" fmla="*/ 315 h 693"/>
                  <a:gd name="T44" fmla="*/ 517 w 540"/>
                  <a:gd name="T45" fmla="*/ 401 h 693"/>
                  <a:gd name="T46" fmla="*/ 520 w 540"/>
                  <a:gd name="T47" fmla="*/ 681 h 69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40" h="693">
                    <a:moveTo>
                      <a:pt x="520" y="681"/>
                    </a:moveTo>
                    <a:lnTo>
                      <a:pt x="9" y="693"/>
                    </a:lnTo>
                    <a:lnTo>
                      <a:pt x="0" y="463"/>
                    </a:lnTo>
                    <a:lnTo>
                      <a:pt x="11" y="397"/>
                    </a:lnTo>
                    <a:lnTo>
                      <a:pt x="18" y="353"/>
                    </a:lnTo>
                    <a:lnTo>
                      <a:pt x="20" y="344"/>
                    </a:lnTo>
                    <a:lnTo>
                      <a:pt x="23" y="335"/>
                    </a:lnTo>
                    <a:lnTo>
                      <a:pt x="36" y="317"/>
                    </a:lnTo>
                    <a:lnTo>
                      <a:pt x="48" y="303"/>
                    </a:lnTo>
                    <a:lnTo>
                      <a:pt x="54" y="298"/>
                    </a:lnTo>
                    <a:lnTo>
                      <a:pt x="257" y="61"/>
                    </a:lnTo>
                    <a:lnTo>
                      <a:pt x="271" y="50"/>
                    </a:lnTo>
                    <a:lnTo>
                      <a:pt x="289" y="41"/>
                    </a:lnTo>
                    <a:lnTo>
                      <a:pt x="306" y="34"/>
                    </a:lnTo>
                    <a:lnTo>
                      <a:pt x="328" y="27"/>
                    </a:lnTo>
                    <a:lnTo>
                      <a:pt x="372" y="16"/>
                    </a:lnTo>
                    <a:lnTo>
                      <a:pt x="417" y="9"/>
                    </a:lnTo>
                    <a:lnTo>
                      <a:pt x="458" y="6"/>
                    </a:lnTo>
                    <a:lnTo>
                      <a:pt x="492" y="2"/>
                    </a:lnTo>
                    <a:lnTo>
                      <a:pt x="524" y="0"/>
                    </a:lnTo>
                    <a:lnTo>
                      <a:pt x="540" y="0"/>
                    </a:lnTo>
                    <a:lnTo>
                      <a:pt x="515" y="315"/>
                    </a:lnTo>
                    <a:lnTo>
                      <a:pt x="517" y="401"/>
                    </a:lnTo>
                    <a:lnTo>
                      <a:pt x="520" y="6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7" name="Freeform 168"/>
              <p:cNvSpPr>
                <a:spLocks/>
              </p:cNvSpPr>
              <p:nvPr/>
            </p:nvSpPr>
            <p:spPr bwMode="auto">
              <a:xfrm>
                <a:off x="4475" y="2842"/>
                <a:ext cx="469" cy="688"/>
              </a:xfrm>
              <a:custGeom>
                <a:avLst/>
                <a:gdLst>
                  <a:gd name="T0" fmla="*/ 383 w 469"/>
                  <a:gd name="T1" fmla="*/ 5 h 688"/>
                  <a:gd name="T2" fmla="*/ 388 w 469"/>
                  <a:gd name="T3" fmla="*/ 7 h 688"/>
                  <a:gd name="T4" fmla="*/ 392 w 469"/>
                  <a:gd name="T5" fmla="*/ 13 h 688"/>
                  <a:gd name="T6" fmla="*/ 397 w 469"/>
                  <a:gd name="T7" fmla="*/ 32 h 688"/>
                  <a:gd name="T8" fmla="*/ 401 w 469"/>
                  <a:gd name="T9" fmla="*/ 50 h 688"/>
                  <a:gd name="T10" fmla="*/ 403 w 469"/>
                  <a:gd name="T11" fmla="*/ 59 h 688"/>
                  <a:gd name="T12" fmla="*/ 449 w 469"/>
                  <a:gd name="T13" fmla="*/ 306 h 688"/>
                  <a:gd name="T14" fmla="*/ 456 w 469"/>
                  <a:gd name="T15" fmla="*/ 330 h 688"/>
                  <a:gd name="T16" fmla="*/ 462 w 469"/>
                  <a:gd name="T17" fmla="*/ 351 h 688"/>
                  <a:gd name="T18" fmla="*/ 465 w 469"/>
                  <a:gd name="T19" fmla="*/ 372 h 688"/>
                  <a:gd name="T20" fmla="*/ 467 w 469"/>
                  <a:gd name="T21" fmla="*/ 392 h 688"/>
                  <a:gd name="T22" fmla="*/ 469 w 469"/>
                  <a:gd name="T23" fmla="*/ 428 h 688"/>
                  <a:gd name="T24" fmla="*/ 467 w 469"/>
                  <a:gd name="T25" fmla="*/ 458 h 688"/>
                  <a:gd name="T26" fmla="*/ 463 w 469"/>
                  <a:gd name="T27" fmla="*/ 483 h 688"/>
                  <a:gd name="T28" fmla="*/ 458 w 469"/>
                  <a:gd name="T29" fmla="*/ 501 h 688"/>
                  <a:gd name="T30" fmla="*/ 454 w 469"/>
                  <a:gd name="T31" fmla="*/ 517 h 688"/>
                  <a:gd name="T32" fmla="*/ 428 w 469"/>
                  <a:gd name="T33" fmla="*/ 670 h 688"/>
                  <a:gd name="T34" fmla="*/ 7 w 469"/>
                  <a:gd name="T35" fmla="*/ 688 h 688"/>
                  <a:gd name="T36" fmla="*/ 7 w 469"/>
                  <a:gd name="T37" fmla="*/ 686 h 688"/>
                  <a:gd name="T38" fmla="*/ 4 w 469"/>
                  <a:gd name="T39" fmla="*/ 395 h 688"/>
                  <a:gd name="T40" fmla="*/ 0 w 469"/>
                  <a:gd name="T41" fmla="*/ 321 h 688"/>
                  <a:gd name="T42" fmla="*/ 27 w 469"/>
                  <a:gd name="T43" fmla="*/ 7 h 688"/>
                  <a:gd name="T44" fmla="*/ 62 w 469"/>
                  <a:gd name="T45" fmla="*/ 5 h 688"/>
                  <a:gd name="T46" fmla="*/ 152 w 469"/>
                  <a:gd name="T47" fmla="*/ 2 h 688"/>
                  <a:gd name="T48" fmla="*/ 209 w 469"/>
                  <a:gd name="T49" fmla="*/ 0 h 688"/>
                  <a:gd name="T50" fmla="*/ 267 w 469"/>
                  <a:gd name="T51" fmla="*/ 0 h 688"/>
                  <a:gd name="T52" fmla="*/ 328 w 469"/>
                  <a:gd name="T53" fmla="*/ 2 h 688"/>
                  <a:gd name="T54" fmla="*/ 383 w 469"/>
                  <a:gd name="T55" fmla="*/ 5 h 68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69" h="688">
                    <a:moveTo>
                      <a:pt x="383" y="5"/>
                    </a:moveTo>
                    <a:lnTo>
                      <a:pt x="388" y="7"/>
                    </a:lnTo>
                    <a:lnTo>
                      <a:pt x="392" y="13"/>
                    </a:lnTo>
                    <a:lnTo>
                      <a:pt x="397" y="32"/>
                    </a:lnTo>
                    <a:lnTo>
                      <a:pt x="401" y="50"/>
                    </a:lnTo>
                    <a:lnTo>
                      <a:pt x="403" y="59"/>
                    </a:lnTo>
                    <a:lnTo>
                      <a:pt x="449" y="306"/>
                    </a:lnTo>
                    <a:lnTo>
                      <a:pt x="456" y="330"/>
                    </a:lnTo>
                    <a:lnTo>
                      <a:pt x="462" y="351"/>
                    </a:lnTo>
                    <a:lnTo>
                      <a:pt x="465" y="372"/>
                    </a:lnTo>
                    <a:lnTo>
                      <a:pt x="467" y="392"/>
                    </a:lnTo>
                    <a:lnTo>
                      <a:pt x="469" y="428"/>
                    </a:lnTo>
                    <a:lnTo>
                      <a:pt x="467" y="458"/>
                    </a:lnTo>
                    <a:lnTo>
                      <a:pt x="463" y="483"/>
                    </a:lnTo>
                    <a:lnTo>
                      <a:pt x="458" y="501"/>
                    </a:lnTo>
                    <a:lnTo>
                      <a:pt x="454" y="517"/>
                    </a:lnTo>
                    <a:lnTo>
                      <a:pt x="428" y="670"/>
                    </a:lnTo>
                    <a:lnTo>
                      <a:pt x="7" y="688"/>
                    </a:lnTo>
                    <a:lnTo>
                      <a:pt x="7" y="686"/>
                    </a:lnTo>
                    <a:lnTo>
                      <a:pt x="4" y="395"/>
                    </a:lnTo>
                    <a:lnTo>
                      <a:pt x="0" y="321"/>
                    </a:lnTo>
                    <a:lnTo>
                      <a:pt x="27" y="7"/>
                    </a:lnTo>
                    <a:lnTo>
                      <a:pt x="62" y="5"/>
                    </a:lnTo>
                    <a:lnTo>
                      <a:pt x="152" y="2"/>
                    </a:lnTo>
                    <a:lnTo>
                      <a:pt x="209" y="0"/>
                    </a:lnTo>
                    <a:lnTo>
                      <a:pt x="267" y="0"/>
                    </a:lnTo>
                    <a:lnTo>
                      <a:pt x="328" y="2"/>
                    </a:lnTo>
                    <a:lnTo>
                      <a:pt x="383"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28" name="Group 473"/>
            <p:cNvGrpSpPr>
              <a:grpSpLocks/>
            </p:cNvGrpSpPr>
            <p:nvPr/>
          </p:nvGrpSpPr>
          <p:grpSpPr bwMode="auto">
            <a:xfrm>
              <a:off x="6018509" y="4797833"/>
              <a:ext cx="2051050" cy="404812"/>
              <a:chOff x="3873" y="2895"/>
              <a:chExt cx="1292" cy="255"/>
            </a:xfrm>
          </p:grpSpPr>
          <p:sp>
            <p:nvSpPr>
              <p:cNvPr id="29" name="Freeform 151"/>
              <p:cNvSpPr>
                <a:spLocks/>
              </p:cNvSpPr>
              <p:nvPr/>
            </p:nvSpPr>
            <p:spPr bwMode="auto">
              <a:xfrm>
                <a:off x="4903" y="2904"/>
                <a:ext cx="262" cy="221"/>
              </a:xfrm>
              <a:custGeom>
                <a:avLst/>
                <a:gdLst>
                  <a:gd name="T0" fmla="*/ 0 w 262"/>
                  <a:gd name="T1" fmla="*/ 0 h 221"/>
                  <a:gd name="T2" fmla="*/ 48 w 262"/>
                  <a:gd name="T3" fmla="*/ 221 h 221"/>
                  <a:gd name="T4" fmla="*/ 237 w 262"/>
                  <a:gd name="T5" fmla="*/ 211 h 221"/>
                  <a:gd name="T6" fmla="*/ 244 w 262"/>
                  <a:gd name="T7" fmla="*/ 211 h 221"/>
                  <a:gd name="T8" fmla="*/ 249 w 262"/>
                  <a:gd name="T9" fmla="*/ 209 h 221"/>
                  <a:gd name="T10" fmla="*/ 254 w 262"/>
                  <a:gd name="T11" fmla="*/ 205 h 221"/>
                  <a:gd name="T12" fmla="*/ 258 w 262"/>
                  <a:gd name="T13" fmla="*/ 200 h 221"/>
                  <a:gd name="T14" fmla="*/ 262 w 262"/>
                  <a:gd name="T15" fmla="*/ 193 h 221"/>
                  <a:gd name="T16" fmla="*/ 260 w 262"/>
                  <a:gd name="T17" fmla="*/ 184 h 221"/>
                  <a:gd name="T18" fmla="*/ 253 w 262"/>
                  <a:gd name="T19" fmla="*/ 170 h 221"/>
                  <a:gd name="T20" fmla="*/ 203 w 262"/>
                  <a:gd name="T21" fmla="*/ 66 h 221"/>
                  <a:gd name="T22" fmla="*/ 201 w 262"/>
                  <a:gd name="T23" fmla="*/ 63 h 221"/>
                  <a:gd name="T24" fmla="*/ 197 w 262"/>
                  <a:gd name="T25" fmla="*/ 56 h 221"/>
                  <a:gd name="T26" fmla="*/ 188 w 262"/>
                  <a:gd name="T27" fmla="*/ 45 h 221"/>
                  <a:gd name="T28" fmla="*/ 181 w 262"/>
                  <a:gd name="T29" fmla="*/ 40 h 221"/>
                  <a:gd name="T30" fmla="*/ 172 w 262"/>
                  <a:gd name="T31" fmla="*/ 32 h 221"/>
                  <a:gd name="T32" fmla="*/ 162 w 262"/>
                  <a:gd name="T33" fmla="*/ 27 h 221"/>
                  <a:gd name="T34" fmla="*/ 148 w 262"/>
                  <a:gd name="T35" fmla="*/ 22 h 221"/>
                  <a:gd name="T36" fmla="*/ 131 w 262"/>
                  <a:gd name="T37" fmla="*/ 16 h 221"/>
                  <a:gd name="T38" fmla="*/ 112 w 262"/>
                  <a:gd name="T39" fmla="*/ 11 h 221"/>
                  <a:gd name="T40" fmla="*/ 89 w 262"/>
                  <a:gd name="T41" fmla="*/ 6 h 221"/>
                  <a:gd name="T42" fmla="*/ 64 w 262"/>
                  <a:gd name="T43" fmla="*/ 4 h 221"/>
                  <a:gd name="T44" fmla="*/ 34 w 262"/>
                  <a:gd name="T45" fmla="*/ 0 h 221"/>
                  <a:gd name="T46" fmla="*/ 0 w 262"/>
                  <a:gd name="T47" fmla="*/ 0 h 22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62" h="221">
                    <a:moveTo>
                      <a:pt x="0" y="0"/>
                    </a:moveTo>
                    <a:lnTo>
                      <a:pt x="48" y="221"/>
                    </a:lnTo>
                    <a:lnTo>
                      <a:pt x="237" y="211"/>
                    </a:lnTo>
                    <a:lnTo>
                      <a:pt x="244" y="211"/>
                    </a:lnTo>
                    <a:lnTo>
                      <a:pt x="249" y="209"/>
                    </a:lnTo>
                    <a:lnTo>
                      <a:pt x="254" y="205"/>
                    </a:lnTo>
                    <a:lnTo>
                      <a:pt x="258" y="200"/>
                    </a:lnTo>
                    <a:lnTo>
                      <a:pt x="262" y="193"/>
                    </a:lnTo>
                    <a:lnTo>
                      <a:pt x="260" y="184"/>
                    </a:lnTo>
                    <a:lnTo>
                      <a:pt x="253" y="170"/>
                    </a:lnTo>
                    <a:lnTo>
                      <a:pt x="203" y="66"/>
                    </a:lnTo>
                    <a:lnTo>
                      <a:pt x="201" y="63"/>
                    </a:lnTo>
                    <a:lnTo>
                      <a:pt x="197" y="56"/>
                    </a:lnTo>
                    <a:lnTo>
                      <a:pt x="188" y="45"/>
                    </a:lnTo>
                    <a:lnTo>
                      <a:pt x="181" y="40"/>
                    </a:lnTo>
                    <a:lnTo>
                      <a:pt x="172" y="32"/>
                    </a:lnTo>
                    <a:lnTo>
                      <a:pt x="162" y="27"/>
                    </a:lnTo>
                    <a:lnTo>
                      <a:pt x="148" y="22"/>
                    </a:lnTo>
                    <a:lnTo>
                      <a:pt x="131" y="16"/>
                    </a:lnTo>
                    <a:lnTo>
                      <a:pt x="112" y="11"/>
                    </a:lnTo>
                    <a:lnTo>
                      <a:pt x="89" y="6"/>
                    </a:lnTo>
                    <a:lnTo>
                      <a:pt x="64" y="4"/>
                    </a:lnTo>
                    <a:lnTo>
                      <a:pt x="34" y="0"/>
                    </a:lnTo>
                    <a:lnTo>
                      <a:pt x="0"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0" name="Freeform 154"/>
              <p:cNvSpPr>
                <a:spLocks/>
              </p:cNvSpPr>
              <p:nvPr/>
            </p:nvSpPr>
            <p:spPr bwMode="auto">
              <a:xfrm>
                <a:off x="3873" y="2897"/>
                <a:ext cx="333" cy="251"/>
              </a:xfrm>
              <a:custGeom>
                <a:avLst/>
                <a:gdLst>
                  <a:gd name="T0" fmla="*/ 0 w 333"/>
                  <a:gd name="T1" fmla="*/ 228 h 251"/>
                  <a:gd name="T2" fmla="*/ 73 w 333"/>
                  <a:gd name="T3" fmla="*/ 241 h 251"/>
                  <a:gd name="T4" fmla="*/ 134 w 333"/>
                  <a:gd name="T5" fmla="*/ 251 h 251"/>
                  <a:gd name="T6" fmla="*/ 333 w 333"/>
                  <a:gd name="T7" fmla="*/ 16 h 251"/>
                  <a:gd name="T8" fmla="*/ 326 w 333"/>
                  <a:gd name="T9" fmla="*/ 11 h 251"/>
                  <a:gd name="T10" fmla="*/ 315 w 333"/>
                  <a:gd name="T11" fmla="*/ 7 h 251"/>
                  <a:gd name="T12" fmla="*/ 303 w 333"/>
                  <a:gd name="T13" fmla="*/ 4 h 251"/>
                  <a:gd name="T14" fmla="*/ 289 w 333"/>
                  <a:gd name="T15" fmla="*/ 2 h 251"/>
                  <a:gd name="T16" fmla="*/ 265 w 333"/>
                  <a:gd name="T17" fmla="*/ 0 h 251"/>
                  <a:gd name="T18" fmla="*/ 255 w 333"/>
                  <a:gd name="T19" fmla="*/ 0 h 251"/>
                  <a:gd name="T20" fmla="*/ 0 w 333"/>
                  <a:gd name="T21" fmla="*/ 228 h 2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33" h="251">
                    <a:moveTo>
                      <a:pt x="0" y="228"/>
                    </a:moveTo>
                    <a:lnTo>
                      <a:pt x="73" y="241"/>
                    </a:lnTo>
                    <a:lnTo>
                      <a:pt x="134" y="251"/>
                    </a:lnTo>
                    <a:lnTo>
                      <a:pt x="333" y="16"/>
                    </a:lnTo>
                    <a:lnTo>
                      <a:pt x="326" y="11"/>
                    </a:lnTo>
                    <a:lnTo>
                      <a:pt x="315" y="7"/>
                    </a:lnTo>
                    <a:lnTo>
                      <a:pt x="303" y="4"/>
                    </a:lnTo>
                    <a:lnTo>
                      <a:pt x="289" y="2"/>
                    </a:lnTo>
                    <a:lnTo>
                      <a:pt x="265" y="0"/>
                    </a:lnTo>
                    <a:lnTo>
                      <a:pt x="255" y="0"/>
                    </a:lnTo>
                    <a:lnTo>
                      <a:pt x="0" y="22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1" name="Freeform 167"/>
              <p:cNvSpPr>
                <a:spLocks/>
              </p:cNvSpPr>
              <p:nvPr/>
            </p:nvSpPr>
            <p:spPr bwMode="auto">
              <a:xfrm>
                <a:off x="4062" y="2901"/>
                <a:ext cx="408" cy="249"/>
              </a:xfrm>
              <a:custGeom>
                <a:avLst/>
                <a:gdLst>
                  <a:gd name="T0" fmla="*/ 253 w 408"/>
                  <a:gd name="T1" fmla="*/ 12 h 249"/>
                  <a:gd name="T2" fmla="*/ 228 w 408"/>
                  <a:gd name="T3" fmla="*/ 16 h 249"/>
                  <a:gd name="T4" fmla="*/ 205 w 408"/>
                  <a:gd name="T5" fmla="*/ 21 h 249"/>
                  <a:gd name="T6" fmla="*/ 185 w 408"/>
                  <a:gd name="T7" fmla="*/ 30 h 249"/>
                  <a:gd name="T8" fmla="*/ 167 w 408"/>
                  <a:gd name="T9" fmla="*/ 39 h 249"/>
                  <a:gd name="T10" fmla="*/ 155 w 408"/>
                  <a:gd name="T11" fmla="*/ 48 h 249"/>
                  <a:gd name="T12" fmla="*/ 144 w 408"/>
                  <a:gd name="T13" fmla="*/ 57 h 249"/>
                  <a:gd name="T14" fmla="*/ 137 w 408"/>
                  <a:gd name="T15" fmla="*/ 64 h 249"/>
                  <a:gd name="T16" fmla="*/ 14 w 408"/>
                  <a:gd name="T17" fmla="*/ 208 h 249"/>
                  <a:gd name="T18" fmla="*/ 7 w 408"/>
                  <a:gd name="T19" fmla="*/ 217 h 249"/>
                  <a:gd name="T20" fmla="*/ 2 w 408"/>
                  <a:gd name="T21" fmla="*/ 224 h 249"/>
                  <a:gd name="T22" fmla="*/ 0 w 408"/>
                  <a:gd name="T23" fmla="*/ 231 h 249"/>
                  <a:gd name="T24" fmla="*/ 0 w 408"/>
                  <a:gd name="T25" fmla="*/ 237 h 249"/>
                  <a:gd name="T26" fmla="*/ 0 w 408"/>
                  <a:gd name="T27" fmla="*/ 240 h 249"/>
                  <a:gd name="T28" fmla="*/ 3 w 408"/>
                  <a:gd name="T29" fmla="*/ 244 h 249"/>
                  <a:gd name="T30" fmla="*/ 7 w 408"/>
                  <a:gd name="T31" fmla="*/ 246 h 249"/>
                  <a:gd name="T32" fmla="*/ 12 w 408"/>
                  <a:gd name="T33" fmla="*/ 247 h 249"/>
                  <a:gd name="T34" fmla="*/ 23 w 408"/>
                  <a:gd name="T35" fmla="*/ 249 h 249"/>
                  <a:gd name="T36" fmla="*/ 34 w 408"/>
                  <a:gd name="T37" fmla="*/ 247 h 249"/>
                  <a:gd name="T38" fmla="*/ 44 w 408"/>
                  <a:gd name="T39" fmla="*/ 247 h 249"/>
                  <a:gd name="T40" fmla="*/ 388 w 408"/>
                  <a:gd name="T41" fmla="*/ 240 h 249"/>
                  <a:gd name="T42" fmla="*/ 408 w 408"/>
                  <a:gd name="T43" fmla="*/ 0 h 249"/>
                  <a:gd name="T44" fmla="*/ 253 w 408"/>
                  <a:gd name="T45" fmla="*/ 12 h 2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08" h="249">
                    <a:moveTo>
                      <a:pt x="253" y="12"/>
                    </a:moveTo>
                    <a:lnTo>
                      <a:pt x="228" y="16"/>
                    </a:lnTo>
                    <a:lnTo>
                      <a:pt x="205" y="21"/>
                    </a:lnTo>
                    <a:lnTo>
                      <a:pt x="185" y="30"/>
                    </a:lnTo>
                    <a:lnTo>
                      <a:pt x="167" y="39"/>
                    </a:lnTo>
                    <a:lnTo>
                      <a:pt x="155" y="48"/>
                    </a:lnTo>
                    <a:lnTo>
                      <a:pt x="144" y="57"/>
                    </a:lnTo>
                    <a:lnTo>
                      <a:pt x="137" y="64"/>
                    </a:lnTo>
                    <a:lnTo>
                      <a:pt x="14" y="208"/>
                    </a:lnTo>
                    <a:lnTo>
                      <a:pt x="7" y="217"/>
                    </a:lnTo>
                    <a:lnTo>
                      <a:pt x="2" y="224"/>
                    </a:lnTo>
                    <a:lnTo>
                      <a:pt x="0" y="231"/>
                    </a:lnTo>
                    <a:lnTo>
                      <a:pt x="0" y="237"/>
                    </a:lnTo>
                    <a:lnTo>
                      <a:pt x="0" y="240"/>
                    </a:lnTo>
                    <a:lnTo>
                      <a:pt x="3" y="244"/>
                    </a:lnTo>
                    <a:lnTo>
                      <a:pt x="7" y="246"/>
                    </a:lnTo>
                    <a:lnTo>
                      <a:pt x="12" y="247"/>
                    </a:lnTo>
                    <a:lnTo>
                      <a:pt x="23" y="249"/>
                    </a:lnTo>
                    <a:lnTo>
                      <a:pt x="34" y="247"/>
                    </a:lnTo>
                    <a:lnTo>
                      <a:pt x="44" y="247"/>
                    </a:lnTo>
                    <a:lnTo>
                      <a:pt x="388" y="240"/>
                    </a:lnTo>
                    <a:lnTo>
                      <a:pt x="408" y="0"/>
                    </a:lnTo>
                    <a:lnTo>
                      <a:pt x="253" y="12"/>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2" name="Freeform 169"/>
              <p:cNvSpPr>
                <a:spLocks/>
              </p:cNvSpPr>
              <p:nvPr/>
            </p:nvSpPr>
            <p:spPr bwMode="auto">
              <a:xfrm>
                <a:off x="4527" y="2895"/>
                <a:ext cx="354" cy="246"/>
              </a:xfrm>
              <a:custGeom>
                <a:avLst/>
                <a:gdLst>
                  <a:gd name="T0" fmla="*/ 0 w 354"/>
                  <a:gd name="T1" fmla="*/ 6 h 246"/>
                  <a:gd name="T2" fmla="*/ 3 w 354"/>
                  <a:gd name="T3" fmla="*/ 246 h 246"/>
                  <a:gd name="T4" fmla="*/ 354 w 354"/>
                  <a:gd name="T5" fmla="*/ 236 h 246"/>
                  <a:gd name="T6" fmla="*/ 320 w 354"/>
                  <a:gd name="T7" fmla="*/ 2 h 246"/>
                  <a:gd name="T8" fmla="*/ 171 w 354"/>
                  <a:gd name="T9" fmla="*/ 0 h 246"/>
                  <a:gd name="T10" fmla="*/ 62 w 354"/>
                  <a:gd name="T11" fmla="*/ 0 h 246"/>
                  <a:gd name="T12" fmla="*/ 21 w 354"/>
                  <a:gd name="T13" fmla="*/ 2 h 246"/>
                  <a:gd name="T14" fmla="*/ 7 w 354"/>
                  <a:gd name="T15" fmla="*/ 4 h 246"/>
                  <a:gd name="T16" fmla="*/ 0 w 354"/>
                  <a:gd name="T17" fmla="*/ 6 h 2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54" h="246">
                    <a:moveTo>
                      <a:pt x="0" y="6"/>
                    </a:moveTo>
                    <a:lnTo>
                      <a:pt x="3" y="246"/>
                    </a:lnTo>
                    <a:lnTo>
                      <a:pt x="354" y="236"/>
                    </a:lnTo>
                    <a:lnTo>
                      <a:pt x="320" y="2"/>
                    </a:lnTo>
                    <a:lnTo>
                      <a:pt x="171" y="0"/>
                    </a:lnTo>
                    <a:lnTo>
                      <a:pt x="62" y="0"/>
                    </a:lnTo>
                    <a:lnTo>
                      <a:pt x="21" y="2"/>
                    </a:lnTo>
                    <a:lnTo>
                      <a:pt x="7" y="4"/>
                    </a:lnTo>
                    <a:lnTo>
                      <a:pt x="0" y="6"/>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33" name="Freeform 170"/>
            <p:cNvSpPr>
              <a:spLocks/>
            </p:cNvSpPr>
            <p:nvPr/>
          </p:nvSpPr>
          <p:spPr bwMode="auto">
            <a:xfrm>
              <a:off x="6423321" y="4713695"/>
              <a:ext cx="104775" cy="71438"/>
            </a:xfrm>
            <a:custGeom>
              <a:avLst/>
              <a:gdLst>
                <a:gd name="T0" fmla="*/ 3175 w 66"/>
                <a:gd name="T1" fmla="*/ 71438 h 45"/>
                <a:gd name="T2" fmla="*/ 15875 w 66"/>
                <a:gd name="T3" fmla="*/ 71438 h 45"/>
                <a:gd name="T4" fmla="*/ 47625 w 66"/>
                <a:gd name="T5" fmla="*/ 61913 h 45"/>
                <a:gd name="T6" fmla="*/ 65088 w 66"/>
                <a:gd name="T7" fmla="*/ 57150 h 45"/>
                <a:gd name="T8" fmla="*/ 80963 w 66"/>
                <a:gd name="T9" fmla="*/ 50800 h 45"/>
                <a:gd name="T10" fmla="*/ 95250 w 66"/>
                <a:gd name="T11" fmla="*/ 42863 h 45"/>
                <a:gd name="T12" fmla="*/ 104775 w 66"/>
                <a:gd name="T13" fmla="*/ 33338 h 45"/>
                <a:gd name="T14" fmla="*/ 104775 w 66"/>
                <a:gd name="T15" fmla="*/ 25400 h 45"/>
                <a:gd name="T16" fmla="*/ 101600 w 66"/>
                <a:gd name="T17" fmla="*/ 17463 h 45"/>
                <a:gd name="T18" fmla="*/ 93663 w 66"/>
                <a:gd name="T19" fmla="*/ 7938 h 45"/>
                <a:gd name="T20" fmla="*/ 84138 w 66"/>
                <a:gd name="T21" fmla="*/ 3175 h 45"/>
                <a:gd name="T22" fmla="*/ 68263 w 66"/>
                <a:gd name="T23" fmla="*/ 0 h 45"/>
                <a:gd name="T24" fmla="*/ 47625 w 66"/>
                <a:gd name="T25" fmla="*/ 3175 h 45"/>
                <a:gd name="T26" fmla="*/ 19050 w 66"/>
                <a:gd name="T27" fmla="*/ 14288 h 45"/>
                <a:gd name="T28" fmla="*/ 14288 w 66"/>
                <a:gd name="T29" fmla="*/ 20638 h 45"/>
                <a:gd name="T30" fmla="*/ 7938 w 66"/>
                <a:gd name="T31" fmla="*/ 33338 h 45"/>
                <a:gd name="T32" fmla="*/ 3175 w 66"/>
                <a:gd name="T33" fmla="*/ 53975 h 45"/>
                <a:gd name="T34" fmla="*/ 0 w 66"/>
                <a:gd name="T35" fmla="*/ 61913 h 45"/>
                <a:gd name="T36" fmla="*/ 3175 w 66"/>
                <a:gd name="T37" fmla="*/ 71438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6" h="45">
                  <a:moveTo>
                    <a:pt x="2" y="45"/>
                  </a:moveTo>
                  <a:lnTo>
                    <a:pt x="10" y="45"/>
                  </a:lnTo>
                  <a:lnTo>
                    <a:pt x="30" y="39"/>
                  </a:lnTo>
                  <a:lnTo>
                    <a:pt x="41" y="36"/>
                  </a:lnTo>
                  <a:lnTo>
                    <a:pt x="51" y="32"/>
                  </a:lnTo>
                  <a:lnTo>
                    <a:pt x="60" y="27"/>
                  </a:lnTo>
                  <a:lnTo>
                    <a:pt x="66" y="21"/>
                  </a:lnTo>
                  <a:lnTo>
                    <a:pt x="66" y="16"/>
                  </a:lnTo>
                  <a:lnTo>
                    <a:pt x="64" y="11"/>
                  </a:lnTo>
                  <a:lnTo>
                    <a:pt x="59" y="5"/>
                  </a:lnTo>
                  <a:lnTo>
                    <a:pt x="53" y="2"/>
                  </a:lnTo>
                  <a:lnTo>
                    <a:pt x="43" y="0"/>
                  </a:lnTo>
                  <a:lnTo>
                    <a:pt x="30" y="2"/>
                  </a:lnTo>
                  <a:lnTo>
                    <a:pt x="12" y="9"/>
                  </a:lnTo>
                  <a:lnTo>
                    <a:pt x="9" y="13"/>
                  </a:lnTo>
                  <a:lnTo>
                    <a:pt x="5" y="21"/>
                  </a:lnTo>
                  <a:lnTo>
                    <a:pt x="2" y="34"/>
                  </a:lnTo>
                  <a:lnTo>
                    <a:pt x="0" y="39"/>
                  </a:lnTo>
                  <a:lnTo>
                    <a:pt x="2" y="45"/>
                  </a:lnTo>
                  <a:close/>
                </a:path>
              </a:pathLst>
            </a:custGeom>
            <a:solidFill>
              <a:srgbClr val="F265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 name="Freeform 171"/>
            <p:cNvSpPr>
              <a:spLocks/>
            </p:cNvSpPr>
            <p:nvPr/>
          </p:nvSpPr>
          <p:spPr bwMode="auto">
            <a:xfrm>
              <a:off x="8323559" y="5274083"/>
              <a:ext cx="82550" cy="239712"/>
            </a:xfrm>
            <a:custGeom>
              <a:avLst/>
              <a:gdLst>
                <a:gd name="T0" fmla="*/ 0 w 52"/>
                <a:gd name="T1" fmla="*/ 15875 h 151"/>
                <a:gd name="T2" fmla="*/ 11113 w 52"/>
                <a:gd name="T3" fmla="*/ 30162 h 151"/>
                <a:gd name="T4" fmla="*/ 22225 w 52"/>
                <a:gd name="T5" fmla="*/ 50800 h 151"/>
                <a:gd name="T6" fmla="*/ 33338 w 52"/>
                <a:gd name="T7" fmla="*/ 73025 h 151"/>
                <a:gd name="T8" fmla="*/ 44450 w 52"/>
                <a:gd name="T9" fmla="*/ 98425 h 151"/>
                <a:gd name="T10" fmla="*/ 55563 w 52"/>
                <a:gd name="T11" fmla="*/ 131762 h 151"/>
                <a:gd name="T12" fmla="*/ 61913 w 52"/>
                <a:gd name="T13" fmla="*/ 166687 h 151"/>
                <a:gd name="T14" fmla="*/ 61913 w 52"/>
                <a:gd name="T15" fmla="*/ 206375 h 151"/>
                <a:gd name="T16" fmla="*/ 61913 w 52"/>
                <a:gd name="T17" fmla="*/ 239712 h 151"/>
                <a:gd name="T18" fmla="*/ 69850 w 52"/>
                <a:gd name="T19" fmla="*/ 222250 h 151"/>
                <a:gd name="T20" fmla="*/ 79375 w 52"/>
                <a:gd name="T21" fmla="*/ 203200 h 151"/>
                <a:gd name="T22" fmla="*/ 82550 w 52"/>
                <a:gd name="T23" fmla="*/ 174625 h 151"/>
                <a:gd name="T24" fmla="*/ 82550 w 52"/>
                <a:gd name="T25" fmla="*/ 157162 h 151"/>
                <a:gd name="T26" fmla="*/ 79375 w 52"/>
                <a:gd name="T27" fmla="*/ 141287 h 151"/>
                <a:gd name="T28" fmla="*/ 73025 w 52"/>
                <a:gd name="T29" fmla="*/ 120650 h 151"/>
                <a:gd name="T30" fmla="*/ 68263 w 52"/>
                <a:gd name="T31" fmla="*/ 98425 h 151"/>
                <a:gd name="T32" fmla="*/ 55563 w 52"/>
                <a:gd name="T33" fmla="*/ 76200 h 151"/>
                <a:gd name="T34" fmla="*/ 44450 w 52"/>
                <a:gd name="T35" fmla="*/ 53975 h 151"/>
                <a:gd name="T36" fmla="*/ 25400 w 52"/>
                <a:gd name="T37" fmla="*/ 28575 h 151"/>
                <a:gd name="T38" fmla="*/ 4763 w 52"/>
                <a:gd name="T39" fmla="*/ 0 h 151"/>
                <a:gd name="T40" fmla="*/ 0 w 52"/>
                <a:gd name="T41" fmla="*/ 4762 h 151"/>
                <a:gd name="T42" fmla="*/ 0 w 52"/>
                <a:gd name="T43" fmla="*/ 11112 h 151"/>
                <a:gd name="T44" fmla="*/ 0 w 52"/>
                <a:gd name="T45" fmla="*/ 15875 h 1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2" h="151">
                  <a:moveTo>
                    <a:pt x="0" y="10"/>
                  </a:moveTo>
                  <a:lnTo>
                    <a:pt x="7" y="19"/>
                  </a:lnTo>
                  <a:lnTo>
                    <a:pt x="14" y="32"/>
                  </a:lnTo>
                  <a:lnTo>
                    <a:pt x="21" y="46"/>
                  </a:lnTo>
                  <a:lnTo>
                    <a:pt x="28" y="62"/>
                  </a:lnTo>
                  <a:lnTo>
                    <a:pt x="35" y="83"/>
                  </a:lnTo>
                  <a:lnTo>
                    <a:pt x="39" y="105"/>
                  </a:lnTo>
                  <a:lnTo>
                    <a:pt x="39" y="130"/>
                  </a:lnTo>
                  <a:lnTo>
                    <a:pt x="39" y="151"/>
                  </a:lnTo>
                  <a:lnTo>
                    <a:pt x="44" y="140"/>
                  </a:lnTo>
                  <a:lnTo>
                    <a:pt x="50" y="128"/>
                  </a:lnTo>
                  <a:lnTo>
                    <a:pt x="52" y="110"/>
                  </a:lnTo>
                  <a:lnTo>
                    <a:pt x="52" y="99"/>
                  </a:lnTo>
                  <a:lnTo>
                    <a:pt x="50" y="89"/>
                  </a:lnTo>
                  <a:lnTo>
                    <a:pt x="46" y="76"/>
                  </a:lnTo>
                  <a:lnTo>
                    <a:pt x="43" y="62"/>
                  </a:lnTo>
                  <a:lnTo>
                    <a:pt x="35" y="48"/>
                  </a:lnTo>
                  <a:lnTo>
                    <a:pt x="28" y="34"/>
                  </a:lnTo>
                  <a:lnTo>
                    <a:pt x="16" y="18"/>
                  </a:lnTo>
                  <a:lnTo>
                    <a:pt x="3" y="0"/>
                  </a:lnTo>
                  <a:lnTo>
                    <a:pt x="0" y="3"/>
                  </a:lnTo>
                  <a:lnTo>
                    <a:pt x="0" y="7"/>
                  </a:lnTo>
                  <a:lnTo>
                    <a:pt x="0" y="10"/>
                  </a:lnTo>
                  <a:close/>
                </a:path>
              </a:pathLst>
            </a:custGeom>
            <a:solidFill>
              <a:srgbClr val="9F1D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 name="Freeform 172"/>
            <p:cNvSpPr>
              <a:spLocks/>
            </p:cNvSpPr>
            <p:nvPr/>
          </p:nvSpPr>
          <p:spPr bwMode="auto">
            <a:xfrm>
              <a:off x="7548859" y="5361395"/>
              <a:ext cx="127000" cy="39688"/>
            </a:xfrm>
            <a:custGeom>
              <a:avLst/>
              <a:gdLst>
                <a:gd name="T0" fmla="*/ 127000 w 80"/>
                <a:gd name="T1" fmla="*/ 19050 h 25"/>
                <a:gd name="T2" fmla="*/ 123825 w 80"/>
                <a:gd name="T3" fmla="*/ 28575 h 25"/>
                <a:gd name="T4" fmla="*/ 120650 w 80"/>
                <a:gd name="T5" fmla="*/ 33338 h 25"/>
                <a:gd name="T6" fmla="*/ 115888 w 80"/>
                <a:gd name="T7" fmla="*/ 36513 h 25"/>
                <a:gd name="T8" fmla="*/ 106363 w 80"/>
                <a:gd name="T9" fmla="*/ 39688 h 25"/>
                <a:gd name="T10" fmla="*/ 19050 w 80"/>
                <a:gd name="T11" fmla="*/ 36513 h 25"/>
                <a:gd name="T12" fmla="*/ 11113 w 80"/>
                <a:gd name="T13" fmla="*/ 36513 h 25"/>
                <a:gd name="T14" fmla="*/ 4763 w 80"/>
                <a:gd name="T15" fmla="*/ 31750 h 25"/>
                <a:gd name="T16" fmla="*/ 3175 w 80"/>
                <a:gd name="T17" fmla="*/ 25400 h 25"/>
                <a:gd name="T18" fmla="*/ 0 w 80"/>
                <a:gd name="T19" fmla="*/ 19050 h 25"/>
                <a:gd name="T20" fmla="*/ 3175 w 80"/>
                <a:gd name="T21" fmla="*/ 11113 h 25"/>
                <a:gd name="T22" fmla="*/ 4763 w 80"/>
                <a:gd name="T23" fmla="*/ 4763 h 25"/>
                <a:gd name="T24" fmla="*/ 11113 w 80"/>
                <a:gd name="T25" fmla="*/ 0 h 25"/>
                <a:gd name="T26" fmla="*/ 19050 w 80"/>
                <a:gd name="T27" fmla="*/ 0 h 25"/>
                <a:gd name="T28" fmla="*/ 106363 w 80"/>
                <a:gd name="T29" fmla="*/ 0 h 25"/>
                <a:gd name="T30" fmla="*/ 115888 w 80"/>
                <a:gd name="T31" fmla="*/ 3175 h 25"/>
                <a:gd name="T32" fmla="*/ 120650 w 80"/>
                <a:gd name="T33" fmla="*/ 4763 h 25"/>
                <a:gd name="T34" fmla="*/ 123825 w 80"/>
                <a:gd name="T35" fmla="*/ 11113 h 25"/>
                <a:gd name="T36" fmla="*/ 127000 w 80"/>
                <a:gd name="T37" fmla="*/ 19050 h 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0" h="25">
                  <a:moveTo>
                    <a:pt x="80" y="12"/>
                  </a:moveTo>
                  <a:lnTo>
                    <a:pt x="78" y="18"/>
                  </a:lnTo>
                  <a:lnTo>
                    <a:pt x="76" y="21"/>
                  </a:lnTo>
                  <a:lnTo>
                    <a:pt x="73" y="23"/>
                  </a:lnTo>
                  <a:lnTo>
                    <a:pt x="67" y="25"/>
                  </a:lnTo>
                  <a:lnTo>
                    <a:pt x="12" y="23"/>
                  </a:lnTo>
                  <a:lnTo>
                    <a:pt x="7" y="23"/>
                  </a:lnTo>
                  <a:lnTo>
                    <a:pt x="3" y="20"/>
                  </a:lnTo>
                  <a:lnTo>
                    <a:pt x="2" y="16"/>
                  </a:lnTo>
                  <a:lnTo>
                    <a:pt x="0" y="12"/>
                  </a:lnTo>
                  <a:lnTo>
                    <a:pt x="2" y="7"/>
                  </a:lnTo>
                  <a:lnTo>
                    <a:pt x="3" y="3"/>
                  </a:lnTo>
                  <a:lnTo>
                    <a:pt x="7" y="0"/>
                  </a:lnTo>
                  <a:lnTo>
                    <a:pt x="12" y="0"/>
                  </a:lnTo>
                  <a:lnTo>
                    <a:pt x="67" y="0"/>
                  </a:lnTo>
                  <a:lnTo>
                    <a:pt x="73" y="2"/>
                  </a:lnTo>
                  <a:lnTo>
                    <a:pt x="76" y="3"/>
                  </a:lnTo>
                  <a:lnTo>
                    <a:pt x="78" y="7"/>
                  </a:lnTo>
                  <a:lnTo>
                    <a:pt x="80" y="12"/>
                  </a:lnTo>
                  <a:close/>
                </a:path>
              </a:pathLst>
            </a:custGeom>
            <a:solidFill>
              <a:srgbClr val="3333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6" name="Freeform 173"/>
            <p:cNvSpPr>
              <a:spLocks/>
            </p:cNvSpPr>
            <p:nvPr/>
          </p:nvSpPr>
          <p:spPr bwMode="auto">
            <a:xfrm>
              <a:off x="6801146" y="5364570"/>
              <a:ext cx="128588" cy="36513"/>
            </a:xfrm>
            <a:custGeom>
              <a:avLst/>
              <a:gdLst>
                <a:gd name="T0" fmla="*/ 128588 w 81"/>
                <a:gd name="T1" fmla="*/ 19050 h 23"/>
                <a:gd name="T2" fmla="*/ 125413 w 81"/>
                <a:gd name="T3" fmla="*/ 25400 h 23"/>
                <a:gd name="T4" fmla="*/ 122238 w 81"/>
                <a:gd name="T5" fmla="*/ 30163 h 23"/>
                <a:gd name="T6" fmla="*/ 114300 w 81"/>
                <a:gd name="T7" fmla="*/ 36513 h 23"/>
                <a:gd name="T8" fmla="*/ 107950 w 81"/>
                <a:gd name="T9" fmla="*/ 36513 h 23"/>
                <a:gd name="T10" fmla="*/ 20638 w 81"/>
                <a:gd name="T11" fmla="*/ 36513 h 23"/>
                <a:gd name="T12" fmla="*/ 12700 w 81"/>
                <a:gd name="T13" fmla="*/ 33338 h 23"/>
                <a:gd name="T14" fmla="*/ 6350 w 81"/>
                <a:gd name="T15" fmla="*/ 30163 h 23"/>
                <a:gd name="T16" fmla="*/ 0 w 81"/>
                <a:gd name="T17" fmla="*/ 25400 h 23"/>
                <a:gd name="T18" fmla="*/ 0 w 81"/>
                <a:gd name="T19" fmla="*/ 15875 h 23"/>
                <a:gd name="T20" fmla="*/ 0 w 81"/>
                <a:gd name="T21" fmla="*/ 11113 h 23"/>
                <a:gd name="T22" fmla="*/ 6350 w 81"/>
                <a:gd name="T23" fmla="*/ 1588 h 23"/>
                <a:gd name="T24" fmla="*/ 12700 w 81"/>
                <a:gd name="T25" fmla="*/ 0 h 23"/>
                <a:gd name="T26" fmla="*/ 20638 w 81"/>
                <a:gd name="T27" fmla="*/ 0 h 23"/>
                <a:gd name="T28" fmla="*/ 107950 w 81"/>
                <a:gd name="T29" fmla="*/ 0 h 23"/>
                <a:gd name="T30" fmla="*/ 117475 w 81"/>
                <a:gd name="T31" fmla="*/ 0 h 23"/>
                <a:gd name="T32" fmla="*/ 122238 w 81"/>
                <a:gd name="T33" fmla="*/ 4763 h 23"/>
                <a:gd name="T34" fmla="*/ 125413 w 81"/>
                <a:gd name="T35" fmla="*/ 11113 h 23"/>
                <a:gd name="T36" fmla="*/ 128588 w 81"/>
                <a:gd name="T37" fmla="*/ 19050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1" h="23">
                  <a:moveTo>
                    <a:pt x="81" y="12"/>
                  </a:moveTo>
                  <a:lnTo>
                    <a:pt x="79" y="16"/>
                  </a:lnTo>
                  <a:lnTo>
                    <a:pt x="77" y="19"/>
                  </a:lnTo>
                  <a:lnTo>
                    <a:pt x="72" y="23"/>
                  </a:lnTo>
                  <a:lnTo>
                    <a:pt x="68" y="23"/>
                  </a:lnTo>
                  <a:lnTo>
                    <a:pt x="13" y="23"/>
                  </a:lnTo>
                  <a:lnTo>
                    <a:pt x="8" y="21"/>
                  </a:lnTo>
                  <a:lnTo>
                    <a:pt x="4" y="19"/>
                  </a:lnTo>
                  <a:lnTo>
                    <a:pt x="0" y="16"/>
                  </a:lnTo>
                  <a:lnTo>
                    <a:pt x="0" y="10"/>
                  </a:lnTo>
                  <a:lnTo>
                    <a:pt x="0" y="7"/>
                  </a:lnTo>
                  <a:lnTo>
                    <a:pt x="4" y="1"/>
                  </a:lnTo>
                  <a:lnTo>
                    <a:pt x="8" y="0"/>
                  </a:lnTo>
                  <a:lnTo>
                    <a:pt x="13" y="0"/>
                  </a:lnTo>
                  <a:lnTo>
                    <a:pt x="68" y="0"/>
                  </a:lnTo>
                  <a:lnTo>
                    <a:pt x="74" y="0"/>
                  </a:lnTo>
                  <a:lnTo>
                    <a:pt x="77" y="3"/>
                  </a:lnTo>
                  <a:lnTo>
                    <a:pt x="79" y="7"/>
                  </a:lnTo>
                  <a:lnTo>
                    <a:pt x="81" y="12"/>
                  </a:lnTo>
                  <a:close/>
                </a:path>
              </a:pathLst>
            </a:custGeom>
            <a:solidFill>
              <a:srgbClr val="3333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7" name="Freeform 174"/>
            <p:cNvSpPr>
              <a:spLocks/>
            </p:cNvSpPr>
            <p:nvPr/>
          </p:nvSpPr>
          <p:spPr bwMode="auto">
            <a:xfrm>
              <a:off x="6018509" y="5404258"/>
              <a:ext cx="53975" cy="26987"/>
            </a:xfrm>
            <a:custGeom>
              <a:avLst/>
              <a:gdLst>
                <a:gd name="T0" fmla="*/ 53975 w 34"/>
                <a:gd name="T1" fmla="*/ 14287 h 17"/>
                <a:gd name="T2" fmla="*/ 50800 w 34"/>
                <a:gd name="T3" fmla="*/ 19050 h 17"/>
                <a:gd name="T4" fmla="*/ 46038 w 34"/>
                <a:gd name="T5" fmla="*/ 25400 h 17"/>
                <a:gd name="T6" fmla="*/ 36513 w 34"/>
                <a:gd name="T7" fmla="*/ 26987 h 17"/>
                <a:gd name="T8" fmla="*/ 25400 w 34"/>
                <a:gd name="T9" fmla="*/ 26987 h 17"/>
                <a:gd name="T10" fmla="*/ 17463 w 34"/>
                <a:gd name="T11" fmla="*/ 26987 h 17"/>
                <a:gd name="T12" fmla="*/ 7938 w 34"/>
                <a:gd name="T13" fmla="*/ 25400 h 17"/>
                <a:gd name="T14" fmla="*/ 0 w 34"/>
                <a:gd name="T15" fmla="*/ 19050 h 17"/>
                <a:gd name="T16" fmla="*/ 0 w 34"/>
                <a:gd name="T17" fmla="*/ 14287 h 17"/>
                <a:gd name="T18" fmla="*/ 3175 w 34"/>
                <a:gd name="T19" fmla="*/ 7937 h 17"/>
                <a:gd name="T20" fmla="*/ 7938 w 34"/>
                <a:gd name="T21" fmla="*/ 4762 h 17"/>
                <a:gd name="T22" fmla="*/ 17463 w 34"/>
                <a:gd name="T23" fmla="*/ 1587 h 17"/>
                <a:gd name="T24" fmla="*/ 25400 w 34"/>
                <a:gd name="T25" fmla="*/ 0 h 17"/>
                <a:gd name="T26" fmla="*/ 36513 w 34"/>
                <a:gd name="T27" fmla="*/ 1587 h 17"/>
                <a:gd name="T28" fmla="*/ 46038 w 34"/>
                <a:gd name="T29" fmla="*/ 4762 h 17"/>
                <a:gd name="T30" fmla="*/ 50800 w 34"/>
                <a:gd name="T31" fmla="*/ 7937 h 17"/>
                <a:gd name="T32" fmla="*/ 53975 w 34"/>
                <a:gd name="T33" fmla="*/ 14287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4" h="17">
                  <a:moveTo>
                    <a:pt x="34" y="9"/>
                  </a:moveTo>
                  <a:lnTo>
                    <a:pt x="32" y="12"/>
                  </a:lnTo>
                  <a:lnTo>
                    <a:pt x="29" y="16"/>
                  </a:lnTo>
                  <a:lnTo>
                    <a:pt x="23" y="17"/>
                  </a:lnTo>
                  <a:lnTo>
                    <a:pt x="16" y="17"/>
                  </a:lnTo>
                  <a:lnTo>
                    <a:pt x="11" y="17"/>
                  </a:lnTo>
                  <a:lnTo>
                    <a:pt x="5" y="16"/>
                  </a:lnTo>
                  <a:lnTo>
                    <a:pt x="0" y="12"/>
                  </a:lnTo>
                  <a:lnTo>
                    <a:pt x="0" y="9"/>
                  </a:lnTo>
                  <a:lnTo>
                    <a:pt x="2" y="5"/>
                  </a:lnTo>
                  <a:lnTo>
                    <a:pt x="5" y="3"/>
                  </a:lnTo>
                  <a:lnTo>
                    <a:pt x="11" y="1"/>
                  </a:lnTo>
                  <a:lnTo>
                    <a:pt x="16" y="0"/>
                  </a:lnTo>
                  <a:lnTo>
                    <a:pt x="23" y="1"/>
                  </a:lnTo>
                  <a:lnTo>
                    <a:pt x="29" y="3"/>
                  </a:lnTo>
                  <a:lnTo>
                    <a:pt x="32" y="5"/>
                  </a:lnTo>
                  <a:lnTo>
                    <a:pt x="34" y="9"/>
                  </a:lnTo>
                  <a:close/>
                </a:path>
              </a:pathLst>
            </a:custGeom>
            <a:solidFill>
              <a:srgbClr val="F265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8" name="Freeform 175"/>
            <p:cNvSpPr>
              <a:spLocks/>
            </p:cNvSpPr>
            <p:nvPr/>
          </p:nvSpPr>
          <p:spPr bwMode="auto">
            <a:xfrm>
              <a:off x="5262859" y="5293133"/>
              <a:ext cx="103187" cy="266700"/>
            </a:xfrm>
            <a:custGeom>
              <a:avLst/>
              <a:gdLst>
                <a:gd name="T0" fmla="*/ 103187 w 65"/>
                <a:gd name="T1" fmla="*/ 22225 h 168"/>
                <a:gd name="T2" fmla="*/ 49212 w 65"/>
                <a:gd name="T3" fmla="*/ 252413 h 168"/>
                <a:gd name="T4" fmla="*/ 31750 w 65"/>
                <a:gd name="T5" fmla="*/ 266700 h 168"/>
                <a:gd name="T6" fmla="*/ 17462 w 65"/>
                <a:gd name="T7" fmla="*/ 260350 h 168"/>
                <a:gd name="T8" fmla="*/ 9525 w 65"/>
                <a:gd name="T9" fmla="*/ 254000 h 168"/>
                <a:gd name="T10" fmla="*/ 0 w 65"/>
                <a:gd name="T11" fmla="*/ 249238 h 168"/>
                <a:gd name="T12" fmla="*/ 17462 w 65"/>
                <a:gd name="T13" fmla="*/ 231775 h 168"/>
                <a:gd name="T14" fmla="*/ 74612 w 65"/>
                <a:gd name="T15" fmla="*/ 0 h 168"/>
                <a:gd name="T16" fmla="*/ 88900 w 65"/>
                <a:gd name="T17" fmla="*/ 6350 h 168"/>
                <a:gd name="T18" fmla="*/ 96837 w 65"/>
                <a:gd name="T19" fmla="*/ 14288 h 168"/>
                <a:gd name="T20" fmla="*/ 100012 w 65"/>
                <a:gd name="T21" fmla="*/ 17463 h 168"/>
                <a:gd name="T22" fmla="*/ 103187 w 65"/>
                <a:gd name="T23" fmla="*/ 22225 h 168"/>
                <a:gd name="T24" fmla="*/ 17462 w 65"/>
                <a:gd name="T25" fmla="*/ 231775 h 168"/>
                <a:gd name="T26" fmla="*/ 20637 w 65"/>
                <a:gd name="T27" fmla="*/ 238125 h 168"/>
                <a:gd name="T28" fmla="*/ 28575 w 65"/>
                <a:gd name="T29" fmla="*/ 241300 h 168"/>
                <a:gd name="T30" fmla="*/ 39687 w 65"/>
                <a:gd name="T31" fmla="*/ 242888 h 168"/>
                <a:gd name="T32" fmla="*/ 88900 w 65"/>
                <a:gd name="T33" fmla="*/ 36513 h 168"/>
                <a:gd name="T34" fmla="*/ 85725 w 65"/>
                <a:gd name="T35" fmla="*/ 31750 h 168"/>
                <a:gd name="T36" fmla="*/ 79375 w 65"/>
                <a:gd name="T37" fmla="*/ 25400 h 168"/>
                <a:gd name="T38" fmla="*/ 71437 w 65"/>
                <a:gd name="T39" fmla="*/ 22225 h 168"/>
                <a:gd name="T40" fmla="*/ 17462 w 65"/>
                <a:gd name="T41" fmla="*/ 231775 h 168"/>
                <a:gd name="T42" fmla="*/ 103187 w 65"/>
                <a:gd name="T43" fmla="*/ 22225 h 1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5" h="168">
                  <a:moveTo>
                    <a:pt x="65" y="14"/>
                  </a:moveTo>
                  <a:lnTo>
                    <a:pt x="31" y="159"/>
                  </a:lnTo>
                  <a:lnTo>
                    <a:pt x="20" y="168"/>
                  </a:lnTo>
                  <a:lnTo>
                    <a:pt x="11" y="164"/>
                  </a:lnTo>
                  <a:lnTo>
                    <a:pt x="6" y="160"/>
                  </a:lnTo>
                  <a:lnTo>
                    <a:pt x="0" y="157"/>
                  </a:lnTo>
                  <a:lnTo>
                    <a:pt x="11" y="146"/>
                  </a:lnTo>
                  <a:lnTo>
                    <a:pt x="47" y="0"/>
                  </a:lnTo>
                  <a:lnTo>
                    <a:pt x="56" y="4"/>
                  </a:lnTo>
                  <a:lnTo>
                    <a:pt x="61" y="9"/>
                  </a:lnTo>
                  <a:lnTo>
                    <a:pt x="63" y="11"/>
                  </a:lnTo>
                  <a:lnTo>
                    <a:pt x="65" y="14"/>
                  </a:lnTo>
                  <a:lnTo>
                    <a:pt x="11" y="146"/>
                  </a:lnTo>
                  <a:lnTo>
                    <a:pt x="13" y="150"/>
                  </a:lnTo>
                  <a:lnTo>
                    <a:pt x="18" y="152"/>
                  </a:lnTo>
                  <a:lnTo>
                    <a:pt x="25" y="153"/>
                  </a:lnTo>
                  <a:lnTo>
                    <a:pt x="56" y="23"/>
                  </a:lnTo>
                  <a:lnTo>
                    <a:pt x="54" y="20"/>
                  </a:lnTo>
                  <a:lnTo>
                    <a:pt x="50" y="16"/>
                  </a:lnTo>
                  <a:lnTo>
                    <a:pt x="45" y="14"/>
                  </a:lnTo>
                  <a:lnTo>
                    <a:pt x="11" y="146"/>
                  </a:lnTo>
                  <a:lnTo>
                    <a:pt x="65" y="14"/>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 name="Freeform 176"/>
            <p:cNvSpPr>
              <a:spLocks/>
            </p:cNvSpPr>
            <p:nvPr/>
          </p:nvSpPr>
          <p:spPr bwMode="auto">
            <a:xfrm>
              <a:off x="6174084" y="5723345"/>
              <a:ext cx="777875" cy="42863"/>
            </a:xfrm>
            <a:custGeom>
              <a:avLst/>
              <a:gdLst>
                <a:gd name="T0" fmla="*/ 777875 w 490"/>
                <a:gd name="T1" fmla="*/ 14288 h 27"/>
                <a:gd name="T2" fmla="*/ 774700 w 490"/>
                <a:gd name="T3" fmla="*/ 19050 h 27"/>
                <a:gd name="T4" fmla="*/ 771525 w 490"/>
                <a:gd name="T5" fmla="*/ 25400 h 27"/>
                <a:gd name="T6" fmla="*/ 769938 w 490"/>
                <a:gd name="T7" fmla="*/ 28575 h 27"/>
                <a:gd name="T8" fmla="*/ 763588 w 490"/>
                <a:gd name="T9" fmla="*/ 30163 h 27"/>
                <a:gd name="T10" fmla="*/ 17463 w 490"/>
                <a:gd name="T11" fmla="*/ 42863 h 27"/>
                <a:gd name="T12" fmla="*/ 7938 w 490"/>
                <a:gd name="T13" fmla="*/ 42863 h 27"/>
                <a:gd name="T14" fmla="*/ 6350 w 490"/>
                <a:gd name="T15" fmla="*/ 39688 h 27"/>
                <a:gd name="T16" fmla="*/ 3175 w 490"/>
                <a:gd name="T17" fmla="*/ 33338 h 27"/>
                <a:gd name="T18" fmla="*/ 0 w 490"/>
                <a:gd name="T19" fmla="*/ 28575 h 27"/>
                <a:gd name="T20" fmla="*/ 3175 w 490"/>
                <a:gd name="T21" fmla="*/ 22225 h 27"/>
                <a:gd name="T22" fmla="*/ 6350 w 490"/>
                <a:gd name="T23" fmla="*/ 17463 h 27"/>
                <a:gd name="T24" fmla="*/ 7938 w 490"/>
                <a:gd name="T25" fmla="*/ 14288 h 27"/>
                <a:gd name="T26" fmla="*/ 14288 w 490"/>
                <a:gd name="T27" fmla="*/ 14288 h 27"/>
                <a:gd name="T28" fmla="*/ 760413 w 490"/>
                <a:gd name="T29" fmla="*/ 0 h 27"/>
                <a:gd name="T30" fmla="*/ 769938 w 490"/>
                <a:gd name="T31" fmla="*/ 0 h 27"/>
                <a:gd name="T32" fmla="*/ 771525 w 490"/>
                <a:gd name="T33" fmla="*/ 3175 h 27"/>
                <a:gd name="T34" fmla="*/ 774700 w 490"/>
                <a:gd name="T35" fmla="*/ 7938 h 27"/>
                <a:gd name="T36" fmla="*/ 777875 w 490"/>
                <a:gd name="T37" fmla="*/ 14288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90" h="27">
                  <a:moveTo>
                    <a:pt x="490" y="9"/>
                  </a:moveTo>
                  <a:lnTo>
                    <a:pt x="488" y="12"/>
                  </a:lnTo>
                  <a:lnTo>
                    <a:pt x="486" y="16"/>
                  </a:lnTo>
                  <a:lnTo>
                    <a:pt x="485" y="18"/>
                  </a:lnTo>
                  <a:lnTo>
                    <a:pt x="481" y="19"/>
                  </a:lnTo>
                  <a:lnTo>
                    <a:pt x="11" y="27"/>
                  </a:lnTo>
                  <a:lnTo>
                    <a:pt x="5" y="27"/>
                  </a:lnTo>
                  <a:lnTo>
                    <a:pt x="4" y="25"/>
                  </a:lnTo>
                  <a:lnTo>
                    <a:pt x="2" y="21"/>
                  </a:lnTo>
                  <a:lnTo>
                    <a:pt x="0" y="18"/>
                  </a:lnTo>
                  <a:lnTo>
                    <a:pt x="2" y="14"/>
                  </a:lnTo>
                  <a:lnTo>
                    <a:pt x="4" y="11"/>
                  </a:lnTo>
                  <a:lnTo>
                    <a:pt x="5" y="9"/>
                  </a:lnTo>
                  <a:lnTo>
                    <a:pt x="9" y="9"/>
                  </a:lnTo>
                  <a:lnTo>
                    <a:pt x="479" y="0"/>
                  </a:lnTo>
                  <a:lnTo>
                    <a:pt x="485" y="0"/>
                  </a:lnTo>
                  <a:lnTo>
                    <a:pt x="486" y="2"/>
                  </a:lnTo>
                  <a:lnTo>
                    <a:pt x="488" y="5"/>
                  </a:lnTo>
                  <a:lnTo>
                    <a:pt x="490" y="9"/>
                  </a:lnTo>
                  <a:close/>
                </a:path>
              </a:pathLst>
            </a:custGeom>
            <a:solidFill>
              <a:srgbClr val="3333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0" name="Freeform 177"/>
            <p:cNvSpPr>
              <a:spLocks/>
            </p:cNvSpPr>
            <p:nvPr/>
          </p:nvSpPr>
          <p:spPr bwMode="auto">
            <a:xfrm>
              <a:off x="7005934" y="5709058"/>
              <a:ext cx="655637" cy="39687"/>
            </a:xfrm>
            <a:custGeom>
              <a:avLst/>
              <a:gdLst>
                <a:gd name="T0" fmla="*/ 655637 w 413"/>
                <a:gd name="T1" fmla="*/ 14287 h 25"/>
                <a:gd name="T2" fmla="*/ 655637 w 413"/>
                <a:gd name="T3" fmla="*/ 19050 h 25"/>
                <a:gd name="T4" fmla="*/ 652462 w 413"/>
                <a:gd name="T5" fmla="*/ 25400 h 25"/>
                <a:gd name="T6" fmla="*/ 649287 w 413"/>
                <a:gd name="T7" fmla="*/ 28575 h 25"/>
                <a:gd name="T8" fmla="*/ 644525 w 413"/>
                <a:gd name="T9" fmla="*/ 28575 h 25"/>
                <a:gd name="T10" fmla="*/ 11112 w 413"/>
                <a:gd name="T11" fmla="*/ 39687 h 25"/>
                <a:gd name="T12" fmla="*/ 4762 w 413"/>
                <a:gd name="T13" fmla="*/ 39687 h 25"/>
                <a:gd name="T14" fmla="*/ 3175 w 413"/>
                <a:gd name="T15" fmla="*/ 36512 h 25"/>
                <a:gd name="T16" fmla="*/ 0 w 413"/>
                <a:gd name="T17" fmla="*/ 31750 h 25"/>
                <a:gd name="T18" fmla="*/ 0 w 413"/>
                <a:gd name="T19" fmla="*/ 25400 h 25"/>
                <a:gd name="T20" fmla="*/ 0 w 413"/>
                <a:gd name="T21" fmla="*/ 22225 h 25"/>
                <a:gd name="T22" fmla="*/ 3175 w 413"/>
                <a:gd name="T23" fmla="*/ 17462 h 25"/>
                <a:gd name="T24" fmla="*/ 4762 w 413"/>
                <a:gd name="T25" fmla="*/ 14287 h 25"/>
                <a:gd name="T26" fmla="*/ 11112 w 413"/>
                <a:gd name="T27" fmla="*/ 14287 h 25"/>
                <a:gd name="T28" fmla="*/ 644525 w 413"/>
                <a:gd name="T29" fmla="*/ 0 h 25"/>
                <a:gd name="T30" fmla="*/ 649287 w 413"/>
                <a:gd name="T31" fmla="*/ 3175 h 25"/>
                <a:gd name="T32" fmla="*/ 652462 w 413"/>
                <a:gd name="T33" fmla="*/ 6350 h 25"/>
                <a:gd name="T34" fmla="*/ 655637 w 413"/>
                <a:gd name="T35" fmla="*/ 7937 h 25"/>
                <a:gd name="T36" fmla="*/ 655637 w 413"/>
                <a:gd name="T37" fmla="*/ 14287 h 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13" h="25">
                  <a:moveTo>
                    <a:pt x="413" y="9"/>
                  </a:moveTo>
                  <a:lnTo>
                    <a:pt x="413" y="12"/>
                  </a:lnTo>
                  <a:lnTo>
                    <a:pt x="411" y="16"/>
                  </a:lnTo>
                  <a:lnTo>
                    <a:pt x="409" y="18"/>
                  </a:lnTo>
                  <a:lnTo>
                    <a:pt x="406" y="18"/>
                  </a:lnTo>
                  <a:lnTo>
                    <a:pt x="7" y="25"/>
                  </a:lnTo>
                  <a:lnTo>
                    <a:pt x="3" y="25"/>
                  </a:lnTo>
                  <a:lnTo>
                    <a:pt x="2" y="23"/>
                  </a:lnTo>
                  <a:lnTo>
                    <a:pt x="0" y="20"/>
                  </a:lnTo>
                  <a:lnTo>
                    <a:pt x="0" y="16"/>
                  </a:lnTo>
                  <a:lnTo>
                    <a:pt x="0" y="14"/>
                  </a:lnTo>
                  <a:lnTo>
                    <a:pt x="2" y="11"/>
                  </a:lnTo>
                  <a:lnTo>
                    <a:pt x="3" y="9"/>
                  </a:lnTo>
                  <a:lnTo>
                    <a:pt x="7" y="9"/>
                  </a:lnTo>
                  <a:lnTo>
                    <a:pt x="406" y="0"/>
                  </a:lnTo>
                  <a:lnTo>
                    <a:pt x="409" y="2"/>
                  </a:lnTo>
                  <a:lnTo>
                    <a:pt x="411" y="4"/>
                  </a:lnTo>
                  <a:lnTo>
                    <a:pt x="413" y="5"/>
                  </a:lnTo>
                  <a:lnTo>
                    <a:pt x="413" y="9"/>
                  </a:lnTo>
                  <a:close/>
                </a:path>
              </a:pathLst>
            </a:custGeom>
            <a:solidFill>
              <a:srgbClr val="3333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 name="Freeform 178"/>
            <p:cNvSpPr>
              <a:spLocks/>
            </p:cNvSpPr>
            <p:nvPr/>
          </p:nvSpPr>
          <p:spPr bwMode="auto">
            <a:xfrm>
              <a:off x="7661571" y="5499508"/>
              <a:ext cx="571500" cy="554037"/>
            </a:xfrm>
            <a:custGeom>
              <a:avLst/>
              <a:gdLst>
                <a:gd name="T0" fmla="*/ 568325 w 360"/>
                <a:gd name="T1" fmla="*/ 307975 h 349"/>
                <a:gd name="T2" fmla="*/ 557213 w 360"/>
                <a:gd name="T3" fmla="*/ 361950 h 349"/>
                <a:gd name="T4" fmla="*/ 534988 w 360"/>
                <a:gd name="T5" fmla="*/ 412750 h 349"/>
                <a:gd name="T6" fmla="*/ 503238 w 360"/>
                <a:gd name="T7" fmla="*/ 455612 h 349"/>
                <a:gd name="T8" fmla="*/ 466725 w 360"/>
                <a:gd name="T9" fmla="*/ 492125 h 349"/>
                <a:gd name="T10" fmla="*/ 419100 w 360"/>
                <a:gd name="T11" fmla="*/ 523875 h 349"/>
                <a:gd name="T12" fmla="*/ 368300 w 360"/>
                <a:gd name="T13" fmla="*/ 542925 h 349"/>
                <a:gd name="T14" fmla="*/ 314325 w 360"/>
                <a:gd name="T15" fmla="*/ 554037 h 349"/>
                <a:gd name="T16" fmla="*/ 254000 w 360"/>
                <a:gd name="T17" fmla="*/ 554037 h 349"/>
                <a:gd name="T18" fmla="*/ 198438 w 360"/>
                <a:gd name="T19" fmla="*/ 542925 h 349"/>
                <a:gd name="T20" fmla="*/ 147638 w 360"/>
                <a:gd name="T21" fmla="*/ 520700 h 349"/>
                <a:gd name="T22" fmla="*/ 101600 w 360"/>
                <a:gd name="T23" fmla="*/ 488950 h 349"/>
                <a:gd name="T24" fmla="*/ 65088 w 360"/>
                <a:gd name="T25" fmla="*/ 452437 h 349"/>
                <a:gd name="T26" fmla="*/ 33338 w 360"/>
                <a:gd name="T27" fmla="*/ 407987 h 349"/>
                <a:gd name="T28" fmla="*/ 14288 w 360"/>
                <a:gd name="T29" fmla="*/ 357187 h 349"/>
                <a:gd name="T30" fmla="*/ 3175 w 360"/>
                <a:gd name="T31" fmla="*/ 303212 h 349"/>
                <a:gd name="T32" fmla="*/ 3175 w 360"/>
                <a:gd name="T33" fmla="*/ 246062 h 349"/>
                <a:gd name="T34" fmla="*/ 14288 w 360"/>
                <a:gd name="T35" fmla="*/ 192087 h 349"/>
                <a:gd name="T36" fmla="*/ 36513 w 360"/>
                <a:gd name="T37" fmla="*/ 141287 h 349"/>
                <a:gd name="T38" fmla="*/ 68263 w 360"/>
                <a:gd name="T39" fmla="*/ 100012 h 349"/>
                <a:gd name="T40" fmla="*/ 107950 w 360"/>
                <a:gd name="T41" fmla="*/ 61912 h 349"/>
                <a:gd name="T42" fmla="*/ 152400 w 360"/>
                <a:gd name="T43" fmla="*/ 31750 h 349"/>
                <a:gd name="T44" fmla="*/ 203200 w 360"/>
                <a:gd name="T45" fmla="*/ 11112 h 349"/>
                <a:gd name="T46" fmla="*/ 260350 w 360"/>
                <a:gd name="T47" fmla="*/ 0 h 349"/>
                <a:gd name="T48" fmla="*/ 317500 w 360"/>
                <a:gd name="T49" fmla="*/ 0 h 349"/>
                <a:gd name="T50" fmla="*/ 373063 w 360"/>
                <a:gd name="T51" fmla="*/ 11112 h 349"/>
                <a:gd name="T52" fmla="*/ 423863 w 360"/>
                <a:gd name="T53" fmla="*/ 34925 h 349"/>
                <a:gd name="T54" fmla="*/ 469900 w 360"/>
                <a:gd name="T55" fmla="*/ 65087 h 349"/>
                <a:gd name="T56" fmla="*/ 506413 w 360"/>
                <a:gd name="T57" fmla="*/ 101600 h 349"/>
                <a:gd name="T58" fmla="*/ 536575 w 360"/>
                <a:gd name="T59" fmla="*/ 147637 h 349"/>
                <a:gd name="T60" fmla="*/ 560388 w 360"/>
                <a:gd name="T61" fmla="*/ 198437 h 349"/>
                <a:gd name="T62" fmla="*/ 571500 w 360"/>
                <a:gd name="T63" fmla="*/ 252412 h 34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60" h="349">
                  <a:moveTo>
                    <a:pt x="360" y="177"/>
                  </a:moveTo>
                  <a:lnTo>
                    <a:pt x="358" y="194"/>
                  </a:lnTo>
                  <a:lnTo>
                    <a:pt x="356" y="212"/>
                  </a:lnTo>
                  <a:lnTo>
                    <a:pt x="351" y="228"/>
                  </a:lnTo>
                  <a:lnTo>
                    <a:pt x="346" y="244"/>
                  </a:lnTo>
                  <a:lnTo>
                    <a:pt x="337" y="260"/>
                  </a:lnTo>
                  <a:lnTo>
                    <a:pt x="328" y="274"/>
                  </a:lnTo>
                  <a:lnTo>
                    <a:pt x="317" y="287"/>
                  </a:lnTo>
                  <a:lnTo>
                    <a:pt x="306" y="299"/>
                  </a:lnTo>
                  <a:lnTo>
                    <a:pt x="294" y="310"/>
                  </a:lnTo>
                  <a:lnTo>
                    <a:pt x="280" y="321"/>
                  </a:lnTo>
                  <a:lnTo>
                    <a:pt x="264" y="330"/>
                  </a:lnTo>
                  <a:lnTo>
                    <a:pt x="249" y="337"/>
                  </a:lnTo>
                  <a:lnTo>
                    <a:pt x="232" y="342"/>
                  </a:lnTo>
                  <a:lnTo>
                    <a:pt x="216" y="346"/>
                  </a:lnTo>
                  <a:lnTo>
                    <a:pt x="198" y="349"/>
                  </a:lnTo>
                  <a:lnTo>
                    <a:pt x="178" y="349"/>
                  </a:lnTo>
                  <a:lnTo>
                    <a:pt x="160" y="349"/>
                  </a:lnTo>
                  <a:lnTo>
                    <a:pt x="143" y="346"/>
                  </a:lnTo>
                  <a:lnTo>
                    <a:pt x="125" y="342"/>
                  </a:lnTo>
                  <a:lnTo>
                    <a:pt x="109" y="335"/>
                  </a:lnTo>
                  <a:lnTo>
                    <a:pt x="93" y="328"/>
                  </a:lnTo>
                  <a:lnTo>
                    <a:pt x="78" y="319"/>
                  </a:lnTo>
                  <a:lnTo>
                    <a:pt x="64" y="308"/>
                  </a:lnTo>
                  <a:lnTo>
                    <a:pt x="52" y="298"/>
                  </a:lnTo>
                  <a:lnTo>
                    <a:pt x="41" y="285"/>
                  </a:lnTo>
                  <a:lnTo>
                    <a:pt x="30" y="271"/>
                  </a:lnTo>
                  <a:lnTo>
                    <a:pt x="21" y="257"/>
                  </a:lnTo>
                  <a:lnTo>
                    <a:pt x="14" y="241"/>
                  </a:lnTo>
                  <a:lnTo>
                    <a:pt x="9" y="225"/>
                  </a:lnTo>
                  <a:lnTo>
                    <a:pt x="4" y="209"/>
                  </a:lnTo>
                  <a:lnTo>
                    <a:pt x="2" y="191"/>
                  </a:lnTo>
                  <a:lnTo>
                    <a:pt x="0" y="173"/>
                  </a:lnTo>
                  <a:lnTo>
                    <a:pt x="2" y="155"/>
                  </a:lnTo>
                  <a:lnTo>
                    <a:pt x="5" y="137"/>
                  </a:lnTo>
                  <a:lnTo>
                    <a:pt x="9" y="121"/>
                  </a:lnTo>
                  <a:lnTo>
                    <a:pt x="16" y="105"/>
                  </a:lnTo>
                  <a:lnTo>
                    <a:pt x="23" y="89"/>
                  </a:lnTo>
                  <a:lnTo>
                    <a:pt x="32" y="75"/>
                  </a:lnTo>
                  <a:lnTo>
                    <a:pt x="43" y="63"/>
                  </a:lnTo>
                  <a:lnTo>
                    <a:pt x="55" y="50"/>
                  </a:lnTo>
                  <a:lnTo>
                    <a:pt x="68" y="39"/>
                  </a:lnTo>
                  <a:lnTo>
                    <a:pt x="82" y="29"/>
                  </a:lnTo>
                  <a:lnTo>
                    <a:pt x="96" y="20"/>
                  </a:lnTo>
                  <a:lnTo>
                    <a:pt x="112" y="13"/>
                  </a:lnTo>
                  <a:lnTo>
                    <a:pt x="128" y="7"/>
                  </a:lnTo>
                  <a:lnTo>
                    <a:pt x="146" y="2"/>
                  </a:lnTo>
                  <a:lnTo>
                    <a:pt x="164" y="0"/>
                  </a:lnTo>
                  <a:lnTo>
                    <a:pt x="182" y="0"/>
                  </a:lnTo>
                  <a:lnTo>
                    <a:pt x="200" y="0"/>
                  </a:lnTo>
                  <a:lnTo>
                    <a:pt x="217" y="4"/>
                  </a:lnTo>
                  <a:lnTo>
                    <a:pt x="235" y="7"/>
                  </a:lnTo>
                  <a:lnTo>
                    <a:pt x="251" y="14"/>
                  </a:lnTo>
                  <a:lnTo>
                    <a:pt x="267" y="22"/>
                  </a:lnTo>
                  <a:lnTo>
                    <a:pt x="281" y="30"/>
                  </a:lnTo>
                  <a:lnTo>
                    <a:pt x="296" y="41"/>
                  </a:lnTo>
                  <a:lnTo>
                    <a:pt x="308" y="52"/>
                  </a:lnTo>
                  <a:lnTo>
                    <a:pt x="319" y="64"/>
                  </a:lnTo>
                  <a:lnTo>
                    <a:pt x="330" y="79"/>
                  </a:lnTo>
                  <a:lnTo>
                    <a:pt x="338" y="93"/>
                  </a:lnTo>
                  <a:lnTo>
                    <a:pt x="346" y="107"/>
                  </a:lnTo>
                  <a:lnTo>
                    <a:pt x="353" y="125"/>
                  </a:lnTo>
                  <a:lnTo>
                    <a:pt x="356" y="141"/>
                  </a:lnTo>
                  <a:lnTo>
                    <a:pt x="360" y="159"/>
                  </a:lnTo>
                  <a:lnTo>
                    <a:pt x="36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 name="Freeform 179"/>
            <p:cNvSpPr>
              <a:spLocks/>
            </p:cNvSpPr>
            <p:nvPr/>
          </p:nvSpPr>
          <p:spPr bwMode="auto">
            <a:xfrm>
              <a:off x="7780634" y="5618570"/>
              <a:ext cx="330200" cy="322263"/>
            </a:xfrm>
            <a:custGeom>
              <a:avLst/>
              <a:gdLst>
                <a:gd name="T0" fmla="*/ 330200 w 208"/>
                <a:gd name="T1" fmla="*/ 163513 h 203"/>
                <a:gd name="T2" fmla="*/ 327025 w 208"/>
                <a:gd name="T3" fmla="*/ 180975 h 203"/>
                <a:gd name="T4" fmla="*/ 325438 w 208"/>
                <a:gd name="T5" fmla="*/ 195263 h 203"/>
                <a:gd name="T6" fmla="*/ 315913 w 208"/>
                <a:gd name="T7" fmla="*/ 225425 h 203"/>
                <a:gd name="T8" fmla="*/ 300038 w 208"/>
                <a:gd name="T9" fmla="*/ 254000 h 203"/>
                <a:gd name="T10" fmla="*/ 279400 w 208"/>
                <a:gd name="T11" fmla="*/ 277813 h 203"/>
                <a:gd name="T12" fmla="*/ 254000 w 208"/>
                <a:gd name="T13" fmla="*/ 296863 h 203"/>
                <a:gd name="T14" fmla="*/ 228600 w 208"/>
                <a:gd name="T15" fmla="*/ 311150 h 203"/>
                <a:gd name="T16" fmla="*/ 198438 w 208"/>
                <a:gd name="T17" fmla="*/ 319088 h 203"/>
                <a:gd name="T18" fmla="*/ 163513 w 208"/>
                <a:gd name="T19" fmla="*/ 322263 h 203"/>
                <a:gd name="T20" fmla="*/ 130175 w 208"/>
                <a:gd name="T21" fmla="*/ 319088 h 203"/>
                <a:gd name="T22" fmla="*/ 98425 w 208"/>
                <a:gd name="T23" fmla="*/ 311150 h 203"/>
                <a:gd name="T24" fmla="*/ 69850 w 208"/>
                <a:gd name="T25" fmla="*/ 293688 h 203"/>
                <a:gd name="T26" fmla="*/ 47625 w 208"/>
                <a:gd name="T27" fmla="*/ 274638 h 203"/>
                <a:gd name="T28" fmla="*/ 28575 w 208"/>
                <a:gd name="T29" fmla="*/ 250825 h 203"/>
                <a:gd name="T30" fmla="*/ 11113 w 208"/>
                <a:gd name="T31" fmla="*/ 223838 h 203"/>
                <a:gd name="T32" fmla="*/ 3175 w 208"/>
                <a:gd name="T33" fmla="*/ 192088 h 203"/>
                <a:gd name="T34" fmla="*/ 0 w 208"/>
                <a:gd name="T35" fmla="*/ 177800 h 203"/>
                <a:gd name="T36" fmla="*/ 0 w 208"/>
                <a:gd name="T37" fmla="*/ 161925 h 203"/>
                <a:gd name="T38" fmla="*/ 0 w 208"/>
                <a:gd name="T39" fmla="*/ 144463 h 203"/>
                <a:gd name="T40" fmla="*/ 3175 w 208"/>
                <a:gd name="T41" fmla="*/ 127000 h 203"/>
                <a:gd name="T42" fmla="*/ 14288 w 208"/>
                <a:gd name="T43" fmla="*/ 96838 h 203"/>
                <a:gd name="T44" fmla="*/ 28575 w 208"/>
                <a:gd name="T45" fmla="*/ 71438 h 203"/>
                <a:gd name="T46" fmla="*/ 47625 w 208"/>
                <a:gd name="T47" fmla="*/ 44450 h 203"/>
                <a:gd name="T48" fmla="*/ 73025 w 208"/>
                <a:gd name="T49" fmla="*/ 25400 h 203"/>
                <a:gd name="T50" fmla="*/ 101600 w 208"/>
                <a:gd name="T51" fmla="*/ 11113 h 203"/>
                <a:gd name="T52" fmla="*/ 133350 w 208"/>
                <a:gd name="T53" fmla="*/ 3175 h 203"/>
                <a:gd name="T54" fmla="*/ 166688 w 208"/>
                <a:gd name="T55" fmla="*/ 0 h 203"/>
                <a:gd name="T56" fmla="*/ 200025 w 208"/>
                <a:gd name="T57" fmla="*/ 3175 h 203"/>
                <a:gd name="T58" fmla="*/ 228600 w 208"/>
                <a:gd name="T59" fmla="*/ 14288 h 203"/>
                <a:gd name="T60" fmla="*/ 257175 w 208"/>
                <a:gd name="T61" fmla="*/ 28575 h 203"/>
                <a:gd name="T62" fmla="*/ 282575 w 208"/>
                <a:gd name="T63" fmla="*/ 47625 h 203"/>
                <a:gd name="T64" fmla="*/ 301625 w 208"/>
                <a:gd name="T65" fmla="*/ 73025 h 203"/>
                <a:gd name="T66" fmla="*/ 315913 w 208"/>
                <a:gd name="T67" fmla="*/ 98425 h 203"/>
                <a:gd name="T68" fmla="*/ 325438 w 208"/>
                <a:gd name="T69" fmla="*/ 130175 h 203"/>
                <a:gd name="T70" fmla="*/ 327025 w 208"/>
                <a:gd name="T71" fmla="*/ 147638 h 203"/>
                <a:gd name="T72" fmla="*/ 330200 w 208"/>
                <a:gd name="T73" fmla="*/ 163513 h 20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08" h="203">
                  <a:moveTo>
                    <a:pt x="208" y="103"/>
                  </a:moveTo>
                  <a:lnTo>
                    <a:pt x="206" y="114"/>
                  </a:lnTo>
                  <a:lnTo>
                    <a:pt x="205" y="123"/>
                  </a:lnTo>
                  <a:lnTo>
                    <a:pt x="199" y="142"/>
                  </a:lnTo>
                  <a:lnTo>
                    <a:pt x="189" y="160"/>
                  </a:lnTo>
                  <a:lnTo>
                    <a:pt x="176" y="175"/>
                  </a:lnTo>
                  <a:lnTo>
                    <a:pt x="160" y="187"/>
                  </a:lnTo>
                  <a:lnTo>
                    <a:pt x="144" y="196"/>
                  </a:lnTo>
                  <a:lnTo>
                    <a:pt x="125" y="201"/>
                  </a:lnTo>
                  <a:lnTo>
                    <a:pt x="103" y="203"/>
                  </a:lnTo>
                  <a:lnTo>
                    <a:pt x="82" y="201"/>
                  </a:lnTo>
                  <a:lnTo>
                    <a:pt x="62" y="196"/>
                  </a:lnTo>
                  <a:lnTo>
                    <a:pt x="44" y="185"/>
                  </a:lnTo>
                  <a:lnTo>
                    <a:pt x="30" y="173"/>
                  </a:lnTo>
                  <a:lnTo>
                    <a:pt x="18" y="158"/>
                  </a:lnTo>
                  <a:lnTo>
                    <a:pt x="7" y="141"/>
                  </a:lnTo>
                  <a:lnTo>
                    <a:pt x="2" y="121"/>
                  </a:lnTo>
                  <a:lnTo>
                    <a:pt x="0" y="112"/>
                  </a:lnTo>
                  <a:lnTo>
                    <a:pt x="0" y="102"/>
                  </a:lnTo>
                  <a:lnTo>
                    <a:pt x="0" y="91"/>
                  </a:lnTo>
                  <a:lnTo>
                    <a:pt x="2" y="80"/>
                  </a:lnTo>
                  <a:lnTo>
                    <a:pt x="9" y="61"/>
                  </a:lnTo>
                  <a:lnTo>
                    <a:pt x="18" y="45"/>
                  </a:lnTo>
                  <a:lnTo>
                    <a:pt x="30" y="28"/>
                  </a:lnTo>
                  <a:lnTo>
                    <a:pt x="46" y="16"/>
                  </a:lnTo>
                  <a:lnTo>
                    <a:pt x="64" y="7"/>
                  </a:lnTo>
                  <a:lnTo>
                    <a:pt x="84" y="2"/>
                  </a:lnTo>
                  <a:lnTo>
                    <a:pt x="105" y="0"/>
                  </a:lnTo>
                  <a:lnTo>
                    <a:pt x="126" y="2"/>
                  </a:lnTo>
                  <a:lnTo>
                    <a:pt x="144" y="9"/>
                  </a:lnTo>
                  <a:lnTo>
                    <a:pt x="162" y="18"/>
                  </a:lnTo>
                  <a:lnTo>
                    <a:pt x="178" y="30"/>
                  </a:lnTo>
                  <a:lnTo>
                    <a:pt x="190" y="46"/>
                  </a:lnTo>
                  <a:lnTo>
                    <a:pt x="199" y="62"/>
                  </a:lnTo>
                  <a:lnTo>
                    <a:pt x="205" y="82"/>
                  </a:lnTo>
                  <a:lnTo>
                    <a:pt x="206" y="93"/>
                  </a:lnTo>
                  <a:lnTo>
                    <a:pt x="208" y="103"/>
                  </a:lnTo>
                  <a:close/>
                </a:path>
              </a:pathLst>
            </a:custGeom>
            <a:solidFill>
              <a:srgbClr val="898E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43" name="Group 373"/>
            <p:cNvGrpSpPr>
              <a:grpSpLocks/>
            </p:cNvGrpSpPr>
            <p:nvPr/>
          </p:nvGrpSpPr>
          <p:grpSpPr bwMode="auto">
            <a:xfrm>
              <a:off x="7799684" y="5636033"/>
              <a:ext cx="285750" cy="290512"/>
              <a:chOff x="4995" y="3423"/>
              <a:chExt cx="180" cy="183"/>
            </a:xfrm>
          </p:grpSpPr>
          <p:sp>
            <p:nvSpPr>
              <p:cNvPr id="44" name="Freeform 180"/>
              <p:cNvSpPr>
                <a:spLocks/>
              </p:cNvSpPr>
              <p:nvPr/>
            </p:nvSpPr>
            <p:spPr bwMode="auto">
              <a:xfrm>
                <a:off x="4997" y="3446"/>
                <a:ext cx="30" cy="44"/>
              </a:xfrm>
              <a:custGeom>
                <a:avLst/>
                <a:gdLst>
                  <a:gd name="T0" fmla="*/ 27 w 30"/>
                  <a:gd name="T1" fmla="*/ 0 h 44"/>
                  <a:gd name="T2" fmla="*/ 23 w 30"/>
                  <a:gd name="T3" fmla="*/ 3 h 44"/>
                  <a:gd name="T4" fmla="*/ 14 w 30"/>
                  <a:gd name="T5" fmla="*/ 12 h 44"/>
                  <a:gd name="T6" fmla="*/ 4 w 30"/>
                  <a:gd name="T7" fmla="*/ 27 h 44"/>
                  <a:gd name="T8" fmla="*/ 2 w 30"/>
                  <a:gd name="T9" fmla="*/ 35 h 44"/>
                  <a:gd name="T10" fmla="*/ 0 w 30"/>
                  <a:gd name="T11" fmla="*/ 43 h 44"/>
                  <a:gd name="T12" fmla="*/ 2 w 30"/>
                  <a:gd name="T13" fmla="*/ 44 h 44"/>
                  <a:gd name="T14" fmla="*/ 5 w 30"/>
                  <a:gd name="T15" fmla="*/ 43 h 44"/>
                  <a:gd name="T16" fmla="*/ 13 w 30"/>
                  <a:gd name="T17" fmla="*/ 39 h 44"/>
                  <a:gd name="T18" fmla="*/ 21 w 30"/>
                  <a:gd name="T19" fmla="*/ 28 h 44"/>
                  <a:gd name="T20" fmla="*/ 23 w 30"/>
                  <a:gd name="T21" fmla="*/ 25 h 44"/>
                  <a:gd name="T22" fmla="*/ 27 w 30"/>
                  <a:gd name="T23" fmla="*/ 18 h 44"/>
                  <a:gd name="T24" fmla="*/ 29 w 30"/>
                  <a:gd name="T25" fmla="*/ 12 h 44"/>
                  <a:gd name="T26" fmla="*/ 30 w 30"/>
                  <a:gd name="T27" fmla="*/ 7 h 44"/>
                  <a:gd name="T28" fmla="*/ 29 w 30"/>
                  <a:gd name="T29" fmla="*/ 3 h 44"/>
                  <a:gd name="T30" fmla="*/ 27 w 30"/>
                  <a:gd name="T31" fmla="*/ 0 h 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 h="44">
                    <a:moveTo>
                      <a:pt x="27" y="0"/>
                    </a:moveTo>
                    <a:lnTo>
                      <a:pt x="23" y="3"/>
                    </a:lnTo>
                    <a:lnTo>
                      <a:pt x="14" y="12"/>
                    </a:lnTo>
                    <a:lnTo>
                      <a:pt x="4" y="27"/>
                    </a:lnTo>
                    <a:lnTo>
                      <a:pt x="2" y="35"/>
                    </a:lnTo>
                    <a:lnTo>
                      <a:pt x="0" y="43"/>
                    </a:lnTo>
                    <a:lnTo>
                      <a:pt x="2" y="44"/>
                    </a:lnTo>
                    <a:lnTo>
                      <a:pt x="5" y="43"/>
                    </a:lnTo>
                    <a:lnTo>
                      <a:pt x="13" y="39"/>
                    </a:lnTo>
                    <a:lnTo>
                      <a:pt x="21" y="28"/>
                    </a:lnTo>
                    <a:lnTo>
                      <a:pt x="23" y="25"/>
                    </a:lnTo>
                    <a:lnTo>
                      <a:pt x="27" y="18"/>
                    </a:lnTo>
                    <a:lnTo>
                      <a:pt x="29" y="12"/>
                    </a:lnTo>
                    <a:lnTo>
                      <a:pt x="30" y="7"/>
                    </a:lnTo>
                    <a:lnTo>
                      <a:pt x="29" y="3"/>
                    </a:lnTo>
                    <a:lnTo>
                      <a:pt x="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5" name="Freeform 181"/>
              <p:cNvSpPr>
                <a:spLocks/>
              </p:cNvSpPr>
              <p:nvPr/>
            </p:nvSpPr>
            <p:spPr bwMode="auto">
              <a:xfrm>
                <a:off x="5063" y="3423"/>
                <a:ext cx="50" cy="16"/>
              </a:xfrm>
              <a:custGeom>
                <a:avLst/>
                <a:gdLst>
                  <a:gd name="T0" fmla="*/ 23 w 50"/>
                  <a:gd name="T1" fmla="*/ 16 h 16"/>
                  <a:gd name="T2" fmla="*/ 32 w 50"/>
                  <a:gd name="T3" fmla="*/ 16 h 16"/>
                  <a:gd name="T4" fmla="*/ 39 w 50"/>
                  <a:gd name="T5" fmla="*/ 16 h 16"/>
                  <a:gd name="T6" fmla="*/ 45 w 50"/>
                  <a:gd name="T7" fmla="*/ 14 h 16"/>
                  <a:gd name="T8" fmla="*/ 46 w 50"/>
                  <a:gd name="T9" fmla="*/ 12 h 16"/>
                  <a:gd name="T10" fmla="*/ 50 w 50"/>
                  <a:gd name="T11" fmla="*/ 7 h 16"/>
                  <a:gd name="T12" fmla="*/ 50 w 50"/>
                  <a:gd name="T13" fmla="*/ 5 h 16"/>
                  <a:gd name="T14" fmla="*/ 43 w 50"/>
                  <a:gd name="T15" fmla="*/ 1 h 16"/>
                  <a:gd name="T16" fmla="*/ 34 w 50"/>
                  <a:gd name="T17" fmla="*/ 0 h 16"/>
                  <a:gd name="T18" fmla="*/ 18 w 50"/>
                  <a:gd name="T19" fmla="*/ 0 h 16"/>
                  <a:gd name="T20" fmla="*/ 7 w 50"/>
                  <a:gd name="T21" fmla="*/ 1 h 16"/>
                  <a:gd name="T22" fmla="*/ 2 w 50"/>
                  <a:gd name="T23" fmla="*/ 1 h 16"/>
                  <a:gd name="T24" fmla="*/ 0 w 50"/>
                  <a:gd name="T25" fmla="*/ 7 h 16"/>
                  <a:gd name="T26" fmla="*/ 4 w 50"/>
                  <a:gd name="T27" fmla="*/ 10 h 16"/>
                  <a:gd name="T28" fmla="*/ 5 w 50"/>
                  <a:gd name="T29" fmla="*/ 12 h 16"/>
                  <a:gd name="T30" fmla="*/ 11 w 50"/>
                  <a:gd name="T31" fmla="*/ 14 h 16"/>
                  <a:gd name="T32" fmla="*/ 20 w 50"/>
                  <a:gd name="T33" fmla="*/ 16 h 16"/>
                  <a:gd name="T34" fmla="*/ 23 w 50"/>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0" h="16">
                    <a:moveTo>
                      <a:pt x="23" y="16"/>
                    </a:moveTo>
                    <a:lnTo>
                      <a:pt x="32" y="16"/>
                    </a:lnTo>
                    <a:lnTo>
                      <a:pt x="39" y="16"/>
                    </a:lnTo>
                    <a:lnTo>
                      <a:pt x="45" y="14"/>
                    </a:lnTo>
                    <a:lnTo>
                      <a:pt x="46" y="12"/>
                    </a:lnTo>
                    <a:lnTo>
                      <a:pt x="50" y="7"/>
                    </a:lnTo>
                    <a:lnTo>
                      <a:pt x="50" y="5"/>
                    </a:lnTo>
                    <a:lnTo>
                      <a:pt x="43" y="1"/>
                    </a:lnTo>
                    <a:lnTo>
                      <a:pt x="34" y="0"/>
                    </a:lnTo>
                    <a:lnTo>
                      <a:pt x="18" y="0"/>
                    </a:lnTo>
                    <a:lnTo>
                      <a:pt x="7" y="1"/>
                    </a:lnTo>
                    <a:lnTo>
                      <a:pt x="2" y="1"/>
                    </a:lnTo>
                    <a:lnTo>
                      <a:pt x="0" y="7"/>
                    </a:lnTo>
                    <a:lnTo>
                      <a:pt x="4" y="10"/>
                    </a:lnTo>
                    <a:lnTo>
                      <a:pt x="5" y="12"/>
                    </a:lnTo>
                    <a:lnTo>
                      <a:pt x="11" y="14"/>
                    </a:lnTo>
                    <a:lnTo>
                      <a:pt x="20" y="16"/>
                    </a:lnTo>
                    <a:lnTo>
                      <a:pt x="2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6" name="Freeform 182"/>
              <p:cNvSpPr>
                <a:spLocks/>
              </p:cNvSpPr>
              <p:nvPr/>
            </p:nvSpPr>
            <p:spPr bwMode="auto">
              <a:xfrm>
                <a:off x="5143" y="3451"/>
                <a:ext cx="32" cy="43"/>
              </a:xfrm>
              <a:custGeom>
                <a:avLst/>
                <a:gdLst>
                  <a:gd name="T0" fmla="*/ 9 w 32"/>
                  <a:gd name="T1" fmla="*/ 27 h 43"/>
                  <a:gd name="T2" fmla="*/ 14 w 32"/>
                  <a:gd name="T3" fmla="*/ 34 h 43"/>
                  <a:gd name="T4" fmla="*/ 18 w 32"/>
                  <a:gd name="T5" fmla="*/ 39 h 43"/>
                  <a:gd name="T6" fmla="*/ 22 w 32"/>
                  <a:gd name="T7" fmla="*/ 43 h 43"/>
                  <a:gd name="T8" fmla="*/ 25 w 32"/>
                  <a:gd name="T9" fmla="*/ 43 h 43"/>
                  <a:gd name="T10" fmla="*/ 30 w 32"/>
                  <a:gd name="T11" fmla="*/ 43 h 43"/>
                  <a:gd name="T12" fmla="*/ 32 w 32"/>
                  <a:gd name="T13" fmla="*/ 43 h 43"/>
                  <a:gd name="T14" fmla="*/ 30 w 32"/>
                  <a:gd name="T15" fmla="*/ 34 h 43"/>
                  <a:gd name="T16" fmla="*/ 27 w 32"/>
                  <a:gd name="T17" fmla="*/ 25 h 43"/>
                  <a:gd name="T18" fmla="*/ 18 w 32"/>
                  <a:gd name="T19" fmla="*/ 11 h 43"/>
                  <a:gd name="T20" fmla="*/ 11 w 32"/>
                  <a:gd name="T21" fmla="*/ 2 h 43"/>
                  <a:gd name="T22" fmla="*/ 7 w 32"/>
                  <a:gd name="T23" fmla="*/ 0 h 43"/>
                  <a:gd name="T24" fmla="*/ 2 w 32"/>
                  <a:gd name="T25" fmla="*/ 0 h 43"/>
                  <a:gd name="T26" fmla="*/ 0 w 32"/>
                  <a:gd name="T27" fmla="*/ 2 h 43"/>
                  <a:gd name="T28" fmla="*/ 0 w 32"/>
                  <a:gd name="T29" fmla="*/ 7 h 43"/>
                  <a:gd name="T30" fmla="*/ 2 w 32"/>
                  <a:gd name="T31" fmla="*/ 11 h 43"/>
                  <a:gd name="T32" fmla="*/ 7 w 32"/>
                  <a:gd name="T33" fmla="*/ 22 h 43"/>
                  <a:gd name="T34" fmla="*/ 9 w 32"/>
                  <a:gd name="T35" fmla="*/ 27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2" h="43">
                    <a:moveTo>
                      <a:pt x="9" y="27"/>
                    </a:moveTo>
                    <a:lnTo>
                      <a:pt x="14" y="34"/>
                    </a:lnTo>
                    <a:lnTo>
                      <a:pt x="18" y="39"/>
                    </a:lnTo>
                    <a:lnTo>
                      <a:pt x="22" y="43"/>
                    </a:lnTo>
                    <a:lnTo>
                      <a:pt x="25" y="43"/>
                    </a:lnTo>
                    <a:lnTo>
                      <a:pt x="30" y="43"/>
                    </a:lnTo>
                    <a:lnTo>
                      <a:pt x="32" y="43"/>
                    </a:lnTo>
                    <a:lnTo>
                      <a:pt x="30" y="34"/>
                    </a:lnTo>
                    <a:lnTo>
                      <a:pt x="27" y="25"/>
                    </a:lnTo>
                    <a:lnTo>
                      <a:pt x="18" y="11"/>
                    </a:lnTo>
                    <a:lnTo>
                      <a:pt x="11" y="2"/>
                    </a:lnTo>
                    <a:lnTo>
                      <a:pt x="7" y="0"/>
                    </a:lnTo>
                    <a:lnTo>
                      <a:pt x="2" y="0"/>
                    </a:lnTo>
                    <a:lnTo>
                      <a:pt x="0" y="2"/>
                    </a:lnTo>
                    <a:lnTo>
                      <a:pt x="0" y="7"/>
                    </a:lnTo>
                    <a:lnTo>
                      <a:pt x="2" y="11"/>
                    </a:lnTo>
                    <a:lnTo>
                      <a:pt x="7" y="22"/>
                    </a:lnTo>
                    <a:lnTo>
                      <a:pt x="9"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7" name="Freeform 183"/>
              <p:cNvSpPr>
                <a:spLocks/>
              </p:cNvSpPr>
              <p:nvPr/>
            </p:nvSpPr>
            <p:spPr bwMode="auto">
              <a:xfrm>
                <a:off x="4995" y="3533"/>
                <a:ext cx="31" cy="43"/>
              </a:xfrm>
              <a:custGeom>
                <a:avLst/>
                <a:gdLst>
                  <a:gd name="T0" fmla="*/ 0 w 31"/>
                  <a:gd name="T1" fmla="*/ 4 h 43"/>
                  <a:gd name="T2" fmla="*/ 9 w 31"/>
                  <a:gd name="T3" fmla="*/ 21 h 43"/>
                  <a:gd name="T4" fmla="*/ 16 w 31"/>
                  <a:gd name="T5" fmla="*/ 34 h 43"/>
                  <a:gd name="T6" fmla="*/ 22 w 31"/>
                  <a:gd name="T7" fmla="*/ 39 h 43"/>
                  <a:gd name="T8" fmla="*/ 25 w 31"/>
                  <a:gd name="T9" fmla="*/ 43 h 43"/>
                  <a:gd name="T10" fmla="*/ 27 w 31"/>
                  <a:gd name="T11" fmla="*/ 43 h 43"/>
                  <a:gd name="T12" fmla="*/ 29 w 31"/>
                  <a:gd name="T13" fmla="*/ 43 h 43"/>
                  <a:gd name="T14" fmla="*/ 31 w 31"/>
                  <a:gd name="T15" fmla="*/ 41 h 43"/>
                  <a:gd name="T16" fmla="*/ 31 w 31"/>
                  <a:gd name="T17" fmla="*/ 39 h 43"/>
                  <a:gd name="T18" fmla="*/ 31 w 31"/>
                  <a:gd name="T19" fmla="*/ 34 h 43"/>
                  <a:gd name="T20" fmla="*/ 29 w 31"/>
                  <a:gd name="T21" fmla="*/ 27 h 43"/>
                  <a:gd name="T22" fmla="*/ 23 w 31"/>
                  <a:gd name="T23" fmla="*/ 18 h 43"/>
                  <a:gd name="T24" fmla="*/ 20 w 31"/>
                  <a:gd name="T25" fmla="*/ 13 h 43"/>
                  <a:gd name="T26" fmla="*/ 15 w 31"/>
                  <a:gd name="T27" fmla="*/ 5 h 43"/>
                  <a:gd name="T28" fmla="*/ 11 w 31"/>
                  <a:gd name="T29" fmla="*/ 2 h 43"/>
                  <a:gd name="T30" fmla="*/ 7 w 31"/>
                  <a:gd name="T31" fmla="*/ 0 h 43"/>
                  <a:gd name="T32" fmla="*/ 4 w 31"/>
                  <a:gd name="T33" fmla="*/ 0 h 43"/>
                  <a:gd name="T34" fmla="*/ 0 w 31"/>
                  <a:gd name="T35" fmla="*/ 4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 h="43">
                    <a:moveTo>
                      <a:pt x="0" y="4"/>
                    </a:moveTo>
                    <a:lnTo>
                      <a:pt x="9" y="21"/>
                    </a:lnTo>
                    <a:lnTo>
                      <a:pt x="16" y="34"/>
                    </a:lnTo>
                    <a:lnTo>
                      <a:pt x="22" y="39"/>
                    </a:lnTo>
                    <a:lnTo>
                      <a:pt x="25" y="43"/>
                    </a:lnTo>
                    <a:lnTo>
                      <a:pt x="27" y="43"/>
                    </a:lnTo>
                    <a:lnTo>
                      <a:pt x="29" y="43"/>
                    </a:lnTo>
                    <a:lnTo>
                      <a:pt x="31" y="41"/>
                    </a:lnTo>
                    <a:lnTo>
                      <a:pt x="31" y="39"/>
                    </a:lnTo>
                    <a:lnTo>
                      <a:pt x="31" y="34"/>
                    </a:lnTo>
                    <a:lnTo>
                      <a:pt x="29" y="27"/>
                    </a:lnTo>
                    <a:lnTo>
                      <a:pt x="23" y="18"/>
                    </a:lnTo>
                    <a:lnTo>
                      <a:pt x="20" y="13"/>
                    </a:lnTo>
                    <a:lnTo>
                      <a:pt x="15" y="5"/>
                    </a:lnTo>
                    <a:lnTo>
                      <a:pt x="11" y="2"/>
                    </a:lnTo>
                    <a:lnTo>
                      <a:pt x="7" y="0"/>
                    </a:lnTo>
                    <a:lnTo>
                      <a:pt x="4"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8" name="Freeform 184"/>
              <p:cNvSpPr>
                <a:spLocks/>
              </p:cNvSpPr>
              <p:nvPr/>
            </p:nvSpPr>
            <p:spPr bwMode="auto">
              <a:xfrm>
                <a:off x="5058" y="3592"/>
                <a:ext cx="50" cy="14"/>
              </a:xfrm>
              <a:custGeom>
                <a:avLst/>
                <a:gdLst>
                  <a:gd name="T0" fmla="*/ 5 w 50"/>
                  <a:gd name="T1" fmla="*/ 11 h 14"/>
                  <a:gd name="T2" fmla="*/ 21 w 50"/>
                  <a:gd name="T3" fmla="*/ 12 h 14"/>
                  <a:gd name="T4" fmla="*/ 33 w 50"/>
                  <a:gd name="T5" fmla="*/ 14 h 14"/>
                  <a:gd name="T6" fmla="*/ 41 w 50"/>
                  <a:gd name="T7" fmla="*/ 12 h 14"/>
                  <a:gd name="T8" fmla="*/ 46 w 50"/>
                  <a:gd name="T9" fmla="*/ 11 h 14"/>
                  <a:gd name="T10" fmla="*/ 48 w 50"/>
                  <a:gd name="T11" fmla="*/ 9 h 14"/>
                  <a:gd name="T12" fmla="*/ 48 w 50"/>
                  <a:gd name="T13" fmla="*/ 7 h 14"/>
                  <a:gd name="T14" fmla="*/ 50 w 50"/>
                  <a:gd name="T15" fmla="*/ 5 h 14"/>
                  <a:gd name="T16" fmla="*/ 48 w 50"/>
                  <a:gd name="T17" fmla="*/ 3 h 14"/>
                  <a:gd name="T18" fmla="*/ 42 w 50"/>
                  <a:gd name="T19" fmla="*/ 2 h 14"/>
                  <a:gd name="T20" fmla="*/ 35 w 50"/>
                  <a:gd name="T21" fmla="*/ 0 h 14"/>
                  <a:gd name="T22" fmla="*/ 25 w 50"/>
                  <a:gd name="T23" fmla="*/ 0 h 14"/>
                  <a:gd name="T24" fmla="*/ 19 w 50"/>
                  <a:gd name="T25" fmla="*/ 0 h 14"/>
                  <a:gd name="T26" fmla="*/ 7 w 50"/>
                  <a:gd name="T27" fmla="*/ 0 h 14"/>
                  <a:gd name="T28" fmla="*/ 1 w 50"/>
                  <a:gd name="T29" fmla="*/ 2 h 14"/>
                  <a:gd name="T30" fmla="*/ 0 w 50"/>
                  <a:gd name="T31" fmla="*/ 3 h 14"/>
                  <a:gd name="T32" fmla="*/ 0 w 50"/>
                  <a:gd name="T33" fmla="*/ 7 h 14"/>
                  <a:gd name="T34" fmla="*/ 5 w 50"/>
                  <a:gd name="T35" fmla="*/ 11 h 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0" h="14">
                    <a:moveTo>
                      <a:pt x="5" y="11"/>
                    </a:moveTo>
                    <a:lnTo>
                      <a:pt x="21" y="12"/>
                    </a:lnTo>
                    <a:lnTo>
                      <a:pt x="33" y="14"/>
                    </a:lnTo>
                    <a:lnTo>
                      <a:pt x="41" y="12"/>
                    </a:lnTo>
                    <a:lnTo>
                      <a:pt x="46" y="11"/>
                    </a:lnTo>
                    <a:lnTo>
                      <a:pt x="48" y="9"/>
                    </a:lnTo>
                    <a:lnTo>
                      <a:pt x="48" y="7"/>
                    </a:lnTo>
                    <a:lnTo>
                      <a:pt x="50" y="5"/>
                    </a:lnTo>
                    <a:lnTo>
                      <a:pt x="48" y="3"/>
                    </a:lnTo>
                    <a:lnTo>
                      <a:pt x="42" y="2"/>
                    </a:lnTo>
                    <a:lnTo>
                      <a:pt x="35" y="0"/>
                    </a:lnTo>
                    <a:lnTo>
                      <a:pt x="25" y="0"/>
                    </a:lnTo>
                    <a:lnTo>
                      <a:pt x="19" y="0"/>
                    </a:lnTo>
                    <a:lnTo>
                      <a:pt x="7" y="0"/>
                    </a:lnTo>
                    <a:lnTo>
                      <a:pt x="1" y="2"/>
                    </a:lnTo>
                    <a:lnTo>
                      <a:pt x="0" y="3"/>
                    </a:lnTo>
                    <a:lnTo>
                      <a:pt x="0" y="7"/>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 name="Freeform 185"/>
              <p:cNvSpPr>
                <a:spLocks/>
              </p:cNvSpPr>
              <p:nvPr/>
            </p:nvSpPr>
            <p:spPr bwMode="auto">
              <a:xfrm>
                <a:off x="5145" y="3537"/>
                <a:ext cx="28" cy="41"/>
              </a:xfrm>
              <a:custGeom>
                <a:avLst/>
                <a:gdLst>
                  <a:gd name="T0" fmla="*/ 11 w 28"/>
                  <a:gd name="T1" fmla="*/ 14 h 41"/>
                  <a:gd name="T2" fmla="*/ 2 w 28"/>
                  <a:gd name="T3" fmla="*/ 30 h 41"/>
                  <a:gd name="T4" fmla="*/ 0 w 28"/>
                  <a:gd name="T5" fmla="*/ 37 h 41"/>
                  <a:gd name="T6" fmla="*/ 2 w 28"/>
                  <a:gd name="T7" fmla="*/ 41 h 41"/>
                  <a:gd name="T8" fmla="*/ 3 w 28"/>
                  <a:gd name="T9" fmla="*/ 41 h 41"/>
                  <a:gd name="T10" fmla="*/ 9 w 28"/>
                  <a:gd name="T11" fmla="*/ 39 h 41"/>
                  <a:gd name="T12" fmla="*/ 14 w 28"/>
                  <a:gd name="T13" fmla="*/ 33 h 41"/>
                  <a:gd name="T14" fmla="*/ 21 w 28"/>
                  <a:gd name="T15" fmla="*/ 21 h 41"/>
                  <a:gd name="T16" fmla="*/ 27 w 28"/>
                  <a:gd name="T17" fmla="*/ 9 h 41"/>
                  <a:gd name="T18" fmla="*/ 28 w 28"/>
                  <a:gd name="T19" fmla="*/ 3 h 41"/>
                  <a:gd name="T20" fmla="*/ 27 w 28"/>
                  <a:gd name="T21" fmla="*/ 0 h 41"/>
                  <a:gd name="T22" fmla="*/ 23 w 28"/>
                  <a:gd name="T23" fmla="*/ 0 h 41"/>
                  <a:gd name="T24" fmla="*/ 18 w 28"/>
                  <a:gd name="T25" fmla="*/ 5 h 41"/>
                  <a:gd name="T26" fmla="*/ 11 w 28"/>
                  <a:gd name="T27" fmla="*/ 14 h 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8" h="41">
                    <a:moveTo>
                      <a:pt x="11" y="14"/>
                    </a:moveTo>
                    <a:lnTo>
                      <a:pt x="2" y="30"/>
                    </a:lnTo>
                    <a:lnTo>
                      <a:pt x="0" y="37"/>
                    </a:lnTo>
                    <a:lnTo>
                      <a:pt x="2" y="41"/>
                    </a:lnTo>
                    <a:lnTo>
                      <a:pt x="3" y="41"/>
                    </a:lnTo>
                    <a:lnTo>
                      <a:pt x="9" y="39"/>
                    </a:lnTo>
                    <a:lnTo>
                      <a:pt x="14" y="33"/>
                    </a:lnTo>
                    <a:lnTo>
                      <a:pt x="21" y="21"/>
                    </a:lnTo>
                    <a:lnTo>
                      <a:pt x="27" y="9"/>
                    </a:lnTo>
                    <a:lnTo>
                      <a:pt x="28" y="3"/>
                    </a:lnTo>
                    <a:lnTo>
                      <a:pt x="27" y="0"/>
                    </a:lnTo>
                    <a:lnTo>
                      <a:pt x="23" y="0"/>
                    </a:lnTo>
                    <a:lnTo>
                      <a:pt x="18" y="5"/>
                    </a:lnTo>
                    <a:lnTo>
                      <a:pt x="11"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50" name="Freeform 186"/>
            <p:cNvSpPr>
              <a:spLocks/>
            </p:cNvSpPr>
            <p:nvPr/>
          </p:nvSpPr>
          <p:spPr bwMode="auto">
            <a:xfrm>
              <a:off x="7882234" y="5715408"/>
              <a:ext cx="127000" cy="123825"/>
            </a:xfrm>
            <a:custGeom>
              <a:avLst/>
              <a:gdLst>
                <a:gd name="T0" fmla="*/ 127000 w 80"/>
                <a:gd name="T1" fmla="*/ 61913 h 78"/>
                <a:gd name="T2" fmla="*/ 127000 w 80"/>
                <a:gd name="T3" fmla="*/ 76200 h 78"/>
                <a:gd name="T4" fmla="*/ 122238 w 80"/>
                <a:gd name="T5" fmla="*/ 87313 h 78"/>
                <a:gd name="T6" fmla="*/ 115888 w 80"/>
                <a:gd name="T7" fmla="*/ 98425 h 78"/>
                <a:gd name="T8" fmla="*/ 107950 w 80"/>
                <a:gd name="T9" fmla="*/ 106363 h 78"/>
                <a:gd name="T10" fmla="*/ 98425 w 80"/>
                <a:gd name="T11" fmla="*/ 115888 h 78"/>
                <a:gd name="T12" fmla="*/ 87313 w 80"/>
                <a:gd name="T13" fmla="*/ 120650 h 78"/>
                <a:gd name="T14" fmla="*/ 76200 w 80"/>
                <a:gd name="T15" fmla="*/ 123825 h 78"/>
                <a:gd name="T16" fmla="*/ 65088 w 80"/>
                <a:gd name="T17" fmla="*/ 123825 h 78"/>
                <a:gd name="T18" fmla="*/ 50800 w 80"/>
                <a:gd name="T19" fmla="*/ 123825 h 78"/>
                <a:gd name="T20" fmla="*/ 39688 w 80"/>
                <a:gd name="T21" fmla="*/ 120650 h 78"/>
                <a:gd name="T22" fmla="*/ 28575 w 80"/>
                <a:gd name="T23" fmla="*/ 112713 h 78"/>
                <a:gd name="T24" fmla="*/ 19050 w 80"/>
                <a:gd name="T25" fmla="*/ 106363 h 78"/>
                <a:gd name="T26" fmla="*/ 11113 w 80"/>
                <a:gd name="T27" fmla="*/ 95250 h 78"/>
                <a:gd name="T28" fmla="*/ 6350 w 80"/>
                <a:gd name="T29" fmla="*/ 87313 h 78"/>
                <a:gd name="T30" fmla="*/ 3175 w 80"/>
                <a:gd name="T31" fmla="*/ 73025 h 78"/>
                <a:gd name="T32" fmla="*/ 0 w 80"/>
                <a:gd name="T33" fmla="*/ 61913 h 78"/>
                <a:gd name="T34" fmla="*/ 3175 w 80"/>
                <a:gd name="T35" fmla="*/ 47625 h 78"/>
                <a:gd name="T36" fmla="*/ 6350 w 80"/>
                <a:gd name="T37" fmla="*/ 36513 h 78"/>
                <a:gd name="T38" fmla="*/ 11113 w 80"/>
                <a:gd name="T39" fmla="*/ 25400 h 78"/>
                <a:gd name="T40" fmla="*/ 19050 w 80"/>
                <a:gd name="T41" fmla="*/ 15875 h 78"/>
                <a:gd name="T42" fmla="*/ 28575 w 80"/>
                <a:gd name="T43" fmla="*/ 7938 h 78"/>
                <a:gd name="T44" fmla="*/ 39688 w 80"/>
                <a:gd name="T45" fmla="*/ 1588 h 78"/>
                <a:gd name="T46" fmla="*/ 50800 w 80"/>
                <a:gd name="T47" fmla="*/ 0 h 78"/>
                <a:gd name="T48" fmla="*/ 65088 w 80"/>
                <a:gd name="T49" fmla="*/ 0 h 78"/>
                <a:gd name="T50" fmla="*/ 76200 w 80"/>
                <a:gd name="T51" fmla="*/ 0 h 78"/>
                <a:gd name="T52" fmla="*/ 90488 w 80"/>
                <a:gd name="T53" fmla="*/ 1588 h 78"/>
                <a:gd name="T54" fmla="*/ 98425 w 80"/>
                <a:gd name="T55" fmla="*/ 11113 h 78"/>
                <a:gd name="T56" fmla="*/ 109538 w 80"/>
                <a:gd name="T57" fmla="*/ 15875 h 78"/>
                <a:gd name="T58" fmla="*/ 115888 w 80"/>
                <a:gd name="T59" fmla="*/ 26988 h 78"/>
                <a:gd name="T60" fmla="*/ 122238 w 80"/>
                <a:gd name="T61" fmla="*/ 36513 h 78"/>
                <a:gd name="T62" fmla="*/ 127000 w 80"/>
                <a:gd name="T63" fmla="*/ 50800 h 78"/>
                <a:gd name="T64" fmla="*/ 127000 w 80"/>
                <a:gd name="T65" fmla="*/ 61913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0" h="78">
                  <a:moveTo>
                    <a:pt x="80" y="39"/>
                  </a:moveTo>
                  <a:lnTo>
                    <a:pt x="80" y="48"/>
                  </a:lnTo>
                  <a:lnTo>
                    <a:pt x="77" y="55"/>
                  </a:lnTo>
                  <a:lnTo>
                    <a:pt x="73" y="62"/>
                  </a:lnTo>
                  <a:lnTo>
                    <a:pt x="68" y="67"/>
                  </a:lnTo>
                  <a:lnTo>
                    <a:pt x="62" y="73"/>
                  </a:lnTo>
                  <a:lnTo>
                    <a:pt x="55" y="76"/>
                  </a:lnTo>
                  <a:lnTo>
                    <a:pt x="48" y="78"/>
                  </a:lnTo>
                  <a:lnTo>
                    <a:pt x="41" y="78"/>
                  </a:lnTo>
                  <a:lnTo>
                    <a:pt x="32" y="78"/>
                  </a:lnTo>
                  <a:lnTo>
                    <a:pt x="25" y="76"/>
                  </a:lnTo>
                  <a:lnTo>
                    <a:pt x="18" y="71"/>
                  </a:lnTo>
                  <a:lnTo>
                    <a:pt x="12" y="67"/>
                  </a:lnTo>
                  <a:lnTo>
                    <a:pt x="7" y="60"/>
                  </a:lnTo>
                  <a:lnTo>
                    <a:pt x="4" y="55"/>
                  </a:lnTo>
                  <a:lnTo>
                    <a:pt x="2" y="46"/>
                  </a:lnTo>
                  <a:lnTo>
                    <a:pt x="0" y="39"/>
                  </a:lnTo>
                  <a:lnTo>
                    <a:pt x="2" y="30"/>
                  </a:lnTo>
                  <a:lnTo>
                    <a:pt x="4" y="23"/>
                  </a:lnTo>
                  <a:lnTo>
                    <a:pt x="7" y="16"/>
                  </a:lnTo>
                  <a:lnTo>
                    <a:pt x="12" y="10"/>
                  </a:lnTo>
                  <a:lnTo>
                    <a:pt x="18" y="5"/>
                  </a:lnTo>
                  <a:lnTo>
                    <a:pt x="25" y="1"/>
                  </a:lnTo>
                  <a:lnTo>
                    <a:pt x="32" y="0"/>
                  </a:lnTo>
                  <a:lnTo>
                    <a:pt x="41" y="0"/>
                  </a:lnTo>
                  <a:lnTo>
                    <a:pt x="48" y="0"/>
                  </a:lnTo>
                  <a:lnTo>
                    <a:pt x="57" y="1"/>
                  </a:lnTo>
                  <a:lnTo>
                    <a:pt x="62" y="7"/>
                  </a:lnTo>
                  <a:lnTo>
                    <a:pt x="69" y="10"/>
                  </a:lnTo>
                  <a:lnTo>
                    <a:pt x="73" y="17"/>
                  </a:lnTo>
                  <a:lnTo>
                    <a:pt x="77" y="23"/>
                  </a:lnTo>
                  <a:lnTo>
                    <a:pt x="80" y="32"/>
                  </a:lnTo>
                  <a:lnTo>
                    <a:pt x="80" y="39"/>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1" name="Freeform 187"/>
            <p:cNvSpPr>
              <a:spLocks/>
            </p:cNvSpPr>
            <p:nvPr/>
          </p:nvSpPr>
          <p:spPr bwMode="auto">
            <a:xfrm>
              <a:off x="430509" y="2087970"/>
              <a:ext cx="3167062" cy="1243013"/>
            </a:xfrm>
            <a:custGeom>
              <a:avLst/>
              <a:gdLst>
                <a:gd name="T0" fmla="*/ 2197100 w 1995"/>
                <a:gd name="T1" fmla="*/ 22225 h 783"/>
                <a:gd name="T2" fmla="*/ 2282825 w 1995"/>
                <a:gd name="T3" fmla="*/ 52388 h 783"/>
                <a:gd name="T4" fmla="*/ 2657475 w 1995"/>
                <a:gd name="T5" fmla="*/ 400050 h 783"/>
                <a:gd name="T6" fmla="*/ 2887662 w 1995"/>
                <a:gd name="T7" fmla="*/ 514350 h 783"/>
                <a:gd name="T8" fmla="*/ 3051175 w 1995"/>
                <a:gd name="T9" fmla="*/ 619125 h 783"/>
                <a:gd name="T10" fmla="*/ 3101975 w 1995"/>
                <a:gd name="T11" fmla="*/ 674688 h 783"/>
                <a:gd name="T12" fmla="*/ 3163887 w 1995"/>
                <a:gd name="T13" fmla="*/ 887413 h 783"/>
                <a:gd name="T14" fmla="*/ 3163887 w 1995"/>
                <a:gd name="T15" fmla="*/ 985838 h 783"/>
                <a:gd name="T16" fmla="*/ 3155950 w 1995"/>
                <a:gd name="T17" fmla="*/ 1014413 h 783"/>
                <a:gd name="T18" fmla="*/ 3163887 w 1995"/>
                <a:gd name="T19" fmla="*/ 1014413 h 783"/>
                <a:gd name="T20" fmla="*/ 3097212 w 1995"/>
                <a:gd name="T21" fmla="*/ 1122363 h 783"/>
                <a:gd name="T22" fmla="*/ 2946400 w 1995"/>
                <a:gd name="T23" fmla="*/ 1098550 h 783"/>
                <a:gd name="T24" fmla="*/ 2921000 w 1995"/>
                <a:gd name="T25" fmla="*/ 993775 h 783"/>
                <a:gd name="T26" fmla="*/ 2870200 w 1995"/>
                <a:gd name="T27" fmla="*/ 912813 h 783"/>
                <a:gd name="T28" fmla="*/ 2776537 w 1995"/>
                <a:gd name="T29" fmla="*/ 847725 h 783"/>
                <a:gd name="T30" fmla="*/ 2711450 w 1995"/>
                <a:gd name="T31" fmla="*/ 833438 h 783"/>
                <a:gd name="T32" fmla="*/ 2635250 w 1995"/>
                <a:gd name="T33" fmla="*/ 836613 h 783"/>
                <a:gd name="T34" fmla="*/ 2562225 w 1995"/>
                <a:gd name="T35" fmla="*/ 862013 h 783"/>
                <a:gd name="T36" fmla="*/ 2479675 w 1995"/>
                <a:gd name="T37" fmla="*/ 923925 h 783"/>
                <a:gd name="T38" fmla="*/ 2428875 w 1995"/>
                <a:gd name="T39" fmla="*/ 1014413 h 783"/>
                <a:gd name="T40" fmla="*/ 2409825 w 1995"/>
                <a:gd name="T41" fmla="*/ 1090613 h 783"/>
                <a:gd name="T42" fmla="*/ 2406650 w 1995"/>
                <a:gd name="T43" fmla="*/ 1184275 h 783"/>
                <a:gd name="T44" fmla="*/ 922337 w 1995"/>
                <a:gd name="T45" fmla="*/ 1198563 h 783"/>
                <a:gd name="T46" fmla="*/ 923925 w 1995"/>
                <a:gd name="T47" fmla="*/ 1108075 h 783"/>
                <a:gd name="T48" fmla="*/ 904875 w 1995"/>
                <a:gd name="T49" fmla="*/ 1011238 h 783"/>
                <a:gd name="T50" fmla="*/ 846137 w 1995"/>
                <a:gd name="T51" fmla="*/ 920750 h 783"/>
                <a:gd name="T52" fmla="*/ 800100 w 1995"/>
                <a:gd name="T53" fmla="*/ 884238 h 783"/>
                <a:gd name="T54" fmla="*/ 735012 w 1995"/>
                <a:gd name="T55" fmla="*/ 858838 h 783"/>
                <a:gd name="T56" fmla="*/ 669925 w 1995"/>
                <a:gd name="T57" fmla="*/ 850900 h 783"/>
                <a:gd name="T58" fmla="*/ 582612 w 1995"/>
                <a:gd name="T59" fmla="*/ 866775 h 783"/>
                <a:gd name="T60" fmla="*/ 498475 w 1995"/>
                <a:gd name="T61" fmla="*/ 912813 h 783"/>
                <a:gd name="T62" fmla="*/ 434975 w 1995"/>
                <a:gd name="T63" fmla="*/ 989013 h 783"/>
                <a:gd name="T64" fmla="*/ 409575 w 1995"/>
                <a:gd name="T65" fmla="*/ 1054100 h 783"/>
                <a:gd name="T66" fmla="*/ 398462 w 1995"/>
                <a:gd name="T67" fmla="*/ 1138238 h 783"/>
                <a:gd name="T68" fmla="*/ 404812 w 1995"/>
                <a:gd name="T69" fmla="*/ 1243013 h 783"/>
                <a:gd name="T70" fmla="*/ 47625 w 1995"/>
                <a:gd name="T71" fmla="*/ 1135063 h 783"/>
                <a:gd name="T72" fmla="*/ 25400 w 1995"/>
                <a:gd name="T73" fmla="*/ 1130300 h 783"/>
                <a:gd name="T74" fmla="*/ 3175 w 1995"/>
                <a:gd name="T75" fmla="*/ 1096963 h 783"/>
                <a:gd name="T76" fmla="*/ 6350 w 1995"/>
                <a:gd name="T77" fmla="*/ 912813 h 783"/>
                <a:gd name="T78" fmla="*/ 25400 w 1995"/>
                <a:gd name="T79" fmla="*/ 892175 h 783"/>
                <a:gd name="T80" fmla="*/ 31750 w 1995"/>
                <a:gd name="T81" fmla="*/ 519113 h 783"/>
                <a:gd name="T82" fmla="*/ 50800 w 1995"/>
                <a:gd name="T83" fmla="*/ 179388 h 783"/>
                <a:gd name="T84" fmla="*/ 76200 w 1995"/>
                <a:gd name="T85" fmla="*/ 58738 h 783"/>
                <a:gd name="T86" fmla="*/ 98425 w 1995"/>
                <a:gd name="T87" fmla="*/ 30163 h 783"/>
                <a:gd name="T88" fmla="*/ 420687 w 1995"/>
                <a:gd name="T89" fmla="*/ 12700 h 783"/>
                <a:gd name="T90" fmla="*/ 1790700 w 1995"/>
                <a:gd name="T91" fmla="*/ 1588 h 783"/>
                <a:gd name="T92" fmla="*/ 2120900 w 1995"/>
                <a:gd name="T93" fmla="*/ 11113 h 7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95" h="783">
                  <a:moveTo>
                    <a:pt x="1365" y="12"/>
                  </a:moveTo>
                  <a:lnTo>
                    <a:pt x="1373" y="12"/>
                  </a:lnTo>
                  <a:lnTo>
                    <a:pt x="1384" y="14"/>
                  </a:lnTo>
                  <a:lnTo>
                    <a:pt x="1400" y="17"/>
                  </a:lnTo>
                  <a:lnTo>
                    <a:pt x="1418" y="24"/>
                  </a:lnTo>
                  <a:lnTo>
                    <a:pt x="1438" y="33"/>
                  </a:lnTo>
                  <a:lnTo>
                    <a:pt x="1461" y="49"/>
                  </a:lnTo>
                  <a:lnTo>
                    <a:pt x="1484" y="69"/>
                  </a:lnTo>
                  <a:lnTo>
                    <a:pt x="1674" y="252"/>
                  </a:lnTo>
                  <a:lnTo>
                    <a:pt x="1760" y="293"/>
                  </a:lnTo>
                  <a:lnTo>
                    <a:pt x="1778" y="300"/>
                  </a:lnTo>
                  <a:lnTo>
                    <a:pt x="1819" y="324"/>
                  </a:lnTo>
                  <a:lnTo>
                    <a:pt x="1870" y="354"/>
                  </a:lnTo>
                  <a:lnTo>
                    <a:pt x="1897" y="372"/>
                  </a:lnTo>
                  <a:lnTo>
                    <a:pt x="1922" y="390"/>
                  </a:lnTo>
                  <a:lnTo>
                    <a:pt x="1936" y="402"/>
                  </a:lnTo>
                  <a:lnTo>
                    <a:pt x="1949" y="416"/>
                  </a:lnTo>
                  <a:lnTo>
                    <a:pt x="1954" y="425"/>
                  </a:lnTo>
                  <a:lnTo>
                    <a:pt x="1960" y="434"/>
                  </a:lnTo>
                  <a:lnTo>
                    <a:pt x="1993" y="546"/>
                  </a:lnTo>
                  <a:lnTo>
                    <a:pt x="1993" y="559"/>
                  </a:lnTo>
                  <a:lnTo>
                    <a:pt x="1995" y="587"/>
                  </a:lnTo>
                  <a:lnTo>
                    <a:pt x="1995" y="610"/>
                  </a:lnTo>
                  <a:lnTo>
                    <a:pt x="1993" y="621"/>
                  </a:lnTo>
                  <a:lnTo>
                    <a:pt x="1992" y="628"/>
                  </a:lnTo>
                  <a:lnTo>
                    <a:pt x="1988" y="637"/>
                  </a:lnTo>
                  <a:lnTo>
                    <a:pt x="1988" y="639"/>
                  </a:lnTo>
                  <a:lnTo>
                    <a:pt x="1988" y="641"/>
                  </a:lnTo>
                  <a:lnTo>
                    <a:pt x="1992" y="641"/>
                  </a:lnTo>
                  <a:lnTo>
                    <a:pt x="1993" y="639"/>
                  </a:lnTo>
                  <a:lnTo>
                    <a:pt x="1974" y="642"/>
                  </a:lnTo>
                  <a:lnTo>
                    <a:pt x="1961" y="682"/>
                  </a:lnTo>
                  <a:lnTo>
                    <a:pt x="1951" y="707"/>
                  </a:lnTo>
                  <a:lnTo>
                    <a:pt x="1856" y="721"/>
                  </a:lnTo>
                  <a:lnTo>
                    <a:pt x="1856" y="714"/>
                  </a:lnTo>
                  <a:lnTo>
                    <a:pt x="1856" y="692"/>
                  </a:lnTo>
                  <a:lnTo>
                    <a:pt x="1851" y="662"/>
                  </a:lnTo>
                  <a:lnTo>
                    <a:pt x="1847" y="644"/>
                  </a:lnTo>
                  <a:lnTo>
                    <a:pt x="1840" y="626"/>
                  </a:lnTo>
                  <a:lnTo>
                    <a:pt x="1833" y="609"/>
                  </a:lnTo>
                  <a:lnTo>
                    <a:pt x="1822" y="591"/>
                  </a:lnTo>
                  <a:lnTo>
                    <a:pt x="1808" y="575"/>
                  </a:lnTo>
                  <a:lnTo>
                    <a:pt x="1792" y="559"/>
                  </a:lnTo>
                  <a:lnTo>
                    <a:pt x="1772" y="546"/>
                  </a:lnTo>
                  <a:lnTo>
                    <a:pt x="1749" y="534"/>
                  </a:lnTo>
                  <a:lnTo>
                    <a:pt x="1737" y="530"/>
                  </a:lnTo>
                  <a:lnTo>
                    <a:pt x="1723" y="527"/>
                  </a:lnTo>
                  <a:lnTo>
                    <a:pt x="1708" y="525"/>
                  </a:lnTo>
                  <a:lnTo>
                    <a:pt x="1692" y="523"/>
                  </a:lnTo>
                  <a:lnTo>
                    <a:pt x="1683" y="523"/>
                  </a:lnTo>
                  <a:lnTo>
                    <a:pt x="1660" y="527"/>
                  </a:lnTo>
                  <a:lnTo>
                    <a:pt x="1646" y="530"/>
                  </a:lnTo>
                  <a:lnTo>
                    <a:pt x="1630" y="536"/>
                  </a:lnTo>
                  <a:lnTo>
                    <a:pt x="1614" y="543"/>
                  </a:lnTo>
                  <a:lnTo>
                    <a:pt x="1596" y="553"/>
                  </a:lnTo>
                  <a:lnTo>
                    <a:pt x="1578" y="566"/>
                  </a:lnTo>
                  <a:lnTo>
                    <a:pt x="1562" y="582"/>
                  </a:lnTo>
                  <a:lnTo>
                    <a:pt x="1548" y="601"/>
                  </a:lnTo>
                  <a:lnTo>
                    <a:pt x="1536" y="625"/>
                  </a:lnTo>
                  <a:lnTo>
                    <a:pt x="1530" y="639"/>
                  </a:lnTo>
                  <a:lnTo>
                    <a:pt x="1525" y="653"/>
                  </a:lnTo>
                  <a:lnTo>
                    <a:pt x="1521" y="669"/>
                  </a:lnTo>
                  <a:lnTo>
                    <a:pt x="1518" y="687"/>
                  </a:lnTo>
                  <a:lnTo>
                    <a:pt x="1516" y="705"/>
                  </a:lnTo>
                  <a:lnTo>
                    <a:pt x="1516" y="724"/>
                  </a:lnTo>
                  <a:lnTo>
                    <a:pt x="1516" y="746"/>
                  </a:lnTo>
                  <a:lnTo>
                    <a:pt x="1518" y="767"/>
                  </a:lnTo>
                  <a:lnTo>
                    <a:pt x="581" y="764"/>
                  </a:lnTo>
                  <a:lnTo>
                    <a:pt x="581" y="755"/>
                  </a:lnTo>
                  <a:lnTo>
                    <a:pt x="582" y="731"/>
                  </a:lnTo>
                  <a:lnTo>
                    <a:pt x="582" y="715"/>
                  </a:lnTo>
                  <a:lnTo>
                    <a:pt x="582" y="698"/>
                  </a:lnTo>
                  <a:lnTo>
                    <a:pt x="579" y="678"/>
                  </a:lnTo>
                  <a:lnTo>
                    <a:pt x="575" y="657"/>
                  </a:lnTo>
                  <a:lnTo>
                    <a:pt x="570" y="637"/>
                  </a:lnTo>
                  <a:lnTo>
                    <a:pt x="561" y="616"/>
                  </a:lnTo>
                  <a:lnTo>
                    <a:pt x="549" y="598"/>
                  </a:lnTo>
                  <a:lnTo>
                    <a:pt x="533" y="580"/>
                  </a:lnTo>
                  <a:lnTo>
                    <a:pt x="524" y="571"/>
                  </a:lnTo>
                  <a:lnTo>
                    <a:pt x="515" y="564"/>
                  </a:lnTo>
                  <a:lnTo>
                    <a:pt x="504" y="557"/>
                  </a:lnTo>
                  <a:lnTo>
                    <a:pt x="492" y="552"/>
                  </a:lnTo>
                  <a:lnTo>
                    <a:pt x="477" y="546"/>
                  </a:lnTo>
                  <a:lnTo>
                    <a:pt x="463" y="541"/>
                  </a:lnTo>
                  <a:lnTo>
                    <a:pt x="449" y="537"/>
                  </a:lnTo>
                  <a:lnTo>
                    <a:pt x="431" y="536"/>
                  </a:lnTo>
                  <a:lnTo>
                    <a:pt x="422" y="536"/>
                  </a:lnTo>
                  <a:lnTo>
                    <a:pt x="399" y="537"/>
                  </a:lnTo>
                  <a:lnTo>
                    <a:pt x="385" y="541"/>
                  </a:lnTo>
                  <a:lnTo>
                    <a:pt x="367" y="546"/>
                  </a:lnTo>
                  <a:lnTo>
                    <a:pt x="349" y="553"/>
                  </a:lnTo>
                  <a:lnTo>
                    <a:pt x="331" y="562"/>
                  </a:lnTo>
                  <a:lnTo>
                    <a:pt x="314" y="575"/>
                  </a:lnTo>
                  <a:lnTo>
                    <a:pt x="297" y="591"/>
                  </a:lnTo>
                  <a:lnTo>
                    <a:pt x="281" y="610"/>
                  </a:lnTo>
                  <a:lnTo>
                    <a:pt x="274" y="623"/>
                  </a:lnTo>
                  <a:lnTo>
                    <a:pt x="269" y="635"/>
                  </a:lnTo>
                  <a:lnTo>
                    <a:pt x="264" y="650"/>
                  </a:lnTo>
                  <a:lnTo>
                    <a:pt x="258" y="664"/>
                  </a:lnTo>
                  <a:lnTo>
                    <a:pt x="255" y="680"/>
                  </a:lnTo>
                  <a:lnTo>
                    <a:pt x="253" y="698"/>
                  </a:lnTo>
                  <a:lnTo>
                    <a:pt x="251" y="717"/>
                  </a:lnTo>
                  <a:lnTo>
                    <a:pt x="251" y="739"/>
                  </a:lnTo>
                  <a:lnTo>
                    <a:pt x="251" y="760"/>
                  </a:lnTo>
                  <a:lnTo>
                    <a:pt x="255" y="783"/>
                  </a:lnTo>
                  <a:lnTo>
                    <a:pt x="212" y="767"/>
                  </a:lnTo>
                  <a:lnTo>
                    <a:pt x="207" y="731"/>
                  </a:lnTo>
                  <a:lnTo>
                    <a:pt x="30" y="715"/>
                  </a:lnTo>
                  <a:lnTo>
                    <a:pt x="27" y="715"/>
                  </a:lnTo>
                  <a:lnTo>
                    <a:pt x="21" y="715"/>
                  </a:lnTo>
                  <a:lnTo>
                    <a:pt x="16" y="712"/>
                  </a:lnTo>
                  <a:lnTo>
                    <a:pt x="11" y="707"/>
                  </a:lnTo>
                  <a:lnTo>
                    <a:pt x="5" y="701"/>
                  </a:lnTo>
                  <a:lnTo>
                    <a:pt x="2" y="691"/>
                  </a:lnTo>
                  <a:lnTo>
                    <a:pt x="0" y="678"/>
                  </a:lnTo>
                  <a:lnTo>
                    <a:pt x="0" y="589"/>
                  </a:lnTo>
                  <a:lnTo>
                    <a:pt x="4" y="575"/>
                  </a:lnTo>
                  <a:lnTo>
                    <a:pt x="9" y="566"/>
                  </a:lnTo>
                  <a:lnTo>
                    <a:pt x="12" y="562"/>
                  </a:lnTo>
                  <a:lnTo>
                    <a:pt x="16" y="562"/>
                  </a:lnTo>
                  <a:lnTo>
                    <a:pt x="16" y="491"/>
                  </a:lnTo>
                  <a:lnTo>
                    <a:pt x="16" y="416"/>
                  </a:lnTo>
                  <a:lnTo>
                    <a:pt x="20" y="327"/>
                  </a:lnTo>
                  <a:lnTo>
                    <a:pt x="23" y="236"/>
                  </a:lnTo>
                  <a:lnTo>
                    <a:pt x="28" y="151"/>
                  </a:lnTo>
                  <a:lnTo>
                    <a:pt x="32" y="113"/>
                  </a:lnTo>
                  <a:lnTo>
                    <a:pt x="37" y="81"/>
                  </a:lnTo>
                  <a:lnTo>
                    <a:pt x="43" y="55"/>
                  </a:lnTo>
                  <a:lnTo>
                    <a:pt x="48" y="37"/>
                  </a:lnTo>
                  <a:lnTo>
                    <a:pt x="50" y="35"/>
                  </a:lnTo>
                  <a:lnTo>
                    <a:pt x="53" y="28"/>
                  </a:lnTo>
                  <a:lnTo>
                    <a:pt x="62" y="19"/>
                  </a:lnTo>
                  <a:lnTo>
                    <a:pt x="68" y="16"/>
                  </a:lnTo>
                  <a:lnTo>
                    <a:pt x="77" y="12"/>
                  </a:lnTo>
                  <a:lnTo>
                    <a:pt x="265" y="8"/>
                  </a:lnTo>
                  <a:lnTo>
                    <a:pt x="689" y="1"/>
                  </a:lnTo>
                  <a:lnTo>
                    <a:pt x="921" y="0"/>
                  </a:lnTo>
                  <a:lnTo>
                    <a:pt x="1128" y="1"/>
                  </a:lnTo>
                  <a:lnTo>
                    <a:pt x="1215" y="1"/>
                  </a:lnTo>
                  <a:lnTo>
                    <a:pt x="1286" y="5"/>
                  </a:lnTo>
                  <a:lnTo>
                    <a:pt x="1336" y="7"/>
                  </a:lnTo>
                  <a:lnTo>
                    <a:pt x="1354" y="10"/>
                  </a:lnTo>
                  <a:lnTo>
                    <a:pt x="1365" y="12"/>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2" name="Freeform 188"/>
            <p:cNvSpPr>
              <a:spLocks/>
            </p:cNvSpPr>
            <p:nvPr/>
          </p:nvSpPr>
          <p:spPr bwMode="auto">
            <a:xfrm>
              <a:off x="2286296" y="2138770"/>
              <a:ext cx="919163" cy="1057275"/>
            </a:xfrm>
            <a:custGeom>
              <a:avLst/>
              <a:gdLst>
                <a:gd name="T0" fmla="*/ 401638 w 579"/>
                <a:gd name="T1" fmla="*/ 0 h 666"/>
                <a:gd name="T2" fmla="*/ 698500 w 579"/>
                <a:gd name="T3" fmla="*/ 296863 h 666"/>
                <a:gd name="T4" fmla="*/ 714375 w 579"/>
                <a:gd name="T5" fmla="*/ 301625 h 666"/>
                <a:gd name="T6" fmla="*/ 728663 w 579"/>
                <a:gd name="T7" fmla="*/ 298450 h 666"/>
                <a:gd name="T8" fmla="*/ 739775 w 579"/>
                <a:gd name="T9" fmla="*/ 298450 h 666"/>
                <a:gd name="T10" fmla="*/ 746125 w 579"/>
                <a:gd name="T11" fmla="*/ 301625 h 666"/>
                <a:gd name="T12" fmla="*/ 750888 w 579"/>
                <a:gd name="T13" fmla="*/ 304800 h 666"/>
                <a:gd name="T14" fmla="*/ 754063 w 579"/>
                <a:gd name="T15" fmla="*/ 312738 h 666"/>
                <a:gd name="T16" fmla="*/ 754063 w 579"/>
                <a:gd name="T17" fmla="*/ 315913 h 666"/>
                <a:gd name="T18" fmla="*/ 757238 w 579"/>
                <a:gd name="T19" fmla="*/ 363538 h 666"/>
                <a:gd name="T20" fmla="*/ 906463 w 579"/>
                <a:gd name="T21" fmla="*/ 544513 h 666"/>
                <a:gd name="T22" fmla="*/ 915988 w 579"/>
                <a:gd name="T23" fmla="*/ 558800 h 666"/>
                <a:gd name="T24" fmla="*/ 919163 w 579"/>
                <a:gd name="T25" fmla="*/ 569913 h 666"/>
                <a:gd name="T26" fmla="*/ 915988 w 579"/>
                <a:gd name="T27" fmla="*/ 579438 h 666"/>
                <a:gd name="T28" fmla="*/ 906463 w 579"/>
                <a:gd name="T29" fmla="*/ 584200 h 666"/>
                <a:gd name="T30" fmla="*/ 901700 w 579"/>
                <a:gd name="T31" fmla="*/ 590550 h 666"/>
                <a:gd name="T32" fmla="*/ 892175 w 579"/>
                <a:gd name="T33" fmla="*/ 593725 h 666"/>
                <a:gd name="T34" fmla="*/ 884238 w 579"/>
                <a:gd name="T35" fmla="*/ 593725 h 666"/>
                <a:gd name="T36" fmla="*/ 754063 w 579"/>
                <a:gd name="T37" fmla="*/ 590550 h 666"/>
                <a:gd name="T38" fmla="*/ 754063 w 579"/>
                <a:gd name="T39" fmla="*/ 714375 h 666"/>
                <a:gd name="T40" fmla="*/ 731838 w 579"/>
                <a:gd name="T41" fmla="*/ 720725 h 666"/>
                <a:gd name="T42" fmla="*/ 709613 w 579"/>
                <a:gd name="T43" fmla="*/ 725488 h 666"/>
                <a:gd name="T44" fmla="*/ 666750 w 579"/>
                <a:gd name="T45" fmla="*/ 742950 h 666"/>
                <a:gd name="T46" fmla="*/ 630238 w 579"/>
                <a:gd name="T47" fmla="*/ 762000 h 666"/>
                <a:gd name="T48" fmla="*/ 598488 w 579"/>
                <a:gd name="T49" fmla="*/ 785813 h 666"/>
                <a:gd name="T50" fmla="*/ 569913 w 579"/>
                <a:gd name="T51" fmla="*/ 812800 h 666"/>
                <a:gd name="T52" fmla="*/ 547688 w 579"/>
                <a:gd name="T53" fmla="*/ 841375 h 666"/>
                <a:gd name="T54" fmla="*/ 528638 w 579"/>
                <a:gd name="T55" fmla="*/ 873125 h 666"/>
                <a:gd name="T56" fmla="*/ 514350 w 579"/>
                <a:gd name="T57" fmla="*/ 901700 h 666"/>
                <a:gd name="T58" fmla="*/ 500063 w 579"/>
                <a:gd name="T59" fmla="*/ 931863 h 666"/>
                <a:gd name="T60" fmla="*/ 492125 w 579"/>
                <a:gd name="T61" fmla="*/ 960438 h 666"/>
                <a:gd name="T62" fmla="*/ 477838 w 579"/>
                <a:gd name="T63" fmla="*/ 1008063 h 666"/>
                <a:gd name="T64" fmla="*/ 471488 w 579"/>
                <a:gd name="T65" fmla="*/ 1042988 h 666"/>
                <a:gd name="T66" fmla="*/ 471488 w 579"/>
                <a:gd name="T67" fmla="*/ 1057275 h 666"/>
                <a:gd name="T68" fmla="*/ 77788 w 579"/>
                <a:gd name="T69" fmla="*/ 1057275 h 666"/>
                <a:gd name="T70" fmla="*/ 0 w 579"/>
                <a:gd name="T71" fmla="*/ 635000 h 666"/>
                <a:gd name="T72" fmla="*/ 0 w 579"/>
                <a:gd name="T73" fmla="*/ 0 h 666"/>
                <a:gd name="T74" fmla="*/ 401638 w 579"/>
                <a:gd name="T75" fmla="*/ 0 h 66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79" h="666">
                  <a:moveTo>
                    <a:pt x="253" y="0"/>
                  </a:moveTo>
                  <a:lnTo>
                    <a:pt x="440" y="187"/>
                  </a:lnTo>
                  <a:lnTo>
                    <a:pt x="450" y="190"/>
                  </a:lnTo>
                  <a:lnTo>
                    <a:pt x="459" y="188"/>
                  </a:lnTo>
                  <a:lnTo>
                    <a:pt x="466" y="188"/>
                  </a:lnTo>
                  <a:lnTo>
                    <a:pt x="470" y="190"/>
                  </a:lnTo>
                  <a:lnTo>
                    <a:pt x="473" y="192"/>
                  </a:lnTo>
                  <a:lnTo>
                    <a:pt x="475" y="197"/>
                  </a:lnTo>
                  <a:lnTo>
                    <a:pt x="475" y="199"/>
                  </a:lnTo>
                  <a:lnTo>
                    <a:pt x="477" y="229"/>
                  </a:lnTo>
                  <a:lnTo>
                    <a:pt x="571" y="343"/>
                  </a:lnTo>
                  <a:lnTo>
                    <a:pt x="577" y="352"/>
                  </a:lnTo>
                  <a:lnTo>
                    <a:pt x="579" y="359"/>
                  </a:lnTo>
                  <a:lnTo>
                    <a:pt x="577" y="365"/>
                  </a:lnTo>
                  <a:lnTo>
                    <a:pt x="571" y="368"/>
                  </a:lnTo>
                  <a:lnTo>
                    <a:pt x="568" y="372"/>
                  </a:lnTo>
                  <a:lnTo>
                    <a:pt x="562" y="374"/>
                  </a:lnTo>
                  <a:lnTo>
                    <a:pt x="557" y="374"/>
                  </a:lnTo>
                  <a:lnTo>
                    <a:pt x="475" y="372"/>
                  </a:lnTo>
                  <a:lnTo>
                    <a:pt x="475" y="450"/>
                  </a:lnTo>
                  <a:lnTo>
                    <a:pt x="461" y="454"/>
                  </a:lnTo>
                  <a:lnTo>
                    <a:pt x="447" y="457"/>
                  </a:lnTo>
                  <a:lnTo>
                    <a:pt x="420" y="468"/>
                  </a:lnTo>
                  <a:lnTo>
                    <a:pt x="397" y="480"/>
                  </a:lnTo>
                  <a:lnTo>
                    <a:pt x="377" y="495"/>
                  </a:lnTo>
                  <a:lnTo>
                    <a:pt x="359" y="512"/>
                  </a:lnTo>
                  <a:lnTo>
                    <a:pt x="345" y="530"/>
                  </a:lnTo>
                  <a:lnTo>
                    <a:pt x="333" y="550"/>
                  </a:lnTo>
                  <a:lnTo>
                    <a:pt x="324" y="568"/>
                  </a:lnTo>
                  <a:lnTo>
                    <a:pt x="315" y="587"/>
                  </a:lnTo>
                  <a:lnTo>
                    <a:pt x="310" y="605"/>
                  </a:lnTo>
                  <a:lnTo>
                    <a:pt x="301" y="635"/>
                  </a:lnTo>
                  <a:lnTo>
                    <a:pt x="297" y="657"/>
                  </a:lnTo>
                  <a:lnTo>
                    <a:pt x="297" y="666"/>
                  </a:lnTo>
                  <a:lnTo>
                    <a:pt x="49" y="666"/>
                  </a:lnTo>
                  <a:lnTo>
                    <a:pt x="0" y="400"/>
                  </a:lnTo>
                  <a:lnTo>
                    <a:pt x="0" y="0"/>
                  </a:lnTo>
                  <a:lnTo>
                    <a:pt x="253" y="0"/>
                  </a:lnTo>
                  <a:close/>
                </a:path>
              </a:pathLst>
            </a:custGeom>
            <a:solidFill>
              <a:srgbClr val="E4E4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3" name="Freeform 189"/>
            <p:cNvSpPr>
              <a:spLocks/>
            </p:cNvSpPr>
            <p:nvPr/>
          </p:nvSpPr>
          <p:spPr bwMode="auto">
            <a:xfrm>
              <a:off x="2351384" y="2168933"/>
              <a:ext cx="895350" cy="565150"/>
            </a:xfrm>
            <a:custGeom>
              <a:avLst/>
              <a:gdLst>
                <a:gd name="T0" fmla="*/ 38100 w 564"/>
                <a:gd name="T1" fmla="*/ 20638 h 356"/>
                <a:gd name="T2" fmla="*/ 377825 w 564"/>
                <a:gd name="T3" fmla="*/ 0 h 356"/>
                <a:gd name="T4" fmla="*/ 757238 w 564"/>
                <a:gd name="T5" fmla="*/ 333375 h 356"/>
                <a:gd name="T6" fmla="*/ 895350 w 564"/>
                <a:gd name="T7" fmla="*/ 390525 h 356"/>
                <a:gd name="T8" fmla="*/ 742950 w 564"/>
                <a:gd name="T9" fmla="*/ 376238 h 356"/>
                <a:gd name="T10" fmla="*/ 776288 w 564"/>
                <a:gd name="T11" fmla="*/ 422275 h 356"/>
                <a:gd name="T12" fmla="*/ 844550 w 564"/>
                <a:gd name="T13" fmla="*/ 512763 h 356"/>
                <a:gd name="T14" fmla="*/ 855663 w 564"/>
                <a:gd name="T15" fmla="*/ 528638 h 356"/>
                <a:gd name="T16" fmla="*/ 858838 w 564"/>
                <a:gd name="T17" fmla="*/ 538163 h 356"/>
                <a:gd name="T18" fmla="*/ 858838 w 564"/>
                <a:gd name="T19" fmla="*/ 542925 h 356"/>
                <a:gd name="T20" fmla="*/ 855663 w 564"/>
                <a:gd name="T21" fmla="*/ 549275 h 356"/>
                <a:gd name="T22" fmla="*/ 854075 w 564"/>
                <a:gd name="T23" fmla="*/ 554038 h 356"/>
                <a:gd name="T24" fmla="*/ 844550 w 564"/>
                <a:gd name="T25" fmla="*/ 560388 h 356"/>
                <a:gd name="T26" fmla="*/ 833438 w 564"/>
                <a:gd name="T27" fmla="*/ 563563 h 356"/>
                <a:gd name="T28" fmla="*/ 822325 w 564"/>
                <a:gd name="T29" fmla="*/ 565150 h 356"/>
                <a:gd name="T30" fmla="*/ 811213 w 564"/>
                <a:gd name="T31" fmla="*/ 565150 h 356"/>
                <a:gd name="T32" fmla="*/ 439738 w 564"/>
                <a:gd name="T33" fmla="*/ 554038 h 356"/>
                <a:gd name="T34" fmla="*/ 84138 w 564"/>
                <a:gd name="T35" fmla="*/ 463550 h 356"/>
                <a:gd name="T36" fmla="*/ 73025 w 564"/>
                <a:gd name="T37" fmla="*/ 458788 h 356"/>
                <a:gd name="T38" fmla="*/ 61913 w 564"/>
                <a:gd name="T39" fmla="*/ 455613 h 356"/>
                <a:gd name="T40" fmla="*/ 55563 w 564"/>
                <a:gd name="T41" fmla="*/ 449263 h 356"/>
                <a:gd name="T42" fmla="*/ 50800 w 564"/>
                <a:gd name="T43" fmla="*/ 444500 h 356"/>
                <a:gd name="T44" fmla="*/ 44450 w 564"/>
                <a:gd name="T45" fmla="*/ 433388 h 356"/>
                <a:gd name="T46" fmla="*/ 44450 w 564"/>
                <a:gd name="T47" fmla="*/ 427038 h 356"/>
                <a:gd name="T48" fmla="*/ 0 w 564"/>
                <a:gd name="T49" fmla="*/ 61913 h 356"/>
                <a:gd name="T50" fmla="*/ 0 w 564"/>
                <a:gd name="T51" fmla="*/ 50800 h 356"/>
                <a:gd name="T52" fmla="*/ 4763 w 564"/>
                <a:gd name="T53" fmla="*/ 39688 h 356"/>
                <a:gd name="T54" fmla="*/ 11113 w 564"/>
                <a:gd name="T55" fmla="*/ 31750 h 356"/>
                <a:gd name="T56" fmla="*/ 19050 w 564"/>
                <a:gd name="T57" fmla="*/ 25400 h 356"/>
                <a:gd name="T58" fmla="*/ 33338 w 564"/>
                <a:gd name="T59" fmla="*/ 20638 h 356"/>
                <a:gd name="T60" fmla="*/ 38100 w 564"/>
                <a:gd name="T61" fmla="*/ 20638 h 35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64" h="356">
                  <a:moveTo>
                    <a:pt x="24" y="13"/>
                  </a:moveTo>
                  <a:lnTo>
                    <a:pt x="238" y="0"/>
                  </a:lnTo>
                  <a:lnTo>
                    <a:pt x="477" y="210"/>
                  </a:lnTo>
                  <a:lnTo>
                    <a:pt x="564" y="246"/>
                  </a:lnTo>
                  <a:lnTo>
                    <a:pt x="468" y="237"/>
                  </a:lnTo>
                  <a:lnTo>
                    <a:pt x="489" y="266"/>
                  </a:lnTo>
                  <a:lnTo>
                    <a:pt x="532" y="323"/>
                  </a:lnTo>
                  <a:lnTo>
                    <a:pt x="539" y="333"/>
                  </a:lnTo>
                  <a:lnTo>
                    <a:pt x="541" y="339"/>
                  </a:lnTo>
                  <a:lnTo>
                    <a:pt x="541" y="342"/>
                  </a:lnTo>
                  <a:lnTo>
                    <a:pt x="539" y="346"/>
                  </a:lnTo>
                  <a:lnTo>
                    <a:pt x="538" y="349"/>
                  </a:lnTo>
                  <a:lnTo>
                    <a:pt x="532" y="353"/>
                  </a:lnTo>
                  <a:lnTo>
                    <a:pt x="525" y="355"/>
                  </a:lnTo>
                  <a:lnTo>
                    <a:pt x="518" y="356"/>
                  </a:lnTo>
                  <a:lnTo>
                    <a:pt x="511" y="356"/>
                  </a:lnTo>
                  <a:lnTo>
                    <a:pt x="277" y="349"/>
                  </a:lnTo>
                  <a:lnTo>
                    <a:pt x="53" y="292"/>
                  </a:lnTo>
                  <a:lnTo>
                    <a:pt x="46" y="289"/>
                  </a:lnTo>
                  <a:lnTo>
                    <a:pt x="39" y="287"/>
                  </a:lnTo>
                  <a:lnTo>
                    <a:pt x="35" y="283"/>
                  </a:lnTo>
                  <a:lnTo>
                    <a:pt x="32" y="280"/>
                  </a:lnTo>
                  <a:lnTo>
                    <a:pt x="28" y="273"/>
                  </a:lnTo>
                  <a:lnTo>
                    <a:pt x="28" y="269"/>
                  </a:lnTo>
                  <a:lnTo>
                    <a:pt x="0" y="39"/>
                  </a:lnTo>
                  <a:lnTo>
                    <a:pt x="0" y="32"/>
                  </a:lnTo>
                  <a:lnTo>
                    <a:pt x="3" y="25"/>
                  </a:lnTo>
                  <a:lnTo>
                    <a:pt x="7" y="20"/>
                  </a:lnTo>
                  <a:lnTo>
                    <a:pt x="12" y="16"/>
                  </a:lnTo>
                  <a:lnTo>
                    <a:pt x="21" y="13"/>
                  </a:lnTo>
                  <a:lnTo>
                    <a:pt x="24" y="13"/>
                  </a:lnTo>
                  <a:close/>
                </a:path>
              </a:pathLst>
            </a:custGeom>
            <a:solidFill>
              <a:srgbClr val="4444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54" name="Group 474"/>
            <p:cNvGrpSpPr>
              <a:grpSpLocks/>
            </p:cNvGrpSpPr>
            <p:nvPr/>
          </p:nvGrpSpPr>
          <p:grpSpPr bwMode="auto">
            <a:xfrm>
              <a:off x="2424409" y="2194333"/>
              <a:ext cx="655637" cy="484187"/>
              <a:chOff x="1609" y="1255"/>
              <a:chExt cx="413" cy="305"/>
            </a:xfrm>
          </p:grpSpPr>
          <p:sp>
            <p:nvSpPr>
              <p:cNvPr id="55" name="Freeform 190"/>
              <p:cNvSpPr>
                <a:spLocks/>
              </p:cNvSpPr>
              <p:nvPr/>
            </p:nvSpPr>
            <p:spPr bwMode="auto">
              <a:xfrm>
                <a:off x="1609" y="1255"/>
                <a:ext cx="221" cy="257"/>
              </a:xfrm>
              <a:custGeom>
                <a:avLst/>
                <a:gdLst>
                  <a:gd name="T0" fmla="*/ 50 w 221"/>
                  <a:gd name="T1" fmla="*/ 246 h 257"/>
                  <a:gd name="T2" fmla="*/ 221 w 221"/>
                  <a:gd name="T3" fmla="*/ 257 h 257"/>
                  <a:gd name="T4" fmla="*/ 189 w 221"/>
                  <a:gd name="T5" fmla="*/ 9 h 257"/>
                  <a:gd name="T6" fmla="*/ 183 w 221"/>
                  <a:gd name="T7" fmla="*/ 4 h 257"/>
                  <a:gd name="T8" fmla="*/ 176 w 221"/>
                  <a:gd name="T9" fmla="*/ 2 h 257"/>
                  <a:gd name="T10" fmla="*/ 169 w 221"/>
                  <a:gd name="T11" fmla="*/ 2 h 257"/>
                  <a:gd name="T12" fmla="*/ 28 w 221"/>
                  <a:gd name="T13" fmla="*/ 2 h 257"/>
                  <a:gd name="T14" fmla="*/ 23 w 221"/>
                  <a:gd name="T15" fmla="*/ 0 h 257"/>
                  <a:gd name="T16" fmla="*/ 19 w 221"/>
                  <a:gd name="T17" fmla="*/ 2 h 257"/>
                  <a:gd name="T18" fmla="*/ 12 w 221"/>
                  <a:gd name="T19" fmla="*/ 4 h 257"/>
                  <a:gd name="T20" fmla="*/ 7 w 221"/>
                  <a:gd name="T21" fmla="*/ 7 h 257"/>
                  <a:gd name="T22" fmla="*/ 3 w 221"/>
                  <a:gd name="T23" fmla="*/ 13 h 257"/>
                  <a:gd name="T24" fmla="*/ 0 w 221"/>
                  <a:gd name="T25" fmla="*/ 22 h 257"/>
                  <a:gd name="T26" fmla="*/ 0 w 221"/>
                  <a:gd name="T27" fmla="*/ 34 h 257"/>
                  <a:gd name="T28" fmla="*/ 32 w 221"/>
                  <a:gd name="T29" fmla="*/ 232 h 257"/>
                  <a:gd name="T30" fmla="*/ 30 w 221"/>
                  <a:gd name="T31" fmla="*/ 233 h 257"/>
                  <a:gd name="T32" fmla="*/ 30 w 221"/>
                  <a:gd name="T33" fmla="*/ 239 h 257"/>
                  <a:gd name="T34" fmla="*/ 32 w 221"/>
                  <a:gd name="T35" fmla="*/ 241 h 257"/>
                  <a:gd name="T36" fmla="*/ 35 w 221"/>
                  <a:gd name="T37" fmla="*/ 244 h 257"/>
                  <a:gd name="T38" fmla="*/ 41 w 221"/>
                  <a:gd name="T39" fmla="*/ 246 h 257"/>
                  <a:gd name="T40" fmla="*/ 50 w 221"/>
                  <a:gd name="T41" fmla="*/ 246 h 2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1" h="257">
                    <a:moveTo>
                      <a:pt x="50" y="246"/>
                    </a:moveTo>
                    <a:lnTo>
                      <a:pt x="221" y="257"/>
                    </a:lnTo>
                    <a:lnTo>
                      <a:pt x="189" y="9"/>
                    </a:lnTo>
                    <a:lnTo>
                      <a:pt x="183" y="4"/>
                    </a:lnTo>
                    <a:lnTo>
                      <a:pt x="176" y="2"/>
                    </a:lnTo>
                    <a:lnTo>
                      <a:pt x="169" y="2"/>
                    </a:lnTo>
                    <a:lnTo>
                      <a:pt x="28" y="2"/>
                    </a:lnTo>
                    <a:lnTo>
                      <a:pt x="23" y="0"/>
                    </a:lnTo>
                    <a:lnTo>
                      <a:pt x="19" y="2"/>
                    </a:lnTo>
                    <a:lnTo>
                      <a:pt x="12" y="4"/>
                    </a:lnTo>
                    <a:lnTo>
                      <a:pt x="7" y="7"/>
                    </a:lnTo>
                    <a:lnTo>
                      <a:pt x="3" y="13"/>
                    </a:lnTo>
                    <a:lnTo>
                      <a:pt x="0" y="22"/>
                    </a:lnTo>
                    <a:lnTo>
                      <a:pt x="0" y="34"/>
                    </a:lnTo>
                    <a:lnTo>
                      <a:pt x="32" y="232"/>
                    </a:lnTo>
                    <a:lnTo>
                      <a:pt x="30" y="233"/>
                    </a:lnTo>
                    <a:lnTo>
                      <a:pt x="30" y="239"/>
                    </a:lnTo>
                    <a:lnTo>
                      <a:pt x="32" y="241"/>
                    </a:lnTo>
                    <a:lnTo>
                      <a:pt x="35" y="244"/>
                    </a:lnTo>
                    <a:lnTo>
                      <a:pt x="41" y="246"/>
                    </a:lnTo>
                    <a:lnTo>
                      <a:pt x="50" y="246"/>
                    </a:lnTo>
                    <a:close/>
                  </a:path>
                </a:pathLst>
              </a:custGeom>
              <a:solidFill>
                <a:srgbClr val="FACF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6" name="Freeform 191"/>
              <p:cNvSpPr>
                <a:spLocks/>
              </p:cNvSpPr>
              <p:nvPr/>
            </p:nvSpPr>
            <p:spPr bwMode="auto">
              <a:xfrm>
                <a:off x="1823" y="1264"/>
                <a:ext cx="199" cy="296"/>
              </a:xfrm>
              <a:custGeom>
                <a:avLst/>
                <a:gdLst>
                  <a:gd name="T0" fmla="*/ 1 w 199"/>
                  <a:gd name="T1" fmla="*/ 4 h 296"/>
                  <a:gd name="T2" fmla="*/ 33 w 199"/>
                  <a:gd name="T3" fmla="*/ 242 h 296"/>
                  <a:gd name="T4" fmla="*/ 35 w 199"/>
                  <a:gd name="T5" fmla="*/ 242 h 296"/>
                  <a:gd name="T6" fmla="*/ 41 w 199"/>
                  <a:gd name="T7" fmla="*/ 244 h 296"/>
                  <a:gd name="T8" fmla="*/ 50 w 199"/>
                  <a:gd name="T9" fmla="*/ 251 h 296"/>
                  <a:gd name="T10" fmla="*/ 62 w 199"/>
                  <a:gd name="T11" fmla="*/ 269 h 296"/>
                  <a:gd name="T12" fmla="*/ 76 w 199"/>
                  <a:gd name="T13" fmla="*/ 287 h 296"/>
                  <a:gd name="T14" fmla="*/ 82 w 199"/>
                  <a:gd name="T15" fmla="*/ 290 h 296"/>
                  <a:gd name="T16" fmla="*/ 89 w 199"/>
                  <a:gd name="T17" fmla="*/ 294 h 296"/>
                  <a:gd name="T18" fmla="*/ 101 w 199"/>
                  <a:gd name="T19" fmla="*/ 296 h 296"/>
                  <a:gd name="T20" fmla="*/ 171 w 199"/>
                  <a:gd name="T21" fmla="*/ 296 h 296"/>
                  <a:gd name="T22" fmla="*/ 181 w 199"/>
                  <a:gd name="T23" fmla="*/ 294 h 296"/>
                  <a:gd name="T24" fmla="*/ 190 w 199"/>
                  <a:gd name="T25" fmla="*/ 290 h 296"/>
                  <a:gd name="T26" fmla="*/ 194 w 199"/>
                  <a:gd name="T27" fmla="*/ 287 h 296"/>
                  <a:gd name="T28" fmla="*/ 197 w 199"/>
                  <a:gd name="T29" fmla="*/ 283 h 296"/>
                  <a:gd name="T30" fmla="*/ 199 w 199"/>
                  <a:gd name="T31" fmla="*/ 278 h 296"/>
                  <a:gd name="T32" fmla="*/ 197 w 199"/>
                  <a:gd name="T33" fmla="*/ 281 h 296"/>
                  <a:gd name="T34" fmla="*/ 194 w 199"/>
                  <a:gd name="T35" fmla="*/ 281 h 296"/>
                  <a:gd name="T36" fmla="*/ 185 w 199"/>
                  <a:gd name="T37" fmla="*/ 280 h 296"/>
                  <a:gd name="T38" fmla="*/ 181 w 199"/>
                  <a:gd name="T39" fmla="*/ 278 h 296"/>
                  <a:gd name="T40" fmla="*/ 178 w 199"/>
                  <a:gd name="T41" fmla="*/ 274 h 296"/>
                  <a:gd name="T42" fmla="*/ 174 w 199"/>
                  <a:gd name="T43" fmla="*/ 269 h 296"/>
                  <a:gd name="T44" fmla="*/ 172 w 199"/>
                  <a:gd name="T45" fmla="*/ 260 h 296"/>
                  <a:gd name="T46" fmla="*/ 178 w 199"/>
                  <a:gd name="T47" fmla="*/ 191 h 296"/>
                  <a:gd name="T48" fmla="*/ 178 w 199"/>
                  <a:gd name="T49" fmla="*/ 185 h 296"/>
                  <a:gd name="T50" fmla="*/ 174 w 199"/>
                  <a:gd name="T51" fmla="*/ 175 h 296"/>
                  <a:gd name="T52" fmla="*/ 167 w 199"/>
                  <a:gd name="T53" fmla="*/ 162 h 296"/>
                  <a:gd name="T54" fmla="*/ 160 w 199"/>
                  <a:gd name="T55" fmla="*/ 155 h 296"/>
                  <a:gd name="T56" fmla="*/ 153 w 199"/>
                  <a:gd name="T57" fmla="*/ 150 h 296"/>
                  <a:gd name="T58" fmla="*/ 1 w 199"/>
                  <a:gd name="T59" fmla="*/ 4 h 296"/>
                  <a:gd name="T60" fmla="*/ 0 w 199"/>
                  <a:gd name="T61" fmla="*/ 0 h 296"/>
                  <a:gd name="T62" fmla="*/ 1 w 199"/>
                  <a:gd name="T63" fmla="*/ 4 h 29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99" h="296">
                    <a:moveTo>
                      <a:pt x="1" y="4"/>
                    </a:moveTo>
                    <a:lnTo>
                      <a:pt x="33" y="242"/>
                    </a:lnTo>
                    <a:lnTo>
                      <a:pt x="35" y="242"/>
                    </a:lnTo>
                    <a:lnTo>
                      <a:pt x="41" y="244"/>
                    </a:lnTo>
                    <a:lnTo>
                      <a:pt x="50" y="251"/>
                    </a:lnTo>
                    <a:lnTo>
                      <a:pt x="62" y="269"/>
                    </a:lnTo>
                    <a:lnTo>
                      <a:pt x="76" y="287"/>
                    </a:lnTo>
                    <a:lnTo>
                      <a:pt x="82" y="290"/>
                    </a:lnTo>
                    <a:lnTo>
                      <a:pt x="89" y="294"/>
                    </a:lnTo>
                    <a:lnTo>
                      <a:pt x="101" y="296"/>
                    </a:lnTo>
                    <a:lnTo>
                      <a:pt x="171" y="296"/>
                    </a:lnTo>
                    <a:lnTo>
                      <a:pt x="181" y="294"/>
                    </a:lnTo>
                    <a:lnTo>
                      <a:pt x="190" y="290"/>
                    </a:lnTo>
                    <a:lnTo>
                      <a:pt x="194" y="287"/>
                    </a:lnTo>
                    <a:lnTo>
                      <a:pt x="197" y="283"/>
                    </a:lnTo>
                    <a:lnTo>
                      <a:pt x="199" y="278"/>
                    </a:lnTo>
                    <a:lnTo>
                      <a:pt x="197" y="281"/>
                    </a:lnTo>
                    <a:lnTo>
                      <a:pt x="194" y="281"/>
                    </a:lnTo>
                    <a:lnTo>
                      <a:pt x="185" y="280"/>
                    </a:lnTo>
                    <a:lnTo>
                      <a:pt x="181" y="278"/>
                    </a:lnTo>
                    <a:lnTo>
                      <a:pt x="178" y="274"/>
                    </a:lnTo>
                    <a:lnTo>
                      <a:pt x="174" y="269"/>
                    </a:lnTo>
                    <a:lnTo>
                      <a:pt x="172" y="260"/>
                    </a:lnTo>
                    <a:lnTo>
                      <a:pt x="178" y="191"/>
                    </a:lnTo>
                    <a:lnTo>
                      <a:pt x="178" y="185"/>
                    </a:lnTo>
                    <a:lnTo>
                      <a:pt x="174" y="175"/>
                    </a:lnTo>
                    <a:lnTo>
                      <a:pt x="167" y="162"/>
                    </a:lnTo>
                    <a:lnTo>
                      <a:pt x="160" y="155"/>
                    </a:lnTo>
                    <a:lnTo>
                      <a:pt x="153" y="150"/>
                    </a:lnTo>
                    <a:lnTo>
                      <a:pt x="1" y="4"/>
                    </a:lnTo>
                    <a:lnTo>
                      <a:pt x="0" y="0"/>
                    </a:lnTo>
                    <a:lnTo>
                      <a:pt x="1" y="4"/>
                    </a:lnTo>
                    <a:close/>
                  </a:path>
                </a:pathLst>
              </a:custGeom>
              <a:solidFill>
                <a:srgbClr val="FACF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57" name="Freeform 192"/>
            <p:cNvSpPr>
              <a:spLocks/>
            </p:cNvSpPr>
            <p:nvPr/>
          </p:nvSpPr>
          <p:spPr bwMode="auto">
            <a:xfrm>
              <a:off x="835321" y="2938870"/>
              <a:ext cx="517525" cy="517525"/>
            </a:xfrm>
            <a:custGeom>
              <a:avLst/>
              <a:gdLst>
                <a:gd name="T0" fmla="*/ 514350 w 326"/>
                <a:gd name="T1" fmla="*/ 284163 h 326"/>
                <a:gd name="T2" fmla="*/ 503238 w 326"/>
                <a:gd name="T3" fmla="*/ 336550 h 326"/>
                <a:gd name="T4" fmla="*/ 485775 w 326"/>
                <a:gd name="T5" fmla="*/ 381000 h 326"/>
                <a:gd name="T6" fmla="*/ 457200 w 326"/>
                <a:gd name="T7" fmla="*/ 423863 h 326"/>
                <a:gd name="T8" fmla="*/ 420688 w 326"/>
                <a:gd name="T9" fmla="*/ 457200 h 326"/>
                <a:gd name="T10" fmla="*/ 381000 w 326"/>
                <a:gd name="T11" fmla="*/ 485775 h 326"/>
                <a:gd name="T12" fmla="*/ 333375 w 326"/>
                <a:gd name="T13" fmla="*/ 504825 h 326"/>
                <a:gd name="T14" fmla="*/ 282575 w 326"/>
                <a:gd name="T15" fmla="*/ 517525 h 326"/>
                <a:gd name="T16" fmla="*/ 231775 w 326"/>
                <a:gd name="T17" fmla="*/ 517525 h 326"/>
                <a:gd name="T18" fmla="*/ 180975 w 326"/>
                <a:gd name="T19" fmla="*/ 504825 h 326"/>
                <a:gd name="T20" fmla="*/ 131763 w 326"/>
                <a:gd name="T21" fmla="*/ 485775 h 326"/>
                <a:gd name="T22" fmla="*/ 93663 w 326"/>
                <a:gd name="T23" fmla="*/ 457200 h 326"/>
                <a:gd name="T24" fmla="*/ 55563 w 326"/>
                <a:gd name="T25" fmla="*/ 423863 h 326"/>
                <a:gd name="T26" fmla="*/ 30163 w 326"/>
                <a:gd name="T27" fmla="*/ 381000 h 326"/>
                <a:gd name="T28" fmla="*/ 11113 w 326"/>
                <a:gd name="T29" fmla="*/ 336550 h 326"/>
                <a:gd name="T30" fmla="*/ 0 w 326"/>
                <a:gd name="T31" fmla="*/ 284163 h 326"/>
                <a:gd name="T32" fmla="*/ 0 w 326"/>
                <a:gd name="T33" fmla="*/ 231775 h 326"/>
                <a:gd name="T34" fmla="*/ 11113 w 326"/>
                <a:gd name="T35" fmla="*/ 180975 h 326"/>
                <a:gd name="T36" fmla="*/ 30163 w 326"/>
                <a:gd name="T37" fmla="*/ 134938 h 326"/>
                <a:gd name="T38" fmla="*/ 55563 w 326"/>
                <a:gd name="T39" fmla="*/ 92075 h 326"/>
                <a:gd name="T40" fmla="*/ 93663 w 326"/>
                <a:gd name="T41" fmla="*/ 58738 h 326"/>
                <a:gd name="T42" fmla="*/ 131763 w 326"/>
                <a:gd name="T43" fmla="*/ 30163 h 326"/>
                <a:gd name="T44" fmla="*/ 180975 w 326"/>
                <a:gd name="T45" fmla="*/ 11113 h 326"/>
                <a:gd name="T46" fmla="*/ 231775 w 326"/>
                <a:gd name="T47" fmla="*/ 1588 h 326"/>
                <a:gd name="T48" fmla="*/ 282575 w 326"/>
                <a:gd name="T49" fmla="*/ 1588 h 326"/>
                <a:gd name="T50" fmla="*/ 333375 w 326"/>
                <a:gd name="T51" fmla="*/ 11113 h 326"/>
                <a:gd name="T52" fmla="*/ 381000 w 326"/>
                <a:gd name="T53" fmla="*/ 30163 h 326"/>
                <a:gd name="T54" fmla="*/ 420688 w 326"/>
                <a:gd name="T55" fmla="*/ 58738 h 326"/>
                <a:gd name="T56" fmla="*/ 457200 w 326"/>
                <a:gd name="T57" fmla="*/ 92075 h 326"/>
                <a:gd name="T58" fmla="*/ 485775 w 326"/>
                <a:gd name="T59" fmla="*/ 134938 h 326"/>
                <a:gd name="T60" fmla="*/ 503238 w 326"/>
                <a:gd name="T61" fmla="*/ 180975 h 326"/>
                <a:gd name="T62" fmla="*/ 514350 w 326"/>
                <a:gd name="T63" fmla="*/ 231775 h 32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26" h="326">
                  <a:moveTo>
                    <a:pt x="326" y="163"/>
                  </a:moveTo>
                  <a:lnTo>
                    <a:pt x="324" y="179"/>
                  </a:lnTo>
                  <a:lnTo>
                    <a:pt x="322" y="195"/>
                  </a:lnTo>
                  <a:lnTo>
                    <a:pt x="317" y="212"/>
                  </a:lnTo>
                  <a:lnTo>
                    <a:pt x="311" y="226"/>
                  </a:lnTo>
                  <a:lnTo>
                    <a:pt x="306" y="240"/>
                  </a:lnTo>
                  <a:lnTo>
                    <a:pt x="297" y="254"/>
                  </a:lnTo>
                  <a:lnTo>
                    <a:pt x="288" y="267"/>
                  </a:lnTo>
                  <a:lnTo>
                    <a:pt x="278" y="277"/>
                  </a:lnTo>
                  <a:lnTo>
                    <a:pt x="265" y="288"/>
                  </a:lnTo>
                  <a:lnTo>
                    <a:pt x="253" y="299"/>
                  </a:lnTo>
                  <a:lnTo>
                    <a:pt x="240" y="306"/>
                  </a:lnTo>
                  <a:lnTo>
                    <a:pt x="226" y="313"/>
                  </a:lnTo>
                  <a:lnTo>
                    <a:pt x="210" y="318"/>
                  </a:lnTo>
                  <a:lnTo>
                    <a:pt x="194" y="322"/>
                  </a:lnTo>
                  <a:lnTo>
                    <a:pt x="178" y="326"/>
                  </a:lnTo>
                  <a:lnTo>
                    <a:pt x="162" y="326"/>
                  </a:lnTo>
                  <a:lnTo>
                    <a:pt x="146" y="326"/>
                  </a:lnTo>
                  <a:lnTo>
                    <a:pt x="130" y="322"/>
                  </a:lnTo>
                  <a:lnTo>
                    <a:pt x="114" y="318"/>
                  </a:lnTo>
                  <a:lnTo>
                    <a:pt x="98" y="313"/>
                  </a:lnTo>
                  <a:lnTo>
                    <a:pt x="83" y="306"/>
                  </a:lnTo>
                  <a:lnTo>
                    <a:pt x="71" y="299"/>
                  </a:lnTo>
                  <a:lnTo>
                    <a:pt x="59" y="288"/>
                  </a:lnTo>
                  <a:lnTo>
                    <a:pt x="46" y="277"/>
                  </a:lnTo>
                  <a:lnTo>
                    <a:pt x="35" y="267"/>
                  </a:lnTo>
                  <a:lnTo>
                    <a:pt x="26" y="254"/>
                  </a:lnTo>
                  <a:lnTo>
                    <a:pt x="19" y="240"/>
                  </a:lnTo>
                  <a:lnTo>
                    <a:pt x="12" y="226"/>
                  </a:lnTo>
                  <a:lnTo>
                    <a:pt x="7" y="212"/>
                  </a:lnTo>
                  <a:lnTo>
                    <a:pt x="2" y="195"/>
                  </a:lnTo>
                  <a:lnTo>
                    <a:pt x="0" y="179"/>
                  </a:lnTo>
                  <a:lnTo>
                    <a:pt x="0" y="163"/>
                  </a:lnTo>
                  <a:lnTo>
                    <a:pt x="0" y="146"/>
                  </a:lnTo>
                  <a:lnTo>
                    <a:pt x="2" y="130"/>
                  </a:lnTo>
                  <a:lnTo>
                    <a:pt x="7" y="114"/>
                  </a:lnTo>
                  <a:lnTo>
                    <a:pt x="12" y="99"/>
                  </a:lnTo>
                  <a:lnTo>
                    <a:pt x="19" y="85"/>
                  </a:lnTo>
                  <a:lnTo>
                    <a:pt x="26" y="71"/>
                  </a:lnTo>
                  <a:lnTo>
                    <a:pt x="35" y="58"/>
                  </a:lnTo>
                  <a:lnTo>
                    <a:pt x="46" y="48"/>
                  </a:lnTo>
                  <a:lnTo>
                    <a:pt x="59" y="37"/>
                  </a:lnTo>
                  <a:lnTo>
                    <a:pt x="71" y="28"/>
                  </a:lnTo>
                  <a:lnTo>
                    <a:pt x="83" y="19"/>
                  </a:lnTo>
                  <a:lnTo>
                    <a:pt x="98" y="12"/>
                  </a:lnTo>
                  <a:lnTo>
                    <a:pt x="114" y="7"/>
                  </a:lnTo>
                  <a:lnTo>
                    <a:pt x="130" y="3"/>
                  </a:lnTo>
                  <a:lnTo>
                    <a:pt x="146" y="1"/>
                  </a:lnTo>
                  <a:lnTo>
                    <a:pt x="162" y="0"/>
                  </a:lnTo>
                  <a:lnTo>
                    <a:pt x="178" y="1"/>
                  </a:lnTo>
                  <a:lnTo>
                    <a:pt x="194" y="3"/>
                  </a:lnTo>
                  <a:lnTo>
                    <a:pt x="210" y="7"/>
                  </a:lnTo>
                  <a:lnTo>
                    <a:pt x="226" y="12"/>
                  </a:lnTo>
                  <a:lnTo>
                    <a:pt x="240" y="19"/>
                  </a:lnTo>
                  <a:lnTo>
                    <a:pt x="253" y="28"/>
                  </a:lnTo>
                  <a:lnTo>
                    <a:pt x="265" y="37"/>
                  </a:lnTo>
                  <a:lnTo>
                    <a:pt x="278" y="48"/>
                  </a:lnTo>
                  <a:lnTo>
                    <a:pt x="288" y="58"/>
                  </a:lnTo>
                  <a:lnTo>
                    <a:pt x="297" y="71"/>
                  </a:lnTo>
                  <a:lnTo>
                    <a:pt x="306" y="85"/>
                  </a:lnTo>
                  <a:lnTo>
                    <a:pt x="311" y="99"/>
                  </a:lnTo>
                  <a:lnTo>
                    <a:pt x="317" y="114"/>
                  </a:lnTo>
                  <a:lnTo>
                    <a:pt x="322" y="130"/>
                  </a:lnTo>
                  <a:lnTo>
                    <a:pt x="324" y="146"/>
                  </a:lnTo>
                  <a:lnTo>
                    <a:pt x="326" y="1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 name="Freeform 193"/>
            <p:cNvSpPr>
              <a:spLocks/>
            </p:cNvSpPr>
            <p:nvPr/>
          </p:nvSpPr>
          <p:spPr bwMode="auto">
            <a:xfrm>
              <a:off x="851196" y="2980145"/>
              <a:ext cx="484188" cy="476250"/>
            </a:xfrm>
            <a:custGeom>
              <a:avLst/>
              <a:gdLst>
                <a:gd name="T0" fmla="*/ 484188 w 305"/>
                <a:gd name="T1" fmla="*/ 263525 h 300"/>
                <a:gd name="T2" fmla="*/ 473075 w 305"/>
                <a:gd name="T3" fmla="*/ 307975 h 300"/>
                <a:gd name="T4" fmla="*/ 455613 w 305"/>
                <a:gd name="T5" fmla="*/ 350838 h 300"/>
                <a:gd name="T6" fmla="*/ 430213 w 305"/>
                <a:gd name="T7" fmla="*/ 387350 h 300"/>
                <a:gd name="T8" fmla="*/ 396875 w 305"/>
                <a:gd name="T9" fmla="*/ 422275 h 300"/>
                <a:gd name="T10" fmla="*/ 357188 w 305"/>
                <a:gd name="T11" fmla="*/ 447675 h 300"/>
                <a:gd name="T12" fmla="*/ 314325 w 305"/>
                <a:gd name="T13" fmla="*/ 463550 h 300"/>
                <a:gd name="T14" fmla="*/ 266700 w 305"/>
                <a:gd name="T15" fmla="*/ 476250 h 300"/>
                <a:gd name="T16" fmla="*/ 219075 w 305"/>
                <a:gd name="T17" fmla="*/ 476250 h 300"/>
                <a:gd name="T18" fmla="*/ 169863 w 305"/>
                <a:gd name="T19" fmla="*/ 463550 h 300"/>
                <a:gd name="T20" fmla="*/ 125413 w 305"/>
                <a:gd name="T21" fmla="*/ 447675 h 300"/>
                <a:gd name="T22" fmla="*/ 88900 w 305"/>
                <a:gd name="T23" fmla="*/ 422275 h 300"/>
                <a:gd name="T24" fmla="*/ 53975 w 305"/>
                <a:gd name="T25" fmla="*/ 387350 h 300"/>
                <a:gd name="T26" fmla="*/ 28575 w 305"/>
                <a:gd name="T27" fmla="*/ 350838 h 300"/>
                <a:gd name="T28" fmla="*/ 9525 w 305"/>
                <a:gd name="T29" fmla="*/ 307975 h 300"/>
                <a:gd name="T30" fmla="*/ 0 w 305"/>
                <a:gd name="T31" fmla="*/ 263525 h 300"/>
                <a:gd name="T32" fmla="*/ 0 w 305"/>
                <a:gd name="T33" fmla="*/ 212725 h 300"/>
                <a:gd name="T34" fmla="*/ 9525 w 305"/>
                <a:gd name="T35" fmla="*/ 166688 h 300"/>
                <a:gd name="T36" fmla="*/ 28575 w 305"/>
                <a:gd name="T37" fmla="*/ 125413 h 300"/>
                <a:gd name="T38" fmla="*/ 53975 w 305"/>
                <a:gd name="T39" fmla="*/ 88900 h 300"/>
                <a:gd name="T40" fmla="*/ 88900 w 305"/>
                <a:gd name="T41" fmla="*/ 53975 h 300"/>
                <a:gd name="T42" fmla="*/ 125413 w 305"/>
                <a:gd name="T43" fmla="*/ 28575 h 300"/>
                <a:gd name="T44" fmla="*/ 169863 w 305"/>
                <a:gd name="T45" fmla="*/ 11113 h 300"/>
                <a:gd name="T46" fmla="*/ 219075 w 305"/>
                <a:gd name="T47" fmla="*/ 3175 h 300"/>
                <a:gd name="T48" fmla="*/ 266700 w 305"/>
                <a:gd name="T49" fmla="*/ 3175 h 300"/>
                <a:gd name="T50" fmla="*/ 314325 w 305"/>
                <a:gd name="T51" fmla="*/ 11113 h 300"/>
                <a:gd name="T52" fmla="*/ 357188 w 305"/>
                <a:gd name="T53" fmla="*/ 28575 h 300"/>
                <a:gd name="T54" fmla="*/ 396875 w 305"/>
                <a:gd name="T55" fmla="*/ 53975 h 300"/>
                <a:gd name="T56" fmla="*/ 430213 w 305"/>
                <a:gd name="T57" fmla="*/ 88900 h 300"/>
                <a:gd name="T58" fmla="*/ 455613 w 305"/>
                <a:gd name="T59" fmla="*/ 125413 h 300"/>
                <a:gd name="T60" fmla="*/ 473075 w 305"/>
                <a:gd name="T61" fmla="*/ 166688 h 300"/>
                <a:gd name="T62" fmla="*/ 484188 w 305"/>
                <a:gd name="T63" fmla="*/ 212725 h 3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00">
                  <a:moveTo>
                    <a:pt x="305" y="150"/>
                  </a:moveTo>
                  <a:lnTo>
                    <a:pt x="305" y="166"/>
                  </a:lnTo>
                  <a:lnTo>
                    <a:pt x="301" y="180"/>
                  </a:lnTo>
                  <a:lnTo>
                    <a:pt x="298" y="194"/>
                  </a:lnTo>
                  <a:lnTo>
                    <a:pt x="293" y="209"/>
                  </a:lnTo>
                  <a:lnTo>
                    <a:pt x="287" y="221"/>
                  </a:lnTo>
                  <a:lnTo>
                    <a:pt x="280" y="234"/>
                  </a:lnTo>
                  <a:lnTo>
                    <a:pt x="271" y="244"/>
                  </a:lnTo>
                  <a:lnTo>
                    <a:pt x="260" y="255"/>
                  </a:lnTo>
                  <a:lnTo>
                    <a:pt x="250" y="266"/>
                  </a:lnTo>
                  <a:lnTo>
                    <a:pt x="237" y="275"/>
                  </a:lnTo>
                  <a:lnTo>
                    <a:pt x="225" y="282"/>
                  </a:lnTo>
                  <a:lnTo>
                    <a:pt x="212" y="287"/>
                  </a:lnTo>
                  <a:lnTo>
                    <a:pt x="198" y="292"/>
                  </a:lnTo>
                  <a:lnTo>
                    <a:pt x="184" y="296"/>
                  </a:lnTo>
                  <a:lnTo>
                    <a:pt x="168" y="300"/>
                  </a:lnTo>
                  <a:lnTo>
                    <a:pt x="152" y="300"/>
                  </a:lnTo>
                  <a:lnTo>
                    <a:pt x="138" y="300"/>
                  </a:lnTo>
                  <a:lnTo>
                    <a:pt x="122" y="296"/>
                  </a:lnTo>
                  <a:lnTo>
                    <a:pt x="107" y="292"/>
                  </a:lnTo>
                  <a:lnTo>
                    <a:pt x="93" y="287"/>
                  </a:lnTo>
                  <a:lnTo>
                    <a:pt x="79" y="282"/>
                  </a:lnTo>
                  <a:lnTo>
                    <a:pt x="66" y="275"/>
                  </a:lnTo>
                  <a:lnTo>
                    <a:pt x="56" y="266"/>
                  </a:lnTo>
                  <a:lnTo>
                    <a:pt x="45" y="255"/>
                  </a:lnTo>
                  <a:lnTo>
                    <a:pt x="34" y="244"/>
                  </a:lnTo>
                  <a:lnTo>
                    <a:pt x="25" y="234"/>
                  </a:lnTo>
                  <a:lnTo>
                    <a:pt x="18" y="221"/>
                  </a:lnTo>
                  <a:lnTo>
                    <a:pt x="11" y="209"/>
                  </a:lnTo>
                  <a:lnTo>
                    <a:pt x="6" y="194"/>
                  </a:lnTo>
                  <a:lnTo>
                    <a:pt x="2" y="180"/>
                  </a:lnTo>
                  <a:lnTo>
                    <a:pt x="0" y="166"/>
                  </a:lnTo>
                  <a:lnTo>
                    <a:pt x="0" y="150"/>
                  </a:lnTo>
                  <a:lnTo>
                    <a:pt x="0" y="134"/>
                  </a:lnTo>
                  <a:lnTo>
                    <a:pt x="2" y="120"/>
                  </a:lnTo>
                  <a:lnTo>
                    <a:pt x="6" y="105"/>
                  </a:lnTo>
                  <a:lnTo>
                    <a:pt x="11" y="91"/>
                  </a:lnTo>
                  <a:lnTo>
                    <a:pt x="18" y="79"/>
                  </a:lnTo>
                  <a:lnTo>
                    <a:pt x="25" y="66"/>
                  </a:lnTo>
                  <a:lnTo>
                    <a:pt x="34" y="56"/>
                  </a:lnTo>
                  <a:lnTo>
                    <a:pt x="45" y="45"/>
                  </a:lnTo>
                  <a:lnTo>
                    <a:pt x="56" y="34"/>
                  </a:lnTo>
                  <a:lnTo>
                    <a:pt x="66" y="25"/>
                  </a:lnTo>
                  <a:lnTo>
                    <a:pt x="79" y="18"/>
                  </a:lnTo>
                  <a:lnTo>
                    <a:pt x="93" y="13"/>
                  </a:lnTo>
                  <a:lnTo>
                    <a:pt x="107" y="7"/>
                  </a:lnTo>
                  <a:lnTo>
                    <a:pt x="122" y="4"/>
                  </a:lnTo>
                  <a:lnTo>
                    <a:pt x="138" y="2"/>
                  </a:lnTo>
                  <a:lnTo>
                    <a:pt x="152" y="0"/>
                  </a:lnTo>
                  <a:lnTo>
                    <a:pt x="168" y="2"/>
                  </a:lnTo>
                  <a:lnTo>
                    <a:pt x="184" y="4"/>
                  </a:lnTo>
                  <a:lnTo>
                    <a:pt x="198" y="7"/>
                  </a:lnTo>
                  <a:lnTo>
                    <a:pt x="212" y="13"/>
                  </a:lnTo>
                  <a:lnTo>
                    <a:pt x="225" y="18"/>
                  </a:lnTo>
                  <a:lnTo>
                    <a:pt x="237" y="25"/>
                  </a:lnTo>
                  <a:lnTo>
                    <a:pt x="250" y="34"/>
                  </a:lnTo>
                  <a:lnTo>
                    <a:pt x="260" y="45"/>
                  </a:lnTo>
                  <a:lnTo>
                    <a:pt x="271" y="56"/>
                  </a:lnTo>
                  <a:lnTo>
                    <a:pt x="280" y="66"/>
                  </a:lnTo>
                  <a:lnTo>
                    <a:pt x="287" y="79"/>
                  </a:lnTo>
                  <a:lnTo>
                    <a:pt x="293" y="91"/>
                  </a:lnTo>
                  <a:lnTo>
                    <a:pt x="298" y="105"/>
                  </a:lnTo>
                  <a:lnTo>
                    <a:pt x="301" y="120"/>
                  </a:lnTo>
                  <a:lnTo>
                    <a:pt x="305" y="134"/>
                  </a:lnTo>
                  <a:lnTo>
                    <a:pt x="305" y="15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9" name="Freeform 194"/>
            <p:cNvSpPr>
              <a:spLocks/>
            </p:cNvSpPr>
            <p:nvPr/>
          </p:nvSpPr>
          <p:spPr bwMode="auto">
            <a:xfrm>
              <a:off x="2956221" y="2443570"/>
              <a:ext cx="131763" cy="223838"/>
            </a:xfrm>
            <a:custGeom>
              <a:avLst/>
              <a:gdLst>
                <a:gd name="T0" fmla="*/ 41275 w 83"/>
                <a:gd name="T1" fmla="*/ 211138 h 141"/>
                <a:gd name="T2" fmla="*/ 47625 w 83"/>
                <a:gd name="T3" fmla="*/ 209550 h 141"/>
                <a:gd name="T4" fmla="*/ 53975 w 83"/>
                <a:gd name="T5" fmla="*/ 206375 h 141"/>
                <a:gd name="T6" fmla="*/ 58738 w 83"/>
                <a:gd name="T7" fmla="*/ 200025 h 141"/>
                <a:gd name="T8" fmla="*/ 61913 w 83"/>
                <a:gd name="T9" fmla="*/ 203200 h 141"/>
                <a:gd name="T10" fmla="*/ 65088 w 83"/>
                <a:gd name="T11" fmla="*/ 211138 h 141"/>
                <a:gd name="T12" fmla="*/ 69850 w 83"/>
                <a:gd name="T13" fmla="*/ 217488 h 141"/>
                <a:gd name="T14" fmla="*/ 76200 w 83"/>
                <a:gd name="T15" fmla="*/ 220663 h 141"/>
                <a:gd name="T16" fmla="*/ 80963 w 83"/>
                <a:gd name="T17" fmla="*/ 223838 h 141"/>
                <a:gd name="T18" fmla="*/ 93663 w 83"/>
                <a:gd name="T19" fmla="*/ 223838 h 141"/>
                <a:gd name="T20" fmla="*/ 101600 w 83"/>
                <a:gd name="T21" fmla="*/ 223838 h 141"/>
                <a:gd name="T22" fmla="*/ 109538 w 83"/>
                <a:gd name="T23" fmla="*/ 220663 h 141"/>
                <a:gd name="T24" fmla="*/ 119063 w 83"/>
                <a:gd name="T25" fmla="*/ 214313 h 141"/>
                <a:gd name="T26" fmla="*/ 127000 w 83"/>
                <a:gd name="T27" fmla="*/ 206375 h 141"/>
                <a:gd name="T28" fmla="*/ 131763 w 83"/>
                <a:gd name="T29" fmla="*/ 192088 h 141"/>
                <a:gd name="T30" fmla="*/ 131763 w 83"/>
                <a:gd name="T31" fmla="*/ 174625 h 141"/>
                <a:gd name="T32" fmla="*/ 127000 w 83"/>
                <a:gd name="T33" fmla="*/ 152400 h 141"/>
                <a:gd name="T34" fmla="*/ 127000 w 83"/>
                <a:gd name="T35" fmla="*/ 147638 h 141"/>
                <a:gd name="T36" fmla="*/ 119063 w 83"/>
                <a:gd name="T37" fmla="*/ 138113 h 141"/>
                <a:gd name="T38" fmla="*/ 106363 w 83"/>
                <a:gd name="T39" fmla="*/ 130175 h 141"/>
                <a:gd name="T40" fmla="*/ 98425 w 83"/>
                <a:gd name="T41" fmla="*/ 127000 h 141"/>
                <a:gd name="T42" fmla="*/ 87313 w 83"/>
                <a:gd name="T43" fmla="*/ 127000 h 141"/>
                <a:gd name="T44" fmla="*/ 80963 w 83"/>
                <a:gd name="T45" fmla="*/ 11113 h 141"/>
                <a:gd name="T46" fmla="*/ 80963 w 83"/>
                <a:gd name="T47" fmla="*/ 7938 h 141"/>
                <a:gd name="T48" fmla="*/ 79375 w 83"/>
                <a:gd name="T49" fmla="*/ 4763 h 141"/>
                <a:gd name="T50" fmla="*/ 73025 w 83"/>
                <a:gd name="T51" fmla="*/ 3175 h 141"/>
                <a:gd name="T52" fmla="*/ 65088 w 83"/>
                <a:gd name="T53" fmla="*/ 0 h 141"/>
                <a:gd name="T54" fmla="*/ 53975 w 83"/>
                <a:gd name="T55" fmla="*/ 0 h 141"/>
                <a:gd name="T56" fmla="*/ 36513 w 83"/>
                <a:gd name="T57" fmla="*/ 0 h 141"/>
                <a:gd name="T58" fmla="*/ 14288 w 83"/>
                <a:gd name="T59" fmla="*/ 4763 h 141"/>
                <a:gd name="T60" fmla="*/ 11113 w 83"/>
                <a:gd name="T61" fmla="*/ 4763 h 141"/>
                <a:gd name="T62" fmla="*/ 7938 w 83"/>
                <a:gd name="T63" fmla="*/ 14288 h 141"/>
                <a:gd name="T64" fmla="*/ 7938 w 83"/>
                <a:gd name="T65" fmla="*/ 25400 h 141"/>
                <a:gd name="T66" fmla="*/ 0 w 83"/>
                <a:gd name="T67" fmla="*/ 180975 h 141"/>
                <a:gd name="T68" fmla="*/ 0 w 83"/>
                <a:gd name="T69" fmla="*/ 188913 h 141"/>
                <a:gd name="T70" fmla="*/ 3175 w 83"/>
                <a:gd name="T71" fmla="*/ 203200 h 141"/>
                <a:gd name="T72" fmla="*/ 7938 w 83"/>
                <a:gd name="T73" fmla="*/ 209550 h 141"/>
                <a:gd name="T74" fmla="*/ 15875 w 83"/>
                <a:gd name="T75" fmla="*/ 211138 h 141"/>
                <a:gd name="T76" fmla="*/ 28575 w 83"/>
                <a:gd name="T77" fmla="*/ 214313 h 141"/>
                <a:gd name="T78" fmla="*/ 41275 w 83"/>
                <a:gd name="T79" fmla="*/ 211138 h 1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3" h="141">
                  <a:moveTo>
                    <a:pt x="26" y="133"/>
                  </a:moveTo>
                  <a:lnTo>
                    <a:pt x="30" y="132"/>
                  </a:lnTo>
                  <a:lnTo>
                    <a:pt x="34" y="130"/>
                  </a:lnTo>
                  <a:lnTo>
                    <a:pt x="37" y="126"/>
                  </a:lnTo>
                  <a:lnTo>
                    <a:pt x="39" y="128"/>
                  </a:lnTo>
                  <a:lnTo>
                    <a:pt x="41" y="133"/>
                  </a:lnTo>
                  <a:lnTo>
                    <a:pt x="44" y="137"/>
                  </a:lnTo>
                  <a:lnTo>
                    <a:pt x="48" y="139"/>
                  </a:lnTo>
                  <a:lnTo>
                    <a:pt x="51" y="141"/>
                  </a:lnTo>
                  <a:lnTo>
                    <a:pt x="59" y="141"/>
                  </a:lnTo>
                  <a:lnTo>
                    <a:pt x="64" y="141"/>
                  </a:lnTo>
                  <a:lnTo>
                    <a:pt x="69" y="139"/>
                  </a:lnTo>
                  <a:lnTo>
                    <a:pt x="75" y="135"/>
                  </a:lnTo>
                  <a:lnTo>
                    <a:pt x="80" y="130"/>
                  </a:lnTo>
                  <a:lnTo>
                    <a:pt x="83" y="121"/>
                  </a:lnTo>
                  <a:lnTo>
                    <a:pt x="83" y="110"/>
                  </a:lnTo>
                  <a:lnTo>
                    <a:pt x="80" y="96"/>
                  </a:lnTo>
                  <a:lnTo>
                    <a:pt x="80" y="93"/>
                  </a:lnTo>
                  <a:lnTo>
                    <a:pt x="75" y="87"/>
                  </a:lnTo>
                  <a:lnTo>
                    <a:pt x="67" y="82"/>
                  </a:lnTo>
                  <a:lnTo>
                    <a:pt x="62" y="80"/>
                  </a:lnTo>
                  <a:lnTo>
                    <a:pt x="55" y="80"/>
                  </a:lnTo>
                  <a:lnTo>
                    <a:pt x="51" y="7"/>
                  </a:lnTo>
                  <a:lnTo>
                    <a:pt x="51" y="5"/>
                  </a:lnTo>
                  <a:lnTo>
                    <a:pt x="50" y="3"/>
                  </a:lnTo>
                  <a:lnTo>
                    <a:pt x="46" y="2"/>
                  </a:lnTo>
                  <a:lnTo>
                    <a:pt x="41" y="0"/>
                  </a:lnTo>
                  <a:lnTo>
                    <a:pt x="34" y="0"/>
                  </a:lnTo>
                  <a:lnTo>
                    <a:pt x="23" y="0"/>
                  </a:lnTo>
                  <a:lnTo>
                    <a:pt x="9" y="3"/>
                  </a:lnTo>
                  <a:lnTo>
                    <a:pt x="7" y="3"/>
                  </a:lnTo>
                  <a:lnTo>
                    <a:pt x="5" y="9"/>
                  </a:lnTo>
                  <a:lnTo>
                    <a:pt x="5" y="16"/>
                  </a:lnTo>
                  <a:lnTo>
                    <a:pt x="0" y="114"/>
                  </a:lnTo>
                  <a:lnTo>
                    <a:pt x="0" y="119"/>
                  </a:lnTo>
                  <a:lnTo>
                    <a:pt x="2" y="128"/>
                  </a:lnTo>
                  <a:lnTo>
                    <a:pt x="5" y="132"/>
                  </a:lnTo>
                  <a:lnTo>
                    <a:pt x="10" y="133"/>
                  </a:lnTo>
                  <a:lnTo>
                    <a:pt x="18" y="135"/>
                  </a:lnTo>
                  <a:lnTo>
                    <a:pt x="26" y="1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0" name="Freeform 195"/>
            <p:cNvSpPr>
              <a:spLocks/>
            </p:cNvSpPr>
            <p:nvPr/>
          </p:nvSpPr>
          <p:spPr bwMode="auto">
            <a:xfrm>
              <a:off x="422571" y="2980145"/>
              <a:ext cx="479425" cy="342900"/>
            </a:xfrm>
            <a:custGeom>
              <a:avLst/>
              <a:gdLst>
                <a:gd name="T0" fmla="*/ 7938 w 302"/>
                <a:gd name="T1" fmla="*/ 49213 h 216"/>
                <a:gd name="T2" fmla="*/ 14288 w 302"/>
                <a:gd name="T3" fmla="*/ 20638 h 216"/>
                <a:gd name="T4" fmla="*/ 19050 w 302"/>
                <a:gd name="T5" fmla="*/ 9525 h 216"/>
                <a:gd name="T6" fmla="*/ 26988 w 302"/>
                <a:gd name="T7" fmla="*/ 0 h 216"/>
                <a:gd name="T8" fmla="*/ 479425 w 302"/>
                <a:gd name="T9" fmla="*/ 0 h 216"/>
                <a:gd name="T10" fmla="*/ 474663 w 302"/>
                <a:gd name="T11" fmla="*/ 6350 h 216"/>
                <a:gd name="T12" fmla="*/ 460375 w 302"/>
                <a:gd name="T13" fmla="*/ 20638 h 216"/>
                <a:gd name="T14" fmla="*/ 441325 w 302"/>
                <a:gd name="T15" fmla="*/ 46038 h 216"/>
                <a:gd name="T16" fmla="*/ 417513 w 302"/>
                <a:gd name="T17" fmla="*/ 79375 h 216"/>
                <a:gd name="T18" fmla="*/ 409575 w 302"/>
                <a:gd name="T19" fmla="*/ 101600 h 216"/>
                <a:gd name="T20" fmla="*/ 401638 w 302"/>
                <a:gd name="T21" fmla="*/ 127000 h 216"/>
                <a:gd name="T22" fmla="*/ 392113 w 302"/>
                <a:gd name="T23" fmla="*/ 155575 h 216"/>
                <a:gd name="T24" fmla="*/ 387350 w 302"/>
                <a:gd name="T25" fmla="*/ 187325 h 216"/>
                <a:gd name="T26" fmla="*/ 381000 w 302"/>
                <a:gd name="T27" fmla="*/ 220663 h 216"/>
                <a:gd name="T28" fmla="*/ 381000 w 302"/>
                <a:gd name="T29" fmla="*/ 257175 h 216"/>
                <a:gd name="T30" fmla="*/ 381000 w 302"/>
                <a:gd name="T31" fmla="*/ 296863 h 216"/>
                <a:gd name="T32" fmla="*/ 387350 w 302"/>
                <a:gd name="T33" fmla="*/ 342900 h 216"/>
                <a:gd name="T34" fmla="*/ 344488 w 302"/>
                <a:gd name="T35" fmla="*/ 325438 h 216"/>
                <a:gd name="T36" fmla="*/ 336550 w 302"/>
                <a:gd name="T37" fmla="*/ 268288 h 216"/>
                <a:gd name="T38" fmla="*/ 22225 w 302"/>
                <a:gd name="T39" fmla="*/ 238125 h 216"/>
                <a:gd name="T40" fmla="*/ 15875 w 302"/>
                <a:gd name="T41" fmla="*/ 227013 h 216"/>
                <a:gd name="T42" fmla="*/ 7938 w 302"/>
                <a:gd name="T43" fmla="*/ 187325 h 216"/>
                <a:gd name="T44" fmla="*/ 1588 w 302"/>
                <a:gd name="T45" fmla="*/ 158750 h 216"/>
                <a:gd name="T46" fmla="*/ 0 w 302"/>
                <a:gd name="T47" fmla="*/ 127000 h 216"/>
                <a:gd name="T48" fmla="*/ 1588 w 302"/>
                <a:gd name="T49" fmla="*/ 90488 h 216"/>
                <a:gd name="T50" fmla="*/ 7938 w 302"/>
                <a:gd name="T51" fmla="*/ 49213 h 2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2" h="216">
                  <a:moveTo>
                    <a:pt x="5" y="31"/>
                  </a:moveTo>
                  <a:lnTo>
                    <a:pt x="9" y="13"/>
                  </a:lnTo>
                  <a:lnTo>
                    <a:pt x="12" y="6"/>
                  </a:lnTo>
                  <a:lnTo>
                    <a:pt x="17" y="0"/>
                  </a:lnTo>
                  <a:lnTo>
                    <a:pt x="302" y="0"/>
                  </a:lnTo>
                  <a:lnTo>
                    <a:pt x="299" y="4"/>
                  </a:lnTo>
                  <a:lnTo>
                    <a:pt x="290" y="13"/>
                  </a:lnTo>
                  <a:lnTo>
                    <a:pt x="278" y="29"/>
                  </a:lnTo>
                  <a:lnTo>
                    <a:pt x="263" y="50"/>
                  </a:lnTo>
                  <a:lnTo>
                    <a:pt x="258" y="64"/>
                  </a:lnTo>
                  <a:lnTo>
                    <a:pt x="253" y="80"/>
                  </a:lnTo>
                  <a:lnTo>
                    <a:pt x="247" y="98"/>
                  </a:lnTo>
                  <a:lnTo>
                    <a:pt x="244" y="118"/>
                  </a:lnTo>
                  <a:lnTo>
                    <a:pt x="240" y="139"/>
                  </a:lnTo>
                  <a:lnTo>
                    <a:pt x="240" y="162"/>
                  </a:lnTo>
                  <a:lnTo>
                    <a:pt x="240" y="187"/>
                  </a:lnTo>
                  <a:lnTo>
                    <a:pt x="244" y="216"/>
                  </a:lnTo>
                  <a:lnTo>
                    <a:pt x="217" y="205"/>
                  </a:lnTo>
                  <a:lnTo>
                    <a:pt x="212" y="169"/>
                  </a:lnTo>
                  <a:lnTo>
                    <a:pt x="14" y="150"/>
                  </a:lnTo>
                  <a:lnTo>
                    <a:pt x="10" y="143"/>
                  </a:lnTo>
                  <a:lnTo>
                    <a:pt x="5" y="118"/>
                  </a:lnTo>
                  <a:lnTo>
                    <a:pt x="1" y="100"/>
                  </a:lnTo>
                  <a:lnTo>
                    <a:pt x="0" y="80"/>
                  </a:lnTo>
                  <a:lnTo>
                    <a:pt x="1" y="57"/>
                  </a:lnTo>
                  <a:lnTo>
                    <a:pt x="5" y="31"/>
                  </a:lnTo>
                  <a:close/>
                </a:path>
              </a:pathLst>
            </a:custGeom>
            <a:solidFill>
              <a:srgbClr val="4444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1" name="Freeform 196"/>
            <p:cNvSpPr>
              <a:spLocks/>
            </p:cNvSpPr>
            <p:nvPr/>
          </p:nvSpPr>
          <p:spPr bwMode="auto">
            <a:xfrm>
              <a:off x="449559" y="2711858"/>
              <a:ext cx="42862" cy="268287"/>
            </a:xfrm>
            <a:custGeom>
              <a:avLst/>
              <a:gdLst>
                <a:gd name="T0" fmla="*/ 9525 w 27"/>
                <a:gd name="T1" fmla="*/ 0 h 169"/>
                <a:gd name="T2" fmla="*/ 14287 w 27"/>
                <a:gd name="T3" fmla="*/ 3175 h 169"/>
                <a:gd name="T4" fmla="*/ 25400 w 27"/>
                <a:gd name="T5" fmla="*/ 17462 h 169"/>
                <a:gd name="T6" fmla="*/ 31750 w 27"/>
                <a:gd name="T7" fmla="*/ 28575 h 169"/>
                <a:gd name="T8" fmla="*/ 38100 w 27"/>
                <a:gd name="T9" fmla="*/ 39687 h 169"/>
                <a:gd name="T10" fmla="*/ 42862 w 27"/>
                <a:gd name="T11" fmla="*/ 60325 h 169"/>
                <a:gd name="T12" fmla="*/ 42862 w 27"/>
                <a:gd name="T13" fmla="*/ 79375 h 169"/>
                <a:gd name="T14" fmla="*/ 42862 w 27"/>
                <a:gd name="T15" fmla="*/ 268287 h 169"/>
                <a:gd name="T16" fmla="*/ 0 w 27"/>
                <a:gd name="T17" fmla="*/ 268287 h 169"/>
                <a:gd name="T18" fmla="*/ 3175 w 27"/>
                <a:gd name="T19" fmla="*/ 141287 h 169"/>
                <a:gd name="T20" fmla="*/ 3175 w 27"/>
                <a:gd name="T21" fmla="*/ 50800 h 169"/>
                <a:gd name="T22" fmla="*/ 6350 w 27"/>
                <a:gd name="T23" fmla="*/ 17462 h 169"/>
                <a:gd name="T24" fmla="*/ 9525 w 27"/>
                <a:gd name="T25" fmla="*/ 0 h 1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7" h="169">
                  <a:moveTo>
                    <a:pt x="6" y="0"/>
                  </a:moveTo>
                  <a:lnTo>
                    <a:pt x="9" y="2"/>
                  </a:lnTo>
                  <a:lnTo>
                    <a:pt x="16" y="11"/>
                  </a:lnTo>
                  <a:lnTo>
                    <a:pt x="20" y="18"/>
                  </a:lnTo>
                  <a:lnTo>
                    <a:pt x="24" y="25"/>
                  </a:lnTo>
                  <a:lnTo>
                    <a:pt x="27" y="38"/>
                  </a:lnTo>
                  <a:lnTo>
                    <a:pt x="27" y="50"/>
                  </a:lnTo>
                  <a:lnTo>
                    <a:pt x="27" y="169"/>
                  </a:lnTo>
                  <a:lnTo>
                    <a:pt x="0" y="169"/>
                  </a:lnTo>
                  <a:lnTo>
                    <a:pt x="2" y="89"/>
                  </a:lnTo>
                  <a:lnTo>
                    <a:pt x="2" y="32"/>
                  </a:lnTo>
                  <a:lnTo>
                    <a:pt x="4" y="11"/>
                  </a:lnTo>
                  <a:lnTo>
                    <a:pt x="6" y="0"/>
                  </a:lnTo>
                  <a:close/>
                </a:path>
              </a:pathLst>
            </a:custGeom>
            <a:solidFill>
              <a:srgbClr val="6F16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2" name="Freeform 197"/>
            <p:cNvSpPr>
              <a:spLocks/>
            </p:cNvSpPr>
            <p:nvPr/>
          </p:nvSpPr>
          <p:spPr bwMode="auto">
            <a:xfrm>
              <a:off x="951209" y="3076983"/>
              <a:ext cx="287337" cy="288925"/>
            </a:xfrm>
            <a:custGeom>
              <a:avLst/>
              <a:gdLst>
                <a:gd name="T0" fmla="*/ 287337 w 181"/>
                <a:gd name="T1" fmla="*/ 144463 h 182"/>
                <a:gd name="T2" fmla="*/ 285750 w 181"/>
                <a:gd name="T3" fmla="*/ 171450 h 182"/>
                <a:gd name="T4" fmla="*/ 276225 w 181"/>
                <a:gd name="T5" fmla="*/ 200025 h 182"/>
                <a:gd name="T6" fmla="*/ 265112 w 181"/>
                <a:gd name="T7" fmla="*/ 223838 h 182"/>
                <a:gd name="T8" fmla="*/ 246062 w 181"/>
                <a:gd name="T9" fmla="*/ 246063 h 182"/>
                <a:gd name="T10" fmla="*/ 225425 w 181"/>
                <a:gd name="T11" fmla="*/ 261938 h 182"/>
                <a:gd name="T12" fmla="*/ 200025 w 181"/>
                <a:gd name="T13" fmla="*/ 276225 h 182"/>
                <a:gd name="T14" fmla="*/ 174625 w 181"/>
                <a:gd name="T15" fmla="*/ 285750 h 182"/>
                <a:gd name="T16" fmla="*/ 144462 w 181"/>
                <a:gd name="T17" fmla="*/ 288925 h 182"/>
                <a:gd name="T18" fmla="*/ 115887 w 181"/>
                <a:gd name="T19" fmla="*/ 285750 h 182"/>
                <a:gd name="T20" fmla="*/ 87312 w 181"/>
                <a:gd name="T21" fmla="*/ 276225 h 182"/>
                <a:gd name="T22" fmla="*/ 65087 w 181"/>
                <a:gd name="T23" fmla="*/ 261938 h 182"/>
                <a:gd name="T24" fmla="*/ 41275 w 181"/>
                <a:gd name="T25" fmla="*/ 246063 h 182"/>
                <a:gd name="T26" fmla="*/ 25400 w 181"/>
                <a:gd name="T27" fmla="*/ 223838 h 182"/>
                <a:gd name="T28" fmla="*/ 11112 w 181"/>
                <a:gd name="T29" fmla="*/ 200025 h 182"/>
                <a:gd name="T30" fmla="*/ 3175 w 181"/>
                <a:gd name="T31" fmla="*/ 171450 h 182"/>
                <a:gd name="T32" fmla="*/ 0 w 181"/>
                <a:gd name="T33" fmla="*/ 144463 h 182"/>
                <a:gd name="T34" fmla="*/ 3175 w 181"/>
                <a:gd name="T35" fmla="*/ 115888 h 182"/>
                <a:gd name="T36" fmla="*/ 11112 w 181"/>
                <a:gd name="T37" fmla="*/ 87313 h 182"/>
                <a:gd name="T38" fmla="*/ 25400 w 181"/>
                <a:gd name="T39" fmla="*/ 61913 h 182"/>
                <a:gd name="T40" fmla="*/ 41275 w 181"/>
                <a:gd name="T41" fmla="*/ 42863 h 182"/>
                <a:gd name="T42" fmla="*/ 65087 w 181"/>
                <a:gd name="T43" fmla="*/ 25400 h 182"/>
                <a:gd name="T44" fmla="*/ 87312 w 181"/>
                <a:gd name="T45" fmla="*/ 11113 h 182"/>
                <a:gd name="T46" fmla="*/ 115887 w 181"/>
                <a:gd name="T47" fmla="*/ 3175 h 182"/>
                <a:gd name="T48" fmla="*/ 144462 w 181"/>
                <a:gd name="T49" fmla="*/ 0 h 182"/>
                <a:gd name="T50" fmla="*/ 174625 w 181"/>
                <a:gd name="T51" fmla="*/ 3175 h 182"/>
                <a:gd name="T52" fmla="*/ 200025 w 181"/>
                <a:gd name="T53" fmla="*/ 11113 h 182"/>
                <a:gd name="T54" fmla="*/ 225425 w 181"/>
                <a:gd name="T55" fmla="*/ 25400 h 182"/>
                <a:gd name="T56" fmla="*/ 246062 w 181"/>
                <a:gd name="T57" fmla="*/ 42863 h 182"/>
                <a:gd name="T58" fmla="*/ 265112 w 181"/>
                <a:gd name="T59" fmla="*/ 61913 h 182"/>
                <a:gd name="T60" fmla="*/ 276225 w 181"/>
                <a:gd name="T61" fmla="*/ 87313 h 182"/>
                <a:gd name="T62" fmla="*/ 285750 w 181"/>
                <a:gd name="T63" fmla="*/ 115888 h 182"/>
                <a:gd name="T64" fmla="*/ 287337 w 181"/>
                <a:gd name="T65" fmla="*/ 144463 h 1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1" h="182">
                  <a:moveTo>
                    <a:pt x="181" y="91"/>
                  </a:moveTo>
                  <a:lnTo>
                    <a:pt x="180" y="108"/>
                  </a:lnTo>
                  <a:lnTo>
                    <a:pt x="174" y="126"/>
                  </a:lnTo>
                  <a:lnTo>
                    <a:pt x="167" y="141"/>
                  </a:lnTo>
                  <a:lnTo>
                    <a:pt x="155" y="155"/>
                  </a:lnTo>
                  <a:lnTo>
                    <a:pt x="142" y="165"/>
                  </a:lnTo>
                  <a:lnTo>
                    <a:pt x="126" y="174"/>
                  </a:lnTo>
                  <a:lnTo>
                    <a:pt x="110" y="180"/>
                  </a:lnTo>
                  <a:lnTo>
                    <a:pt x="91" y="182"/>
                  </a:lnTo>
                  <a:lnTo>
                    <a:pt x="73" y="180"/>
                  </a:lnTo>
                  <a:lnTo>
                    <a:pt x="55" y="174"/>
                  </a:lnTo>
                  <a:lnTo>
                    <a:pt x="41" y="165"/>
                  </a:lnTo>
                  <a:lnTo>
                    <a:pt x="26" y="155"/>
                  </a:lnTo>
                  <a:lnTo>
                    <a:pt x="16" y="141"/>
                  </a:lnTo>
                  <a:lnTo>
                    <a:pt x="7" y="126"/>
                  </a:lnTo>
                  <a:lnTo>
                    <a:pt x="2" y="108"/>
                  </a:lnTo>
                  <a:lnTo>
                    <a:pt x="0" y="91"/>
                  </a:lnTo>
                  <a:lnTo>
                    <a:pt x="2" y="73"/>
                  </a:lnTo>
                  <a:lnTo>
                    <a:pt x="7" y="55"/>
                  </a:lnTo>
                  <a:lnTo>
                    <a:pt x="16" y="39"/>
                  </a:lnTo>
                  <a:lnTo>
                    <a:pt x="26" y="27"/>
                  </a:lnTo>
                  <a:lnTo>
                    <a:pt x="41" y="16"/>
                  </a:lnTo>
                  <a:lnTo>
                    <a:pt x="55" y="7"/>
                  </a:lnTo>
                  <a:lnTo>
                    <a:pt x="73" y="2"/>
                  </a:lnTo>
                  <a:lnTo>
                    <a:pt x="91" y="0"/>
                  </a:lnTo>
                  <a:lnTo>
                    <a:pt x="110" y="2"/>
                  </a:lnTo>
                  <a:lnTo>
                    <a:pt x="126" y="7"/>
                  </a:lnTo>
                  <a:lnTo>
                    <a:pt x="142" y="16"/>
                  </a:lnTo>
                  <a:lnTo>
                    <a:pt x="155" y="27"/>
                  </a:lnTo>
                  <a:lnTo>
                    <a:pt x="167" y="39"/>
                  </a:lnTo>
                  <a:lnTo>
                    <a:pt x="174" y="55"/>
                  </a:lnTo>
                  <a:lnTo>
                    <a:pt x="180" y="73"/>
                  </a:lnTo>
                  <a:lnTo>
                    <a:pt x="181" y="91"/>
                  </a:lnTo>
                  <a:close/>
                </a:path>
              </a:pathLst>
            </a:custGeom>
            <a:solidFill>
              <a:srgbClr val="9389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63" name="Group 476"/>
            <p:cNvGrpSpPr>
              <a:grpSpLocks/>
            </p:cNvGrpSpPr>
            <p:nvPr/>
          </p:nvGrpSpPr>
          <p:grpSpPr bwMode="auto">
            <a:xfrm>
              <a:off x="990896" y="3119845"/>
              <a:ext cx="211138" cy="207963"/>
              <a:chOff x="706" y="1838"/>
              <a:chExt cx="133" cy="131"/>
            </a:xfrm>
          </p:grpSpPr>
          <p:sp>
            <p:nvSpPr>
              <p:cNvPr id="64" name="Freeform 198"/>
              <p:cNvSpPr>
                <a:spLocks/>
              </p:cNvSpPr>
              <p:nvPr/>
            </p:nvSpPr>
            <p:spPr bwMode="auto">
              <a:xfrm>
                <a:off x="747" y="1879"/>
                <a:ext cx="46" cy="46"/>
              </a:xfrm>
              <a:custGeom>
                <a:avLst/>
                <a:gdLst>
                  <a:gd name="T0" fmla="*/ 23 w 46"/>
                  <a:gd name="T1" fmla="*/ 0 h 46"/>
                  <a:gd name="T2" fmla="*/ 14 w 46"/>
                  <a:gd name="T3" fmla="*/ 1 h 46"/>
                  <a:gd name="T4" fmla="*/ 7 w 46"/>
                  <a:gd name="T5" fmla="*/ 7 h 46"/>
                  <a:gd name="T6" fmla="*/ 1 w 46"/>
                  <a:gd name="T7" fmla="*/ 14 h 46"/>
                  <a:gd name="T8" fmla="*/ 0 w 46"/>
                  <a:gd name="T9" fmla="*/ 23 h 46"/>
                  <a:gd name="T10" fmla="*/ 1 w 46"/>
                  <a:gd name="T11" fmla="*/ 32 h 46"/>
                  <a:gd name="T12" fmla="*/ 7 w 46"/>
                  <a:gd name="T13" fmla="*/ 39 h 46"/>
                  <a:gd name="T14" fmla="*/ 14 w 46"/>
                  <a:gd name="T15" fmla="*/ 44 h 46"/>
                  <a:gd name="T16" fmla="*/ 23 w 46"/>
                  <a:gd name="T17" fmla="*/ 46 h 46"/>
                  <a:gd name="T18" fmla="*/ 32 w 46"/>
                  <a:gd name="T19" fmla="*/ 44 h 46"/>
                  <a:gd name="T20" fmla="*/ 39 w 46"/>
                  <a:gd name="T21" fmla="*/ 39 h 46"/>
                  <a:gd name="T22" fmla="*/ 44 w 46"/>
                  <a:gd name="T23" fmla="*/ 32 h 46"/>
                  <a:gd name="T24" fmla="*/ 46 w 46"/>
                  <a:gd name="T25" fmla="*/ 23 h 46"/>
                  <a:gd name="T26" fmla="*/ 44 w 46"/>
                  <a:gd name="T27" fmla="*/ 14 h 46"/>
                  <a:gd name="T28" fmla="*/ 39 w 46"/>
                  <a:gd name="T29" fmla="*/ 7 h 46"/>
                  <a:gd name="T30" fmla="*/ 32 w 46"/>
                  <a:gd name="T31" fmla="*/ 1 h 46"/>
                  <a:gd name="T32" fmla="*/ 23 w 46"/>
                  <a:gd name="T33" fmla="*/ 0 h 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6" h="46">
                    <a:moveTo>
                      <a:pt x="23" y="0"/>
                    </a:moveTo>
                    <a:lnTo>
                      <a:pt x="14" y="1"/>
                    </a:lnTo>
                    <a:lnTo>
                      <a:pt x="7" y="7"/>
                    </a:lnTo>
                    <a:lnTo>
                      <a:pt x="1" y="14"/>
                    </a:lnTo>
                    <a:lnTo>
                      <a:pt x="0" y="23"/>
                    </a:lnTo>
                    <a:lnTo>
                      <a:pt x="1" y="32"/>
                    </a:lnTo>
                    <a:lnTo>
                      <a:pt x="7" y="39"/>
                    </a:lnTo>
                    <a:lnTo>
                      <a:pt x="14" y="44"/>
                    </a:lnTo>
                    <a:lnTo>
                      <a:pt x="23" y="46"/>
                    </a:lnTo>
                    <a:lnTo>
                      <a:pt x="32" y="44"/>
                    </a:lnTo>
                    <a:lnTo>
                      <a:pt x="39" y="39"/>
                    </a:lnTo>
                    <a:lnTo>
                      <a:pt x="44" y="32"/>
                    </a:lnTo>
                    <a:lnTo>
                      <a:pt x="46" y="23"/>
                    </a:lnTo>
                    <a:lnTo>
                      <a:pt x="44" y="14"/>
                    </a:lnTo>
                    <a:lnTo>
                      <a:pt x="39" y="7"/>
                    </a:lnTo>
                    <a:lnTo>
                      <a:pt x="32" y="1"/>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5" name="Freeform 199"/>
              <p:cNvSpPr>
                <a:spLocks/>
              </p:cNvSpPr>
              <p:nvPr/>
            </p:nvSpPr>
            <p:spPr bwMode="auto">
              <a:xfrm>
                <a:off x="736" y="1864"/>
                <a:ext cx="18" cy="16"/>
              </a:xfrm>
              <a:custGeom>
                <a:avLst/>
                <a:gdLst>
                  <a:gd name="T0" fmla="*/ 9 w 18"/>
                  <a:gd name="T1" fmla="*/ 0 h 16"/>
                  <a:gd name="T2" fmla="*/ 5 w 18"/>
                  <a:gd name="T3" fmla="*/ 0 h 16"/>
                  <a:gd name="T4" fmla="*/ 2 w 18"/>
                  <a:gd name="T5" fmla="*/ 2 h 16"/>
                  <a:gd name="T6" fmla="*/ 0 w 18"/>
                  <a:gd name="T7" fmla="*/ 6 h 16"/>
                  <a:gd name="T8" fmla="*/ 0 w 18"/>
                  <a:gd name="T9" fmla="*/ 9 h 16"/>
                  <a:gd name="T10" fmla="*/ 0 w 18"/>
                  <a:gd name="T11" fmla="*/ 11 h 16"/>
                  <a:gd name="T12" fmla="*/ 2 w 18"/>
                  <a:gd name="T13" fmla="*/ 15 h 16"/>
                  <a:gd name="T14" fmla="*/ 5 w 18"/>
                  <a:gd name="T15" fmla="*/ 16 h 16"/>
                  <a:gd name="T16" fmla="*/ 9 w 18"/>
                  <a:gd name="T17" fmla="*/ 16 h 16"/>
                  <a:gd name="T18" fmla="*/ 12 w 18"/>
                  <a:gd name="T19" fmla="*/ 16 h 16"/>
                  <a:gd name="T20" fmla="*/ 14 w 18"/>
                  <a:gd name="T21" fmla="*/ 15 h 16"/>
                  <a:gd name="T22" fmla="*/ 16 w 18"/>
                  <a:gd name="T23" fmla="*/ 11 h 16"/>
                  <a:gd name="T24" fmla="*/ 18 w 18"/>
                  <a:gd name="T25" fmla="*/ 9 h 16"/>
                  <a:gd name="T26" fmla="*/ 16 w 18"/>
                  <a:gd name="T27" fmla="*/ 6 h 16"/>
                  <a:gd name="T28" fmla="*/ 14 w 18"/>
                  <a:gd name="T29" fmla="*/ 2 h 16"/>
                  <a:gd name="T30" fmla="*/ 12 w 18"/>
                  <a:gd name="T31" fmla="*/ 0 h 16"/>
                  <a:gd name="T32" fmla="*/ 9 w 18"/>
                  <a:gd name="T33" fmla="*/ 0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 h="16">
                    <a:moveTo>
                      <a:pt x="9" y="0"/>
                    </a:moveTo>
                    <a:lnTo>
                      <a:pt x="5" y="0"/>
                    </a:lnTo>
                    <a:lnTo>
                      <a:pt x="2" y="2"/>
                    </a:lnTo>
                    <a:lnTo>
                      <a:pt x="0" y="6"/>
                    </a:lnTo>
                    <a:lnTo>
                      <a:pt x="0" y="9"/>
                    </a:lnTo>
                    <a:lnTo>
                      <a:pt x="0" y="11"/>
                    </a:lnTo>
                    <a:lnTo>
                      <a:pt x="2" y="15"/>
                    </a:lnTo>
                    <a:lnTo>
                      <a:pt x="5" y="16"/>
                    </a:lnTo>
                    <a:lnTo>
                      <a:pt x="9" y="16"/>
                    </a:lnTo>
                    <a:lnTo>
                      <a:pt x="12" y="16"/>
                    </a:lnTo>
                    <a:lnTo>
                      <a:pt x="14" y="15"/>
                    </a:lnTo>
                    <a:lnTo>
                      <a:pt x="16" y="11"/>
                    </a:lnTo>
                    <a:lnTo>
                      <a:pt x="18" y="9"/>
                    </a:lnTo>
                    <a:lnTo>
                      <a:pt x="16" y="6"/>
                    </a:lnTo>
                    <a:lnTo>
                      <a:pt x="14" y="2"/>
                    </a:lnTo>
                    <a:lnTo>
                      <a:pt x="12"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6" name="Freeform 200"/>
              <p:cNvSpPr>
                <a:spLocks/>
              </p:cNvSpPr>
              <p:nvPr/>
            </p:nvSpPr>
            <p:spPr bwMode="auto">
              <a:xfrm>
                <a:off x="727" y="1911"/>
                <a:ext cx="18" cy="17"/>
              </a:xfrm>
              <a:custGeom>
                <a:avLst/>
                <a:gdLst>
                  <a:gd name="T0" fmla="*/ 9 w 18"/>
                  <a:gd name="T1" fmla="*/ 0 h 17"/>
                  <a:gd name="T2" fmla="*/ 5 w 18"/>
                  <a:gd name="T3" fmla="*/ 1 h 17"/>
                  <a:gd name="T4" fmla="*/ 2 w 18"/>
                  <a:gd name="T5" fmla="*/ 3 h 17"/>
                  <a:gd name="T6" fmla="*/ 0 w 18"/>
                  <a:gd name="T7" fmla="*/ 5 h 17"/>
                  <a:gd name="T8" fmla="*/ 0 w 18"/>
                  <a:gd name="T9" fmla="*/ 8 h 17"/>
                  <a:gd name="T10" fmla="*/ 0 w 18"/>
                  <a:gd name="T11" fmla="*/ 12 h 17"/>
                  <a:gd name="T12" fmla="*/ 2 w 18"/>
                  <a:gd name="T13" fmla="*/ 16 h 17"/>
                  <a:gd name="T14" fmla="*/ 5 w 18"/>
                  <a:gd name="T15" fmla="*/ 17 h 17"/>
                  <a:gd name="T16" fmla="*/ 9 w 18"/>
                  <a:gd name="T17" fmla="*/ 17 h 17"/>
                  <a:gd name="T18" fmla="*/ 13 w 18"/>
                  <a:gd name="T19" fmla="*/ 17 h 17"/>
                  <a:gd name="T20" fmla="*/ 14 w 18"/>
                  <a:gd name="T21" fmla="*/ 16 h 17"/>
                  <a:gd name="T22" fmla="*/ 16 w 18"/>
                  <a:gd name="T23" fmla="*/ 12 h 17"/>
                  <a:gd name="T24" fmla="*/ 18 w 18"/>
                  <a:gd name="T25" fmla="*/ 8 h 17"/>
                  <a:gd name="T26" fmla="*/ 16 w 18"/>
                  <a:gd name="T27" fmla="*/ 5 h 17"/>
                  <a:gd name="T28" fmla="*/ 14 w 18"/>
                  <a:gd name="T29" fmla="*/ 3 h 17"/>
                  <a:gd name="T30" fmla="*/ 13 w 18"/>
                  <a:gd name="T31" fmla="*/ 1 h 17"/>
                  <a:gd name="T32" fmla="*/ 9 w 18"/>
                  <a:gd name="T33" fmla="*/ 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 h="17">
                    <a:moveTo>
                      <a:pt x="9" y="0"/>
                    </a:moveTo>
                    <a:lnTo>
                      <a:pt x="5" y="1"/>
                    </a:lnTo>
                    <a:lnTo>
                      <a:pt x="2" y="3"/>
                    </a:lnTo>
                    <a:lnTo>
                      <a:pt x="0" y="5"/>
                    </a:lnTo>
                    <a:lnTo>
                      <a:pt x="0" y="8"/>
                    </a:lnTo>
                    <a:lnTo>
                      <a:pt x="0" y="12"/>
                    </a:lnTo>
                    <a:lnTo>
                      <a:pt x="2" y="16"/>
                    </a:lnTo>
                    <a:lnTo>
                      <a:pt x="5" y="17"/>
                    </a:lnTo>
                    <a:lnTo>
                      <a:pt x="9" y="17"/>
                    </a:lnTo>
                    <a:lnTo>
                      <a:pt x="13" y="17"/>
                    </a:lnTo>
                    <a:lnTo>
                      <a:pt x="14" y="16"/>
                    </a:lnTo>
                    <a:lnTo>
                      <a:pt x="16" y="12"/>
                    </a:lnTo>
                    <a:lnTo>
                      <a:pt x="18" y="8"/>
                    </a:lnTo>
                    <a:lnTo>
                      <a:pt x="16" y="5"/>
                    </a:lnTo>
                    <a:lnTo>
                      <a:pt x="14" y="3"/>
                    </a:lnTo>
                    <a:lnTo>
                      <a:pt x="13" y="1"/>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7" name="Freeform 201"/>
              <p:cNvSpPr>
                <a:spLocks/>
              </p:cNvSpPr>
              <p:nvPr/>
            </p:nvSpPr>
            <p:spPr bwMode="auto">
              <a:xfrm>
                <a:off x="768" y="1932"/>
                <a:ext cx="18" cy="18"/>
              </a:xfrm>
              <a:custGeom>
                <a:avLst/>
                <a:gdLst>
                  <a:gd name="T0" fmla="*/ 9 w 18"/>
                  <a:gd name="T1" fmla="*/ 0 h 18"/>
                  <a:gd name="T2" fmla="*/ 5 w 18"/>
                  <a:gd name="T3" fmla="*/ 0 h 18"/>
                  <a:gd name="T4" fmla="*/ 2 w 18"/>
                  <a:gd name="T5" fmla="*/ 2 h 18"/>
                  <a:gd name="T6" fmla="*/ 0 w 18"/>
                  <a:gd name="T7" fmla="*/ 5 h 18"/>
                  <a:gd name="T8" fmla="*/ 0 w 18"/>
                  <a:gd name="T9" fmla="*/ 9 h 18"/>
                  <a:gd name="T10" fmla="*/ 0 w 18"/>
                  <a:gd name="T11" fmla="*/ 12 h 18"/>
                  <a:gd name="T12" fmla="*/ 2 w 18"/>
                  <a:gd name="T13" fmla="*/ 14 h 18"/>
                  <a:gd name="T14" fmla="*/ 5 w 18"/>
                  <a:gd name="T15" fmla="*/ 16 h 18"/>
                  <a:gd name="T16" fmla="*/ 9 w 18"/>
                  <a:gd name="T17" fmla="*/ 18 h 18"/>
                  <a:gd name="T18" fmla="*/ 13 w 18"/>
                  <a:gd name="T19" fmla="*/ 16 h 18"/>
                  <a:gd name="T20" fmla="*/ 14 w 18"/>
                  <a:gd name="T21" fmla="*/ 14 h 18"/>
                  <a:gd name="T22" fmla="*/ 16 w 18"/>
                  <a:gd name="T23" fmla="*/ 12 h 18"/>
                  <a:gd name="T24" fmla="*/ 18 w 18"/>
                  <a:gd name="T25" fmla="*/ 9 h 18"/>
                  <a:gd name="T26" fmla="*/ 16 w 18"/>
                  <a:gd name="T27" fmla="*/ 5 h 18"/>
                  <a:gd name="T28" fmla="*/ 14 w 18"/>
                  <a:gd name="T29" fmla="*/ 2 h 18"/>
                  <a:gd name="T30" fmla="*/ 13 w 18"/>
                  <a:gd name="T31" fmla="*/ 0 h 18"/>
                  <a:gd name="T32" fmla="*/ 9 w 18"/>
                  <a:gd name="T33" fmla="*/ 0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 h="18">
                    <a:moveTo>
                      <a:pt x="9" y="0"/>
                    </a:moveTo>
                    <a:lnTo>
                      <a:pt x="5" y="0"/>
                    </a:lnTo>
                    <a:lnTo>
                      <a:pt x="2" y="2"/>
                    </a:lnTo>
                    <a:lnTo>
                      <a:pt x="0" y="5"/>
                    </a:lnTo>
                    <a:lnTo>
                      <a:pt x="0" y="9"/>
                    </a:lnTo>
                    <a:lnTo>
                      <a:pt x="0" y="12"/>
                    </a:lnTo>
                    <a:lnTo>
                      <a:pt x="2" y="14"/>
                    </a:lnTo>
                    <a:lnTo>
                      <a:pt x="5" y="16"/>
                    </a:lnTo>
                    <a:lnTo>
                      <a:pt x="9" y="18"/>
                    </a:lnTo>
                    <a:lnTo>
                      <a:pt x="13" y="16"/>
                    </a:lnTo>
                    <a:lnTo>
                      <a:pt x="14" y="14"/>
                    </a:lnTo>
                    <a:lnTo>
                      <a:pt x="16" y="12"/>
                    </a:lnTo>
                    <a:lnTo>
                      <a:pt x="18" y="9"/>
                    </a:lnTo>
                    <a:lnTo>
                      <a:pt x="16" y="5"/>
                    </a:lnTo>
                    <a:lnTo>
                      <a:pt x="14" y="2"/>
                    </a:lnTo>
                    <a:lnTo>
                      <a:pt x="13"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8" name="Freeform 202"/>
              <p:cNvSpPr>
                <a:spLocks/>
              </p:cNvSpPr>
              <p:nvPr/>
            </p:nvSpPr>
            <p:spPr bwMode="auto">
              <a:xfrm>
                <a:off x="800" y="1902"/>
                <a:ext cx="16" cy="17"/>
              </a:xfrm>
              <a:custGeom>
                <a:avLst/>
                <a:gdLst>
                  <a:gd name="T0" fmla="*/ 7 w 16"/>
                  <a:gd name="T1" fmla="*/ 0 h 17"/>
                  <a:gd name="T2" fmla="*/ 4 w 16"/>
                  <a:gd name="T3" fmla="*/ 0 h 17"/>
                  <a:gd name="T4" fmla="*/ 2 w 16"/>
                  <a:gd name="T5" fmla="*/ 1 h 17"/>
                  <a:gd name="T6" fmla="*/ 0 w 16"/>
                  <a:gd name="T7" fmla="*/ 5 h 17"/>
                  <a:gd name="T8" fmla="*/ 0 w 16"/>
                  <a:gd name="T9" fmla="*/ 9 h 17"/>
                  <a:gd name="T10" fmla="*/ 0 w 16"/>
                  <a:gd name="T11" fmla="*/ 12 h 17"/>
                  <a:gd name="T12" fmla="*/ 2 w 16"/>
                  <a:gd name="T13" fmla="*/ 14 h 17"/>
                  <a:gd name="T14" fmla="*/ 4 w 16"/>
                  <a:gd name="T15" fmla="*/ 16 h 17"/>
                  <a:gd name="T16" fmla="*/ 7 w 16"/>
                  <a:gd name="T17" fmla="*/ 17 h 17"/>
                  <a:gd name="T18" fmla="*/ 11 w 16"/>
                  <a:gd name="T19" fmla="*/ 16 h 17"/>
                  <a:gd name="T20" fmla="*/ 14 w 16"/>
                  <a:gd name="T21" fmla="*/ 14 h 17"/>
                  <a:gd name="T22" fmla="*/ 16 w 16"/>
                  <a:gd name="T23" fmla="*/ 12 h 17"/>
                  <a:gd name="T24" fmla="*/ 16 w 16"/>
                  <a:gd name="T25" fmla="*/ 9 h 17"/>
                  <a:gd name="T26" fmla="*/ 16 w 16"/>
                  <a:gd name="T27" fmla="*/ 5 h 17"/>
                  <a:gd name="T28" fmla="*/ 14 w 16"/>
                  <a:gd name="T29" fmla="*/ 1 h 17"/>
                  <a:gd name="T30" fmla="*/ 11 w 16"/>
                  <a:gd name="T31" fmla="*/ 0 h 17"/>
                  <a:gd name="T32" fmla="*/ 7 w 16"/>
                  <a:gd name="T33" fmla="*/ 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 h="17">
                    <a:moveTo>
                      <a:pt x="7" y="0"/>
                    </a:moveTo>
                    <a:lnTo>
                      <a:pt x="4" y="0"/>
                    </a:lnTo>
                    <a:lnTo>
                      <a:pt x="2" y="1"/>
                    </a:lnTo>
                    <a:lnTo>
                      <a:pt x="0" y="5"/>
                    </a:lnTo>
                    <a:lnTo>
                      <a:pt x="0" y="9"/>
                    </a:lnTo>
                    <a:lnTo>
                      <a:pt x="0" y="12"/>
                    </a:lnTo>
                    <a:lnTo>
                      <a:pt x="2" y="14"/>
                    </a:lnTo>
                    <a:lnTo>
                      <a:pt x="4" y="16"/>
                    </a:lnTo>
                    <a:lnTo>
                      <a:pt x="7" y="17"/>
                    </a:lnTo>
                    <a:lnTo>
                      <a:pt x="11" y="16"/>
                    </a:lnTo>
                    <a:lnTo>
                      <a:pt x="14" y="14"/>
                    </a:lnTo>
                    <a:lnTo>
                      <a:pt x="16" y="12"/>
                    </a:lnTo>
                    <a:lnTo>
                      <a:pt x="16" y="9"/>
                    </a:lnTo>
                    <a:lnTo>
                      <a:pt x="16" y="5"/>
                    </a:lnTo>
                    <a:lnTo>
                      <a:pt x="14" y="1"/>
                    </a:lnTo>
                    <a:lnTo>
                      <a:pt x="11" y="0"/>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9" name="Freeform 203"/>
              <p:cNvSpPr>
                <a:spLocks/>
              </p:cNvSpPr>
              <p:nvPr/>
            </p:nvSpPr>
            <p:spPr bwMode="auto">
              <a:xfrm>
                <a:off x="784" y="1861"/>
                <a:ext cx="18" cy="18"/>
              </a:xfrm>
              <a:custGeom>
                <a:avLst/>
                <a:gdLst>
                  <a:gd name="T0" fmla="*/ 9 w 18"/>
                  <a:gd name="T1" fmla="*/ 0 h 18"/>
                  <a:gd name="T2" fmla="*/ 5 w 18"/>
                  <a:gd name="T3" fmla="*/ 2 h 18"/>
                  <a:gd name="T4" fmla="*/ 2 w 18"/>
                  <a:gd name="T5" fmla="*/ 3 h 18"/>
                  <a:gd name="T6" fmla="*/ 0 w 18"/>
                  <a:gd name="T7" fmla="*/ 5 h 18"/>
                  <a:gd name="T8" fmla="*/ 0 w 18"/>
                  <a:gd name="T9" fmla="*/ 9 h 18"/>
                  <a:gd name="T10" fmla="*/ 0 w 18"/>
                  <a:gd name="T11" fmla="*/ 12 h 18"/>
                  <a:gd name="T12" fmla="*/ 2 w 18"/>
                  <a:gd name="T13" fmla="*/ 16 h 18"/>
                  <a:gd name="T14" fmla="*/ 5 w 18"/>
                  <a:gd name="T15" fmla="*/ 18 h 18"/>
                  <a:gd name="T16" fmla="*/ 9 w 18"/>
                  <a:gd name="T17" fmla="*/ 18 h 18"/>
                  <a:gd name="T18" fmla="*/ 13 w 18"/>
                  <a:gd name="T19" fmla="*/ 18 h 18"/>
                  <a:gd name="T20" fmla="*/ 14 w 18"/>
                  <a:gd name="T21" fmla="*/ 16 h 18"/>
                  <a:gd name="T22" fmla="*/ 16 w 18"/>
                  <a:gd name="T23" fmla="*/ 12 h 18"/>
                  <a:gd name="T24" fmla="*/ 18 w 18"/>
                  <a:gd name="T25" fmla="*/ 9 h 18"/>
                  <a:gd name="T26" fmla="*/ 16 w 18"/>
                  <a:gd name="T27" fmla="*/ 5 h 18"/>
                  <a:gd name="T28" fmla="*/ 14 w 18"/>
                  <a:gd name="T29" fmla="*/ 3 h 18"/>
                  <a:gd name="T30" fmla="*/ 13 w 18"/>
                  <a:gd name="T31" fmla="*/ 2 h 18"/>
                  <a:gd name="T32" fmla="*/ 9 w 18"/>
                  <a:gd name="T33" fmla="*/ 0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 h="18">
                    <a:moveTo>
                      <a:pt x="9" y="0"/>
                    </a:moveTo>
                    <a:lnTo>
                      <a:pt x="5" y="2"/>
                    </a:lnTo>
                    <a:lnTo>
                      <a:pt x="2" y="3"/>
                    </a:lnTo>
                    <a:lnTo>
                      <a:pt x="0" y="5"/>
                    </a:lnTo>
                    <a:lnTo>
                      <a:pt x="0" y="9"/>
                    </a:lnTo>
                    <a:lnTo>
                      <a:pt x="0" y="12"/>
                    </a:lnTo>
                    <a:lnTo>
                      <a:pt x="2" y="16"/>
                    </a:lnTo>
                    <a:lnTo>
                      <a:pt x="5" y="18"/>
                    </a:lnTo>
                    <a:lnTo>
                      <a:pt x="9" y="18"/>
                    </a:lnTo>
                    <a:lnTo>
                      <a:pt x="13" y="18"/>
                    </a:lnTo>
                    <a:lnTo>
                      <a:pt x="14" y="16"/>
                    </a:lnTo>
                    <a:lnTo>
                      <a:pt x="16" y="12"/>
                    </a:lnTo>
                    <a:lnTo>
                      <a:pt x="18" y="9"/>
                    </a:lnTo>
                    <a:lnTo>
                      <a:pt x="16" y="5"/>
                    </a:lnTo>
                    <a:lnTo>
                      <a:pt x="14" y="3"/>
                    </a:lnTo>
                    <a:lnTo>
                      <a:pt x="13"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0" name="Freeform 204"/>
              <p:cNvSpPr>
                <a:spLocks/>
              </p:cNvSpPr>
              <p:nvPr/>
            </p:nvSpPr>
            <p:spPr bwMode="auto">
              <a:xfrm>
                <a:off x="784" y="1838"/>
                <a:ext cx="32" cy="21"/>
              </a:xfrm>
              <a:custGeom>
                <a:avLst/>
                <a:gdLst>
                  <a:gd name="T0" fmla="*/ 5 w 32"/>
                  <a:gd name="T1" fmla="*/ 7 h 21"/>
                  <a:gd name="T2" fmla="*/ 13 w 32"/>
                  <a:gd name="T3" fmla="*/ 8 h 21"/>
                  <a:gd name="T4" fmla="*/ 18 w 32"/>
                  <a:gd name="T5" fmla="*/ 12 h 21"/>
                  <a:gd name="T6" fmla="*/ 25 w 32"/>
                  <a:gd name="T7" fmla="*/ 17 h 21"/>
                  <a:gd name="T8" fmla="*/ 29 w 32"/>
                  <a:gd name="T9" fmla="*/ 21 h 21"/>
                  <a:gd name="T10" fmla="*/ 30 w 32"/>
                  <a:gd name="T11" fmla="*/ 21 h 21"/>
                  <a:gd name="T12" fmla="*/ 32 w 32"/>
                  <a:gd name="T13" fmla="*/ 21 h 21"/>
                  <a:gd name="T14" fmla="*/ 30 w 32"/>
                  <a:gd name="T15" fmla="*/ 16 h 21"/>
                  <a:gd name="T16" fmla="*/ 30 w 32"/>
                  <a:gd name="T17" fmla="*/ 12 h 21"/>
                  <a:gd name="T18" fmla="*/ 25 w 32"/>
                  <a:gd name="T19" fmla="*/ 8 h 21"/>
                  <a:gd name="T20" fmla="*/ 18 w 32"/>
                  <a:gd name="T21" fmla="*/ 3 h 21"/>
                  <a:gd name="T22" fmla="*/ 13 w 32"/>
                  <a:gd name="T23" fmla="*/ 1 h 21"/>
                  <a:gd name="T24" fmla="*/ 5 w 32"/>
                  <a:gd name="T25" fmla="*/ 0 h 21"/>
                  <a:gd name="T26" fmla="*/ 2 w 32"/>
                  <a:gd name="T27" fmla="*/ 1 h 21"/>
                  <a:gd name="T28" fmla="*/ 0 w 32"/>
                  <a:gd name="T29" fmla="*/ 3 h 21"/>
                  <a:gd name="T30" fmla="*/ 5 w 32"/>
                  <a:gd name="T31" fmla="*/ 7 h 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2" h="21">
                    <a:moveTo>
                      <a:pt x="5" y="7"/>
                    </a:moveTo>
                    <a:lnTo>
                      <a:pt x="13" y="8"/>
                    </a:lnTo>
                    <a:lnTo>
                      <a:pt x="18" y="12"/>
                    </a:lnTo>
                    <a:lnTo>
                      <a:pt x="25" y="17"/>
                    </a:lnTo>
                    <a:lnTo>
                      <a:pt x="29" y="21"/>
                    </a:lnTo>
                    <a:lnTo>
                      <a:pt x="30" y="21"/>
                    </a:lnTo>
                    <a:lnTo>
                      <a:pt x="32" y="21"/>
                    </a:lnTo>
                    <a:lnTo>
                      <a:pt x="30" y="16"/>
                    </a:lnTo>
                    <a:lnTo>
                      <a:pt x="30" y="12"/>
                    </a:lnTo>
                    <a:lnTo>
                      <a:pt x="25" y="8"/>
                    </a:lnTo>
                    <a:lnTo>
                      <a:pt x="18" y="3"/>
                    </a:lnTo>
                    <a:lnTo>
                      <a:pt x="13" y="1"/>
                    </a:lnTo>
                    <a:lnTo>
                      <a:pt x="5" y="0"/>
                    </a:lnTo>
                    <a:lnTo>
                      <a:pt x="2" y="1"/>
                    </a:lnTo>
                    <a:lnTo>
                      <a:pt x="0" y="3"/>
                    </a:lnTo>
                    <a:lnTo>
                      <a:pt x="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1" name="Freeform 205"/>
              <p:cNvSpPr>
                <a:spLocks/>
              </p:cNvSpPr>
              <p:nvPr/>
            </p:nvSpPr>
            <p:spPr bwMode="auto">
              <a:xfrm>
                <a:off x="829" y="1893"/>
                <a:ext cx="10" cy="35"/>
              </a:xfrm>
              <a:custGeom>
                <a:avLst/>
                <a:gdLst>
                  <a:gd name="T0" fmla="*/ 1 w 10"/>
                  <a:gd name="T1" fmla="*/ 7 h 35"/>
                  <a:gd name="T2" fmla="*/ 3 w 10"/>
                  <a:gd name="T3" fmla="*/ 12 h 35"/>
                  <a:gd name="T4" fmla="*/ 1 w 10"/>
                  <a:gd name="T5" fmla="*/ 19 h 35"/>
                  <a:gd name="T6" fmla="*/ 1 w 10"/>
                  <a:gd name="T7" fmla="*/ 28 h 35"/>
                  <a:gd name="T8" fmla="*/ 0 w 10"/>
                  <a:gd name="T9" fmla="*/ 34 h 35"/>
                  <a:gd name="T10" fmla="*/ 0 w 10"/>
                  <a:gd name="T11" fmla="*/ 35 h 35"/>
                  <a:gd name="T12" fmla="*/ 1 w 10"/>
                  <a:gd name="T13" fmla="*/ 35 h 35"/>
                  <a:gd name="T14" fmla="*/ 5 w 10"/>
                  <a:gd name="T15" fmla="*/ 32 h 35"/>
                  <a:gd name="T16" fmla="*/ 7 w 10"/>
                  <a:gd name="T17" fmla="*/ 30 h 35"/>
                  <a:gd name="T18" fmla="*/ 10 w 10"/>
                  <a:gd name="T19" fmla="*/ 25 h 35"/>
                  <a:gd name="T20" fmla="*/ 10 w 10"/>
                  <a:gd name="T21" fmla="*/ 16 h 35"/>
                  <a:gd name="T22" fmla="*/ 10 w 10"/>
                  <a:gd name="T23" fmla="*/ 9 h 35"/>
                  <a:gd name="T24" fmla="*/ 7 w 10"/>
                  <a:gd name="T25" fmla="*/ 3 h 35"/>
                  <a:gd name="T26" fmla="*/ 3 w 10"/>
                  <a:gd name="T27" fmla="*/ 0 h 35"/>
                  <a:gd name="T28" fmla="*/ 1 w 10"/>
                  <a:gd name="T29" fmla="*/ 0 h 35"/>
                  <a:gd name="T30" fmla="*/ 1 w 10"/>
                  <a:gd name="T31" fmla="*/ 7 h 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 h="35">
                    <a:moveTo>
                      <a:pt x="1" y="7"/>
                    </a:moveTo>
                    <a:lnTo>
                      <a:pt x="3" y="12"/>
                    </a:lnTo>
                    <a:lnTo>
                      <a:pt x="1" y="19"/>
                    </a:lnTo>
                    <a:lnTo>
                      <a:pt x="1" y="28"/>
                    </a:lnTo>
                    <a:lnTo>
                      <a:pt x="0" y="34"/>
                    </a:lnTo>
                    <a:lnTo>
                      <a:pt x="0" y="35"/>
                    </a:lnTo>
                    <a:lnTo>
                      <a:pt x="1" y="35"/>
                    </a:lnTo>
                    <a:lnTo>
                      <a:pt x="5" y="32"/>
                    </a:lnTo>
                    <a:lnTo>
                      <a:pt x="7" y="30"/>
                    </a:lnTo>
                    <a:lnTo>
                      <a:pt x="10" y="25"/>
                    </a:lnTo>
                    <a:lnTo>
                      <a:pt x="10" y="16"/>
                    </a:lnTo>
                    <a:lnTo>
                      <a:pt x="10" y="9"/>
                    </a:lnTo>
                    <a:lnTo>
                      <a:pt x="7" y="3"/>
                    </a:lnTo>
                    <a:lnTo>
                      <a:pt x="3" y="0"/>
                    </a:lnTo>
                    <a:lnTo>
                      <a:pt x="1" y="0"/>
                    </a:lnTo>
                    <a:lnTo>
                      <a:pt x="1"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2" name="Freeform 206"/>
              <p:cNvSpPr>
                <a:spLocks/>
              </p:cNvSpPr>
              <p:nvPr/>
            </p:nvSpPr>
            <p:spPr bwMode="auto">
              <a:xfrm>
                <a:off x="761" y="1957"/>
                <a:ext cx="36" cy="12"/>
              </a:xfrm>
              <a:custGeom>
                <a:avLst/>
                <a:gdLst>
                  <a:gd name="T0" fmla="*/ 28 w 36"/>
                  <a:gd name="T1" fmla="*/ 2 h 12"/>
                  <a:gd name="T2" fmla="*/ 23 w 36"/>
                  <a:gd name="T3" fmla="*/ 3 h 12"/>
                  <a:gd name="T4" fmla="*/ 16 w 36"/>
                  <a:gd name="T5" fmla="*/ 3 h 12"/>
                  <a:gd name="T6" fmla="*/ 7 w 36"/>
                  <a:gd name="T7" fmla="*/ 3 h 12"/>
                  <a:gd name="T8" fmla="*/ 2 w 36"/>
                  <a:gd name="T9" fmla="*/ 3 h 12"/>
                  <a:gd name="T10" fmla="*/ 0 w 36"/>
                  <a:gd name="T11" fmla="*/ 3 h 12"/>
                  <a:gd name="T12" fmla="*/ 3 w 36"/>
                  <a:gd name="T13" fmla="*/ 9 h 12"/>
                  <a:gd name="T14" fmla="*/ 5 w 36"/>
                  <a:gd name="T15" fmla="*/ 11 h 12"/>
                  <a:gd name="T16" fmla="*/ 12 w 36"/>
                  <a:gd name="T17" fmla="*/ 12 h 12"/>
                  <a:gd name="T18" fmla="*/ 21 w 36"/>
                  <a:gd name="T19" fmla="*/ 11 h 12"/>
                  <a:gd name="T20" fmla="*/ 27 w 36"/>
                  <a:gd name="T21" fmla="*/ 9 h 12"/>
                  <a:gd name="T22" fmla="*/ 32 w 36"/>
                  <a:gd name="T23" fmla="*/ 5 h 12"/>
                  <a:gd name="T24" fmla="*/ 36 w 36"/>
                  <a:gd name="T25" fmla="*/ 2 h 12"/>
                  <a:gd name="T26" fmla="*/ 36 w 36"/>
                  <a:gd name="T27" fmla="*/ 0 h 12"/>
                  <a:gd name="T28" fmla="*/ 28 w 36"/>
                  <a:gd name="T29" fmla="*/ 2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6" h="12">
                    <a:moveTo>
                      <a:pt x="28" y="2"/>
                    </a:moveTo>
                    <a:lnTo>
                      <a:pt x="23" y="3"/>
                    </a:lnTo>
                    <a:lnTo>
                      <a:pt x="16" y="3"/>
                    </a:lnTo>
                    <a:lnTo>
                      <a:pt x="7" y="3"/>
                    </a:lnTo>
                    <a:lnTo>
                      <a:pt x="2" y="3"/>
                    </a:lnTo>
                    <a:lnTo>
                      <a:pt x="0" y="3"/>
                    </a:lnTo>
                    <a:lnTo>
                      <a:pt x="3" y="9"/>
                    </a:lnTo>
                    <a:lnTo>
                      <a:pt x="5" y="11"/>
                    </a:lnTo>
                    <a:lnTo>
                      <a:pt x="12" y="12"/>
                    </a:lnTo>
                    <a:lnTo>
                      <a:pt x="21" y="11"/>
                    </a:lnTo>
                    <a:lnTo>
                      <a:pt x="27" y="9"/>
                    </a:lnTo>
                    <a:lnTo>
                      <a:pt x="32" y="5"/>
                    </a:lnTo>
                    <a:lnTo>
                      <a:pt x="36" y="2"/>
                    </a:lnTo>
                    <a:lnTo>
                      <a:pt x="36" y="0"/>
                    </a:lnTo>
                    <a:lnTo>
                      <a:pt x="28"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3" name="Freeform 207"/>
              <p:cNvSpPr>
                <a:spLocks/>
              </p:cNvSpPr>
              <p:nvPr/>
            </p:nvSpPr>
            <p:spPr bwMode="auto">
              <a:xfrm>
                <a:off x="706" y="1912"/>
                <a:ext cx="19" cy="32"/>
              </a:xfrm>
              <a:custGeom>
                <a:avLst/>
                <a:gdLst>
                  <a:gd name="T0" fmla="*/ 16 w 19"/>
                  <a:gd name="T1" fmla="*/ 25 h 32"/>
                  <a:gd name="T2" fmla="*/ 12 w 19"/>
                  <a:gd name="T3" fmla="*/ 20 h 32"/>
                  <a:gd name="T4" fmla="*/ 9 w 19"/>
                  <a:gd name="T5" fmla="*/ 15 h 32"/>
                  <a:gd name="T6" fmla="*/ 7 w 19"/>
                  <a:gd name="T7" fmla="*/ 6 h 32"/>
                  <a:gd name="T8" fmla="*/ 5 w 19"/>
                  <a:gd name="T9" fmla="*/ 0 h 32"/>
                  <a:gd name="T10" fmla="*/ 3 w 19"/>
                  <a:gd name="T11" fmla="*/ 0 h 32"/>
                  <a:gd name="T12" fmla="*/ 1 w 19"/>
                  <a:gd name="T13" fmla="*/ 6 h 32"/>
                  <a:gd name="T14" fmla="*/ 0 w 19"/>
                  <a:gd name="T15" fmla="*/ 7 h 32"/>
                  <a:gd name="T16" fmla="*/ 0 w 19"/>
                  <a:gd name="T17" fmla="*/ 15 h 32"/>
                  <a:gd name="T18" fmla="*/ 3 w 19"/>
                  <a:gd name="T19" fmla="*/ 22 h 32"/>
                  <a:gd name="T20" fmla="*/ 7 w 19"/>
                  <a:gd name="T21" fmla="*/ 27 h 32"/>
                  <a:gd name="T22" fmla="*/ 12 w 19"/>
                  <a:gd name="T23" fmla="*/ 31 h 32"/>
                  <a:gd name="T24" fmla="*/ 18 w 19"/>
                  <a:gd name="T25" fmla="*/ 32 h 32"/>
                  <a:gd name="T26" fmla="*/ 19 w 19"/>
                  <a:gd name="T27" fmla="*/ 32 h 32"/>
                  <a:gd name="T28" fmla="*/ 16 w 19"/>
                  <a:gd name="T29" fmla="*/ 25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9" h="32">
                    <a:moveTo>
                      <a:pt x="16" y="25"/>
                    </a:moveTo>
                    <a:lnTo>
                      <a:pt x="12" y="20"/>
                    </a:lnTo>
                    <a:lnTo>
                      <a:pt x="9" y="15"/>
                    </a:lnTo>
                    <a:lnTo>
                      <a:pt x="7" y="6"/>
                    </a:lnTo>
                    <a:lnTo>
                      <a:pt x="5" y="0"/>
                    </a:lnTo>
                    <a:lnTo>
                      <a:pt x="3" y="0"/>
                    </a:lnTo>
                    <a:lnTo>
                      <a:pt x="1" y="6"/>
                    </a:lnTo>
                    <a:lnTo>
                      <a:pt x="0" y="7"/>
                    </a:lnTo>
                    <a:lnTo>
                      <a:pt x="0" y="15"/>
                    </a:lnTo>
                    <a:lnTo>
                      <a:pt x="3" y="22"/>
                    </a:lnTo>
                    <a:lnTo>
                      <a:pt x="7" y="27"/>
                    </a:lnTo>
                    <a:lnTo>
                      <a:pt x="12" y="31"/>
                    </a:lnTo>
                    <a:lnTo>
                      <a:pt x="18" y="32"/>
                    </a:lnTo>
                    <a:lnTo>
                      <a:pt x="19" y="32"/>
                    </a:lnTo>
                    <a:lnTo>
                      <a:pt x="16"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4" name="Freeform 208"/>
              <p:cNvSpPr>
                <a:spLocks/>
              </p:cNvSpPr>
              <p:nvPr/>
            </p:nvSpPr>
            <p:spPr bwMode="auto">
              <a:xfrm>
                <a:off x="716" y="1846"/>
                <a:ext cx="25" cy="27"/>
              </a:xfrm>
              <a:custGeom>
                <a:avLst/>
                <a:gdLst>
                  <a:gd name="T0" fmla="*/ 6 w 25"/>
                  <a:gd name="T1" fmla="*/ 22 h 27"/>
                  <a:gd name="T2" fmla="*/ 9 w 25"/>
                  <a:gd name="T3" fmla="*/ 17 h 27"/>
                  <a:gd name="T4" fmla="*/ 15 w 25"/>
                  <a:gd name="T5" fmla="*/ 11 h 27"/>
                  <a:gd name="T6" fmla="*/ 22 w 25"/>
                  <a:gd name="T7" fmla="*/ 6 h 27"/>
                  <a:gd name="T8" fmla="*/ 25 w 25"/>
                  <a:gd name="T9" fmla="*/ 2 h 27"/>
                  <a:gd name="T10" fmla="*/ 25 w 25"/>
                  <a:gd name="T11" fmla="*/ 0 h 27"/>
                  <a:gd name="T12" fmla="*/ 20 w 25"/>
                  <a:gd name="T13" fmla="*/ 0 h 27"/>
                  <a:gd name="T14" fmla="*/ 16 w 25"/>
                  <a:gd name="T15" fmla="*/ 0 h 27"/>
                  <a:gd name="T16" fmla="*/ 11 w 25"/>
                  <a:gd name="T17" fmla="*/ 4 h 27"/>
                  <a:gd name="T18" fmla="*/ 4 w 25"/>
                  <a:gd name="T19" fmla="*/ 9 h 27"/>
                  <a:gd name="T20" fmla="*/ 2 w 25"/>
                  <a:gd name="T21" fmla="*/ 15 h 27"/>
                  <a:gd name="T22" fmla="*/ 0 w 25"/>
                  <a:gd name="T23" fmla="*/ 20 h 27"/>
                  <a:gd name="T24" fmla="*/ 0 w 25"/>
                  <a:gd name="T25" fmla="*/ 25 h 27"/>
                  <a:gd name="T26" fmla="*/ 0 w 25"/>
                  <a:gd name="T27" fmla="*/ 27 h 27"/>
                  <a:gd name="T28" fmla="*/ 2 w 25"/>
                  <a:gd name="T29" fmla="*/ 27 h 27"/>
                  <a:gd name="T30" fmla="*/ 6 w 25"/>
                  <a:gd name="T31" fmla="*/ 22 h 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 h="27">
                    <a:moveTo>
                      <a:pt x="6" y="22"/>
                    </a:moveTo>
                    <a:lnTo>
                      <a:pt x="9" y="17"/>
                    </a:lnTo>
                    <a:lnTo>
                      <a:pt x="15" y="11"/>
                    </a:lnTo>
                    <a:lnTo>
                      <a:pt x="22" y="6"/>
                    </a:lnTo>
                    <a:lnTo>
                      <a:pt x="25" y="2"/>
                    </a:lnTo>
                    <a:lnTo>
                      <a:pt x="25" y="0"/>
                    </a:lnTo>
                    <a:lnTo>
                      <a:pt x="20" y="0"/>
                    </a:lnTo>
                    <a:lnTo>
                      <a:pt x="16" y="0"/>
                    </a:lnTo>
                    <a:lnTo>
                      <a:pt x="11" y="4"/>
                    </a:lnTo>
                    <a:lnTo>
                      <a:pt x="4" y="9"/>
                    </a:lnTo>
                    <a:lnTo>
                      <a:pt x="2" y="15"/>
                    </a:lnTo>
                    <a:lnTo>
                      <a:pt x="0" y="20"/>
                    </a:lnTo>
                    <a:lnTo>
                      <a:pt x="0" y="25"/>
                    </a:lnTo>
                    <a:lnTo>
                      <a:pt x="0" y="27"/>
                    </a:lnTo>
                    <a:lnTo>
                      <a:pt x="2" y="27"/>
                    </a:lnTo>
                    <a:lnTo>
                      <a:pt x="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75" name="Freeform 209"/>
            <p:cNvSpPr>
              <a:spLocks/>
            </p:cNvSpPr>
            <p:nvPr/>
          </p:nvSpPr>
          <p:spPr bwMode="auto">
            <a:xfrm>
              <a:off x="2862559" y="2921408"/>
              <a:ext cx="517525" cy="517525"/>
            </a:xfrm>
            <a:custGeom>
              <a:avLst/>
              <a:gdLst>
                <a:gd name="T0" fmla="*/ 517525 w 326"/>
                <a:gd name="T1" fmla="*/ 285750 h 326"/>
                <a:gd name="T2" fmla="*/ 506413 w 326"/>
                <a:gd name="T3" fmla="*/ 336550 h 326"/>
                <a:gd name="T4" fmla="*/ 485775 w 326"/>
                <a:gd name="T5" fmla="*/ 381000 h 326"/>
                <a:gd name="T6" fmla="*/ 458788 w 326"/>
                <a:gd name="T7" fmla="*/ 423863 h 326"/>
                <a:gd name="T8" fmla="*/ 423863 w 326"/>
                <a:gd name="T9" fmla="*/ 457200 h 326"/>
                <a:gd name="T10" fmla="*/ 381000 w 326"/>
                <a:gd name="T11" fmla="*/ 485775 h 326"/>
                <a:gd name="T12" fmla="*/ 336550 w 326"/>
                <a:gd name="T13" fmla="*/ 506413 h 326"/>
                <a:gd name="T14" fmla="*/ 285750 w 326"/>
                <a:gd name="T15" fmla="*/ 514350 h 326"/>
                <a:gd name="T16" fmla="*/ 231775 w 326"/>
                <a:gd name="T17" fmla="*/ 514350 h 326"/>
                <a:gd name="T18" fmla="*/ 180975 w 326"/>
                <a:gd name="T19" fmla="*/ 506413 h 326"/>
                <a:gd name="T20" fmla="*/ 134938 w 326"/>
                <a:gd name="T21" fmla="*/ 485775 h 326"/>
                <a:gd name="T22" fmla="*/ 93663 w 326"/>
                <a:gd name="T23" fmla="*/ 457200 h 326"/>
                <a:gd name="T24" fmla="*/ 58738 w 326"/>
                <a:gd name="T25" fmla="*/ 423863 h 326"/>
                <a:gd name="T26" fmla="*/ 31750 w 326"/>
                <a:gd name="T27" fmla="*/ 381000 h 326"/>
                <a:gd name="T28" fmla="*/ 11113 w 326"/>
                <a:gd name="T29" fmla="*/ 336550 h 326"/>
                <a:gd name="T30" fmla="*/ 0 w 326"/>
                <a:gd name="T31" fmla="*/ 285750 h 326"/>
                <a:gd name="T32" fmla="*/ 0 w 326"/>
                <a:gd name="T33" fmla="*/ 231775 h 326"/>
                <a:gd name="T34" fmla="*/ 11113 w 326"/>
                <a:gd name="T35" fmla="*/ 180975 h 326"/>
                <a:gd name="T36" fmla="*/ 31750 w 326"/>
                <a:gd name="T37" fmla="*/ 134938 h 326"/>
                <a:gd name="T38" fmla="*/ 58738 w 326"/>
                <a:gd name="T39" fmla="*/ 93663 h 326"/>
                <a:gd name="T40" fmla="*/ 93663 w 326"/>
                <a:gd name="T41" fmla="*/ 58738 h 326"/>
                <a:gd name="T42" fmla="*/ 134938 w 326"/>
                <a:gd name="T43" fmla="*/ 30163 h 326"/>
                <a:gd name="T44" fmla="*/ 180975 w 326"/>
                <a:gd name="T45" fmla="*/ 11113 h 326"/>
                <a:gd name="T46" fmla="*/ 231775 w 326"/>
                <a:gd name="T47" fmla="*/ 0 h 326"/>
                <a:gd name="T48" fmla="*/ 285750 w 326"/>
                <a:gd name="T49" fmla="*/ 0 h 326"/>
                <a:gd name="T50" fmla="*/ 336550 w 326"/>
                <a:gd name="T51" fmla="*/ 11113 h 326"/>
                <a:gd name="T52" fmla="*/ 381000 w 326"/>
                <a:gd name="T53" fmla="*/ 30163 h 326"/>
                <a:gd name="T54" fmla="*/ 423863 w 326"/>
                <a:gd name="T55" fmla="*/ 58738 h 326"/>
                <a:gd name="T56" fmla="*/ 458788 w 326"/>
                <a:gd name="T57" fmla="*/ 93663 h 326"/>
                <a:gd name="T58" fmla="*/ 485775 w 326"/>
                <a:gd name="T59" fmla="*/ 134938 h 326"/>
                <a:gd name="T60" fmla="*/ 506413 w 326"/>
                <a:gd name="T61" fmla="*/ 180975 h 326"/>
                <a:gd name="T62" fmla="*/ 517525 w 326"/>
                <a:gd name="T63" fmla="*/ 231775 h 32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26" h="326">
                  <a:moveTo>
                    <a:pt x="326" y="162"/>
                  </a:moveTo>
                  <a:lnTo>
                    <a:pt x="326" y="180"/>
                  </a:lnTo>
                  <a:lnTo>
                    <a:pt x="322" y="196"/>
                  </a:lnTo>
                  <a:lnTo>
                    <a:pt x="319" y="212"/>
                  </a:lnTo>
                  <a:lnTo>
                    <a:pt x="314" y="226"/>
                  </a:lnTo>
                  <a:lnTo>
                    <a:pt x="306" y="240"/>
                  </a:lnTo>
                  <a:lnTo>
                    <a:pt x="297" y="253"/>
                  </a:lnTo>
                  <a:lnTo>
                    <a:pt x="289" y="267"/>
                  </a:lnTo>
                  <a:lnTo>
                    <a:pt x="278" y="278"/>
                  </a:lnTo>
                  <a:lnTo>
                    <a:pt x="267" y="288"/>
                  </a:lnTo>
                  <a:lnTo>
                    <a:pt x="255" y="297"/>
                  </a:lnTo>
                  <a:lnTo>
                    <a:pt x="240" y="306"/>
                  </a:lnTo>
                  <a:lnTo>
                    <a:pt x="226" y="313"/>
                  </a:lnTo>
                  <a:lnTo>
                    <a:pt x="212" y="319"/>
                  </a:lnTo>
                  <a:lnTo>
                    <a:pt x="196" y="322"/>
                  </a:lnTo>
                  <a:lnTo>
                    <a:pt x="180" y="324"/>
                  </a:lnTo>
                  <a:lnTo>
                    <a:pt x="162" y="326"/>
                  </a:lnTo>
                  <a:lnTo>
                    <a:pt x="146" y="324"/>
                  </a:lnTo>
                  <a:lnTo>
                    <a:pt x="130" y="322"/>
                  </a:lnTo>
                  <a:lnTo>
                    <a:pt x="114" y="319"/>
                  </a:lnTo>
                  <a:lnTo>
                    <a:pt x="100" y="313"/>
                  </a:lnTo>
                  <a:lnTo>
                    <a:pt x="85" y="306"/>
                  </a:lnTo>
                  <a:lnTo>
                    <a:pt x="71" y="297"/>
                  </a:lnTo>
                  <a:lnTo>
                    <a:pt x="59" y="288"/>
                  </a:lnTo>
                  <a:lnTo>
                    <a:pt x="48" y="278"/>
                  </a:lnTo>
                  <a:lnTo>
                    <a:pt x="37" y="267"/>
                  </a:lnTo>
                  <a:lnTo>
                    <a:pt x="28" y="253"/>
                  </a:lnTo>
                  <a:lnTo>
                    <a:pt x="20" y="240"/>
                  </a:lnTo>
                  <a:lnTo>
                    <a:pt x="12" y="226"/>
                  </a:lnTo>
                  <a:lnTo>
                    <a:pt x="7" y="212"/>
                  </a:lnTo>
                  <a:lnTo>
                    <a:pt x="4" y="196"/>
                  </a:lnTo>
                  <a:lnTo>
                    <a:pt x="0" y="180"/>
                  </a:lnTo>
                  <a:lnTo>
                    <a:pt x="0" y="162"/>
                  </a:lnTo>
                  <a:lnTo>
                    <a:pt x="0" y="146"/>
                  </a:lnTo>
                  <a:lnTo>
                    <a:pt x="4" y="130"/>
                  </a:lnTo>
                  <a:lnTo>
                    <a:pt x="7" y="114"/>
                  </a:lnTo>
                  <a:lnTo>
                    <a:pt x="12" y="100"/>
                  </a:lnTo>
                  <a:lnTo>
                    <a:pt x="20" y="85"/>
                  </a:lnTo>
                  <a:lnTo>
                    <a:pt x="28" y="71"/>
                  </a:lnTo>
                  <a:lnTo>
                    <a:pt x="37" y="59"/>
                  </a:lnTo>
                  <a:lnTo>
                    <a:pt x="48" y="48"/>
                  </a:lnTo>
                  <a:lnTo>
                    <a:pt x="59" y="37"/>
                  </a:lnTo>
                  <a:lnTo>
                    <a:pt x="71" y="27"/>
                  </a:lnTo>
                  <a:lnTo>
                    <a:pt x="85" y="19"/>
                  </a:lnTo>
                  <a:lnTo>
                    <a:pt x="100" y="12"/>
                  </a:lnTo>
                  <a:lnTo>
                    <a:pt x="114" y="7"/>
                  </a:lnTo>
                  <a:lnTo>
                    <a:pt x="130" y="3"/>
                  </a:lnTo>
                  <a:lnTo>
                    <a:pt x="146" y="0"/>
                  </a:lnTo>
                  <a:lnTo>
                    <a:pt x="162" y="0"/>
                  </a:lnTo>
                  <a:lnTo>
                    <a:pt x="180" y="0"/>
                  </a:lnTo>
                  <a:lnTo>
                    <a:pt x="196" y="3"/>
                  </a:lnTo>
                  <a:lnTo>
                    <a:pt x="212" y="7"/>
                  </a:lnTo>
                  <a:lnTo>
                    <a:pt x="226" y="12"/>
                  </a:lnTo>
                  <a:lnTo>
                    <a:pt x="240" y="19"/>
                  </a:lnTo>
                  <a:lnTo>
                    <a:pt x="255" y="27"/>
                  </a:lnTo>
                  <a:lnTo>
                    <a:pt x="267" y="37"/>
                  </a:lnTo>
                  <a:lnTo>
                    <a:pt x="278" y="48"/>
                  </a:lnTo>
                  <a:lnTo>
                    <a:pt x="289" y="59"/>
                  </a:lnTo>
                  <a:lnTo>
                    <a:pt x="297" y="71"/>
                  </a:lnTo>
                  <a:lnTo>
                    <a:pt x="306" y="85"/>
                  </a:lnTo>
                  <a:lnTo>
                    <a:pt x="314" y="100"/>
                  </a:lnTo>
                  <a:lnTo>
                    <a:pt x="319" y="114"/>
                  </a:lnTo>
                  <a:lnTo>
                    <a:pt x="322" y="130"/>
                  </a:lnTo>
                  <a:lnTo>
                    <a:pt x="326" y="146"/>
                  </a:lnTo>
                  <a:lnTo>
                    <a:pt x="326" y="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 name="Freeform 210"/>
            <p:cNvSpPr>
              <a:spLocks/>
            </p:cNvSpPr>
            <p:nvPr/>
          </p:nvSpPr>
          <p:spPr bwMode="auto">
            <a:xfrm>
              <a:off x="2880021" y="2964270"/>
              <a:ext cx="485775" cy="474663"/>
            </a:xfrm>
            <a:custGeom>
              <a:avLst/>
              <a:gdLst>
                <a:gd name="T0" fmla="*/ 482600 w 306"/>
                <a:gd name="T1" fmla="*/ 258763 h 299"/>
                <a:gd name="T2" fmla="*/ 474663 w 306"/>
                <a:gd name="T3" fmla="*/ 307975 h 299"/>
                <a:gd name="T4" fmla="*/ 454025 w 306"/>
                <a:gd name="T5" fmla="*/ 349250 h 299"/>
                <a:gd name="T6" fmla="*/ 428625 w 306"/>
                <a:gd name="T7" fmla="*/ 387350 h 299"/>
                <a:gd name="T8" fmla="*/ 395288 w 306"/>
                <a:gd name="T9" fmla="*/ 417513 h 299"/>
                <a:gd name="T10" fmla="*/ 358775 w 306"/>
                <a:gd name="T11" fmla="*/ 442913 h 299"/>
                <a:gd name="T12" fmla="*/ 312738 w 306"/>
                <a:gd name="T13" fmla="*/ 463550 h 299"/>
                <a:gd name="T14" fmla="*/ 268288 w 306"/>
                <a:gd name="T15" fmla="*/ 471488 h 299"/>
                <a:gd name="T16" fmla="*/ 217488 w 306"/>
                <a:gd name="T17" fmla="*/ 471488 h 299"/>
                <a:gd name="T18" fmla="*/ 169863 w 306"/>
                <a:gd name="T19" fmla="*/ 463550 h 299"/>
                <a:gd name="T20" fmla="*/ 127000 w 306"/>
                <a:gd name="T21" fmla="*/ 442913 h 299"/>
                <a:gd name="T22" fmla="*/ 87313 w 306"/>
                <a:gd name="T23" fmla="*/ 417513 h 299"/>
                <a:gd name="T24" fmla="*/ 55563 w 306"/>
                <a:gd name="T25" fmla="*/ 387350 h 299"/>
                <a:gd name="T26" fmla="*/ 26988 w 306"/>
                <a:gd name="T27" fmla="*/ 349250 h 299"/>
                <a:gd name="T28" fmla="*/ 11113 w 306"/>
                <a:gd name="T29" fmla="*/ 307975 h 299"/>
                <a:gd name="T30" fmla="*/ 0 w 306"/>
                <a:gd name="T31" fmla="*/ 258763 h 299"/>
                <a:gd name="T32" fmla="*/ 0 w 306"/>
                <a:gd name="T33" fmla="*/ 211138 h 299"/>
                <a:gd name="T34" fmla="*/ 11113 w 306"/>
                <a:gd name="T35" fmla="*/ 166688 h 299"/>
                <a:gd name="T36" fmla="*/ 26988 w 306"/>
                <a:gd name="T37" fmla="*/ 123825 h 299"/>
                <a:gd name="T38" fmla="*/ 55563 w 306"/>
                <a:gd name="T39" fmla="*/ 84138 h 299"/>
                <a:gd name="T40" fmla="*/ 87313 w 306"/>
                <a:gd name="T41" fmla="*/ 52388 h 299"/>
                <a:gd name="T42" fmla="*/ 127000 w 306"/>
                <a:gd name="T43" fmla="*/ 26988 h 299"/>
                <a:gd name="T44" fmla="*/ 169863 w 306"/>
                <a:gd name="T45" fmla="*/ 11113 h 299"/>
                <a:gd name="T46" fmla="*/ 217488 w 306"/>
                <a:gd name="T47" fmla="*/ 0 h 299"/>
                <a:gd name="T48" fmla="*/ 268288 w 306"/>
                <a:gd name="T49" fmla="*/ 0 h 299"/>
                <a:gd name="T50" fmla="*/ 312738 w 306"/>
                <a:gd name="T51" fmla="*/ 11113 h 299"/>
                <a:gd name="T52" fmla="*/ 358775 w 306"/>
                <a:gd name="T53" fmla="*/ 26988 h 299"/>
                <a:gd name="T54" fmla="*/ 395288 w 306"/>
                <a:gd name="T55" fmla="*/ 52388 h 299"/>
                <a:gd name="T56" fmla="*/ 428625 w 306"/>
                <a:gd name="T57" fmla="*/ 84138 h 299"/>
                <a:gd name="T58" fmla="*/ 454025 w 306"/>
                <a:gd name="T59" fmla="*/ 123825 h 299"/>
                <a:gd name="T60" fmla="*/ 474663 w 306"/>
                <a:gd name="T61" fmla="*/ 166688 h 299"/>
                <a:gd name="T62" fmla="*/ 482600 w 306"/>
                <a:gd name="T63" fmla="*/ 211138 h 2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6" h="299">
                  <a:moveTo>
                    <a:pt x="306" y="149"/>
                  </a:moveTo>
                  <a:lnTo>
                    <a:pt x="304" y="163"/>
                  </a:lnTo>
                  <a:lnTo>
                    <a:pt x="303" y="179"/>
                  </a:lnTo>
                  <a:lnTo>
                    <a:pt x="299" y="194"/>
                  </a:lnTo>
                  <a:lnTo>
                    <a:pt x="294" y="206"/>
                  </a:lnTo>
                  <a:lnTo>
                    <a:pt x="286" y="220"/>
                  </a:lnTo>
                  <a:lnTo>
                    <a:pt x="279" y="233"/>
                  </a:lnTo>
                  <a:lnTo>
                    <a:pt x="270" y="244"/>
                  </a:lnTo>
                  <a:lnTo>
                    <a:pt x="260" y="254"/>
                  </a:lnTo>
                  <a:lnTo>
                    <a:pt x="249" y="263"/>
                  </a:lnTo>
                  <a:lnTo>
                    <a:pt x="238" y="272"/>
                  </a:lnTo>
                  <a:lnTo>
                    <a:pt x="226" y="279"/>
                  </a:lnTo>
                  <a:lnTo>
                    <a:pt x="212" y="286"/>
                  </a:lnTo>
                  <a:lnTo>
                    <a:pt x="197" y="292"/>
                  </a:lnTo>
                  <a:lnTo>
                    <a:pt x="183" y="295"/>
                  </a:lnTo>
                  <a:lnTo>
                    <a:pt x="169" y="297"/>
                  </a:lnTo>
                  <a:lnTo>
                    <a:pt x="153" y="299"/>
                  </a:lnTo>
                  <a:lnTo>
                    <a:pt x="137" y="297"/>
                  </a:lnTo>
                  <a:lnTo>
                    <a:pt x="123" y="295"/>
                  </a:lnTo>
                  <a:lnTo>
                    <a:pt x="107" y="292"/>
                  </a:lnTo>
                  <a:lnTo>
                    <a:pt x="92" y="286"/>
                  </a:lnTo>
                  <a:lnTo>
                    <a:pt x="80" y="279"/>
                  </a:lnTo>
                  <a:lnTo>
                    <a:pt x="67" y="272"/>
                  </a:lnTo>
                  <a:lnTo>
                    <a:pt x="55" y="263"/>
                  </a:lnTo>
                  <a:lnTo>
                    <a:pt x="44" y="254"/>
                  </a:lnTo>
                  <a:lnTo>
                    <a:pt x="35" y="244"/>
                  </a:lnTo>
                  <a:lnTo>
                    <a:pt x="26" y="233"/>
                  </a:lnTo>
                  <a:lnTo>
                    <a:pt x="17" y="220"/>
                  </a:lnTo>
                  <a:lnTo>
                    <a:pt x="12" y="206"/>
                  </a:lnTo>
                  <a:lnTo>
                    <a:pt x="7" y="194"/>
                  </a:lnTo>
                  <a:lnTo>
                    <a:pt x="3" y="179"/>
                  </a:lnTo>
                  <a:lnTo>
                    <a:pt x="0" y="163"/>
                  </a:lnTo>
                  <a:lnTo>
                    <a:pt x="0" y="149"/>
                  </a:lnTo>
                  <a:lnTo>
                    <a:pt x="0" y="133"/>
                  </a:lnTo>
                  <a:lnTo>
                    <a:pt x="3" y="119"/>
                  </a:lnTo>
                  <a:lnTo>
                    <a:pt x="7" y="105"/>
                  </a:lnTo>
                  <a:lnTo>
                    <a:pt x="12" y="90"/>
                  </a:lnTo>
                  <a:lnTo>
                    <a:pt x="17" y="78"/>
                  </a:lnTo>
                  <a:lnTo>
                    <a:pt x="26" y="66"/>
                  </a:lnTo>
                  <a:lnTo>
                    <a:pt x="35" y="53"/>
                  </a:lnTo>
                  <a:lnTo>
                    <a:pt x="44" y="42"/>
                  </a:lnTo>
                  <a:lnTo>
                    <a:pt x="55" y="33"/>
                  </a:lnTo>
                  <a:lnTo>
                    <a:pt x="67" y="25"/>
                  </a:lnTo>
                  <a:lnTo>
                    <a:pt x="80" y="17"/>
                  </a:lnTo>
                  <a:lnTo>
                    <a:pt x="92" y="10"/>
                  </a:lnTo>
                  <a:lnTo>
                    <a:pt x="107" y="7"/>
                  </a:lnTo>
                  <a:lnTo>
                    <a:pt x="123" y="1"/>
                  </a:lnTo>
                  <a:lnTo>
                    <a:pt x="137" y="0"/>
                  </a:lnTo>
                  <a:lnTo>
                    <a:pt x="153" y="0"/>
                  </a:lnTo>
                  <a:lnTo>
                    <a:pt x="169" y="0"/>
                  </a:lnTo>
                  <a:lnTo>
                    <a:pt x="183" y="1"/>
                  </a:lnTo>
                  <a:lnTo>
                    <a:pt x="197" y="7"/>
                  </a:lnTo>
                  <a:lnTo>
                    <a:pt x="212" y="10"/>
                  </a:lnTo>
                  <a:lnTo>
                    <a:pt x="226" y="17"/>
                  </a:lnTo>
                  <a:lnTo>
                    <a:pt x="238" y="25"/>
                  </a:lnTo>
                  <a:lnTo>
                    <a:pt x="249" y="33"/>
                  </a:lnTo>
                  <a:lnTo>
                    <a:pt x="260" y="42"/>
                  </a:lnTo>
                  <a:lnTo>
                    <a:pt x="270" y="53"/>
                  </a:lnTo>
                  <a:lnTo>
                    <a:pt x="279" y="66"/>
                  </a:lnTo>
                  <a:lnTo>
                    <a:pt x="286" y="78"/>
                  </a:lnTo>
                  <a:lnTo>
                    <a:pt x="294" y="90"/>
                  </a:lnTo>
                  <a:lnTo>
                    <a:pt x="299" y="105"/>
                  </a:lnTo>
                  <a:lnTo>
                    <a:pt x="303" y="119"/>
                  </a:lnTo>
                  <a:lnTo>
                    <a:pt x="304" y="133"/>
                  </a:lnTo>
                  <a:lnTo>
                    <a:pt x="306" y="149"/>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7" name="Freeform 211"/>
            <p:cNvSpPr>
              <a:spLocks/>
            </p:cNvSpPr>
            <p:nvPr/>
          </p:nvSpPr>
          <p:spPr bwMode="auto">
            <a:xfrm>
              <a:off x="2981621" y="3059520"/>
              <a:ext cx="288925" cy="288925"/>
            </a:xfrm>
            <a:custGeom>
              <a:avLst/>
              <a:gdLst>
                <a:gd name="T0" fmla="*/ 288925 w 182"/>
                <a:gd name="T1" fmla="*/ 144463 h 182"/>
                <a:gd name="T2" fmla="*/ 285750 w 182"/>
                <a:gd name="T3" fmla="*/ 173038 h 182"/>
                <a:gd name="T4" fmla="*/ 276225 w 182"/>
                <a:gd name="T5" fmla="*/ 198438 h 182"/>
                <a:gd name="T6" fmla="*/ 261938 w 182"/>
                <a:gd name="T7" fmla="*/ 223838 h 182"/>
                <a:gd name="T8" fmla="*/ 246063 w 182"/>
                <a:gd name="T9" fmla="*/ 246063 h 182"/>
                <a:gd name="T10" fmla="*/ 223838 w 182"/>
                <a:gd name="T11" fmla="*/ 263525 h 182"/>
                <a:gd name="T12" fmla="*/ 200025 w 182"/>
                <a:gd name="T13" fmla="*/ 277813 h 182"/>
                <a:gd name="T14" fmla="*/ 171450 w 182"/>
                <a:gd name="T15" fmla="*/ 285750 h 182"/>
                <a:gd name="T16" fmla="*/ 144463 w 182"/>
                <a:gd name="T17" fmla="*/ 288925 h 182"/>
                <a:gd name="T18" fmla="*/ 115888 w 182"/>
                <a:gd name="T19" fmla="*/ 285750 h 182"/>
                <a:gd name="T20" fmla="*/ 87313 w 182"/>
                <a:gd name="T21" fmla="*/ 277813 h 182"/>
                <a:gd name="T22" fmla="*/ 61913 w 182"/>
                <a:gd name="T23" fmla="*/ 263525 h 182"/>
                <a:gd name="T24" fmla="*/ 42863 w 182"/>
                <a:gd name="T25" fmla="*/ 246063 h 182"/>
                <a:gd name="T26" fmla="*/ 22225 w 182"/>
                <a:gd name="T27" fmla="*/ 223838 h 182"/>
                <a:gd name="T28" fmla="*/ 11113 w 182"/>
                <a:gd name="T29" fmla="*/ 198438 h 182"/>
                <a:gd name="T30" fmla="*/ 3175 w 182"/>
                <a:gd name="T31" fmla="*/ 173038 h 182"/>
                <a:gd name="T32" fmla="*/ 0 w 182"/>
                <a:gd name="T33" fmla="*/ 144463 h 182"/>
                <a:gd name="T34" fmla="*/ 3175 w 182"/>
                <a:gd name="T35" fmla="*/ 112713 h 182"/>
                <a:gd name="T36" fmla="*/ 11113 w 182"/>
                <a:gd name="T37" fmla="*/ 87313 h 182"/>
                <a:gd name="T38" fmla="*/ 22225 w 182"/>
                <a:gd name="T39" fmla="*/ 61913 h 182"/>
                <a:gd name="T40" fmla="*/ 42863 w 182"/>
                <a:gd name="T41" fmla="*/ 39688 h 182"/>
                <a:gd name="T42" fmla="*/ 61913 w 182"/>
                <a:gd name="T43" fmla="*/ 22225 h 182"/>
                <a:gd name="T44" fmla="*/ 87313 w 182"/>
                <a:gd name="T45" fmla="*/ 11113 h 182"/>
                <a:gd name="T46" fmla="*/ 115888 w 182"/>
                <a:gd name="T47" fmla="*/ 3175 h 182"/>
                <a:gd name="T48" fmla="*/ 144463 w 182"/>
                <a:gd name="T49" fmla="*/ 0 h 182"/>
                <a:gd name="T50" fmla="*/ 171450 w 182"/>
                <a:gd name="T51" fmla="*/ 3175 h 182"/>
                <a:gd name="T52" fmla="*/ 200025 w 182"/>
                <a:gd name="T53" fmla="*/ 11113 h 182"/>
                <a:gd name="T54" fmla="*/ 223838 w 182"/>
                <a:gd name="T55" fmla="*/ 22225 h 182"/>
                <a:gd name="T56" fmla="*/ 246063 w 182"/>
                <a:gd name="T57" fmla="*/ 39688 h 182"/>
                <a:gd name="T58" fmla="*/ 261938 w 182"/>
                <a:gd name="T59" fmla="*/ 61913 h 182"/>
                <a:gd name="T60" fmla="*/ 276225 w 182"/>
                <a:gd name="T61" fmla="*/ 87313 h 182"/>
                <a:gd name="T62" fmla="*/ 285750 w 182"/>
                <a:gd name="T63" fmla="*/ 112713 h 182"/>
                <a:gd name="T64" fmla="*/ 288925 w 182"/>
                <a:gd name="T65" fmla="*/ 144463 h 1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2" h="182">
                  <a:moveTo>
                    <a:pt x="182" y="91"/>
                  </a:moveTo>
                  <a:lnTo>
                    <a:pt x="180" y="109"/>
                  </a:lnTo>
                  <a:lnTo>
                    <a:pt x="174" y="125"/>
                  </a:lnTo>
                  <a:lnTo>
                    <a:pt x="165" y="141"/>
                  </a:lnTo>
                  <a:lnTo>
                    <a:pt x="155" y="155"/>
                  </a:lnTo>
                  <a:lnTo>
                    <a:pt x="141" y="166"/>
                  </a:lnTo>
                  <a:lnTo>
                    <a:pt x="126" y="175"/>
                  </a:lnTo>
                  <a:lnTo>
                    <a:pt x="108" y="180"/>
                  </a:lnTo>
                  <a:lnTo>
                    <a:pt x="91" y="182"/>
                  </a:lnTo>
                  <a:lnTo>
                    <a:pt x="73" y="180"/>
                  </a:lnTo>
                  <a:lnTo>
                    <a:pt x="55" y="175"/>
                  </a:lnTo>
                  <a:lnTo>
                    <a:pt x="39" y="166"/>
                  </a:lnTo>
                  <a:lnTo>
                    <a:pt x="27" y="155"/>
                  </a:lnTo>
                  <a:lnTo>
                    <a:pt x="14" y="141"/>
                  </a:lnTo>
                  <a:lnTo>
                    <a:pt x="7" y="125"/>
                  </a:lnTo>
                  <a:lnTo>
                    <a:pt x="2" y="109"/>
                  </a:lnTo>
                  <a:lnTo>
                    <a:pt x="0" y="91"/>
                  </a:lnTo>
                  <a:lnTo>
                    <a:pt x="2" y="71"/>
                  </a:lnTo>
                  <a:lnTo>
                    <a:pt x="7" y="55"/>
                  </a:lnTo>
                  <a:lnTo>
                    <a:pt x="14" y="39"/>
                  </a:lnTo>
                  <a:lnTo>
                    <a:pt x="27" y="25"/>
                  </a:lnTo>
                  <a:lnTo>
                    <a:pt x="39" y="14"/>
                  </a:lnTo>
                  <a:lnTo>
                    <a:pt x="55" y="7"/>
                  </a:lnTo>
                  <a:lnTo>
                    <a:pt x="73" y="2"/>
                  </a:lnTo>
                  <a:lnTo>
                    <a:pt x="91" y="0"/>
                  </a:lnTo>
                  <a:lnTo>
                    <a:pt x="108" y="2"/>
                  </a:lnTo>
                  <a:lnTo>
                    <a:pt x="126" y="7"/>
                  </a:lnTo>
                  <a:lnTo>
                    <a:pt x="141" y="14"/>
                  </a:lnTo>
                  <a:lnTo>
                    <a:pt x="155" y="25"/>
                  </a:lnTo>
                  <a:lnTo>
                    <a:pt x="165" y="39"/>
                  </a:lnTo>
                  <a:lnTo>
                    <a:pt x="174" y="55"/>
                  </a:lnTo>
                  <a:lnTo>
                    <a:pt x="180" y="71"/>
                  </a:lnTo>
                  <a:lnTo>
                    <a:pt x="182" y="91"/>
                  </a:lnTo>
                  <a:close/>
                </a:path>
              </a:pathLst>
            </a:custGeom>
            <a:solidFill>
              <a:srgbClr val="9389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78" name="Group 475"/>
            <p:cNvGrpSpPr>
              <a:grpSpLocks/>
            </p:cNvGrpSpPr>
            <p:nvPr/>
          </p:nvGrpSpPr>
          <p:grpSpPr bwMode="auto">
            <a:xfrm>
              <a:off x="3021309" y="3099208"/>
              <a:ext cx="211137" cy="206375"/>
              <a:chOff x="1985" y="1825"/>
              <a:chExt cx="133" cy="130"/>
            </a:xfrm>
          </p:grpSpPr>
          <p:sp>
            <p:nvSpPr>
              <p:cNvPr id="79" name="Freeform 212"/>
              <p:cNvSpPr>
                <a:spLocks/>
              </p:cNvSpPr>
              <p:nvPr/>
            </p:nvSpPr>
            <p:spPr bwMode="auto">
              <a:xfrm>
                <a:off x="2026" y="1868"/>
                <a:ext cx="44" cy="44"/>
              </a:xfrm>
              <a:custGeom>
                <a:avLst/>
                <a:gdLst>
                  <a:gd name="T0" fmla="*/ 23 w 44"/>
                  <a:gd name="T1" fmla="*/ 0 h 44"/>
                  <a:gd name="T2" fmla="*/ 14 w 44"/>
                  <a:gd name="T3" fmla="*/ 2 h 44"/>
                  <a:gd name="T4" fmla="*/ 5 w 44"/>
                  <a:gd name="T5" fmla="*/ 5 h 44"/>
                  <a:gd name="T6" fmla="*/ 1 w 44"/>
                  <a:gd name="T7" fmla="*/ 14 h 44"/>
                  <a:gd name="T8" fmla="*/ 0 w 44"/>
                  <a:gd name="T9" fmla="*/ 23 h 44"/>
                  <a:gd name="T10" fmla="*/ 1 w 44"/>
                  <a:gd name="T11" fmla="*/ 32 h 44"/>
                  <a:gd name="T12" fmla="*/ 5 w 44"/>
                  <a:gd name="T13" fmla="*/ 39 h 44"/>
                  <a:gd name="T14" fmla="*/ 14 w 44"/>
                  <a:gd name="T15" fmla="*/ 43 h 44"/>
                  <a:gd name="T16" fmla="*/ 23 w 44"/>
                  <a:gd name="T17" fmla="*/ 44 h 44"/>
                  <a:gd name="T18" fmla="*/ 32 w 44"/>
                  <a:gd name="T19" fmla="*/ 43 h 44"/>
                  <a:gd name="T20" fmla="*/ 39 w 44"/>
                  <a:gd name="T21" fmla="*/ 39 h 44"/>
                  <a:gd name="T22" fmla="*/ 42 w 44"/>
                  <a:gd name="T23" fmla="*/ 32 h 44"/>
                  <a:gd name="T24" fmla="*/ 44 w 44"/>
                  <a:gd name="T25" fmla="*/ 23 h 44"/>
                  <a:gd name="T26" fmla="*/ 42 w 44"/>
                  <a:gd name="T27" fmla="*/ 14 h 44"/>
                  <a:gd name="T28" fmla="*/ 39 w 44"/>
                  <a:gd name="T29" fmla="*/ 5 h 44"/>
                  <a:gd name="T30" fmla="*/ 32 w 44"/>
                  <a:gd name="T31" fmla="*/ 2 h 44"/>
                  <a:gd name="T32" fmla="*/ 23 w 44"/>
                  <a:gd name="T33" fmla="*/ 0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44">
                    <a:moveTo>
                      <a:pt x="23" y="0"/>
                    </a:moveTo>
                    <a:lnTo>
                      <a:pt x="14" y="2"/>
                    </a:lnTo>
                    <a:lnTo>
                      <a:pt x="5" y="5"/>
                    </a:lnTo>
                    <a:lnTo>
                      <a:pt x="1" y="14"/>
                    </a:lnTo>
                    <a:lnTo>
                      <a:pt x="0" y="23"/>
                    </a:lnTo>
                    <a:lnTo>
                      <a:pt x="1" y="32"/>
                    </a:lnTo>
                    <a:lnTo>
                      <a:pt x="5" y="39"/>
                    </a:lnTo>
                    <a:lnTo>
                      <a:pt x="14" y="43"/>
                    </a:lnTo>
                    <a:lnTo>
                      <a:pt x="23" y="44"/>
                    </a:lnTo>
                    <a:lnTo>
                      <a:pt x="32" y="43"/>
                    </a:lnTo>
                    <a:lnTo>
                      <a:pt x="39" y="39"/>
                    </a:lnTo>
                    <a:lnTo>
                      <a:pt x="42" y="32"/>
                    </a:lnTo>
                    <a:lnTo>
                      <a:pt x="44" y="23"/>
                    </a:lnTo>
                    <a:lnTo>
                      <a:pt x="42" y="14"/>
                    </a:lnTo>
                    <a:lnTo>
                      <a:pt x="39" y="5"/>
                    </a:lnTo>
                    <a:lnTo>
                      <a:pt x="32"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80" name="Freeform 213"/>
              <p:cNvSpPr>
                <a:spLocks/>
              </p:cNvSpPr>
              <p:nvPr/>
            </p:nvSpPr>
            <p:spPr bwMode="auto">
              <a:xfrm>
                <a:off x="2013" y="1852"/>
                <a:ext cx="18" cy="18"/>
              </a:xfrm>
              <a:custGeom>
                <a:avLst/>
                <a:gdLst>
                  <a:gd name="T0" fmla="*/ 9 w 18"/>
                  <a:gd name="T1" fmla="*/ 0 h 18"/>
                  <a:gd name="T2" fmla="*/ 6 w 18"/>
                  <a:gd name="T3" fmla="*/ 2 h 18"/>
                  <a:gd name="T4" fmla="*/ 4 w 18"/>
                  <a:gd name="T5" fmla="*/ 3 h 18"/>
                  <a:gd name="T6" fmla="*/ 2 w 18"/>
                  <a:gd name="T7" fmla="*/ 5 h 18"/>
                  <a:gd name="T8" fmla="*/ 0 w 18"/>
                  <a:gd name="T9" fmla="*/ 9 h 18"/>
                  <a:gd name="T10" fmla="*/ 2 w 18"/>
                  <a:gd name="T11" fmla="*/ 12 h 18"/>
                  <a:gd name="T12" fmla="*/ 4 w 18"/>
                  <a:gd name="T13" fmla="*/ 16 h 18"/>
                  <a:gd name="T14" fmla="*/ 6 w 18"/>
                  <a:gd name="T15" fmla="*/ 18 h 18"/>
                  <a:gd name="T16" fmla="*/ 9 w 18"/>
                  <a:gd name="T17" fmla="*/ 18 h 18"/>
                  <a:gd name="T18" fmla="*/ 13 w 18"/>
                  <a:gd name="T19" fmla="*/ 18 h 18"/>
                  <a:gd name="T20" fmla="*/ 16 w 18"/>
                  <a:gd name="T21" fmla="*/ 16 h 18"/>
                  <a:gd name="T22" fmla="*/ 18 w 18"/>
                  <a:gd name="T23" fmla="*/ 12 h 18"/>
                  <a:gd name="T24" fmla="*/ 18 w 18"/>
                  <a:gd name="T25" fmla="*/ 9 h 18"/>
                  <a:gd name="T26" fmla="*/ 18 w 18"/>
                  <a:gd name="T27" fmla="*/ 5 h 18"/>
                  <a:gd name="T28" fmla="*/ 16 w 18"/>
                  <a:gd name="T29" fmla="*/ 3 h 18"/>
                  <a:gd name="T30" fmla="*/ 13 w 18"/>
                  <a:gd name="T31" fmla="*/ 2 h 18"/>
                  <a:gd name="T32" fmla="*/ 9 w 18"/>
                  <a:gd name="T33" fmla="*/ 0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 h="18">
                    <a:moveTo>
                      <a:pt x="9" y="0"/>
                    </a:moveTo>
                    <a:lnTo>
                      <a:pt x="6" y="2"/>
                    </a:lnTo>
                    <a:lnTo>
                      <a:pt x="4" y="3"/>
                    </a:lnTo>
                    <a:lnTo>
                      <a:pt x="2" y="5"/>
                    </a:lnTo>
                    <a:lnTo>
                      <a:pt x="0" y="9"/>
                    </a:lnTo>
                    <a:lnTo>
                      <a:pt x="2" y="12"/>
                    </a:lnTo>
                    <a:lnTo>
                      <a:pt x="4" y="16"/>
                    </a:lnTo>
                    <a:lnTo>
                      <a:pt x="6" y="18"/>
                    </a:lnTo>
                    <a:lnTo>
                      <a:pt x="9" y="18"/>
                    </a:lnTo>
                    <a:lnTo>
                      <a:pt x="13" y="18"/>
                    </a:lnTo>
                    <a:lnTo>
                      <a:pt x="16" y="16"/>
                    </a:lnTo>
                    <a:lnTo>
                      <a:pt x="18" y="12"/>
                    </a:lnTo>
                    <a:lnTo>
                      <a:pt x="18" y="9"/>
                    </a:lnTo>
                    <a:lnTo>
                      <a:pt x="18" y="5"/>
                    </a:lnTo>
                    <a:lnTo>
                      <a:pt x="16" y="3"/>
                    </a:lnTo>
                    <a:lnTo>
                      <a:pt x="13"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81" name="Freeform 214"/>
              <p:cNvSpPr>
                <a:spLocks/>
              </p:cNvSpPr>
              <p:nvPr/>
            </p:nvSpPr>
            <p:spPr bwMode="auto">
              <a:xfrm>
                <a:off x="2004" y="1900"/>
                <a:ext cx="18" cy="18"/>
              </a:xfrm>
              <a:custGeom>
                <a:avLst/>
                <a:gdLst>
                  <a:gd name="T0" fmla="*/ 9 w 18"/>
                  <a:gd name="T1" fmla="*/ 0 h 18"/>
                  <a:gd name="T2" fmla="*/ 6 w 18"/>
                  <a:gd name="T3" fmla="*/ 0 h 18"/>
                  <a:gd name="T4" fmla="*/ 4 w 18"/>
                  <a:gd name="T5" fmla="*/ 2 h 18"/>
                  <a:gd name="T6" fmla="*/ 2 w 18"/>
                  <a:gd name="T7" fmla="*/ 5 h 18"/>
                  <a:gd name="T8" fmla="*/ 0 w 18"/>
                  <a:gd name="T9" fmla="*/ 9 h 18"/>
                  <a:gd name="T10" fmla="*/ 2 w 18"/>
                  <a:gd name="T11" fmla="*/ 12 h 18"/>
                  <a:gd name="T12" fmla="*/ 4 w 18"/>
                  <a:gd name="T13" fmla="*/ 14 h 18"/>
                  <a:gd name="T14" fmla="*/ 6 w 18"/>
                  <a:gd name="T15" fmla="*/ 16 h 18"/>
                  <a:gd name="T16" fmla="*/ 9 w 18"/>
                  <a:gd name="T17" fmla="*/ 18 h 18"/>
                  <a:gd name="T18" fmla="*/ 13 w 18"/>
                  <a:gd name="T19" fmla="*/ 16 h 18"/>
                  <a:gd name="T20" fmla="*/ 16 w 18"/>
                  <a:gd name="T21" fmla="*/ 14 h 18"/>
                  <a:gd name="T22" fmla="*/ 18 w 18"/>
                  <a:gd name="T23" fmla="*/ 12 h 18"/>
                  <a:gd name="T24" fmla="*/ 18 w 18"/>
                  <a:gd name="T25" fmla="*/ 9 h 18"/>
                  <a:gd name="T26" fmla="*/ 18 w 18"/>
                  <a:gd name="T27" fmla="*/ 5 h 18"/>
                  <a:gd name="T28" fmla="*/ 16 w 18"/>
                  <a:gd name="T29" fmla="*/ 2 h 18"/>
                  <a:gd name="T30" fmla="*/ 13 w 18"/>
                  <a:gd name="T31" fmla="*/ 0 h 18"/>
                  <a:gd name="T32" fmla="*/ 9 w 18"/>
                  <a:gd name="T33" fmla="*/ 0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 h="18">
                    <a:moveTo>
                      <a:pt x="9" y="0"/>
                    </a:moveTo>
                    <a:lnTo>
                      <a:pt x="6" y="0"/>
                    </a:lnTo>
                    <a:lnTo>
                      <a:pt x="4" y="2"/>
                    </a:lnTo>
                    <a:lnTo>
                      <a:pt x="2" y="5"/>
                    </a:lnTo>
                    <a:lnTo>
                      <a:pt x="0" y="9"/>
                    </a:lnTo>
                    <a:lnTo>
                      <a:pt x="2" y="12"/>
                    </a:lnTo>
                    <a:lnTo>
                      <a:pt x="4" y="14"/>
                    </a:lnTo>
                    <a:lnTo>
                      <a:pt x="6" y="16"/>
                    </a:lnTo>
                    <a:lnTo>
                      <a:pt x="9" y="18"/>
                    </a:lnTo>
                    <a:lnTo>
                      <a:pt x="13" y="16"/>
                    </a:lnTo>
                    <a:lnTo>
                      <a:pt x="16" y="14"/>
                    </a:lnTo>
                    <a:lnTo>
                      <a:pt x="18" y="12"/>
                    </a:lnTo>
                    <a:lnTo>
                      <a:pt x="18" y="9"/>
                    </a:lnTo>
                    <a:lnTo>
                      <a:pt x="18" y="5"/>
                    </a:lnTo>
                    <a:lnTo>
                      <a:pt x="16" y="2"/>
                    </a:lnTo>
                    <a:lnTo>
                      <a:pt x="13"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82" name="Freeform 215"/>
              <p:cNvSpPr>
                <a:spLocks/>
              </p:cNvSpPr>
              <p:nvPr/>
            </p:nvSpPr>
            <p:spPr bwMode="auto">
              <a:xfrm>
                <a:off x="2045" y="1921"/>
                <a:ext cx="18" cy="16"/>
              </a:xfrm>
              <a:custGeom>
                <a:avLst/>
                <a:gdLst>
                  <a:gd name="T0" fmla="*/ 9 w 18"/>
                  <a:gd name="T1" fmla="*/ 0 h 16"/>
                  <a:gd name="T2" fmla="*/ 6 w 18"/>
                  <a:gd name="T3" fmla="*/ 0 h 16"/>
                  <a:gd name="T4" fmla="*/ 4 w 18"/>
                  <a:gd name="T5" fmla="*/ 2 h 16"/>
                  <a:gd name="T6" fmla="*/ 2 w 18"/>
                  <a:gd name="T7" fmla="*/ 6 h 16"/>
                  <a:gd name="T8" fmla="*/ 0 w 18"/>
                  <a:gd name="T9" fmla="*/ 7 h 16"/>
                  <a:gd name="T10" fmla="*/ 2 w 18"/>
                  <a:gd name="T11" fmla="*/ 11 h 16"/>
                  <a:gd name="T12" fmla="*/ 4 w 18"/>
                  <a:gd name="T13" fmla="*/ 15 h 16"/>
                  <a:gd name="T14" fmla="*/ 6 w 18"/>
                  <a:gd name="T15" fmla="*/ 16 h 16"/>
                  <a:gd name="T16" fmla="*/ 9 w 18"/>
                  <a:gd name="T17" fmla="*/ 16 h 16"/>
                  <a:gd name="T18" fmla="*/ 13 w 18"/>
                  <a:gd name="T19" fmla="*/ 16 h 16"/>
                  <a:gd name="T20" fmla="*/ 16 w 18"/>
                  <a:gd name="T21" fmla="*/ 15 h 16"/>
                  <a:gd name="T22" fmla="*/ 18 w 18"/>
                  <a:gd name="T23" fmla="*/ 11 h 16"/>
                  <a:gd name="T24" fmla="*/ 18 w 18"/>
                  <a:gd name="T25" fmla="*/ 7 h 16"/>
                  <a:gd name="T26" fmla="*/ 18 w 18"/>
                  <a:gd name="T27" fmla="*/ 6 h 16"/>
                  <a:gd name="T28" fmla="*/ 16 w 18"/>
                  <a:gd name="T29" fmla="*/ 2 h 16"/>
                  <a:gd name="T30" fmla="*/ 13 w 18"/>
                  <a:gd name="T31" fmla="*/ 0 h 16"/>
                  <a:gd name="T32" fmla="*/ 9 w 18"/>
                  <a:gd name="T33" fmla="*/ 0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 h="16">
                    <a:moveTo>
                      <a:pt x="9" y="0"/>
                    </a:moveTo>
                    <a:lnTo>
                      <a:pt x="6" y="0"/>
                    </a:lnTo>
                    <a:lnTo>
                      <a:pt x="4" y="2"/>
                    </a:lnTo>
                    <a:lnTo>
                      <a:pt x="2" y="6"/>
                    </a:lnTo>
                    <a:lnTo>
                      <a:pt x="0" y="7"/>
                    </a:lnTo>
                    <a:lnTo>
                      <a:pt x="2" y="11"/>
                    </a:lnTo>
                    <a:lnTo>
                      <a:pt x="4" y="15"/>
                    </a:lnTo>
                    <a:lnTo>
                      <a:pt x="6" y="16"/>
                    </a:lnTo>
                    <a:lnTo>
                      <a:pt x="9" y="16"/>
                    </a:lnTo>
                    <a:lnTo>
                      <a:pt x="13" y="16"/>
                    </a:lnTo>
                    <a:lnTo>
                      <a:pt x="16" y="15"/>
                    </a:lnTo>
                    <a:lnTo>
                      <a:pt x="18" y="11"/>
                    </a:lnTo>
                    <a:lnTo>
                      <a:pt x="18" y="7"/>
                    </a:lnTo>
                    <a:lnTo>
                      <a:pt x="18" y="6"/>
                    </a:lnTo>
                    <a:lnTo>
                      <a:pt x="16" y="2"/>
                    </a:lnTo>
                    <a:lnTo>
                      <a:pt x="13"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83" name="Freeform 216"/>
              <p:cNvSpPr>
                <a:spLocks/>
              </p:cNvSpPr>
              <p:nvPr/>
            </p:nvSpPr>
            <p:spPr bwMode="auto">
              <a:xfrm>
                <a:off x="2077" y="1891"/>
                <a:ext cx="18" cy="16"/>
              </a:xfrm>
              <a:custGeom>
                <a:avLst/>
                <a:gdLst>
                  <a:gd name="T0" fmla="*/ 9 w 18"/>
                  <a:gd name="T1" fmla="*/ 0 h 16"/>
                  <a:gd name="T2" fmla="*/ 6 w 18"/>
                  <a:gd name="T3" fmla="*/ 0 h 16"/>
                  <a:gd name="T4" fmla="*/ 2 w 18"/>
                  <a:gd name="T5" fmla="*/ 2 h 16"/>
                  <a:gd name="T6" fmla="*/ 0 w 18"/>
                  <a:gd name="T7" fmla="*/ 5 h 16"/>
                  <a:gd name="T8" fmla="*/ 0 w 18"/>
                  <a:gd name="T9" fmla="*/ 7 h 16"/>
                  <a:gd name="T10" fmla="*/ 0 w 18"/>
                  <a:gd name="T11" fmla="*/ 11 h 16"/>
                  <a:gd name="T12" fmla="*/ 2 w 18"/>
                  <a:gd name="T13" fmla="*/ 14 h 16"/>
                  <a:gd name="T14" fmla="*/ 6 w 18"/>
                  <a:gd name="T15" fmla="*/ 16 h 16"/>
                  <a:gd name="T16" fmla="*/ 9 w 18"/>
                  <a:gd name="T17" fmla="*/ 16 h 16"/>
                  <a:gd name="T18" fmla="*/ 13 w 18"/>
                  <a:gd name="T19" fmla="*/ 16 h 16"/>
                  <a:gd name="T20" fmla="*/ 15 w 18"/>
                  <a:gd name="T21" fmla="*/ 14 h 16"/>
                  <a:gd name="T22" fmla="*/ 16 w 18"/>
                  <a:gd name="T23" fmla="*/ 11 h 16"/>
                  <a:gd name="T24" fmla="*/ 18 w 18"/>
                  <a:gd name="T25" fmla="*/ 7 h 16"/>
                  <a:gd name="T26" fmla="*/ 16 w 18"/>
                  <a:gd name="T27" fmla="*/ 5 h 16"/>
                  <a:gd name="T28" fmla="*/ 15 w 18"/>
                  <a:gd name="T29" fmla="*/ 2 h 16"/>
                  <a:gd name="T30" fmla="*/ 13 w 18"/>
                  <a:gd name="T31" fmla="*/ 0 h 16"/>
                  <a:gd name="T32" fmla="*/ 9 w 18"/>
                  <a:gd name="T33" fmla="*/ 0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 h="16">
                    <a:moveTo>
                      <a:pt x="9" y="0"/>
                    </a:moveTo>
                    <a:lnTo>
                      <a:pt x="6" y="0"/>
                    </a:lnTo>
                    <a:lnTo>
                      <a:pt x="2" y="2"/>
                    </a:lnTo>
                    <a:lnTo>
                      <a:pt x="0" y="5"/>
                    </a:lnTo>
                    <a:lnTo>
                      <a:pt x="0" y="7"/>
                    </a:lnTo>
                    <a:lnTo>
                      <a:pt x="0" y="11"/>
                    </a:lnTo>
                    <a:lnTo>
                      <a:pt x="2" y="14"/>
                    </a:lnTo>
                    <a:lnTo>
                      <a:pt x="6" y="16"/>
                    </a:lnTo>
                    <a:lnTo>
                      <a:pt x="9" y="16"/>
                    </a:lnTo>
                    <a:lnTo>
                      <a:pt x="13" y="16"/>
                    </a:lnTo>
                    <a:lnTo>
                      <a:pt x="15" y="14"/>
                    </a:lnTo>
                    <a:lnTo>
                      <a:pt x="16" y="11"/>
                    </a:lnTo>
                    <a:lnTo>
                      <a:pt x="18" y="7"/>
                    </a:lnTo>
                    <a:lnTo>
                      <a:pt x="16" y="5"/>
                    </a:lnTo>
                    <a:lnTo>
                      <a:pt x="15" y="2"/>
                    </a:lnTo>
                    <a:lnTo>
                      <a:pt x="13"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84" name="Freeform 217"/>
              <p:cNvSpPr>
                <a:spLocks/>
              </p:cNvSpPr>
              <p:nvPr/>
            </p:nvSpPr>
            <p:spPr bwMode="auto">
              <a:xfrm>
                <a:off x="2063" y="1850"/>
                <a:ext cx="16" cy="18"/>
              </a:xfrm>
              <a:custGeom>
                <a:avLst/>
                <a:gdLst>
                  <a:gd name="T0" fmla="*/ 7 w 16"/>
                  <a:gd name="T1" fmla="*/ 0 h 18"/>
                  <a:gd name="T2" fmla="*/ 4 w 16"/>
                  <a:gd name="T3" fmla="*/ 2 h 18"/>
                  <a:gd name="T4" fmla="*/ 2 w 16"/>
                  <a:gd name="T5" fmla="*/ 4 h 18"/>
                  <a:gd name="T6" fmla="*/ 0 w 16"/>
                  <a:gd name="T7" fmla="*/ 5 h 18"/>
                  <a:gd name="T8" fmla="*/ 0 w 16"/>
                  <a:gd name="T9" fmla="*/ 9 h 18"/>
                  <a:gd name="T10" fmla="*/ 0 w 16"/>
                  <a:gd name="T11" fmla="*/ 13 h 18"/>
                  <a:gd name="T12" fmla="*/ 2 w 16"/>
                  <a:gd name="T13" fmla="*/ 14 h 18"/>
                  <a:gd name="T14" fmla="*/ 4 w 16"/>
                  <a:gd name="T15" fmla="*/ 16 h 18"/>
                  <a:gd name="T16" fmla="*/ 7 w 16"/>
                  <a:gd name="T17" fmla="*/ 18 h 18"/>
                  <a:gd name="T18" fmla="*/ 11 w 16"/>
                  <a:gd name="T19" fmla="*/ 16 h 18"/>
                  <a:gd name="T20" fmla="*/ 14 w 16"/>
                  <a:gd name="T21" fmla="*/ 14 h 18"/>
                  <a:gd name="T22" fmla="*/ 16 w 16"/>
                  <a:gd name="T23" fmla="*/ 13 h 18"/>
                  <a:gd name="T24" fmla="*/ 16 w 16"/>
                  <a:gd name="T25" fmla="*/ 9 h 18"/>
                  <a:gd name="T26" fmla="*/ 16 w 16"/>
                  <a:gd name="T27" fmla="*/ 5 h 18"/>
                  <a:gd name="T28" fmla="*/ 14 w 16"/>
                  <a:gd name="T29" fmla="*/ 4 h 18"/>
                  <a:gd name="T30" fmla="*/ 11 w 16"/>
                  <a:gd name="T31" fmla="*/ 2 h 18"/>
                  <a:gd name="T32" fmla="*/ 7 w 16"/>
                  <a:gd name="T33" fmla="*/ 0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 h="18">
                    <a:moveTo>
                      <a:pt x="7" y="0"/>
                    </a:moveTo>
                    <a:lnTo>
                      <a:pt x="4" y="2"/>
                    </a:lnTo>
                    <a:lnTo>
                      <a:pt x="2" y="4"/>
                    </a:lnTo>
                    <a:lnTo>
                      <a:pt x="0" y="5"/>
                    </a:lnTo>
                    <a:lnTo>
                      <a:pt x="0" y="9"/>
                    </a:lnTo>
                    <a:lnTo>
                      <a:pt x="0" y="13"/>
                    </a:lnTo>
                    <a:lnTo>
                      <a:pt x="2" y="14"/>
                    </a:lnTo>
                    <a:lnTo>
                      <a:pt x="4" y="16"/>
                    </a:lnTo>
                    <a:lnTo>
                      <a:pt x="7" y="18"/>
                    </a:lnTo>
                    <a:lnTo>
                      <a:pt x="11" y="16"/>
                    </a:lnTo>
                    <a:lnTo>
                      <a:pt x="14" y="14"/>
                    </a:lnTo>
                    <a:lnTo>
                      <a:pt x="16" y="13"/>
                    </a:lnTo>
                    <a:lnTo>
                      <a:pt x="16" y="9"/>
                    </a:lnTo>
                    <a:lnTo>
                      <a:pt x="16" y="5"/>
                    </a:lnTo>
                    <a:lnTo>
                      <a:pt x="14" y="4"/>
                    </a:lnTo>
                    <a:lnTo>
                      <a:pt x="11" y="2"/>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85" name="Freeform 218"/>
              <p:cNvSpPr>
                <a:spLocks/>
              </p:cNvSpPr>
              <p:nvPr/>
            </p:nvSpPr>
            <p:spPr bwMode="auto">
              <a:xfrm>
                <a:off x="2063" y="1825"/>
                <a:ext cx="30" cy="21"/>
              </a:xfrm>
              <a:custGeom>
                <a:avLst/>
                <a:gdLst>
                  <a:gd name="T0" fmla="*/ 5 w 30"/>
                  <a:gd name="T1" fmla="*/ 7 h 21"/>
                  <a:gd name="T2" fmla="*/ 11 w 30"/>
                  <a:gd name="T3" fmla="*/ 9 h 21"/>
                  <a:gd name="T4" fmla="*/ 18 w 30"/>
                  <a:gd name="T5" fmla="*/ 12 h 21"/>
                  <a:gd name="T6" fmla="*/ 25 w 30"/>
                  <a:gd name="T7" fmla="*/ 18 h 21"/>
                  <a:gd name="T8" fmla="*/ 29 w 30"/>
                  <a:gd name="T9" fmla="*/ 21 h 21"/>
                  <a:gd name="T10" fmla="*/ 30 w 30"/>
                  <a:gd name="T11" fmla="*/ 21 h 21"/>
                  <a:gd name="T12" fmla="*/ 30 w 30"/>
                  <a:gd name="T13" fmla="*/ 14 h 21"/>
                  <a:gd name="T14" fmla="*/ 29 w 30"/>
                  <a:gd name="T15" fmla="*/ 12 h 21"/>
                  <a:gd name="T16" fmla="*/ 25 w 30"/>
                  <a:gd name="T17" fmla="*/ 7 h 21"/>
                  <a:gd name="T18" fmla="*/ 18 w 30"/>
                  <a:gd name="T19" fmla="*/ 2 h 21"/>
                  <a:gd name="T20" fmla="*/ 13 w 30"/>
                  <a:gd name="T21" fmla="*/ 0 h 21"/>
                  <a:gd name="T22" fmla="*/ 5 w 30"/>
                  <a:gd name="T23" fmla="*/ 0 h 21"/>
                  <a:gd name="T24" fmla="*/ 0 w 30"/>
                  <a:gd name="T25" fmla="*/ 2 h 21"/>
                  <a:gd name="T26" fmla="*/ 0 w 30"/>
                  <a:gd name="T27" fmla="*/ 3 h 21"/>
                  <a:gd name="T28" fmla="*/ 5 w 30"/>
                  <a:gd name="T29" fmla="*/ 7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0" h="21">
                    <a:moveTo>
                      <a:pt x="5" y="7"/>
                    </a:moveTo>
                    <a:lnTo>
                      <a:pt x="11" y="9"/>
                    </a:lnTo>
                    <a:lnTo>
                      <a:pt x="18" y="12"/>
                    </a:lnTo>
                    <a:lnTo>
                      <a:pt x="25" y="18"/>
                    </a:lnTo>
                    <a:lnTo>
                      <a:pt x="29" y="21"/>
                    </a:lnTo>
                    <a:lnTo>
                      <a:pt x="30" y="21"/>
                    </a:lnTo>
                    <a:lnTo>
                      <a:pt x="30" y="14"/>
                    </a:lnTo>
                    <a:lnTo>
                      <a:pt x="29" y="12"/>
                    </a:lnTo>
                    <a:lnTo>
                      <a:pt x="25" y="7"/>
                    </a:lnTo>
                    <a:lnTo>
                      <a:pt x="18" y="2"/>
                    </a:lnTo>
                    <a:lnTo>
                      <a:pt x="13" y="0"/>
                    </a:lnTo>
                    <a:lnTo>
                      <a:pt x="5" y="0"/>
                    </a:lnTo>
                    <a:lnTo>
                      <a:pt x="0" y="2"/>
                    </a:lnTo>
                    <a:lnTo>
                      <a:pt x="0" y="3"/>
                    </a:lnTo>
                    <a:lnTo>
                      <a:pt x="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86" name="Freeform 219"/>
              <p:cNvSpPr>
                <a:spLocks/>
              </p:cNvSpPr>
              <p:nvPr/>
            </p:nvSpPr>
            <p:spPr bwMode="auto">
              <a:xfrm>
                <a:off x="2106" y="1878"/>
                <a:ext cx="12" cy="38"/>
              </a:xfrm>
              <a:custGeom>
                <a:avLst/>
                <a:gdLst>
                  <a:gd name="T0" fmla="*/ 3 w 12"/>
                  <a:gd name="T1" fmla="*/ 7 h 38"/>
                  <a:gd name="T2" fmla="*/ 3 w 12"/>
                  <a:gd name="T3" fmla="*/ 15 h 38"/>
                  <a:gd name="T4" fmla="*/ 3 w 12"/>
                  <a:gd name="T5" fmla="*/ 22 h 38"/>
                  <a:gd name="T6" fmla="*/ 2 w 12"/>
                  <a:gd name="T7" fmla="*/ 31 h 38"/>
                  <a:gd name="T8" fmla="*/ 0 w 12"/>
                  <a:gd name="T9" fmla="*/ 36 h 38"/>
                  <a:gd name="T10" fmla="*/ 2 w 12"/>
                  <a:gd name="T11" fmla="*/ 36 h 38"/>
                  <a:gd name="T12" fmla="*/ 2 w 12"/>
                  <a:gd name="T13" fmla="*/ 38 h 38"/>
                  <a:gd name="T14" fmla="*/ 7 w 12"/>
                  <a:gd name="T15" fmla="*/ 34 h 38"/>
                  <a:gd name="T16" fmla="*/ 9 w 12"/>
                  <a:gd name="T17" fmla="*/ 32 h 38"/>
                  <a:gd name="T18" fmla="*/ 11 w 12"/>
                  <a:gd name="T19" fmla="*/ 25 h 38"/>
                  <a:gd name="T20" fmla="*/ 12 w 12"/>
                  <a:gd name="T21" fmla="*/ 16 h 38"/>
                  <a:gd name="T22" fmla="*/ 11 w 12"/>
                  <a:gd name="T23" fmla="*/ 11 h 38"/>
                  <a:gd name="T24" fmla="*/ 9 w 12"/>
                  <a:gd name="T25" fmla="*/ 6 h 38"/>
                  <a:gd name="T26" fmla="*/ 5 w 12"/>
                  <a:gd name="T27" fmla="*/ 0 h 38"/>
                  <a:gd name="T28" fmla="*/ 3 w 12"/>
                  <a:gd name="T29" fmla="*/ 0 h 38"/>
                  <a:gd name="T30" fmla="*/ 3 w 12"/>
                  <a:gd name="T31" fmla="*/ 2 h 38"/>
                  <a:gd name="T32" fmla="*/ 3 w 12"/>
                  <a:gd name="T33" fmla="*/ 7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 h="38">
                    <a:moveTo>
                      <a:pt x="3" y="7"/>
                    </a:moveTo>
                    <a:lnTo>
                      <a:pt x="3" y="15"/>
                    </a:lnTo>
                    <a:lnTo>
                      <a:pt x="3" y="22"/>
                    </a:lnTo>
                    <a:lnTo>
                      <a:pt x="2" y="31"/>
                    </a:lnTo>
                    <a:lnTo>
                      <a:pt x="0" y="36"/>
                    </a:lnTo>
                    <a:lnTo>
                      <a:pt x="2" y="36"/>
                    </a:lnTo>
                    <a:lnTo>
                      <a:pt x="2" y="38"/>
                    </a:lnTo>
                    <a:lnTo>
                      <a:pt x="7" y="34"/>
                    </a:lnTo>
                    <a:lnTo>
                      <a:pt x="9" y="32"/>
                    </a:lnTo>
                    <a:lnTo>
                      <a:pt x="11" y="25"/>
                    </a:lnTo>
                    <a:lnTo>
                      <a:pt x="12" y="16"/>
                    </a:lnTo>
                    <a:lnTo>
                      <a:pt x="11" y="11"/>
                    </a:lnTo>
                    <a:lnTo>
                      <a:pt x="9" y="6"/>
                    </a:lnTo>
                    <a:lnTo>
                      <a:pt x="5" y="0"/>
                    </a:lnTo>
                    <a:lnTo>
                      <a:pt x="3" y="0"/>
                    </a:lnTo>
                    <a:lnTo>
                      <a:pt x="3" y="2"/>
                    </a:lnTo>
                    <a:lnTo>
                      <a:pt x="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87" name="Freeform 220"/>
              <p:cNvSpPr>
                <a:spLocks/>
              </p:cNvSpPr>
              <p:nvPr/>
            </p:nvSpPr>
            <p:spPr bwMode="auto">
              <a:xfrm>
                <a:off x="2038" y="1944"/>
                <a:ext cx="38" cy="11"/>
              </a:xfrm>
              <a:custGeom>
                <a:avLst/>
                <a:gdLst>
                  <a:gd name="T0" fmla="*/ 30 w 38"/>
                  <a:gd name="T1" fmla="*/ 0 h 11"/>
                  <a:gd name="T2" fmla="*/ 23 w 38"/>
                  <a:gd name="T3" fmla="*/ 2 h 11"/>
                  <a:gd name="T4" fmla="*/ 16 w 38"/>
                  <a:gd name="T5" fmla="*/ 4 h 11"/>
                  <a:gd name="T6" fmla="*/ 7 w 38"/>
                  <a:gd name="T7" fmla="*/ 2 h 11"/>
                  <a:gd name="T8" fmla="*/ 2 w 38"/>
                  <a:gd name="T9" fmla="*/ 2 h 11"/>
                  <a:gd name="T10" fmla="*/ 0 w 38"/>
                  <a:gd name="T11" fmla="*/ 4 h 11"/>
                  <a:gd name="T12" fmla="*/ 6 w 38"/>
                  <a:gd name="T13" fmla="*/ 9 h 11"/>
                  <a:gd name="T14" fmla="*/ 7 w 38"/>
                  <a:gd name="T15" fmla="*/ 9 h 11"/>
                  <a:gd name="T16" fmla="*/ 13 w 38"/>
                  <a:gd name="T17" fmla="*/ 11 h 11"/>
                  <a:gd name="T18" fmla="*/ 22 w 38"/>
                  <a:gd name="T19" fmla="*/ 11 h 11"/>
                  <a:gd name="T20" fmla="*/ 27 w 38"/>
                  <a:gd name="T21" fmla="*/ 9 h 11"/>
                  <a:gd name="T22" fmla="*/ 34 w 38"/>
                  <a:gd name="T23" fmla="*/ 6 h 11"/>
                  <a:gd name="T24" fmla="*/ 36 w 38"/>
                  <a:gd name="T25" fmla="*/ 2 h 11"/>
                  <a:gd name="T26" fmla="*/ 38 w 38"/>
                  <a:gd name="T27" fmla="*/ 0 h 11"/>
                  <a:gd name="T28" fmla="*/ 36 w 38"/>
                  <a:gd name="T29" fmla="*/ 0 h 11"/>
                  <a:gd name="T30" fmla="*/ 30 w 38"/>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8" h="11">
                    <a:moveTo>
                      <a:pt x="30" y="0"/>
                    </a:moveTo>
                    <a:lnTo>
                      <a:pt x="23" y="2"/>
                    </a:lnTo>
                    <a:lnTo>
                      <a:pt x="16" y="4"/>
                    </a:lnTo>
                    <a:lnTo>
                      <a:pt x="7" y="2"/>
                    </a:lnTo>
                    <a:lnTo>
                      <a:pt x="2" y="2"/>
                    </a:lnTo>
                    <a:lnTo>
                      <a:pt x="0" y="4"/>
                    </a:lnTo>
                    <a:lnTo>
                      <a:pt x="6" y="9"/>
                    </a:lnTo>
                    <a:lnTo>
                      <a:pt x="7" y="9"/>
                    </a:lnTo>
                    <a:lnTo>
                      <a:pt x="13" y="11"/>
                    </a:lnTo>
                    <a:lnTo>
                      <a:pt x="22" y="11"/>
                    </a:lnTo>
                    <a:lnTo>
                      <a:pt x="27" y="9"/>
                    </a:lnTo>
                    <a:lnTo>
                      <a:pt x="34" y="6"/>
                    </a:lnTo>
                    <a:lnTo>
                      <a:pt x="36" y="2"/>
                    </a:lnTo>
                    <a:lnTo>
                      <a:pt x="38" y="0"/>
                    </a:lnTo>
                    <a:lnTo>
                      <a:pt x="36" y="0"/>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88" name="Freeform 221"/>
              <p:cNvSpPr>
                <a:spLocks/>
              </p:cNvSpPr>
              <p:nvPr/>
            </p:nvSpPr>
            <p:spPr bwMode="auto">
              <a:xfrm>
                <a:off x="1985" y="1898"/>
                <a:ext cx="18" cy="34"/>
              </a:xfrm>
              <a:custGeom>
                <a:avLst/>
                <a:gdLst>
                  <a:gd name="T0" fmla="*/ 16 w 18"/>
                  <a:gd name="T1" fmla="*/ 27 h 34"/>
                  <a:gd name="T2" fmla="*/ 12 w 18"/>
                  <a:gd name="T3" fmla="*/ 21 h 34"/>
                  <a:gd name="T4" fmla="*/ 9 w 18"/>
                  <a:gd name="T5" fmla="*/ 16 h 34"/>
                  <a:gd name="T6" fmla="*/ 5 w 18"/>
                  <a:gd name="T7" fmla="*/ 7 h 34"/>
                  <a:gd name="T8" fmla="*/ 5 w 18"/>
                  <a:gd name="T9" fmla="*/ 2 h 34"/>
                  <a:gd name="T10" fmla="*/ 3 w 18"/>
                  <a:gd name="T11" fmla="*/ 0 h 34"/>
                  <a:gd name="T12" fmla="*/ 0 w 18"/>
                  <a:gd name="T13" fmla="*/ 5 h 34"/>
                  <a:gd name="T14" fmla="*/ 0 w 18"/>
                  <a:gd name="T15" fmla="*/ 9 h 34"/>
                  <a:gd name="T16" fmla="*/ 0 w 18"/>
                  <a:gd name="T17" fmla="*/ 14 h 34"/>
                  <a:gd name="T18" fmla="*/ 3 w 18"/>
                  <a:gd name="T19" fmla="*/ 23 h 34"/>
                  <a:gd name="T20" fmla="*/ 7 w 18"/>
                  <a:gd name="T21" fmla="*/ 28 h 34"/>
                  <a:gd name="T22" fmla="*/ 12 w 18"/>
                  <a:gd name="T23" fmla="*/ 32 h 34"/>
                  <a:gd name="T24" fmla="*/ 16 w 18"/>
                  <a:gd name="T25" fmla="*/ 34 h 34"/>
                  <a:gd name="T26" fmla="*/ 18 w 18"/>
                  <a:gd name="T27" fmla="*/ 34 h 34"/>
                  <a:gd name="T28" fmla="*/ 18 w 18"/>
                  <a:gd name="T29" fmla="*/ 32 h 34"/>
                  <a:gd name="T30" fmla="*/ 16 w 18"/>
                  <a:gd name="T31" fmla="*/ 27 h 3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 h="34">
                    <a:moveTo>
                      <a:pt x="16" y="27"/>
                    </a:moveTo>
                    <a:lnTo>
                      <a:pt x="12" y="21"/>
                    </a:lnTo>
                    <a:lnTo>
                      <a:pt x="9" y="16"/>
                    </a:lnTo>
                    <a:lnTo>
                      <a:pt x="5" y="7"/>
                    </a:lnTo>
                    <a:lnTo>
                      <a:pt x="5" y="2"/>
                    </a:lnTo>
                    <a:lnTo>
                      <a:pt x="3" y="0"/>
                    </a:lnTo>
                    <a:lnTo>
                      <a:pt x="0" y="5"/>
                    </a:lnTo>
                    <a:lnTo>
                      <a:pt x="0" y="9"/>
                    </a:lnTo>
                    <a:lnTo>
                      <a:pt x="0" y="14"/>
                    </a:lnTo>
                    <a:lnTo>
                      <a:pt x="3" y="23"/>
                    </a:lnTo>
                    <a:lnTo>
                      <a:pt x="7" y="28"/>
                    </a:lnTo>
                    <a:lnTo>
                      <a:pt x="12" y="32"/>
                    </a:lnTo>
                    <a:lnTo>
                      <a:pt x="16" y="34"/>
                    </a:lnTo>
                    <a:lnTo>
                      <a:pt x="18" y="34"/>
                    </a:lnTo>
                    <a:lnTo>
                      <a:pt x="18" y="32"/>
                    </a:lnTo>
                    <a:lnTo>
                      <a:pt x="16"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89" name="Freeform 222"/>
              <p:cNvSpPr>
                <a:spLocks/>
              </p:cNvSpPr>
              <p:nvPr/>
            </p:nvSpPr>
            <p:spPr bwMode="auto">
              <a:xfrm>
                <a:off x="1994" y="1834"/>
                <a:ext cx="26" cy="27"/>
              </a:xfrm>
              <a:custGeom>
                <a:avLst/>
                <a:gdLst>
                  <a:gd name="T0" fmla="*/ 5 w 26"/>
                  <a:gd name="T1" fmla="*/ 21 h 27"/>
                  <a:gd name="T2" fmla="*/ 9 w 26"/>
                  <a:gd name="T3" fmla="*/ 16 h 27"/>
                  <a:gd name="T4" fmla="*/ 14 w 26"/>
                  <a:gd name="T5" fmla="*/ 10 h 27"/>
                  <a:gd name="T6" fmla="*/ 21 w 26"/>
                  <a:gd name="T7" fmla="*/ 5 h 27"/>
                  <a:gd name="T8" fmla="*/ 25 w 26"/>
                  <a:gd name="T9" fmla="*/ 2 h 27"/>
                  <a:gd name="T10" fmla="*/ 26 w 26"/>
                  <a:gd name="T11" fmla="*/ 0 h 27"/>
                  <a:gd name="T12" fmla="*/ 25 w 26"/>
                  <a:gd name="T13" fmla="*/ 0 h 27"/>
                  <a:gd name="T14" fmla="*/ 19 w 26"/>
                  <a:gd name="T15" fmla="*/ 0 h 27"/>
                  <a:gd name="T16" fmla="*/ 17 w 26"/>
                  <a:gd name="T17" fmla="*/ 0 h 27"/>
                  <a:gd name="T18" fmla="*/ 10 w 26"/>
                  <a:gd name="T19" fmla="*/ 2 h 27"/>
                  <a:gd name="T20" fmla="*/ 5 w 26"/>
                  <a:gd name="T21" fmla="*/ 9 h 27"/>
                  <a:gd name="T22" fmla="*/ 1 w 26"/>
                  <a:gd name="T23" fmla="*/ 12 h 27"/>
                  <a:gd name="T24" fmla="*/ 0 w 26"/>
                  <a:gd name="T25" fmla="*/ 19 h 27"/>
                  <a:gd name="T26" fmla="*/ 0 w 26"/>
                  <a:gd name="T27" fmla="*/ 25 h 27"/>
                  <a:gd name="T28" fmla="*/ 0 w 26"/>
                  <a:gd name="T29" fmla="*/ 27 h 27"/>
                  <a:gd name="T30" fmla="*/ 1 w 26"/>
                  <a:gd name="T31" fmla="*/ 27 h 27"/>
                  <a:gd name="T32" fmla="*/ 5 w 26"/>
                  <a:gd name="T33" fmla="*/ 21 h 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6" h="27">
                    <a:moveTo>
                      <a:pt x="5" y="21"/>
                    </a:moveTo>
                    <a:lnTo>
                      <a:pt x="9" y="16"/>
                    </a:lnTo>
                    <a:lnTo>
                      <a:pt x="14" y="10"/>
                    </a:lnTo>
                    <a:lnTo>
                      <a:pt x="21" y="5"/>
                    </a:lnTo>
                    <a:lnTo>
                      <a:pt x="25" y="2"/>
                    </a:lnTo>
                    <a:lnTo>
                      <a:pt x="26" y="0"/>
                    </a:lnTo>
                    <a:lnTo>
                      <a:pt x="25" y="0"/>
                    </a:lnTo>
                    <a:lnTo>
                      <a:pt x="19" y="0"/>
                    </a:lnTo>
                    <a:lnTo>
                      <a:pt x="17" y="0"/>
                    </a:lnTo>
                    <a:lnTo>
                      <a:pt x="10" y="2"/>
                    </a:lnTo>
                    <a:lnTo>
                      <a:pt x="5" y="9"/>
                    </a:lnTo>
                    <a:lnTo>
                      <a:pt x="1" y="12"/>
                    </a:lnTo>
                    <a:lnTo>
                      <a:pt x="0" y="19"/>
                    </a:lnTo>
                    <a:lnTo>
                      <a:pt x="0" y="25"/>
                    </a:lnTo>
                    <a:lnTo>
                      <a:pt x="0" y="27"/>
                    </a:lnTo>
                    <a:lnTo>
                      <a:pt x="1" y="27"/>
                    </a:lnTo>
                    <a:lnTo>
                      <a:pt x="5"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90" name="Freeform 223"/>
            <p:cNvSpPr>
              <a:spLocks/>
            </p:cNvSpPr>
            <p:nvPr/>
          </p:nvSpPr>
          <p:spPr bwMode="auto">
            <a:xfrm>
              <a:off x="3397546" y="2683283"/>
              <a:ext cx="163513" cy="255587"/>
            </a:xfrm>
            <a:custGeom>
              <a:avLst/>
              <a:gdLst>
                <a:gd name="T0" fmla="*/ 0 w 103"/>
                <a:gd name="T1" fmla="*/ 0 h 161"/>
                <a:gd name="T2" fmla="*/ 14288 w 103"/>
                <a:gd name="T3" fmla="*/ 11112 h 161"/>
                <a:gd name="T4" fmla="*/ 44450 w 103"/>
                <a:gd name="T5" fmla="*/ 36512 h 161"/>
                <a:gd name="T6" fmla="*/ 61913 w 103"/>
                <a:gd name="T7" fmla="*/ 53975 h 161"/>
                <a:gd name="T8" fmla="*/ 79375 w 103"/>
                <a:gd name="T9" fmla="*/ 74612 h 161"/>
                <a:gd name="T10" fmla="*/ 92075 w 103"/>
                <a:gd name="T11" fmla="*/ 96837 h 161"/>
                <a:gd name="T12" fmla="*/ 101600 w 103"/>
                <a:gd name="T13" fmla="*/ 122237 h 161"/>
                <a:gd name="T14" fmla="*/ 127000 w 103"/>
                <a:gd name="T15" fmla="*/ 255587 h 161"/>
                <a:gd name="T16" fmla="*/ 163513 w 103"/>
                <a:gd name="T17" fmla="*/ 255587 h 161"/>
                <a:gd name="T18" fmla="*/ 160338 w 103"/>
                <a:gd name="T19" fmla="*/ 231775 h 161"/>
                <a:gd name="T20" fmla="*/ 149225 w 103"/>
                <a:gd name="T21" fmla="*/ 184150 h 161"/>
                <a:gd name="T22" fmla="*/ 131763 w 103"/>
                <a:gd name="T23" fmla="*/ 122237 h 161"/>
                <a:gd name="T24" fmla="*/ 123825 w 103"/>
                <a:gd name="T25" fmla="*/ 93662 h 161"/>
                <a:gd name="T26" fmla="*/ 109538 w 103"/>
                <a:gd name="T27" fmla="*/ 68262 h 161"/>
                <a:gd name="T28" fmla="*/ 101600 w 103"/>
                <a:gd name="T29" fmla="*/ 60325 h 161"/>
                <a:gd name="T30" fmla="*/ 76200 w 103"/>
                <a:gd name="T31" fmla="*/ 39687 h 161"/>
                <a:gd name="T32" fmla="*/ 39688 w 103"/>
                <a:gd name="T33" fmla="*/ 17462 h 161"/>
                <a:gd name="T34" fmla="*/ 19050 w 103"/>
                <a:gd name="T35" fmla="*/ 9525 h 161"/>
                <a:gd name="T36" fmla="*/ 0 w 103"/>
                <a:gd name="T37" fmla="*/ 0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3" h="161">
                  <a:moveTo>
                    <a:pt x="0" y="0"/>
                  </a:moveTo>
                  <a:lnTo>
                    <a:pt x="9" y="7"/>
                  </a:lnTo>
                  <a:lnTo>
                    <a:pt x="28" y="23"/>
                  </a:lnTo>
                  <a:lnTo>
                    <a:pt x="39" y="34"/>
                  </a:lnTo>
                  <a:lnTo>
                    <a:pt x="50" y="47"/>
                  </a:lnTo>
                  <a:lnTo>
                    <a:pt x="58" y="61"/>
                  </a:lnTo>
                  <a:lnTo>
                    <a:pt x="64" y="77"/>
                  </a:lnTo>
                  <a:lnTo>
                    <a:pt x="80" y="161"/>
                  </a:lnTo>
                  <a:lnTo>
                    <a:pt x="103" y="161"/>
                  </a:lnTo>
                  <a:lnTo>
                    <a:pt x="101" y="146"/>
                  </a:lnTo>
                  <a:lnTo>
                    <a:pt x="94" y="116"/>
                  </a:lnTo>
                  <a:lnTo>
                    <a:pt x="83" y="77"/>
                  </a:lnTo>
                  <a:lnTo>
                    <a:pt x="78" y="59"/>
                  </a:lnTo>
                  <a:lnTo>
                    <a:pt x="69" y="43"/>
                  </a:lnTo>
                  <a:lnTo>
                    <a:pt x="64" y="38"/>
                  </a:lnTo>
                  <a:lnTo>
                    <a:pt x="48" y="25"/>
                  </a:lnTo>
                  <a:lnTo>
                    <a:pt x="25" y="11"/>
                  </a:lnTo>
                  <a:lnTo>
                    <a:pt x="12" y="6"/>
                  </a:lnTo>
                  <a:lnTo>
                    <a:pt x="0" y="0"/>
                  </a:lnTo>
                  <a:close/>
                </a:path>
              </a:pathLst>
            </a:custGeom>
            <a:solidFill>
              <a:srgbClr val="9389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91" name="Freeform 224"/>
            <p:cNvSpPr>
              <a:spLocks/>
            </p:cNvSpPr>
            <p:nvPr/>
          </p:nvSpPr>
          <p:spPr bwMode="auto">
            <a:xfrm>
              <a:off x="3224509" y="2938870"/>
              <a:ext cx="376237" cy="293688"/>
            </a:xfrm>
            <a:custGeom>
              <a:avLst/>
              <a:gdLst>
                <a:gd name="T0" fmla="*/ 0 w 237"/>
                <a:gd name="T1" fmla="*/ 1588 h 185"/>
                <a:gd name="T2" fmla="*/ 7937 w 237"/>
                <a:gd name="T3" fmla="*/ 7938 h 185"/>
                <a:gd name="T4" fmla="*/ 28575 w 237"/>
                <a:gd name="T5" fmla="*/ 19050 h 185"/>
                <a:gd name="T6" fmla="*/ 57150 w 237"/>
                <a:gd name="T7" fmla="*/ 36513 h 185"/>
                <a:gd name="T8" fmla="*/ 71437 w 237"/>
                <a:gd name="T9" fmla="*/ 50800 h 185"/>
                <a:gd name="T10" fmla="*/ 87312 w 237"/>
                <a:gd name="T11" fmla="*/ 66675 h 185"/>
                <a:gd name="T12" fmla="*/ 101600 w 237"/>
                <a:gd name="T13" fmla="*/ 84138 h 185"/>
                <a:gd name="T14" fmla="*/ 115887 w 237"/>
                <a:gd name="T15" fmla="*/ 106363 h 185"/>
                <a:gd name="T16" fmla="*/ 130175 w 237"/>
                <a:gd name="T17" fmla="*/ 130175 h 185"/>
                <a:gd name="T18" fmla="*/ 141287 w 237"/>
                <a:gd name="T19" fmla="*/ 155575 h 185"/>
                <a:gd name="T20" fmla="*/ 149225 w 237"/>
                <a:gd name="T21" fmla="*/ 185738 h 185"/>
                <a:gd name="T22" fmla="*/ 155575 w 237"/>
                <a:gd name="T23" fmla="*/ 217488 h 185"/>
                <a:gd name="T24" fmla="*/ 155575 w 237"/>
                <a:gd name="T25" fmla="*/ 254000 h 185"/>
                <a:gd name="T26" fmla="*/ 152400 w 237"/>
                <a:gd name="T27" fmla="*/ 293688 h 185"/>
                <a:gd name="T28" fmla="*/ 293687 w 237"/>
                <a:gd name="T29" fmla="*/ 282575 h 185"/>
                <a:gd name="T30" fmla="*/ 358775 w 237"/>
                <a:gd name="T31" fmla="*/ 160338 h 185"/>
                <a:gd name="T32" fmla="*/ 365125 w 237"/>
                <a:gd name="T33" fmla="*/ 152400 h 185"/>
                <a:gd name="T34" fmla="*/ 369887 w 237"/>
                <a:gd name="T35" fmla="*/ 127000 h 185"/>
                <a:gd name="T36" fmla="*/ 373062 w 237"/>
                <a:gd name="T37" fmla="*/ 109538 h 185"/>
                <a:gd name="T38" fmla="*/ 376237 w 237"/>
                <a:gd name="T39" fmla="*/ 87313 h 185"/>
                <a:gd name="T40" fmla="*/ 373062 w 237"/>
                <a:gd name="T41" fmla="*/ 61913 h 185"/>
                <a:gd name="T42" fmla="*/ 365125 w 237"/>
                <a:gd name="T43" fmla="*/ 30163 h 185"/>
                <a:gd name="T44" fmla="*/ 365125 w 237"/>
                <a:gd name="T45" fmla="*/ 26988 h 185"/>
                <a:gd name="T46" fmla="*/ 361950 w 237"/>
                <a:gd name="T47" fmla="*/ 19050 h 185"/>
                <a:gd name="T48" fmla="*/ 354012 w 237"/>
                <a:gd name="T49" fmla="*/ 11113 h 185"/>
                <a:gd name="T50" fmla="*/ 336550 w 237"/>
                <a:gd name="T51" fmla="*/ 0 h 185"/>
                <a:gd name="T52" fmla="*/ 0 w 237"/>
                <a:gd name="T53" fmla="*/ 1588 h 18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37" h="185">
                  <a:moveTo>
                    <a:pt x="0" y="1"/>
                  </a:moveTo>
                  <a:lnTo>
                    <a:pt x="5" y="5"/>
                  </a:lnTo>
                  <a:lnTo>
                    <a:pt x="18" y="12"/>
                  </a:lnTo>
                  <a:lnTo>
                    <a:pt x="36" y="23"/>
                  </a:lnTo>
                  <a:lnTo>
                    <a:pt x="45" y="32"/>
                  </a:lnTo>
                  <a:lnTo>
                    <a:pt x="55" y="42"/>
                  </a:lnTo>
                  <a:lnTo>
                    <a:pt x="64" y="53"/>
                  </a:lnTo>
                  <a:lnTo>
                    <a:pt x="73" y="67"/>
                  </a:lnTo>
                  <a:lnTo>
                    <a:pt x="82" y="82"/>
                  </a:lnTo>
                  <a:lnTo>
                    <a:pt x="89" y="98"/>
                  </a:lnTo>
                  <a:lnTo>
                    <a:pt x="94" y="117"/>
                  </a:lnTo>
                  <a:lnTo>
                    <a:pt x="98" y="137"/>
                  </a:lnTo>
                  <a:lnTo>
                    <a:pt x="98" y="160"/>
                  </a:lnTo>
                  <a:lnTo>
                    <a:pt x="96" y="185"/>
                  </a:lnTo>
                  <a:lnTo>
                    <a:pt x="185" y="178"/>
                  </a:lnTo>
                  <a:lnTo>
                    <a:pt x="226" y="101"/>
                  </a:lnTo>
                  <a:lnTo>
                    <a:pt x="230" y="96"/>
                  </a:lnTo>
                  <a:lnTo>
                    <a:pt x="233" y="80"/>
                  </a:lnTo>
                  <a:lnTo>
                    <a:pt x="235" y="69"/>
                  </a:lnTo>
                  <a:lnTo>
                    <a:pt x="237" y="55"/>
                  </a:lnTo>
                  <a:lnTo>
                    <a:pt x="235" y="39"/>
                  </a:lnTo>
                  <a:lnTo>
                    <a:pt x="230" y="19"/>
                  </a:lnTo>
                  <a:lnTo>
                    <a:pt x="230" y="17"/>
                  </a:lnTo>
                  <a:lnTo>
                    <a:pt x="228" y="12"/>
                  </a:lnTo>
                  <a:lnTo>
                    <a:pt x="223" y="7"/>
                  </a:lnTo>
                  <a:lnTo>
                    <a:pt x="212" y="0"/>
                  </a:lnTo>
                  <a:lnTo>
                    <a:pt x="0" y="1"/>
                  </a:lnTo>
                  <a:close/>
                </a:path>
              </a:pathLst>
            </a:custGeom>
            <a:solidFill>
              <a:srgbClr val="4444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92" name="Freeform 225"/>
            <p:cNvSpPr>
              <a:spLocks/>
            </p:cNvSpPr>
            <p:nvPr/>
          </p:nvSpPr>
          <p:spPr bwMode="auto">
            <a:xfrm>
              <a:off x="1352846" y="3203983"/>
              <a:ext cx="1487488" cy="101600"/>
            </a:xfrm>
            <a:custGeom>
              <a:avLst/>
              <a:gdLst>
                <a:gd name="T0" fmla="*/ 15875 w 937"/>
                <a:gd name="T1" fmla="*/ 14288 h 64"/>
                <a:gd name="T2" fmla="*/ 1484313 w 937"/>
                <a:gd name="T3" fmla="*/ 0 h 64"/>
                <a:gd name="T4" fmla="*/ 1487488 w 937"/>
                <a:gd name="T5" fmla="*/ 101600 h 64"/>
                <a:gd name="T6" fmla="*/ 0 w 937"/>
                <a:gd name="T7" fmla="*/ 96838 h 64"/>
                <a:gd name="T8" fmla="*/ 1588 w 937"/>
                <a:gd name="T9" fmla="*/ 68263 h 64"/>
                <a:gd name="T10" fmla="*/ 7938 w 937"/>
                <a:gd name="T11" fmla="*/ 42863 h 64"/>
                <a:gd name="T12" fmla="*/ 15875 w 937"/>
                <a:gd name="T13" fmla="*/ 14288 h 6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7" h="64">
                  <a:moveTo>
                    <a:pt x="10" y="9"/>
                  </a:moveTo>
                  <a:lnTo>
                    <a:pt x="935" y="0"/>
                  </a:lnTo>
                  <a:lnTo>
                    <a:pt x="937" y="64"/>
                  </a:lnTo>
                  <a:lnTo>
                    <a:pt x="0" y="61"/>
                  </a:lnTo>
                  <a:lnTo>
                    <a:pt x="1" y="43"/>
                  </a:lnTo>
                  <a:lnTo>
                    <a:pt x="5" y="27"/>
                  </a:lnTo>
                  <a:lnTo>
                    <a:pt x="10" y="9"/>
                  </a:lnTo>
                  <a:close/>
                </a:path>
              </a:pathLst>
            </a:custGeom>
            <a:solidFill>
              <a:srgbClr val="4444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93" name="Freeform 226"/>
            <p:cNvSpPr>
              <a:spLocks/>
            </p:cNvSpPr>
            <p:nvPr/>
          </p:nvSpPr>
          <p:spPr bwMode="auto">
            <a:xfrm>
              <a:off x="538459" y="2138770"/>
              <a:ext cx="1690687" cy="482600"/>
            </a:xfrm>
            <a:custGeom>
              <a:avLst/>
              <a:gdLst>
                <a:gd name="T0" fmla="*/ 26987 w 1065"/>
                <a:gd name="T1" fmla="*/ 44450 h 304"/>
                <a:gd name="T2" fmla="*/ 0 w 1065"/>
                <a:gd name="T3" fmla="*/ 442913 h 304"/>
                <a:gd name="T4" fmla="*/ 0 w 1065"/>
                <a:gd name="T5" fmla="*/ 449263 h 304"/>
                <a:gd name="T6" fmla="*/ 1587 w 1065"/>
                <a:gd name="T7" fmla="*/ 463550 h 304"/>
                <a:gd name="T8" fmla="*/ 4762 w 1065"/>
                <a:gd name="T9" fmla="*/ 468313 h 304"/>
                <a:gd name="T10" fmla="*/ 11112 w 1065"/>
                <a:gd name="T11" fmla="*/ 477838 h 304"/>
                <a:gd name="T12" fmla="*/ 15875 w 1065"/>
                <a:gd name="T13" fmla="*/ 479425 h 304"/>
                <a:gd name="T14" fmla="*/ 26987 w 1065"/>
                <a:gd name="T15" fmla="*/ 482600 h 304"/>
                <a:gd name="T16" fmla="*/ 1673225 w 1065"/>
                <a:gd name="T17" fmla="*/ 482600 h 304"/>
                <a:gd name="T18" fmla="*/ 1676400 w 1065"/>
                <a:gd name="T19" fmla="*/ 482600 h 304"/>
                <a:gd name="T20" fmla="*/ 1682750 w 1065"/>
                <a:gd name="T21" fmla="*/ 477838 h 304"/>
                <a:gd name="T22" fmla="*/ 1687512 w 1065"/>
                <a:gd name="T23" fmla="*/ 465138 h 304"/>
                <a:gd name="T24" fmla="*/ 1690687 w 1065"/>
                <a:gd name="T25" fmla="*/ 457200 h 304"/>
                <a:gd name="T26" fmla="*/ 1690687 w 1065"/>
                <a:gd name="T27" fmla="*/ 442913 h 304"/>
                <a:gd name="T28" fmla="*/ 1690687 w 1065"/>
                <a:gd name="T29" fmla="*/ 0 h 304"/>
                <a:gd name="T30" fmla="*/ 1658937 w 1065"/>
                <a:gd name="T31" fmla="*/ 0 h 304"/>
                <a:gd name="T32" fmla="*/ 53975 w 1065"/>
                <a:gd name="T33" fmla="*/ 0 h 304"/>
                <a:gd name="T34" fmla="*/ 50800 w 1065"/>
                <a:gd name="T35" fmla="*/ 1588 h 304"/>
                <a:gd name="T36" fmla="*/ 41275 w 1065"/>
                <a:gd name="T37" fmla="*/ 11113 h 304"/>
                <a:gd name="T38" fmla="*/ 33337 w 1065"/>
                <a:gd name="T39" fmla="*/ 25400 h 304"/>
                <a:gd name="T40" fmla="*/ 26987 w 1065"/>
                <a:gd name="T41" fmla="*/ 33338 h 304"/>
                <a:gd name="T42" fmla="*/ 26987 w 1065"/>
                <a:gd name="T43" fmla="*/ 44450 h 3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65" h="304">
                  <a:moveTo>
                    <a:pt x="17" y="28"/>
                  </a:moveTo>
                  <a:lnTo>
                    <a:pt x="0" y="279"/>
                  </a:lnTo>
                  <a:lnTo>
                    <a:pt x="0" y="283"/>
                  </a:lnTo>
                  <a:lnTo>
                    <a:pt x="1" y="292"/>
                  </a:lnTo>
                  <a:lnTo>
                    <a:pt x="3" y="295"/>
                  </a:lnTo>
                  <a:lnTo>
                    <a:pt x="7" y="301"/>
                  </a:lnTo>
                  <a:lnTo>
                    <a:pt x="10" y="302"/>
                  </a:lnTo>
                  <a:lnTo>
                    <a:pt x="17" y="304"/>
                  </a:lnTo>
                  <a:lnTo>
                    <a:pt x="1054" y="304"/>
                  </a:lnTo>
                  <a:lnTo>
                    <a:pt x="1056" y="304"/>
                  </a:lnTo>
                  <a:lnTo>
                    <a:pt x="1060" y="301"/>
                  </a:lnTo>
                  <a:lnTo>
                    <a:pt x="1063" y="293"/>
                  </a:lnTo>
                  <a:lnTo>
                    <a:pt x="1065" y="288"/>
                  </a:lnTo>
                  <a:lnTo>
                    <a:pt x="1065" y="279"/>
                  </a:lnTo>
                  <a:lnTo>
                    <a:pt x="1065" y="0"/>
                  </a:lnTo>
                  <a:lnTo>
                    <a:pt x="1045" y="0"/>
                  </a:lnTo>
                  <a:lnTo>
                    <a:pt x="34" y="0"/>
                  </a:lnTo>
                  <a:lnTo>
                    <a:pt x="32" y="1"/>
                  </a:lnTo>
                  <a:lnTo>
                    <a:pt x="26" y="7"/>
                  </a:lnTo>
                  <a:lnTo>
                    <a:pt x="21" y="16"/>
                  </a:lnTo>
                  <a:lnTo>
                    <a:pt x="17" y="21"/>
                  </a:lnTo>
                  <a:lnTo>
                    <a:pt x="17" y="28"/>
                  </a:lnTo>
                  <a:close/>
                </a:path>
              </a:pathLst>
            </a:custGeom>
            <a:solidFill>
              <a:srgbClr val="E4E4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94" name="Freeform 227"/>
            <p:cNvSpPr>
              <a:spLocks/>
            </p:cNvSpPr>
            <p:nvPr/>
          </p:nvSpPr>
          <p:spPr bwMode="auto">
            <a:xfrm>
              <a:off x="2294234" y="2661058"/>
              <a:ext cx="50800" cy="107950"/>
            </a:xfrm>
            <a:custGeom>
              <a:avLst/>
              <a:gdLst>
                <a:gd name="T0" fmla="*/ 50800 w 32"/>
                <a:gd name="T1" fmla="*/ 82550 h 68"/>
                <a:gd name="T2" fmla="*/ 47625 w 32"/>
                <a:gd name="T3" fmla="*/ 90488 h 68"/>
                <a:gd name="T4" fmla="*/ 42863 w 32"/>
                <a:gd name="T5" fmla="*/ 98425 h 68"/>
                <a:gd name="T6" fmla="*/ 33338 w 32"/>
                <a:gd name="T7" fmla="*/ 104775 h 68"/>
                <a:gd name="T8" fmla="*/ 25400 w 32"/>
                <a:gd name="T9" fmla="*/ 107950 h 68"/>
                <a:gd name="T10" fmla="*/ 14288 w 32"/>
                <a:gd name="T11" fmla="*/ 104775 h 68"/>
                <a:gd name="T12" fmla="*/ 7938 w 32"/>
                <a:gd name="T13" fmla="*/ 98425 h 68"/>
                <a:gd name="T14" fmla="*/ 3175 w 32"/>
                <a:gd name="T15" fmla="*/ 90488 h 68"/>
                <a:gd name="T16" fmla="*/ 0 w 32"/>
                <a:gd name="T17" fmla="*/ 82550 h 68"/>
                <a:gd name="T18" fmla="*/ 0 w 32"/>
                <a:gd name="T19" fmla="*/ 25400 h 68"/>
                <a:gd name="T20" fmla="*/ 3175 w 32"/>
                <a:gd name="T21" fmla="*/ 14288 h 68"/>
                <a:gd name="T22" fmla="*/ 7938 w 32"/>
                <a:gd name="T23" fmla="*/ 6350 h 68"/>
                <a:gd name="T24" fmla="*/ 14288 w 32"/>
                <a:gd name="T25" fmla="*/ 0 h 68"/>
                <a:gd name="T26" fmla="*/ 25400 w 32"/>
                <a:gd name="T27" fmla="*/ 0 h 68"/>
                <a:gd name="T28" fmla="*/ 33338 w 32"/>
                <a:gd name="T29" fmla="*/ 0 h 68"/>
                <a:gd name="T30" fmla="*/ 42863 w 32"/>
                <a:gd name="T31" fmla="*/ 6350 h 68"/>
                <a:gd name="T32" fmla="*/ 47625 w 32"/>
                <a:gd name="T33" fmla="*/ 14288 h 68"/>
                <a:gd name="T34" fmla="*/ 50800 w 32"/>
                <a:gd name="T35" fmla="*/ 25400 h 68"/>
                <a:gd name="T36" fmla="*/ 50800 w 32"/>
                <a:gd name="T37" fmla="*/ 82550 h 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2" h="68">
                  <a:moveTo>
                    <a:pt x="32" y="52"/>
                  </a:moveTo>
                  <a:lnTo>
                    <a:pt x="30" y="57"/>
                  </a:lnTo>
                  <a:lnTo>
                    <a:pt x="27" y="62"/>
                  </a:lnTo>
                  <a:lnTo>
                    <a:pt x="21" y="66"/>
                  </a:lnTo>
                  <a:lnTo>
                    <a:pt x="16" y="68"/>
                  </a:lnTo>
                  <a:lnTo>
                    <a:pt x="9" y="66"/>
                  </a:lnTo>
                  <a:lnTo>
                    <a:pt x="5" y="62"/>
                  </a:lnTo>
                  <a:lnTo>
                    <a:pt x="2" y="57"/>
                  </a:lnTo>
                  <a:lnTo>
                    <a:pt x="0" y="52"/>
                  </a:lnTo>
                  <a:lnTo>
                    <a:pt x="0" y="16"/>
                  </a:lnTo>
                  <a:lnTo>
                    <a:pt x="2" y="9"/>
                  </a:lnTo>
                  <a:lnTo>
                    <a:pt x="5" y="4"/>
                  </a:lnTo>
                  <a:lnTo>
                    <a:pt x="9" y="0"/>
                  </a:lnTo>
                  <a:lnTo>
                    <a:pt x="16" y="0"/>
                  </a:lnTo>
                  <a:lnTo>
                    <a:pt x="21" y="0"/>
                  </a:lnTo>
                  <a:lnTo>
                    <a:pt x="27" y="4"/>
                  </a:lnTo>
                  <a:lnTo>
                    <a:pt x="30" y="9"/>
                  </a:lnTo>
                  <a:lnTo>
                    <a:pt x="32" y="16"/>
                  </a:lnTo>
                  <a:lnTo>
                    <a:pt x="32" y="52"/>
                  </a:lnTo>
                  <a:close/>
                </a:path>
              </a:pathLst>
            </a:custGeom>
            <a:solidFill>
              <a:srgbClr val="4444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95" name="Freeform 228"/>
            <p:cNvSpPr>
              <a:spLocks/>
            </p:cNvSpPr>
            <p:nvPr/>
          </p:nvSpPr>
          <p:spPr bwMode="auto">
            <a:xfrm>
              <a:off x="5248571" y="1748245"/>
              <a:ext cx="3255963" cy="1730375"/>
            </a:xfrm>
            <a:custGeom>
              <a:avLst/>
              <a:gdLst>
                <a:gd name="T0" fmla="*/ 9525 w 2051"/>
                <a:gd name="T1" fmla="*/ 0 h 1090"/>
                <a:gd name="T2" fmla="*/ 3241675 w 2051"/>
                <a:gd name="T3" fmla="*/ 169863 h 1090"/>
                <a:gd name="T4" fmla="*/ 3241675 w 2051"/>
                <a:gd name="T5" fmla="*/ 814388 h 1090"/>
                <a:gd name="T6" fmla="*/ 3238500 w 2051"/>
                <a:gd name="T7" fmla="*/ 1049338 h 1090"/>
                <a:gd name="T8" fmla="*/ 3252788 w 2051"/>
                <a:gd name="T9" fmla="*/ 1093788 h 1090"/>
                <a:gd name="T10" fmla="*/ 3230563 w 2051"/>
                <a:gd name="T11" fmla="*/ 1230313 h 1090"/>
                <a:gd name="T12" fmla="*/ 3130550 w 2051"/>
                <a:gd name="T13" fmla="*/ 1300163 h 1090"/>
                <a:gd name="T14" fmla="*/ 3082925 w 2051"/>
                <a:gd name="T15" fmla="*/ 1328738 h 1090"/>
                <a:gd name="T16" fmla="*/ 3105150 w 2051"/>
                <a:gd name="T17" fmla="*/ 1343025 h 1090"/>
                <a:gd name="T18" fmla="*/ 3103563 w 2051"/>
                <a:gd name="T19" fmla="*/ 1347788 h 1090"/>
                <a:gd name="T20" fmla="*/ 3082925 w 2051"/>
                <a:gd name="T21" fmla="*/ 1357313 h 1090"/>
                <a:gd name="T22" fmla="*/ 3028950 w 2051"/>
                <a:gd name="T23" fmla="*/ 1365250 h 1090"/>
                <a:gd name="T24" fmla="*/ 2970213 w 2051"/>
                <a:gd name="T25" fmla="*/ 1436688 h 1090"/>
                <a:gd name="T26" fmla="*/ 3003550 w 2051"/>
                <a:gd name="T27" fmla="*/ 1500188 h 1090"/>
                <a:gd name="T28" fmla="*/ 2949575 w 2051"/>
                <a:gd name="T29" fmla="*/ 1528763 h 1090"/>
                <a:gd name="T30" fmla="*/ 2681288 w 2051"/>
                <a:gd name="T31" fmla="*/ 1524000 h 1090"/>
                <a:gd name="T32" fmla="*/ 2640013 w 2051"/>
                <a:gd name="T33" fmla="*/ 1517650 h 1090"/>
                <a:gd name="T34" fmla="*/ 2613025 w 2051"/>
                <a:gd name="T35" fmla="*/ 1506538 h 1090"/>
                <a:gd name="T36" fmla="*/ 2597150 w 2051"/>
                <a:gd name="T37" fmla="*/ 1503363 h 1090"/>
                <a:gd name="T38" fmla="*/ 2560638 w 2051"/>
                <a:gd name="T39" fmla="*/ 1489075 h 1090"/>
                <a:gd name="T40" fmla="*/ 2481263 w 2051"/>
                <a:gd name="T41" fmla="*/ 1647825 h 1090"/>
                <a:gd name="T42" fmla="*/ 2460625 w 2051"/>
                <a:gd name="T43" fmla="*/ 1670050 h 1090"/>
                <a:gd name="T44" fmla="*/ 2413000 w 2051"/>
                <a:gd name="T45" fmla="*/ 1704975 h 1090"/>
                <a:gd name="T46" fmla="*/ 2362200 w 2051"/>
                <a:gd name="T47" fmla="*/ 1720850 h 1090"/>
                <a:gd name="T48" fmla="*/ 2322513 w 2051"/>
                <a:gd name="T49" fmla="*/ 1730375 h 1090"/>
                <a:gd name="T50" fmla="*/ 2235200 w 2051"/>
                <a:gd name="T51" fmla="*/ 1720850 h 1090"/>
                <a:gd name="T52" fmla="*/ 2170113 w 2051"/>
                <a:gd name="T53" fmla="*/ 1693863 h 1090"/>
                <a:gd name="T54" fmla="*/ 2124075 w 2051"/>
                <a:gd name="T55" fmla="*/ 1651000 h 1090"/>
                <a:gd name="T56" fmla="*/ 2095500 w 2051"/>
                <a:gd name="T57" fmla="*/ 1603375 h 1090"/>
                <a:gd name="T58" fmla="*/ 2079625 w 2051"/>
                <a:gd name="T59" fmla="*/ 1552575 h 1090"/>
                <a:gd name="T60" fmla="*/ 2070100 w 2051"/>
                <a:gd name="T61" fmla="*/ 1477963 h 1090"/>
                <a:gd name="T62" fmla="*/ 2000250 w 2051"/>
                <a:gd name="T63" fmla="*/ 1466850 h 1090"/>
                <a:gd name="T64" fmla="*/ 42863 w 2051"/>
                <a:gd name="T65" fmla="*/ 1577975 h 1090"/>
                <a:gd name="T66" fmla="*/ 34925 w 2051"/>
                <a:gd name="T67" fmla="*/ 1597025 h 1090"/>
                <a:gd name="T68" fmla="*/ 23813 w 2051"/>
                <a:gd name="T69" fmla="*/ 1608138 h 1090"/>
                <a:gd name="T70" fmla="*/ 6350 w 2051"/>
                <a:gd name="T71" fmla="*/ 1614488 h 10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051" h="1090">
                  <a:moveTo>
                    <a:pt x="0" y="151"/>
                  </a:moveTo>
                  <a:lnTo>
                    <a:pt x="6" y="0"/>
                  </a:lnTo>
                  <a:lnTo>
                    <a:pt x="2042" y="30"/>
                  </a:lnTo>
                  <a:lnTo>
                    <a:pt x="2042" y="107"/>
                  </a:lnTo>
                  <a:lnTo>
                    <a:pt x="2035" y="108"/>
                  </a:lnTo>
                  <a:lnTo>
                    <a:pt x="2042" y="513"/>
                  </a:lnTo>
                  <a:lnTo>
                    <a:pt x="2040" y="593"/>
                  </a:lnTo>
                  <a:lnTo>
                    <a:pt x="2040" y="661"/>
                  </a:lnTo>
                  <a:lnTo>
                    <a:pt x="2051" y="659"/>
                  </a:lnTo>
                  <a:lnTo>
                    <a:pt x="2049" y="689"/>
                  </a:lnTo>
                  <a:lnTo>
                    <a:pt x="2031" y="701"/>
                  </a:lnTo>
                  <a:lnTo>
                    <a:pt x="2035" y="775"/>
                  </a:lnTo>
                  <a:lnTo>
                    <a:pt x="1974" y="775"/>
                  </a:lnTo>
                  <a:lnTo>
                    <a:pt x="1972" y="819"/>
                  </a:lnTo>
                  <a:lnTo>
                    <a:pt x="1942" y="819"/>
                  </a:lnTo>
                  <a:lnTo>
                    <a:pt x="1942" y="837"/>
                  </a:lnTo>
                  <a:lnTo>
                    <a:pt x="1953" y="842"/>
                  </a:lnTo>
                  <a:lnTo>
                    <a:pt x="1956" y="846"/>
                  </a:lnTo>
                  <a:lnTo>
                    <a:pt x="1956" y="848"/>
                  </a:lnTo>
                  <a:lnTo>
                    <a:pt x="1955" y="849"/>
                  </a:lnTo>
                  <a:lnTo>
                    <a:pt x="1951" y="851"/>
                  </a:lnTo>
                  <a:lnTo>
                    <a:pt x="1942" y="855"/>
                  </a:lnTo>
                  <a:lnTo>
                    <a:pt x="1921" y="858"/>
                  </a:lnTo>
                  <a:lnTo>
                    <a:pt x="1908" y="860"/>
                  </a:lnTo>
                  <a:lnTo>
                    <a:pt x="1850" y="899"/>
                  </a:lnTo>
                  <a:lnTo>
                    <a:pt x="1871" y="905"/>
                  </a:lnTo>
                  <a:lnTo>
                    <a:pt x="1892" y="913"/>
                  </a:lnTo>
                  <a:lnTo>
                    <a:pt x="1892" y="945"/>
                  </a:lnTo>
                  <a:lnTo>
                    <a:pt x="1873" y="947"/>
                  </a:lnTo>
                  <a:lnTo>
                    <a:pt x="1858" y="963"/>
                  </a:lnTo>
                  <a:lnTo>
                    <a:pt x="1707" y="958"/>
                  </a:lnTo>
                  <a:lnTo>
                    <a:pt x="1689" y="960"/>
                  </a:lnTo>
                  <a:lnTo>
                    <a:pt x="1673" y="958"/>
                  </a:lnTo>
                  <a:lnTo>
                    <a:pt x="1663" y="956"/>
                  </a:lnTo>
                  <a:lnTo>
                    <a:pt x="1654" y="954"/>
                  </a:lnTo>
                  <a:lnTo>
                    <a:pt x="1646" y="949"/>
                  </a:lnTo>
                  <a:lnTo>
                    <a:pt x="1645" y="947"/>
                  </a:lnTo>
                  <a:lnTo>
                    <a:pt x="1636" y="947"/>
                  </a:lnTo>
                  <a:lnTo>
                    <a:pt x="1636" y="938"/>
                  </a:lnTo>
                  <a:lnTo>
                    <a:pt x="1613" y="938"/>
                  </a:lnTo>
                  <a:lnTo>
                    <a:pt x="1629" y="1042"/>
                  </a:lnTo>
                  <a:lnTo>
                    <a:pt x="1563" y="1038"/>
                  </a:lnTo>
                  <a:lnTo>
                    <a:pt x="1557" y="1045"/>
                  </a:lnTo>
                  <a:lnTo>
                    <a:pt x="1550" y="1052"/>
                  </a:lnTo>
                  <a:lnTo>
                    <a:pt x="1536" y="1065"/>
                  </a:lnTo>
                  <a:lnTo>
                    <a:pt x="1520" y="1074"/>
                  </a:lnTo>
                  <a:lnTo>
                    <a:pt x="1502" y="1081"/>
                  </a:lnTo>
                  <a:lnTo>
                    <a:pt x="1488" y="1084"/>
                  </a:lnTo>
                  <a:lnTo>
                    <a:pt x="1474" y="1088"/>
                  </a:lnTo>
                  <a:lnTo>
                    <a:pt x="1463" y="1090"/>
                  </a:lnTo>
                  <a:lnTo>
                    <a:pt x="1433" y="1090"/>
                  </a:lnTo>
                  <a:lnTo>
                    <a:pt x="1408" y="1084"/>
                  </a:lnTo>
                  <a:lnTo>
                    <a:pt x="1385" y="1077"/>
                  </a:lnTo>
                  <a:lnTo>
                    <a:pt x="1367" y="1067"/>
                  </a:lnTo>
                  <a:lnTo>
                    <a:pt x="1351" y="1054"/>
                  </a:lnTo>
                  <a:lnTo>
                    <a:pt x="1338" y="1040"/>
                  </a:lnTo>
                  <a:lnTo>
                    <a:pt x="1328" y="1024"/>
                  </a:lnTo>
                  <a:lnTo>
                    <a:pt x="1320" y="1010"/>
                  </a:lnTo>
                  <a:lnTo>
                    <a:pt x="1315" y="994"/>
                  </a:lnTo>
                  <a:lnTo>
                    <a:pt x="1310" y="978"/>
                  </a:lnTo>
                  <a:lnTo>
                    <a:pt x="1306" y="951"/>
                  </a:lnTo>
                  <a:lnTo>
                    <a:pt x="1304" y="931"/>
                  </a:lnTo>
                  <a:lnTo>
                    <a:pt x="1306" y="924"/>
                  </a:lnTo>
                  <a:lnTo>
                    <a:pt x="1260" y="924"/>
                  </a:lnTo>
                  <a:lnTo>
                    <a:pt x="1253" y="992"/>
                  </a:lnTo>
                  <a:lnTo>
                    <a:pt x="27" y="994"/>
                  </a:lnTo>
                  <a:lnTo>
                    <a:pt x="25" y="1001"/>
                  </a:lnTo>
                  <a:lnTo>
                    <a:pt x="22" y="1006"/>
                  </a:lnTo>
                  <a:lnTo>
                    <a:pt x="18" y="1010"/>
                  </a:lnTo>
                  <a:lnTo>
                    <a:pt x="15" y="1013"/>
                  </a:lnTo>
                  <a:lnTo>
                    <a:pt x="8" y="1015"/>
                  </a:lnTo>
                  <a:lnTo>
                    <a:pt x="4" y="1017"/>
                  </a:lnTo>
                  <a:lnTo>
                    <a:pt x="0" y="1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96" name="Line 229"/>
            <p:cNvSpPr>
              <a:spLocks noChangeShapeType="1"/>
            </p:cNvSpPr>
            <p:nvPr/>
          </p:nvSpPr>
          <p:spPr bwMode="auto">
            <a:xfrm>
              <a:off x="6980534" y="5369333"/>
              <a:ext cx="1587" cy="1587"/>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7" name="Freeform 230"/>
            <p:cNvSpPr>
              <a:spLocks/>
            </p:cNvSpPr>
            <p:nvPr/>
          </p:nvSpPr>
          <p:spPr bwMode="auto">
            <a:xfrm>
              <a:off x="5243809" y="1741895"/>
              <a:ext cx="3254375" cy="1730375"/>
            </a:xfrm>
            <a:custGeom>
              <a:avLst/>
              <a:gdLst>
                <a:gd name="T0" fmla="*/ 7938 w 2050"/>
                <a:gd name="T1" fmla="*/ 0 h 1090"/>
                <a:gd name="T2" fmla="*/ 3240088 w 2050"/>
                <a:gd name="T3" fmla="*/ 169863 h 1090"/>
                <a:gd name="T4" fmla="*/ 3240088 w 2050"/>
                <a:gd name="T5" fmla="*/ 814388 h 1090"/>
                <a:gd name="T6" fmla="*/ 3238500 w 2050"/>
                <a:gd name="T7" fmla="*/ 941388 h 1090"/>
                <a:gd name="T8" fmla="*/ 3254375 w 2050"/>
                <a:gd name="T9" fmla="*/ 1046163 h 1090"/>
                <a:gd name="T10" fmla="*/ 3224213 w 2050"/>
                <a:gd name="T11" fmla="*/ 1114425 h 1090"/>
                <a:gd name="T12" fmla="*/ 3133725 w 2050"/>
                <a:gd name="T13" fmla="*/ 1230313 h 1090"/>
                <a:gd name="T14" fmla="*/ 3082925 w 2050"/>
                <a:gd name="T15" fmla="*/ 1300163 h 1090"/>
                <a:gd name="T16" fmla="*/ 3082925 w 2050"/>
                <a:gd name="T17" fmla="*/ 1328738 h 1090"/>
                <a:gd name="T18" fmla="*/ 3105150 w 2050"/>
                <a:gd name="T19" fmla="*/ 1343025 h 1090"/>
                <a:gd name="T20" fmla="*/ 3101975 w 2050"/>
                <a:gd name="T21" fmla="*/ 1349375 h 1090"/>
                <a:gd name="T22" fmla="*/ 3082925 w 2050"/>
                <a:gd name="T23" fmla="*/ 1357313 h 1090"/>
                <a:gd name="T24" fmla="*/ 3028950 w 2050"/>
                <a:gd name="T25" fmla="*/ 1365250 h 1090"/>
                <a:gd name="T26" fmla="*/ 2968625 w 2050"/>
                <a:gd name="T27" fmla="*/ 1436688 h 1090"/>
                <a:gd name="T28" fmla="*/ 3003550 w 2050"/>
                <a:gd name="T29" fmla="*/ 1501775 h 1090"/>
                <a:gd name="T30" fmla="*/ 2949575 w 2050"/>
                <a:gd name="T31" fmla="*/ 1530350 h 1090"/>
                <a:gd name="T32" fmla="*/ 2708275 w 2050"/>
                <a:gd name="T33" fmla="*/ 1520825 h 1090"/>
                <a:gd name="T34" fmla="*/ 2655888 w 2050"/>
                <a:gd name="T35" fmla="*/ 1520825 h 1090"/>
                <a:gd name="T36" fmla="*/ 2624138 w 2050"/>
                <a:gd name="T37" fmla="*/ 1516063 h 1090"/>
                <a:gd name="T38" fmla="*/ 2609850 w 2050"/>
                <a:gd name="T39" fmla="*/ 1504950 h 1090"/>
                <a:gd name="T40" fmla="*/ 2595563 w 2050"/>
                <a:gd name="T41" fmla="*/ 1490663 h 1090"/>
                <a:gd name="T42" fmla="*/ 2584450 w 2050"/>
                <a:gd name="T43" fmla="*/ 1654175 h 1090"/>
                <a:gd name="T44" fmla="*/ 2479675 w 2050"/>
                <a:gd name="T45" fmla="*/ 1649413 h 1090"/>
                <a:gd name="T46" fmla="*/ 2460625 w 2050"/>
                <a:gd name="T47" fmla="*/ 1671638 h 1090"/>
                <a:gd name="T48" fmla="*/ 2411413 w 2050"/>
                <a:gd name="T49" fmla="*/ 1704975 h 1090"/>
                <a:gd name="T50" fmla="*/ 2360613 w 2050"/>
                <a:gd name="T51" fmla="*/ 1722438 h 1090"/>
                <a:gd name="T52" fmla="*/ 2320925 w 2050"/>
                <a:gd name="T53" fmla="*/ 1730375 h 1090"/>
                <a:gd name="T54" fmla="*/ 2273300 w 2050"/>
                <a:gd name="T55" fmla="*/ 1730375 h 1090"/>
                <a:gd name="T56" fmla="*/ 2197100 w 2050"/>
                <a:gd name="T57" fmla="*/ 1711325 h 1090"/>
                <a:gd name="T58" fmla="*/ 2143125 w 2050"/>
                <a:gd name="T59" fmla="*/ 1674813 h 1090"/>
                <a:gd name="T60" fmla="*/ 2106613 w 2050"/>
                <a:gd name="T61" fmla="*/ 1625600 h 1090"/>
                <a:gd name="T62" fmla="*/ 2087563 w 2050"/>
                <a:gd name="T63" fmla="*/ 1577975 h 1090"/>
                <a:gd name="T64" fmla="*/ 2073275 w 2050"/>
                <a:gd name="T65" fmla="*/ 1509713 h 1090"/>
                <a:gd name="T66" fmla="*/ 2073275 w 2050"/>
                <a:gd name="T67" fmla="*/ 1468438 h 1090"/>
                <a:gd name="T68" fmla="*/ 1987550 w 2050"/>
                <a:gd name="T69" fmla="*/ 1574800 h 1090"/>
                <a:gd name="T70" fmla="*/ 42863 w 2050"/>
                <a:gd name="T71" fmla="*/ 1577975 h 1090"/>
                <a:gd name="T72" fmla="*/ 33338 w 2050"/>
                <a:gd name="T73" fmla="*/ 1597025 h 1090"/>
                <a:gd name="T74" fmla="*/ 22225 w 2050"/>
                <a:gd name="T75" fmla="*/ 1609725 h 1090"/>
                <a:gd name="T76" fmla="*/ 4763 w 2050"/>
                <a:gd name="T77" fmla="*/ 1614488 h 109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050" h="1090">
                  <a:moveTo>
                    <a:pt x="0" y="152"/>
                  </a:moveTo>
                  <a:lnTo>
                    <a:pt x="5" y="0"/>
                  </a:lnTo>
                  <a:lnTo>
                    <a:pt x="2041" y="30"/>
                  </a:lnTo>
                  <a:lnTo>
                    <a:pt x="2041" y="107"/>
                  </a:lnTo>
                  <a:lnTo>
                    <a:pt x="2034" y="109"/>
                  </a:lnTo>
                  <a:lnTo>
                    <a:pt x="2041" y="513"/>
                  </a:lnTo>
                  <a:lnTo>
                    <a:pt x="2040" y="593"/>
                  </a:lnTo>
                  <a:lnTo>
                    <a:pt x="2040" y="661"/>
                  </a:lnTo>
                  <a:lnTo>
                    <a:pt x="2050" y="659"/>
                  </a:lnTo>
                  <a:lnTo>
                    <a:pt x="2049" y="689"/>
                  </a:lnTo>
                  <a:lnTo>
                    <a:pt x="2031" y="702"/>
                  </a:lnTo>
                  <a:lnTo>
                    <a:pt x="2034" y="775"/>
                  </a:lnTo>
                  <a:lnTo>
                    <a:pt x="1974" y="775"/>
                  </a:lnTo>
                  <a:lnTo>
                    <a:pt x="1972" y="819"/>
                  </a:lnTo>
                  <a:lnTo>
                    <a:pt x="1942" y="819"/>
                  </a:lnTo>
                  <a:lnTo>
                    <a:pt x="1942" y="837"/>
                  </a:lnTo>
                  <a:lnTo>
                    <a:pt x="1952" y="843"/>
                  </a:lnTo>
                  <a:lnTo>
                    <a:pt x="1956" y="846"/>
                  </a:lnTo>
                  <a:lnTo>
                    <a:pt x="1956" y="848"/>
                  </a:lnTo>
                  <a:lnTo>
                    <a:pt x="1954" y="850"/>
                  </a:lnTo>
                  <a:lnTo>
                    <a:pt x="1951" y="852"/>
                  </a:lnTo>
                  <a:lnTo>
                    <a:pt x="1942" y="855"/>
                  </a:lnTo>
                  <a:lnTo>
                    <a:pt x="1920" y="859"/>
                  </a:lnTo>
                  <a:lnTo>
                    <a:pt x="1908" y="860"/>
                  </a:lnTo>
                  <a:lnTo>
                    <a:pt x="1849" y="900"/>
                  </a:lnTo>
                  <a:lnTo>
                    <a:pt x="1870" y="905"/>
                  </a:lnTo>
                  <a:lnTo>
                    <a:pt x="1892" y="914"/>
                  </a:lnTo>
                  <a:lnTo>
                    <a:pt x="1892" y="946"/>
                  </a:lnTo>
                  <a:lnTo>
                    <a:pt x="1872" y="948"/>
                  </a:lnTo>
                  <a:lnTo>
                    <a:pt x="1858" y="964"/>
                  </a:lnTo>
                  <a:lnTo>
                    <a:pt x="1706" y="958"/>
                  </a:lnTo>
                  <a:lnTo>
                    <a:pt x="1689" y="960"/>
                  </a:lnTo>
                  <a:lnTo>
                    <a:pt x="1673" y="958"/>
                  </a:lnTo>
                  <a:lnTo>
                    <a:pt x="1662" y="957"/>
                  </a:lnTo>
                  <a:lnTo>
                    <a:pt x="1653" y="955"/>
                  </a:lnTo>
                  <a:lnTo>
                    <a:pt x="1646" y="949"/>
                  </a:lnTo>
                  <a:lnTo>
                    <a:pt x="1644" y="948"/>
                  </a:lnTo>
                  <a:lnTo>
                    <a:pt x="1635" y="948"/>
                  </a:lnTo>
                  <a:lnTo>
                    <a:pt x="1635" y="939"/>
                  </a:lnTo>
                  <a:lnTo>
                    <a:pt x="1612" y="939"/>
                  </a:lnTo>
                  <a:lnTo>
                    <a:pt x="1628" y="1042"/>
                  </a:lnTo>
                  <a:lnTo>
                    <a:pt x="1562" y="1039"/>
                  </a:lnTo>
                  <a:lnTo>
                    <a:pt x="1557" y="1046"/>
                  </a:lnTo>
                  <a:lnTo>
                    <a:pt x="1550" y="1053"/>
                  </a:lnTo>
                  <a:lnTo>
                    <a:pt x="1535" y="1065"/>
                  </a:lnTo>
                  <a:lnTo>
                    <a:pt x="1519" y="1074"/>
                  </a:lnTo>
                  <a:lnTo>
                    <a:pt x="1502" y="1081"/>
                  </a:lnTo>
                  <a:lnTo>
                    <a:pt x="1487" y="1085"/>
                  </a:lnTo>
                  <a:lnTo>
                    <a:pt x="1473" y="1088"/>
                  </a:lnTo>
                  <a:lnTo>
                    <a:pt x="1462" y="1090"/>
                  </a:lnTo>
                  <a:lnTo>
                    <a:pt x="1432" y="1090"/>
                  </a:lnTo>
                  <a:lnTo>
                    <a:pt x="1407" y="1085"/>
                  </a:lnTo>
                  <a:lnTo>
                    <a:pt x="1384" y="1078"/>
                  </a:lnTo>
                  <a:lnTo>
                    <a:pt x="1366" y="1067"/>
                  </a:lnTo>
                  <a:lnTo>
                    <a:pt x="1350" y="1055"/>
                  </a:lnTo>
                  <a:lnTo>
                    <a:pt x="1338" y="1040"/>
                  </a:lnTo>
                  <a:lnTo>
                    <a:pt x="1327" y="1024"/>
                  </a:lnTo>
                  <a:lnTo>
                    <a:pt x="1320" y="1010"/>
                  </a:lnTo>
                  <a:lnTo>
                    <a:pt x="1315" y="994"/>
                  </a:lnTo>
                  <a:lnTo>
                    <a:pt x="1309" y="978"/>
                  </a:lnTo>
                  <a:lnTo>
                    <a:pt x="1306" y="951"/>
                  </a:lnTo>
                  <a:lnTo>
                    <a:pt x="1304" y="932"/>
                  </a:lnTo>
                  <a:lnTo>
                    <a:pt x="1306" y="925"/>
                  </a:lnTo>
                  <a:lnTo>
                    <a:pt x="1259" y="925"/>
                  </a:lnTo>
                  <a:lnTo>
                    <a:pt x="1252" y="992"/>
                  </a:lnTo>
                  <a:lnTo>
                    <a:pt x="27" y="994"/>
                  </a:lnTo>
                  <a:lnTo>
                    <a:pt x="25" y="1001"/>
                  </a:lnTo>
                  <a:lnTo>
                    <a:pt x="21" y="1006"/>
                  </a:lnTo>
                  <a:lnTo>
                    <a:pt x="18" y="1010"/>
                  </a:lnTo>
                  <a:lnTo>
                    <a:pt x="14" y="1014"/>
                  </a:lnTo>
                  <a:lnTo>
                    <a:pt x="7" y="1015"/>
                  </a:lnTo>
                  <a:lnTo>
                    <a:pt x="3" y="1017"/>
                  </a:lnTo>
                  <a:lnTo>
                    <a:pt x="0" y="152"/>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98" name="Freeform 231"/>
            <p:cNvSpPr>
              <a:spLocks/>
            </p:cNvSpPr>
            <p:nvPr/>
          </p:nvSpPr>
          <p:spPr bwMode="auto">
            <a:xfrm>
              <a:off x="4277021" y="2245133"/>
              <a:ext cx="923925" cy="444500"/>
            </a:xfrm>
            <a:custGeom>
              <a:avLst/>
              <a:gdLst>
                <a:gd name="T0" fmla="*/ 923925 w 582"/>
                <a:gd name="T1" fmla="*/ 0 h 280"/>
                <a:gd name="T2" fmla="*/ 919163 w 582"/>
                <a:gd name="T3" fmla="*/ 0 h 280"/>
                <a:gd name="T4" fmla="*/ 200025 w 582"/>
                <a:gd name="T5" fmla="*/ 17463 h 280"/>
                <a:gd name="T6" fmla="*/ 188913 w 582"/>
                <a:gd name="T7" fmla="*/ 17463 h 280"/>
                <a:gd name="T8" fmla="*/ 177800 w 582"/>
                <a:gd name="T9" fmla="*/ 20638 h 280"/>
                <a:gd name="T10" fmla="*/ 166688 w 582"/>
                <a:gd name="T11" fmla="*/ 25400 h 280"/>
                <a:gd name="T12" fmla="*/ 149225 w 582"/>
                <a:gd name="T13" fmla="*/ 34925 h 280"/>
                <a:gd name="T14" fmla="*/ 138113 w 582"/>
                <a:gd name="T15" fmla="*/ 46038 h 280"/>
                <a:gd name="T16" fmla="*/ 123825 w 582"/>
                <a:gd name="T17" fmla="*/ 60325 h 280"/>
                <a:gd name="T18" fmla="*/ 115888 w 582"/>
                <a:gd name="T19" fmla="*/ 82550 h 280"/>
                <a:gd name="T20" fmla="*/ 106363 w 582"/>
                <a:gd name="T21" fmla="*/ 82550 h 280"/>
                <a:gd name="T22" fmla="*/ 106363 w 582"/>
                <a:gd name="T23" fmla="*/ 28575 h 280"/>
                <a:gd name="T24" fmla="*/ 92075 w 582"/>
                <a:gd name="T25" fmla="*/ 31750 h 280"/>
                <a:gd name="T26" fmla="*/ 65088 w 582"/>
                <a:gd name="T27" fmla="*/ 42863 h 280"/>
                <a:gd name="T28" fmla="*/ 33338 w 582"/>
                <a:gd name="T29" fmla="*/ 111125 h 280"/>
                <a:gd name="T30" fmla="*/ 79375 w 582"/>
                <a:gd name="T31" fmla="*/ 125413 h 280"/>
                <a:gd name="T32" fmla="*/ 11113 w 582"/>
                <a:gd name="T33" fmla="*/ 407988 h 280"/>
                <a:gd name="T34" fmla="*/ 0 w 582"/>
                <a:gd name="T35" fmla="*/ 444500 h 280"/>
                <a:gd name="T36" fmla="*/ 50800 w 582"/>
                <a:gd name="T37" fmla="*/ 444500 h 280"/>
                <a:gd name="T38" fmla="*/ 58738 w 582"/>
                <a:gd name="T39" fmla="*/ 396875 h 280"/>
                <a:gd name="T40" fmla="*/ 80963 w 582"/>
                <a:gd name="T41" fmla="*/ 280988 h 280"/>
                <a:gd name="T42" fmla="*/ 95250 w 582"/>
                <a:gd name="T43" fmla="*/ 215900 h 280"/>
                <a:gd name="T44" fmla="*/ 112713 w 582"/>
                <a:gd name="T45" fmla="*/ 155575 h 280"/>
                <a:gd name="T46" fmla="*/ 130175 w 582"/>
                <a:gd name="T47" fmla="*/ 107950 h 280"/>
                <a:gd name="T48" fmla="*/ 138113 w 582"/>
                <a:gd name="T49" fmla="*/ 90488 h 280"/>
                <a:gd name="T50" fmla="*/ 146050 w 582"/>
                <a:gd name="T51" fmla="*/ 79375 h 280"/>
                <a:gd name="T52" fmla="*/ 171450 w 582"/>
                <a:gd name="T53" fmla="*/ 68263 h 280"/>
                <a:gd name="T54" fmla="*/ 196850 w 582"/>
                <a:gd name="T55" fmla="*/ 61913 h 280"/>
                <a:gd name="T56" fmla="*/ 228600 w 582"/>
                <a:gd name="T57" fmla="*/ 61913 h 280"/>
                <a:gd name="T58" fmla="*/ 923925 w 582"/>
                <a:gd name="T59" fmla="*/ 46038 h 280"/>
                <a:gd name="T60" fmla="*/ 923925 w 582"/>
                <a:gd name="T61" fmla="*/ 0 h 2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82" h="280">
                  <a:moveTo>
                    <a:pt x="582" y="0"/>
                  </a:moveTo>
                  <a:lnTo>
                    <a:pt x="579" y="0"/>
                  </a:lnTo>
                  <a:lnTo>
                    <a:pt x="126" y="11"/>
                  </a:lnTo>
                  <a:lnTo>
                    <a:pt x="119" y="11"/>
                  </a:lnTo>
                  <a:lnTo>
                    <a:pt x="112" y="13"/>
                  </a:lnTo>
                  <a:lnTo>
                    <a:pt x="105" y="16"/>
                  </a:lnTo>
                  <a:lnTo>
                    <a:pt x="94" y="22"/>
                  </a:lnTo>
                  <a:lnTo>
                    <a:pt x="87" y="29"/>
                  </a:lnTo>
                  <a:lnTo>
                    <a:pt x="78" y="38"/>
                  </a:lnTo>
                  <a:lnTo>
                    <a:pt x="73" y="52"/>
                  </a:lnTo>
                  <a:lnTo>
                    <a:pt x="67" y="52"/>
                  </a:lnTo>
                  <a:lnTo>
                    <a:pt x="67" y="18"/>
                  </a:lnTo>
                  <a:lnTo>
                    <a:pt x="58" y="20"/>
                  </a:lnTo>
                  <a:lnTo>
                    <a:pt x="41" y="27"/>
                  </a:lnTo>
                  <a:lnTo>
                    <a:pt x="21" y="70"/>
                  </a:lnTo>
                  <a:lnTo>
                    <a:pt x="50" y="79"/>
                  </a:lnTo>
                  <a:lnTo>
                    <a:pt x="7" y="257"/>
                  </a:lnTo>
                  <a:lnTo>
                    <a:pt x="0" y="280"/>
                  </a:lnTo>
                  <a:lnTo>
                    <a:pt x="32" y="280"/>
                  </a:lnTo>
                  <a:lnTo>
                    <a:pt x="37" y="250"/>
                  </a:lnTo>
                  <a:lnTo>
                    <a:pt x="51" y="177"/>
                  </a:lnTo>
                  <a:lnTo>
                    <a:pt x="60" y="136"/>
                  </a:lnTo>
                  <a:lnTo>
                    <a:pt x="71" y="98"/>
                  </a:lnTo>
                  <a:lnTo>
                    <a:pt x="82" y="68"/>
                  </a:lnTo>
                  <a:lnTo>
                    <a:pt x="87" y="57"/>
                  </a:lnTo>
                  <a:lnTo>
                    <a:pt x="92" y="50"/>
                  </a:lnTo>
                  <a:lnTo>
                    <a:pt x="108" y="43"/>
                  </a:lnTo>
                  <a:lnTo>
                    <a:pt x="124" y="39"/>
                  </a:lnTo>
                  <a:lnTo>
                    <a:pt x="144" y="39"/>
                  </a:lnTo>
                  <a:lnTo>
                    <a:pt x="582" y="29"/>
                  </a:lnTo>
                  <a:lnTo>
                    <a:pt x="58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99" name="Freeform 232"/>
            <p:cNvSpPr>
              <a:spLocks/>
            </p:cNvSpPr>
            <p:nvPr/>
          </p:nvSpPr>
          <p:spPr bwMode="auto">
            <a:xfrm>
              <a:off x="5237459" y="1748245"/>
              <a:ext cx="3270250" cy="1238250"/>
            </a:xfrm>
            <a:custGeom>
              <a:avLst/>
              <a:gdLst>
                <a:gd name="T0" fmla="*/ 14288 w 2060"/>
                <a:gd name="T1" fmla="*/ 1238250 h 780"/>
                <a:gd name="T2" fmla="*/ 0 w 2060"/>
                <a:gd name="T3" fmla="*/ 1031875 h 780"/>
                <a:gd name="T4" fmla="*/ 14288 w 2060"/>
                <a:gd name="T5" fmla="*/ 231775 h 780"/>
                <a:gd name="T6" fmla="*/ 20638 w 2060"/>
                <a:gd name="T7" fmla="*/ 0 h 780"/>
                <a:gd name="T8" fmla="*/ 3255963 w 2060"/>
                <a:gd name="T9" fmla="*/ 36513 h 780"/>
                <a:gd name="T10" fmla="*/ 3255963 w 2060"/>
                <a:gd name="T11" fmla="*/ 158750 h 780"/>
                <a:gd name="T12" fmla="*/ 3241675 w 2060"/>
                <a:gd name="T13" fmla="*/ 160338 h 780"/>
                <a:gd name="T14" fmla="*/ 3252788 w 2060"/>
                <a:gd name="T15" fmla="*/ 803275 h 780"/>
                <a:gd name="T16" fmla="*/ 3252788 w 2060"/>
                <a:gd name="T17" fmla="*/ 930275 h 780"/>
                <a:gd name="T18" fmla="*/ 3249613 w 2060"/>
                <a:gd name="T19" fmla="*/ 1036638 h 780"/>
                <a:gd name="T20" fmla="*/ 3270250 w 2060"/>
                <a:gd name="T21" fmla="*/ 1036638 h 780"/>
                <a:gd name="T22" fmla="*/ 3267075 w 2060"/>
                <a:gd name="T23" fmla="*/ 1085850 h 780"/>
                <a:gd name="T24" fmla="*/ 3238500 w 2060"/>
                <a:gd name="T25" fmla="*/ 1101725 h 780"/>
                <a:gd name="T26" fmla="*/ 3241675 w 2060"/>
                <a:gd name="T27" fmla="*/ 1217613 h 780"/>
                <a:gd name="T28" fmla="*/ 3144838 w 2060"/>
                <a:gd name="T29" fmla="*/ 1220788 h 780"/>
                <a:gd name="T30" fmla="*/ 14288 w 2060"/>
                <a:gd name="T31" fmla="*/ 1238250 h 7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60" h="780">
                  <a:moveTo>
                    <a:pt x="9" y="780"/>
                  </a:moveTo>
                  <a:lnTo>
                    <a:pt x="0" y="650"/>
                  </a:lnTo>
                  <a:lnTo>
                    <a:pt x="9" y="146"/>
                  </a:lnTo>
                  <a:lnTo>
                    <a:pt x="13" y="0"/>
                  </a:lnTo>
                  <a:lnTo>
                    <a:pt x="2051" y="23"/>
                  </a:lnTo>
                  <a:lnTo>
                    <a:pt x="2051" y="100"/>
                  </a:lnTo>
                  <a:lnTo>
                    <a:pt x="2042" y="101"/>
                  </a:lnTo>
                  <a:lnTo>
                    <a:pt x="2049" y="506"/>
                  </a:lnTo>
                  <a:lnTo>
                    <a:pt x="2049" y="586"/>
                  </a:lnTo>
                  <a:lnTo>
                    <a:pt x="2047" y="653"/>
                  </a:lnTo>
                  <a:lnTo>
                    <a:pt x="2060" y="653"/>
                  </a:lnTo>
                  <a:lnTo>
                    <a:pt x="2058" y="684"/>
                  </a:lnTo>
                  <a:lnTo>
                    <a:pt x="2040" y="694"/>
                  </a:lnTo>
                  <a:lnTo>
                    <a:pt x="2042" y="767"/>
                  </a:lnTo>
                  <a:lnTo>
                    <a:pt x="1981" y="769"/>
                  </a:lnTo>
                  <a:lnTo>
                    <a:pt x="9" y="780"/>
                  </a:lnTo>
                  <a:close/>
                </a:path>
              </a:pathLst>
            </a:custGeom>
            <a:solidFill>
              <a:srgbClr val="2622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100" name="Group 478"/>
            <p:cNvGrpSpPr>
              <a:grpSpLocks/>
            </p:cNvGrpSpPr>
            <p:nvPr/>
          </p:nvGrpSpPr>
          <p:grpSpPr bwMode="auto">
            <a:xfrm>
              <a:off x="5478759" y="1868895"/>
              <a:ext cx="2797175" cy="1117600"/>
              <a:chOff x="3533" y="1050"/>
              <a:chExt cx="1762" cy="704"/>
            </a:xfrm>
          </p:grpSpPr>
          <p:sp>
            <p:nvSpPr>
              <p:cNvPr id="101" name="Freeform 233"/>
              <p:cNvSpPr>
                <a:spLocks/>
              </p:cNvSpPr>
              <p:nvPr/>
            </p:nvSpPr>
            <p:spPr bwMode="auto">
              <a:xfrm>
                <a:off x="3533" y="1645"/>
                <a:ext cx="28" cy="109"/>
              </a:xfrm>
              <a:custGeom>
                <a:avLst/>
                <a:gdLst>
                  <a:gd name="T0" fmla="*/ 18 w 28"/>
                  <a:gd name="T1" fmla="*/ 27 h 109"/>
                  <a:gd name="T2" fmla="*/ 16 w 28"/>
                  <a:gd name="T3" fmla="*/ 27 h 109"/>
                  <a:gd name="T4" fmla="*/ 16 w 28"/>
                  <a:gd name="T5" fmla="*/ 20 h 109"/>
                  <a:gd name="T6" fmla="*/ 18 w 28"/>
                  <a:gd name="T7" fmla="*/ 20 h 109"/>
                  <a:gd name="T8" fmla="*/ 16 w 28"/>
                  <a:gd name="T9" fmla="*/ 9 h 109"/>
                  <a:gd name="T10" fmla="*/ 16 w 28"/>
                  <a:gd name="T11" fmla="*/ 0 h 109"/>
                  <a:gd name="T12" fmla="*/ 3 w 28"/>
                  <a:gd name="T13" fmla="*/ 0 h 109"/>
                  <a:gd name="T14" fmla="*/ 3 w 28"/>
                  <a:gd name="T15" fmla="*/ 9 h 109"/>
                  <a:gd name="T16" fmla="*/ 3 w 28"/>
                  <a:gd name="T17" fmla="*/ 11 h 109"/>
                  <a:gd name="T18" fmla="*/ 0 w 28"/>
                  <a:gd name="T19" fmla="*/ 20 h 109"/>
                  <a:gd name="T20" fmla="*/ 2 w 28"/>
                  <a:gd name="T21" fmla="*/ 20 h 109"/>
                  <a:gd name="T22" fmla="*/ 3 w 28"/>
                  <a:gd name="T23" fmla="*/ 20 h 109"/>
                  <a:gd name="T24" fmla="*/ 3 w 28"/>
                  <a:gd name="T25" fmla="*/ 27 h 109"/>
                  <a:gd name="T26" fmla="*/ 3 w 28"/>
                  <a:gd name="T27" fmla="*/ 41 h 109"/>
                  <a:gd name="T28" fmla="*/ 5 w 28"/>
                  <a:gd name="T29" fmla="*/ 52 h 109"/>
                  <a:gd name="T30" fmla="*/ 7 w 28"/>
                  <a:gd name="T31" fmla="*/ 57 h 109"/>
                  <a:gd name="T32" fmla="*/ 9 w 28"/>
                  <a:gd name="T33" fmla="*/ 61 h 109"/>
                  <a:gd name="T34" fmla="*/ 14 w 28"/>
                  <a:gd name="T35" fmla="*/ 109 h 109"/>
                  <a:gd name="T36" fmla="*/ 28 w 28"/>
                  <a:gd name="T37" fmla="*/ 109 h 109"/>
                  <a:gd name="T38" fmla="*/ 18 w 28"/>
                  <a:gd name="T39" fmla="*/ 27 h 10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 h="109">
                    <a:moveTo>
                      <a:pt x="18" y="27"/>
                    </a:moveTo>
                    <a:lnTo>
                      <a:pt x="16" y="27"/>
                    </a:lnTo>
                    <a:lnTo>
                      <a:pt x="16" y="20"/>
                    </a:lnTo>
                    <a:lnTo>
                      <a:pt x="18" y="20"/>
                    </a:lnTo>
                    <a:lnTo>
                      <a:pt x="16" y="9"/>
                    </a:lnTo>
                    <a:lnTo>
                      <a:pt x="16" y="0"/>
                    </a:lnTo>
                    <a:lnTo>
                      <a:pt x="3" y="0"/>
                    </a:lnTo>
                    <a:lnTo>
                      <a:pt x="3" y="9"/>
                    </a:lnTo>
                    <a:lnTo>
                      <a:pt x="3" y="11"/>
                    </a:lnTo>
                    <a:lnTo>
                      <a:pt x="0" y="20"/>
                    </a:lnTo>
                    <a:lnTo>
                      <a:pt x="2" y="20"/>
                    </a:lnTo>
                    <a:lnTo>
                      <a:pt x="3" y="20"/>
                    </a:lnTo>
                    <a:lnTo>
                      <a:pt x="3" y="27"/>
                    </a:lnTo>
                    <a:lnTo>
                      <a:pt x="3" y="41"/>
                    </a:lnTo>
                    <a:lnTo>
                      <a:pt x="5" y="52"/>
                    </a:lnTo>
                    <a:lnTo>
                      <a:pt x="7" y="57"/>
                    </a:lnTo>
                    <a:lnTo>
                      <a:pt x="9" y="61"/>
                    </a:lnTo>
                    <a:lnTo>
                      <a:pt x="14" y="109"/>
                    </a:lnTo>
                    <a:lnTo>
                      <a:pt x="28" y="109"/>
                    </a:lnTo>
                    <a:lnTo>
                      <a:pt x="18"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2" name="Freeform 234"/>
              <p:cNvSpPr>
                <a:spLocks/>
              </p:cNvSpPr>
              <p:nvPr/>
            </p:nvSpPr>
            <p:spPr bwMode="auto">
              <a:xfrm>
                <a:off x="3698" y="1645"/>
                <a:ext cx="18" cy="107"/>
              </a:xfrm>
              <a:custGeom>
                <a:avLst/>
                <a:gdLst>
                  <a:gd name="T0" fmla="*/ 16 w 18"/>
                  <a:gd name="T1" fmla="*/ 27 h 107"/>
                  <a:gd name="T2" fmla="*/ 15 w 18"/>
                  <a:gd name="T3" fmla="*/ 27 h 107"/>
                  <a:gd name="T4" fmla="*/ 15 w 18"/>
                  <a:gd name="T5" fmla="*/ 20 h 107"/>
                  <a:gd name="T6" fmla="*/ 18 w 18"/>
                  <a:gd name="T7" fmla="*/ 20 h 107"/>
                  <a:gd name="T8" fmla="*/ 15 w 18"/>
                  <a:gd name="T9" fmla="*/ 9 h 107"/>
                  <a:gd name="T10" fmla="*/ 15 w 18"/>
                  <a:gd name="T11" fmla="*/ 0 h 107"/>
                  <a:gd name="T12" fmla="*/ 2 w 18"/>
                  <a:gd name="T13" fmla="*/ 0 h 107"/>
                  <a:gd name="T14" fmla="*/ 2 w 18"/>
                  <a:gd name="T15" fmla="*/ 9 h 107"/>
                  <a:gd name="T16" fmla="*/ 2 w 18"/>
                  <a:gd name="T17" fmla="*/ 11 h 107"/>
                  <a:gd name="T18" fmla="*/ 0 w 18"/>
                  <a:gd name="T19" fmla="*/ 20 h 107"/>
                  <a:gd name="T20" fmla="*/ 2 w 18"/>
                  <a:gd name="T21" fmla="*/ 20 h 107"/>
                  <a:gd name="T22" fmla="*/ 2 w 18"/>
                  <a:gd name="T23" fmla="*/ 27 h 107"/>
                  <a:gd name="T24" fmla="*/ 4 w 18"/>
                  <a:gd name="T25" fmla="*/ 41 h 107"/>
                  <a:gd name="T26" fmla="*/ 6 w 18"/>
                  <a:gd name="T27" fmla="*/ 61 h 107"/>
                  <a:gd name="T28" fmla="*/ 6 w 18"/>
                  <a:gd name="T29" fmla="*/ 107 h 107"/>
                  <a:gd name="T30" fmla="*/ 16 w 18"/>
                  <a:gd name="T31" fmla="*/ 107 h 107"/>
                  <a:gd name="T32" fmla="*/ 16 w 18"/>
                  <a:gd name="T33" fmla="*/ 27 h 1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 h="107">
                    <a:moveTo>
                      <a:pt x="16" y="27"/>
                    </a:moveTo>
                    <a:lnTo>
                      <a:pt x="15" y="27"/>
                    </a:lnTo>
                    <a:lnTo>
                      <a:pt x="15" y="20"/>
                    </a:lnTo>
                    <a:lnTo>
                      <a:pt x="18" y="20"/>
                    </a:lnTo>
                    <a:lnTo>
                      <a:pt x="15" y="9"/>
                    </a:lnTo>
                    <a:lnTo>
                      <a:pt x="15" y="0"/>
                    </a:lnTo>
                    <a:lnTo>
                      <a:pt x="2" y="0"/>
                    </a:lnTo>
                    <a:lnTo>
                      <a:pt x="2" y="9"/>
                    </a:lnTo>
                    <a:lnTo>
                      <a:pt x="2" y="11"/>
                    </a:lnTo>
                    <a:lnTo>
                      <a:pt x="0" y="20"/>
                    </a:lnTo>
                    <a:lnTo>
                      <a:pt x="2" y="20"/>
                    </a:lnTo>
                    <a:lnTo>
                      <a:pt x="2" y="27"/>
                    </a:lnTo>
                    <a:lnTo>
                      <a:pt x="4" y="41"/>
                    </a:lnTo>
                    <a:lnTo>
                      <a:pt x="6" y="61"/>
                    </a:lnTo>
                    <a:lnTo>
                      <a:pt x="6" y="107"/>
                    </a:lnTo>
                    <a:lnTo>
                      <a:pt x="16" y="107"/>
                    </a:lnTo>
                    <a:lnTo>
                      <a:pt x="16"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3" name="Freeform 235"/>
              <p:cNvSpPr>
                <a:spLocks/>
              </p:cNvSpPr>
              <p:nvPr/>
            </p:nvSpPr>
            <p:spPr bwMode="auto">
              <a:xfrm>
                <a:off x="3861" y="1640"/>
                <a:ext cx="17" cy="107"/>
              </a:xfrm>
              <a:custGeom>
                <a:avLst/>
                <a:gdLst>
                  <a:gd name="T0" fmla="*/ 16 w 17"/>
                  <a:gd name="T1" fmla="*/ 27 h 107"/>
                  <a:gd name="T2" fmla="*/ 14 w 17"/>
                  <a:gd name="T3" fmla="*/ 27 h 107"/>
                  <a:gd name="T4" fmla="*/ 14 w 17"/>
                  <a:gd name="T5" fmla="*/ 19 h 107"/>
                  <a:gd name="T6" fmla="*/ 17 w 17"/>
                  <a:gd name="T7" fmla="*/ 19 h 107"/>
                  <a:gd name="T8" fmla="*/ 14 w 17"/>
                  <a:gd name="T9" fmla="*/ 11 h 107"/>
                  <a:gd name="T10" fmla="*/ 16 w 17"/>
                  <a:gd name="T11" fmla="*/ 0 h 107"/>
                  <a:gd name="T12" fmla="*/ 1 w 17"/>
                  <a:gd name="T13" fmla="*/ 0 h 107"/>
                  <a:gd name="T14" fmla="*/ 1 w 17"/>
                  <a:gd name="T15" fmla="*/ 9 h 107"/>
                  <a:gd name="T16" fmla="*/ 1 w 17"/>
                  <a:gd name="T17" fmla="*/ 11 h 107"/>
                  <a:gd name="T18" fmla="*/ 0 w 17"/>
                  <a:gd name="T19" fmla="*/ 19 h 107"/>
                  <a:gd name="T20" fmla="*/ 1 w 17"/>
                  <a:gd name="T21" fmla="*/ 19 h 107"/>
                  <a:gd name="T22" fmla="*/ 1 w 17"/>
                  <a:gd name="T23" fmla="*/ 27 h 107"/>
                  <a:gd name="T24" fmla="*/ 3 w 17"/>
                  <a:gd name="T25" fmla="*/ 41 h 107"/>
                  <a:gd name="T26" fmla="*/ 5 w 17"/>
                  <a:gd name="T27" fmla="*/ 60 h 107"/>
                  <a:gd name="T28" fmla="*/ 5 w 17"/>
                  <a:gd name="T29" fmla="*/ 107 h 107"/>
                  <a:gd name="T30" fmla="*/ 16 w 17"/>
                  <a:gd name="T31" fmla="*/ 107 h 107"/>
                  <a:gd name="T32" fmla="*/ 16 w 17"/>
                  <a:gd name="T33" fmla="*/ 27 h 1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 h="107">
                    <a:moveTo>
                      <a:pt x="16" y="27"/>
                    </a:moveTo>
                    <a:lnTo>
                      <a:pt x="14" y="27"/>
                    </a:lnTo>
                    <a:lnTo>
                      <a:pt x="14" y="19"/>
                    </a:lnTo>
                    <a:lnTo>
                      <a:pt x="17" y="19"/>
                    </a:lnTo>
                    <a:lnTo>
                      <a:pt x="14" y="11"/>
                    </a:lnTo>
                    <a:lnTo>
                      <a:pt x="16" y="0"/>
                    </a:lnTo>
                    <a:lnTo>
                      <a:pt x="1" y="0"/>
                    </a:lnTo>
                    <a:lnTo>
                      <a:pt x="1" y="9"/>
                    </a:lnTo>
                    <a:lnTo>
                      <a:pt x="1" y="11"/>
                    </a:lnTo>
                    <a:lnTo>
                      <a:pt x="0" y="19"/>
                    </a:lnTo>
                    <a:lnTo>
                      <a:pt x="1" y="19"/>
                    </a:lnTo>
                    <a:lnTo>
                      <a:pt x="1" y="27"/>
                    </a:lnTo>
                    <a:lnTo>
                      <a:pt x="3" y="41"/>
                    </a:lnTo>
                    <a:lnTo>
                      <a:pt x="5" y="60"/>
                    </a:lnTo>
                    <a:lnTo>
                      <a:pt x="5" y="107"/>
                    </a:lnTo>
                    <a:lnTo>
                      <a:pt x="16" y="107"/>
                    </a:lnTo>
                    <a:lnTo>
                      <a:pt x="16"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4" name="Freeform 236"/>
              <p:cNvSpPr>
                <a:spLocks/>
              </p:cNvSpPr>
              <p:nvPr/>
            </p:nvSpPr>
            <p:spPr bwMode="auto">
              <a:xfrm>
                <a:off x="4026" y="1640"/>
                <a:ext cx="18" cy="107"/>
              </a:xfrm>
              <a:custGeom>
                <a:avLst/>
                <a:gdLst>
                  <a:gd name="T0" fmla="*/ 16 w 18"/>
                  <a:gd name="T1" fmla="*/ 27 h 107"/>
                  <a:gd name="T2" fmla="*/ 16 w 18"/>
                  <a:gd name="T3" fmla="*/ 19 h 107"/>
                  <a:gd name="T4" fmla="*/ 18 w 18"/>
                  <a:gd name="T5" fmla="*/ 19 h 107"/>
                  <a:gd name="T6" fmla="*/ 16 w 18"/>
                  <a:gd name="T7" fmla="*/ 11 h 107"/>
                  <a:gd name="T8" fmla="*/ 16 w 18"/>
                  <a:gd name="T9" fmla="*/ 0 h 107"/>
                  <a:gd name="T10" fmla="*/ 2 w 18"/>
                  <a:gd name="T11" fmla="*/ 0 h 107"/>
                  <a:gd name="T12" fmla="*/ 2 w 18"/>
                  <a:gd name="T13" fmla="*/ 9 h 107"/>
                  <a:gd name="T14" fmla="*/ 2 w 18"/>
                  <a:gd name="T15" fmla="*/ 11 h 107"/>
                  <a:gd name="T16" fmla="*/ 0 w 18"/>
                  <a:gd name="T17" fmla="*/ 19 h 107"/>
                  <a:gd name="T18" fmla="*/ 2 w 18"/>
                  <a:gd name="T19" fmla="*/ 19 h 107"/>
                  <a:gd name="T20" fmla="*/ 2 w 18"/>
                  <a:gd name="T21" fmla="*/ 27 h 107"/>
                  <a:gd name="T22" fmla="*/ 4 w 18"/>
                  <a:gd name="T23" fmla="*/ 41 h 107"/>
                  <a:gd name="T24" fmla="*/ 6 w 18"/>
                  <a:gd name="T25" fmla="*/ 60 h 107"/>
                  <a:gd name="T26" fmla="*/ 6 w 18"/>
                  <a:gd name="T27" fmla="*/ 107 h 107"/>
                  <a:gd name="T28" fmla="*/ 18 w 18"/>
                  <a:gd name="T29" fmla="*/ 107 h 107"/>
                  <a:gd name="T30" fmla="*/ 16 w 18"/>
                  <a:gd name="T31" fmla="*/ 27 h 10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 h="107">
                    <a:moveTo>
                      <a:pt x="16" y="27"/>
                    </a:moveTo>
                    <a:lnTo>
                      <a:pt x="16" y="19"/>
                    </a:lnTo>
                    <a:lnTo>
                      <a:pt x="18" y="19"/>
                    </a:lnTo>
                    <a:lnTo>
                      <a:pt x="16" y="11"/>
                    </a:lnTo>
                    <a:lnTo>
                      <a:pt x="16" y="0"/>
                    </a:lnTo>
                    <a:lnTo>
                      <a:pt x="2" y="0"/>
                    </a:lnTo>
                    <a:lnTo>
                      <a:pt x="2" y="9"/>
                    </a:lnTo>
                    <a:lnTo>
                      <a:pt x="2" y="11"/>
                    </a:lnTo>
                    <a:lnTo>
                      <a:pt x="0" y="19"/>
                    </a:lnTo>
                    <a:lnTo>
                      <a:pt x="2" y="19"/>
                    </a:lnTo>
                    <a:lnTo>
                      <a:pt x="2" y="27"/>
                    </a:lnTo>
                    <a:lnTo>
                      <a:pt x="4" y="41"/>
                    </a:lnTo>
                    <a:lnTo>
                      <a:pt x="6" y="60"/>
                    </a:lnTo>
                    <a:lnTo>
                      <a:pt x="6" y="107"/>
                    </a:lnTo>
                    <a:lnTo>
                      <a:pt x="18" y="107"/>
                    </a:lnTo>
                    <a:lnTo>
                      <a:pt x="16"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 name="Freeform 237"/>
              <p:cNvSpPr>
                <a:spLocks/>
              </p:cNvSpPr>
              <p:nvPr/>
            </p:nvSpPr>
            <p:spPr bwMode="auto">
              <a:xfrm>
                <a:off x="4187" y="1640"/>
                <a:ext cx="17" cy="107"/>
              </a:xfrm>
              <a:custGeom>
                <a:avLst/>
                <a:gdLst>
                  <a:gd name="T0" fmla="*/ 17 w 17"/>
                  <a:gd name="T1" fmla="*/ 27 h 107"/>
                  <a:gd name="T2" fmla="*/ 16 w 17"/>
                  <a:gd name="T3" fmla="*/ 27 h 107"/>
                  <a:gd name="T4" fmla="*/ 16 w 17"/>
                  <a:gd name="T5" fmla="*/ 19 h 107"/>
                  <a:gd name="T6" fmla="*/ 17 w 17"/>
                  <a:gd name="T7" fmla="*/ 19 h 107"/>
                  <a:gd name="T8" fmla="*/ 16 w 17"/>
                  <a:gd name="T9" fmla="*/ 11 h 107"/>
                  <a:gd name="T10" fmla="*/ 16 w 17"/>
                  <a:gd name="T11" fmla="*/ 0 h 107"/>
                  <a:gd name="T12" fmla="*/ 3 w 17"/>
                  <a:gd name="T13" fmla="*/ 0 h 107"/>
                  <a:gd name="T14" fmla="*/ 3 w 17"/>
                  <a:gd name="T15" fmla="*/ 9 h 107"/>
                  <a:gd name="T16" fmla="*/ 3 w 17"/>
                  <a:gd name="T17" fmla="*/ 11 h 107"/>
                  <a:gd name="T18" fmla="*/ 0 w 17"/>
                  <a:gd name="T19" fmla="*/ 19 h 107"/>
                  <a:gd name="T20" fmla="*/ 1 w 17"/>
                  <a:gd name="T21" fmla="*/ 19 h 107"/>
                  <a:gd name="T22" fmla="*/ 3 w 17"/>
                  <a:gd name="T23" fmla="*/ 19 h 107"/>
                  <a:gd name="T24" fmla="*/ 3 w 17"/>
                  <a:gd name="T25" fmla="*/ 27 h 107"/>
                  <a:gd name="T26" fmla="*/ 3 w 17"/>
                  <a:gd name="T27" fmla="*/ 41 h 107"/>
                  <a:gd name="T28" fmla="*/ 7 w 17"/>
                  <a:gd name="T29" fmla="*/ 60 h 107"/>
                  <a:gd name="T30" fmla="*/ 7 w 17"/>
                  <a:gd name="T31" fmla="*/ 107 h 107"/>
                  <a:gd name="T32" fmla="*/ 17 w 17"/>
                  <a:gd name="T33" fmla="*/ 107 h 107"/>
                  <a:gd name="T34" fmla="*/ 17 w 17"/>
                  <a:gd name="T35" fmla="*/ 27 h 1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107">
                    <a:moveTo>
                      <a:pt x="17" y="27"/>
                    </a:moveTo>
                    <a:lnTo>
                      <a:pt x="16" y="27"/>
                    </a:lnTo>
                    <a:lnTo>
                      <a:pt x="16" y="19"/>
                    </a:lnTo>
                    <a:lnTo>
                      <a:pt x="17" y="19"/>
                    </a:lnTo>
                    <a:lnTo>
                      <a:pt x="16" y="11"/>
                    </a:lnTo>
                    <a:lnTo>
                      <a:pt x="16" y="0"/>
                    </a:lnTo>
                    <a:lnTo>
                      <a:pt x="3" y="0"/>
                    </a:lnTo>
                    <a:lnTo>
                      <a:pt x="3" y="9"/>
                    </a:lnTo>
                    <a:lnTo>
                      <a:pt x="3" y="11"/>
                    </a:lnTo>
                    <a:lnTo>
                      <a:pt x="0" y="19"/>
                    </a:lnTo>
                    <a:lnTo>
                      <a:pt x="1" y="19"/>
                    </a:lnTo>
                    <a:lnTo>
                      <a:pt x="3" y="19"/>
                    </a:lnTo>
                    <a:lnTo>
                      <a:pt x="3" y="27"/>
                    </a:lnTo>
                    <a:lnTo>
                      <a:pt x="3" y="41"/>
                    </a:lnTo>
                    <a:lnTo>
                      <a:pt x="7" y="60"/>
                    </a:lnTo>
                    <a:lnTo>
                      <a:pt x="7" y="107"/>
                    </a:lnTo>
                    <a:lnTo>
                      <a:pt x="17" y="107"/>
                    </a:lnTo>
                    <a:lnTo>
                      <a:pt x="17"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6" name="Freeform 238"/>
              <p:cNvSpPr>
                <a:spLocks/>
              </p:cNvSpPr>
              <p:nvPr/>
            </p:nvSpPr>
            <p:spPr bwMode="auto">
              <a:xfrm>
                <a:off x="4345" y="1633"/>
                <a:ext cx="20" cy="107"/>
              </a:xfrm>
              <a:custGeom>
                <a:avLst/>
                <a:gdLst>
                  <a:gd name="T0" fmla="*/ 18 w 20"/>
                  <a:gd name="T1" fmla="*/ 26 h 107"/>
                  <a:gd name="T2" fmla="*/ 16 w 20"/>
                  <a:gd name="T3" fmla="*/ 26 h 107"/>
                  <a:gd name="T4" fmla="*/ 16 w 20"/>
                  <a:gd name="T5" fmla="*/ 18 h 107"/>
                  <a:gd name="T6" fmla="*/ 20 w 20"/>
                  <a:gd name="T7" fmla="*/ 18 h 107"/>
                  <a:gd name="T8" fmla="*/ 16 w 20"/>
                  <a:gd name="T9" fmla="*/ 9 h 107"/>
                  <a:gd name="T10" fmla="*/ 16 w 20"/>
                  <a:gd name="T11" fmla="*/ 0 h 107"/>
                  <a:gd name="T12" fmla="*/ 4 w 20"/>
                  <a:gd name="T13" fmla="*/ 0 h 107"/>
                  <a:gd name="T14" fmla="*/ 4 w 20"/>
                  <a:gd name="T15" fmla="*/ 9 h 107"/>
                  <a:gd name="T16" fmla="*/ 4 w 20"/>
                  <a:gd name="T17" fmla="*/ 10 h 107"/>
                  <a:gd name="T18" fmla="*/ 0 w 20"/>
                  <a:gd name="T19" fmla="*/ 18 h 107"/>
                  <a:gd name="T20" fmla="*/ 4 w 20"/>
                  <a:gd name="T21" fmla="*/ 18 h 107"/>
                  <a:gd name="T22" fmla="*/ 4 w 20"/>
                  <a:gd name="T23" fmla="*/ 26 h 107"/>
                  <a:gd name="T24" fmla="*/ 4 w 20"/>
                  <a:gd name="T25" fmla="*/ 41 h 107"/>
                  <a:gd name="T26" fmla="*/ 7 w 20"/>
                  <a:gd name="T27" fmla="*/ 60 h 107"/>
                  <a:gd name="T28" fmla="*/ 7 w 20"/>
                  <a:gd name="T29" fmla="*/ 107 h 107"/>
                  <a:gd name="T30" fmla="*/ 18 w 20"/>
                  <a:gd name="T31" fmla="*/ 107 h 107"/>
                  <a:gd name="T32" fmla="*/ 18 w 20"/>
                  <a:gd name="T33" fmla="*/ 26 h 1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 h="107">
                    <a:moveTo>
                      <a:pt x="18" y="26"/>
                    </a:moveTo>
                    <a:lnTo>
                      <a:pt x="16" y="26"/>
                    </a:lnTo>
                    <a:lnTo>
                      <a:pt x="16" y="18"/>
                    </a:lnTo>
                    <a:lnTo>
                      <a:pt x="20" y="18"/>
                    </a:lnTo>
                    <a:lnTo>
                      <a:pt x="16" y="9"/>
                    </a:lnTo>
                    <a:lnTo>
                      <a:pt x="16" y="0"/>
                    </a:lnTo>
                    <a:lnTo>
                      <a:pt x="4" y="0"/>
                    </a:lnTo>
                    <a:lnTo>
                      <a:pt x="4" y="9"/>
                    </a:lnTo>
                    <a:lnTo>
                      <a:pt x="4" y="10"/>
                    </a:lnTo>
                    <a:lnTo>
                      <a:pt x="0" y="18"/>
                    </a:lnTo>
                    <a:lnTo>
                      <a:pt x="4" y="18"/>
                    </a:lnTo>
                    <a:lnTo>
                      <a:pt x="4" y="26"/>
                    </a:lnTo>
                    <a:lnTo>
                      <a:pt x="4" y="41"/>
                    </a:lnTo>
                    <a:lnTo>
                      <a:pt x="7" y="60"/>
                    </a:lnTo>
                    <a:lnTo>
                      <a:pt x="7" y="107"/>
                    </a:lnTo>
                    <a:lnTo>
                      <a:pt x="18" y="107"/>
                    </a:lnTo>
                    <a:lnTo>
                      <a:pt x="18"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7" name="Freeform 239"/>
              <p:cNvSpPr>
                <a:spLocks/>
              </p:cNvSpPr>
              <p:nvPr/>
            </p:nvSpPr>
            <p:spPr bwMode="auto">
              <a:xfrm>
                <a:off x="4502" y="1635"/>
                <a:ext cx="18" cy="106"/>
              </a:xfrm>
              <a:custGeom>
                <a:avLst/>
                <a:gdLst>
                  <a:gd name="T0" fmla="*/ 18 w 18"/>
                  <a:gd name="T1" fmla="*/ 26 h 106"/>
                  <a:gd name="T2" fmla="*/ 16 w 18"/>
                  <a:gd name="T3" fmla="*/ 26 h 106"/>
                  <a:gd name="T4" fmla="*/ 16 w 18"/>
                  <a:gd name="T5" fmla="*/ 19 h 106"/>
                  <a:gd name="T6" fmla="*/ 18 w 18"/>
                  <a:gd name="T7" fmla="*/ 19 h 106"/>
                  <a:gd name="T8" fmla="*/ 16 w 18"/>
                  <a:gd name="T9" fmla="*/ 10 h 106"/>
                  <a:gd name="T10" fmla="*/ 16 w 18"/>
                  <a:gd name="T11" fmla="*/ 0 h 106"/>
                  <a:gd name="T12" fmla="*/ 3 w 18"/>
                  <a:gd name="T13" fmla="*/ 0 h 106"/>
                  <a:gd name="T14" fmla="*/ 3 w 18"/>
                  <a:gd name="T15" fmla="*/ 8 h 106"/>
                  <a:gd name="T16" fmla="*/ 3 w 18"/>
                  <a:gd name="T17" fmla="*/ 12 h 106"/>
                  <a:gd name="T18" fmla="*/ 0 w 18"/>
                  <a:gd name="T19" fmla="*/ 19 h 106"/>
                  <a:gd name="T20" fmla="*/ 2 w 18"/>
                  <a:gd name="T21" fmla="*/ 19 h 106"/>
                  <a:gd name="T22" fmla="*/ 3 w 18"/>
                  <a:gd name="T23" fmla="*/ 19 h 106"/>
                  <a:gd name="T24" fmla="*/ 3 w 18"/>
                  <a:gd name="T25" fmla="*/ 26 h 106"/>
                  <a:gd name="T26" fmla="*/ 3 w 18"/>
                  <a:gd name="T27" fmla="*/ 40 h 106"/>
                  <a:gd name="T28" fmla="*/ 7 w 18"/>
                  <a:gd name="T29" fmla="*/ 60 h 106"/>
                  <a:gd name="T30" fmla="*/ 7 w 18"/>
                  <a:gd name="T31" fmla="*/ 106 h 106"/>
                  <a:gd name="T32" fmla="*/ 18 w 18"/>
                  <a:gd name="T33" fmla="*/ 106 h 106"/>
                  <a:gd name="T34" fmla="*/ 18 w 18"/>
                  <a:gd name="T35" fmla="*/ 26 h 10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106">
                    <a:moveTo>
                      <a:pt x="18" y="26"/>
                    </a:moveTo>
                    <a:lnTo>
                      <a:pt x="16" y="26"/>
                    </a:lnTo>
                    <a:lnTo>
                      <a:pt x="16" y="19"/>
                    </a:lnTo>
                    <a:lnTo>
                      <a:pt x="18" y="19"/>
                    </a:lnTo>
                    <a:lnTo>
                      <a:pt x="16" y="10"/>
                    </a:lnTo>
                    <a:lnTo>
                      <a:pt x="16" y="0"/>
                    </a:lnTo>
                    <a:lnTo>
                      <a:pt x="3" y="0"/>
                    </a:lnTo>
                    <a:lnTo>
                      <a:pt x="3" y="8"/>
                    </a:lnTo>
                    <a:lnTo>
                      <a:pt x="3" y="12"/>
                    </a:lnTo>
                    <a:lnTo>
                      <a:pt x="0" y="19"/>
                    </a:lnTo>
                    <a:lnTo>
                      <a:pt x="2" y="19"/>
                    </a:lnTo>
                    <a:lnTo>
                      <a:pt x="3" y="19"/>
                    </a:lnTo>
                    <a:lnTo>
                      <a:pt x="3" y="26"/>
                    </a:lnTo>
                    <a:lnTo>
                      <a:pt x="3" y="40"/>
                    </a:lnTo>
                    <a:lnTo>
                      <a:pt x="7" y="60"/>
                    </a:lnTo>
                    <a:lnTo>
                      <a:pt x="7" y="106"/>
                    </a:lnTo>
                    <a:lnTo>
                      <a:pt x="18" y="106"/>
                    </a:lnTo>
                    <a:lnTo>
                      <a:pt x="18"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8" name="Freeform 240"/>
              <p:cNvSpPr>
                <a:spLocks/>
              </p:cNvSpPr>
              <p:nvPr/>
            </p:nvSpPr>
            <p:spPr bwMode="auto">
              <a:xfrm>
                <a:off x="4666" y="1633"/>
                <a:ext cx="18" cy="107"/>
              </a:xfrm>
              <a:custGeom>
                <a:avLst/>
                <a:gdLst>
                  <a:gd name="T0" fmla="*/ 16 w 18"/>
                  <a:gd name="T1" fmla="*/ 26 h 107"/>
                  <a:gd name="T2" fmla="*/ 16 w 18"/>
                  <a:gd name="T3" fmla="*/ 18 h 107"/>
                  <a:gd name="T4" fmla="*/ 18 w 18"/>
                  <a:gd name="T5" fmla="*/ 18 h 107"/>
                  <a:gd name="T6" fmla="*/ 14 w 18"/>
                  <a:gd name="T7" fmla="*/ 9 h 107"/>
                  <a:gd name="T8" fmla="*/ 16 w 18"/>
                  <a:gd name="T9" fmla="*/ 0 h 107"/>
                  <a:gd name="T10" fmla="*/ 2 w 18"/>
                  <a:gd name="T11" fmla="*/ 0 h 107"/>
                  <a:gd name="T12" fmla="*/ 2 w 18"/>
                  <a:gd name="T13" fmla="*/ 9 h 107"/>
                  <a:gd name="T14" fmla="*/ 2 w 18"/>
                  <a:gd name="T15" fmla="*/ 10 h 107"/>
                  <a:gd name="T16" fmla="*/ 0 w 18"/>
                  <a:gd name="T17" fmla="*/ 18 h 107"/>
                  <a:gd name="T18" fmla="*/ 2 w 18"/>
                  <a:gd name="T19" fmla="*/ 18 h 107"/>
                  <a:gd name="T20" fmla="*/ 2 w 18"/>
                  <a:gd name="T21" fmla="*/ 26 h 107"/>
                  <a:gd name="T22" fmla="*/ 3 w 18"/>
                  <a:gd name="T23" fmla="*/ 41 h 107"/>
                  <a:gd name="T24" fmla="*/ 5 w 18"/>
                  <a:gd name="T25" fmla="*/ 60 h 107"/>
                  <a:gd name="T26" fmla="*/ 5 w 18"/>
                  <a:gd name="T27" fmla="*/ 107 h 107"/>
                  <a:gd name="T28" fmla="*/ 16 w 18"/>
                  <a:gd name="T29" fmla="*/ 107 h 107"/>
                  <a:gd name="T30" fmla="*/ 16 w 18"/>
                  <a:gd name="T31" fmla="*/ 26 h 10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 h="107">
                    <a:moveTo>
                      <a:pt x="16" y="26"/>
                    </a:moveTo>
                    <a:lnTo>
                      <a:pt x="16" y="18"/>
                    </a:lnTo>
                    <a:lnTo>
                      <a:pt x="18" y="18"/>
                    </a:lnTo>
                    <a:lnTo>
                      <a:pt x="14" y="9"/>
                    </a:lnTo>
                    <a:lnTo>
                      <a:pt x="16" y="0"/>
                    </a:lnTo>
                    <a:lnTo>
                      <a:pt x="2" y="0"/>
                    </a:lnTo>
                    <a:lnTo>
                      <a:pt x="2" y="9"/>
                    </a:lnTo>
                    <a:lnTo>
                      <a:pt x="2" y="10"/>
                    </a:lnTo>
                    <a:lnTo>
                      <a:pt x="0" y="18"/>
                    </a:lnTo>
                    <a:lnTo>
                      <a:pt x="2" y="18"/>
                    </a:lnTo>
                    <a:lnTo>
                      <a:pt x="2" y="26"/>
                    </a:lnTo>
                    <a:lnTo>
                      <a:pt x="3" y="41"/>
                    </a:lnTo>
                    <a:lnTo>
                      <a:pt x="5" y="60"/>
                    </a:lnTo>
                    <a:lnTo>
                      <a:pt x="5" y="107"/>
                    </a:lnTo>
                    <a:lnTo>
                      <a:pt x="16" y="107"/>
                    </a:lnTo>
                    <a:lnTo>
                      <a:pt x="1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9" name="Freeform 241"/>
              <p:cNvSpPr>
                <a:spLocks/>
              </p:cNvSpPr>
              <p:nvPr/>
            </p:nvSpPr>
            <p:spPr bwMode="auto">
              <a:xfrm>
                <a:off x="4819" y="1633"/>
                <a:ext cx="18" cy="107"/>
              </a:xfrm>
              <a:custGeom>
                <a:avLst/>
                <a:gdLst>
                  <a:gd name="T0" fmla="*/ 16 w 18"/>
                  <a:gd name="T1" fmla="*/ 26 h 107"/>
                  <a:gd name="T2" fmla="*/ 14 w 18"/>
                  <a:gd name="T3" fmla="*/ 26 h 107"/>
                  <a:gd name="T4" fmla="*/ 14 w 18"/>
                  <a:gd name="T5" fmla="*/ 18 h 107"/>
                  <a:gd name="T6" fmla="*/ 18 w 18"/>
                  <a:gd name="T7" fmla="*/ 18 h 107"/>
                  <a:gd name="T8" fmla="*/ 14 w 18"/>
                  <a:gd name="T9" fmla="*/ 9 h 107"/>
                  <a:gd name="T10" fmla="*/ 14 w 18"/>
                  <a:gd name="T11" fmla="*/ 0 h 107"/>
                  <a:gd name="T12" fmla="*/ 2 w 18"/>
                  <a:gd name="T13" fmla="*/ 0 h 107"/>
                  <a:gd name="T14" fmla="*/ 2 w 18"/>
                  <a:gd name="T15" fmla="*/ 9 h 107"/>
                  <a:gd name="T16" fmla="*/ 2 w 18"/>
                  <a:gd name="T17" fmla="*/ 10 h 107"/>
                  <a:gd name="T18" fmla="*/ 0 w 18"/>
                  <a:gd name="T19" fmla="*/ 18 h 107"/>
                  <a:gd name="T20" fmla="*/ 2 w 18"/>
                  <a:gd name="T21" fmla="*/ 18 h 107"/>
                  <a:gd name="T22" fmla="*/ 2 w 18"/>
                  <a:gd name="T23" fmla="*/ 26 h 107"/>
                  <a:gd name="T24" fmla="*/ 2 w 18"/>
                  <a:gd name="T25" fmla="*/ 41 h 107"/>
                  <a:gd name="T26" fmla="*/ 5 w 18"/>
                  <a:gd name="T27" fmla="*/ 60 h 107"/>
                  <a:gd name="T28" fmla="*/ 5 w 18"/>
                  <a:gd name="T29" fmla="*/ 107 h 107"/>
                  <a:gd name="T30" fmla="*/ 16 w 18"/>
                  <a:gd name="T31" fmla="*/ 107 h 107"/>
                  <a:gd name="T32" fmla="*/ 16 w 18"/>
                  <a:gd name="T33" fmla="*/ 26 h 1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 h="107">
                    <a:moveTo>
                      <a:pt x="16" y="26"/>
                    </a:moveTo>
                    <a:lnTo>
                      <a:pt x="14" y="26"/>
                    </a:lnTo>
                    <a:lnTo>
                      <a:pt x="14" y="18"/>
                    </a:lnTo>
                    <a:lnTo>
                      <a:pt x="18" y="18"/>
                    </a:lnTo>
                    <a:lnTo>
                      <a:pt x="14" y="9"/>
                    </a:lnTo>
                    <a:lnTo>
                      <a:pt x="14" y="0"/>
                    </a:lnTo>
                    <a:lnTo>
                      <a:pt x="2" y="0"/>
                    </a:lnTo>
                    <a:lnTo>
                      <a:pt x="2" y="9"/>
                    </a:lnTo>
                    <a:lnTo>
                      <a:pt x="2" y="10"/>
                    </a:lnTo>
                    <a:lnTo>
                      <a:pt x="0" y="18"/>
                    </a:lnTo>
                    <a:lnTo>
                      <a:pt x="2" y="18"/>
                    </a:lnTo>
                    <a:lnTo>
                      <a:pt x="2" y="26"/>
                    </a:lnTo>
                    <a:lnTo>
                      <a:pt x="2" y="41"/>
                    </a:lnTo>
                    <a:lnTo>
                      <a:pt x="5" y="60"/>
                    </a:lnTo>
                    <a:lnTo>
                      <a:pt x="5" y="107"/>
                    </a:lnTo>
                    <a:lnTo>
                      <a:pt x="16" y="107"/>
                    </a:lnTo>
                    <a:lnTo>
                      <a:pt x="1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10" name="Freeform 242"/>
              <p:cNvSpPr>
                <a:spLocks/>
              </p:cNvSpPr>
              <p:nvPr/>
            </p:nvSpPr>
            <p:spPr bwMode="auto">
              <a:xfrm>
                <a:off x="4970" y="1633"/>
                <a:ext cx="18" cy="107"/>
              </a:xfrm>
              <a:custGeom>
                <a:avLst/>
                <a:gdLst>
                  <a:gd name="T0" fmla="*/ 18 w 18"/>
                  <a:gd name="T1" fmla="*/ 26 h 107"/>
                  <a:gd name="T2" fmla="*/ 16 w 18"/>
                  <a:gd name="T3" fmla="*/ 26 h 107"/>
                  <a:gd name="T4" fmla="*/ 16 w 18"/>
                  <a:gd name="T5" fmla="*/ 18 h 107"/>
                  <a:gd name="T6" fmla="*/ 18 w 18"/>
                  <a:gd name="T7" fmla="*/ 18 h 107"/>
                  <a:gd name="T8" fmla="*/ 16 w 18"/>
                  <a:gd name="T9" fmla="*/ 9 h 107"/>
                  <a:gd name="T10" fmla="*/ 16 w 18"/>
                  <a:gd name="T11" fmla="*/ 0 h 107"/>
                  <a:gd name="T12" fmla="*/ 2 w 18"/>
                  <a:gd name="T13" fmla="*/ 0 h 107"/>
                  <a:gd name="T14" fmla="*/ 2 w 18"/>
                  <a:gd name="T15" fmla="*/ 9 h 107"/>
                  <a:gd name="T16" fmla="*/ 2 w 18"/>
                  <a:gd name="T17" fmla="*/ 10 h 107"/>
                  <a:gd name="T18" fmla="*/ 0 w 18"/>
                  <a:gd name="T19" fmla="*/ 18 h 107"/>
                  <a:gd name="T20" fmla="*/ 2 w 18"/>
                  <a:gd name="T21" fmla="*/ 18 h 107"/>
                  <a:gd name="T22" fmla="*/ 2 w 18"/>
                  <a:gd name="T23" fmla="*/ 26 h 107"/>
                  <a:gd name="T24" fmla="*/ 4 w 18"/>
                  <a:gd name="T25" fmla="*/ 41 h 107"/>
                  <a:gd name="T26" fmla="*/ 6 w 18"/>
                  <a:gd name="T27" fmla="*/ 60 h 107"/>
                  <a:gd name="T28" fmla="*/ 6 w 18"/>
                  <a:gd name="T29" fmla="*/ 107 h 107"/>
                  <a:gd name="T30" fmla="*/ 18 w 18"/>
                  <a:gd name="T31" fmla="*/ 107 h 107"/>
                  <a:gd name="T32" fmla="*/ 18 w 18"/>
                  <a:gd name="T33" fmla="*/ 26 h 1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 h="107">
                    <a:moveTo>
                      <a:pt x="18" y="26"/>
                    </a:moveTo>
                    <a:lnTo>
                      <a:pt x="16" y="26"/>
                    </a:lnTo>
                    <a:lnTo>
                      <a:pt x="16" y="18"/>
                    </a:lnTo>
                    <a:lnTo>
                      <a:pt x="18" y="18"/>
                    </a:lnTo>
                    <a:lnTo>
                      <a:pt x="16" y="9"/>
                    </a:lnTo>
                    <a:lnTo>
                      <a:pt x="16" y="0"/>
                    </a:lnTo>
                    <a:lnTo>
                      <a:pt x="2" y="0"/>
                    </a:lnTo>
                    <a:lnTo>
                      <a:pt x="2" y="9"/>
                    </a:lnTo>
                    <a:lnTo>
                      <a:pt x="2" y="10"/>
                    </a:lnTo>
                    <a:lnTo>
                      <a:pt x="0" y="18"/>
                    </a:lnTo>
                    <a:lnTo>
                      <a:pt x="2" y="18"/>
                    </a:lnTo>
                    <a:lnTo>
                      <a:pt x="2" y="26"/>
                    </a:lnTo>
                    <a:lnTo>
                      <a:pt x="4" y="41"/>
                    </a:lnTo>
                    <a:lnTo>
                      <a:pt x="6" y="60"/>
                    </a:lnTo>
                    <a:lnTo>
                      <a:pt x="6" y="107"/>
                    </a:lnTo>
                    <a:lnTo>
                      <a:pt x="18" y="107"/>
                    </a:lnTo>
                    <a:lnTo>
                      <a:pt x="18"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11" name="Freeform 243"/>
              <p:cNvSpPr>
                <a:spLocks/>
              </p:cNvSpPr>
              <p:nvPr/>
            </p:nvSpPr>
            <p:spPr bwMode="auto">
              <a:xfrm>
                <a:off x="5127" y="1624"/>
                <a:ext cx="18" cy="105"/>
              </a:xfrm>
              <a:custGeom>
                <a:avLst/>
                <a:gdLst>
                  <a:gd name="T0" fmla="*/ 18 w 18"/>
                  <a:gd name="T1" fmla="*/ 27 h 105"/>
                  <a:gd name="T2" fmla="*/ 16 w 18"/>
                  <a:gd name="T3" fmla="*/ 27 h 105"/>
                  <a:gd name="T4" fmla="*/ 16 w 18"/>
                  <a:gd name="T5" fmla="*/ 18 h 105"/>
                  <a:gd name="T6" fmla="*/ 18 w 18"/>
                  <a:gd name="T7" fmla="*/ 18 h 105"/>
                  <a:gd name="T8" fmla="*/ 16 w 18"/>
                  <a:gd name="T9" fmla="*/ 9 h 105"/>
                  <a:gd name="T10" fmla="*/ 16 w 18"/>
                  <a:gd name="T11" fmla="*/ 0 h 105"/>
                  <a:gd name="T12" fmla="*/ 2 w 18"/>
                  <a:gd name="T13" fmla="*/ 0 h 105"/>
                  <a:gd name="T14" fmla="*/ 2 w 18"/>
                  <a:gd name="T15" fmla="*/ 9 h 105"/>
                  <a:gd name="T16" fmla="*/ 2 w 18"/>
                  <a:gd name="T17" fmla="*/ 11 h 105"/>
                  <a:gd name="T18" fmla="*/ 0 w 18"/>
                  <a:gd name="T19" fmla="*/ 18 h 105"/>
                  <a:gd name="T20" fmla="*/ 2 w 18"/>
                  <a:gd name="T21" fmla="*/ 18 h 105"/>
                  <a:gd name="T22" fmla="*/ 4 w 18"/>
                  <a:gd name="T23" fmla="*/ 18 h 105"/>
                  <a:gd name="T24" fmla="*/ 4 w 18"/>
                  <a:gd name="T25" fmla="*/ 27 h 105"/>
                  <a:gd name="T26" fmla="*/ 4 w 18"/>
                  <a:gd name="T27" fmla="*/ 41 h 105"/>
                  <a:gd name="T28" fmla="*/ 7 w 18"/>
                  <a:gd name="T29" fmla="*/ 60 h 105"/>
                  <a:gd name="T30" fmla="*/ 7 w 18"/>
                  <a:gd name="T31" fmla="*/ 105 h 105"/>
                  <a:gd name="T32" fmla="*/ 18 w 18"/>
                  <a:gd name="T33" fmla="*/ 105 h 105"/>
                  <a:gd name="T34" fmla="*/ 18 w 18"/>
                  <a:gd name="T35" fmla="*/ 27 h 1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105">
                    <a:moveTo>
                      <a:pt x="18" y="27"/>
                    </a:moveTo>
                    <a:lnTo>
                      <a:pt x="16" y="27"/>
                    </a:lnTo>
                    <a:lnTo>
                      <a:pt x="16" y="18"/>
                    </a:lnTo>
                    <a:lnTo>
                      <a:pt x="18" y="18"/>
                    </a:lnTo>
                    <a:lnTo>
                      <a:pt x="16" y="9"/>
                    </a:lnTo>
                    <a:lnTo>
                      <a:pt x="16" y="0"/>
                    </a:lnTo>
                    <a:lnTo>
                      <a:pt x="2" y="0"/>
                    </a:lnTo>
                    <a:lnTo>
                      <a:pt x="2" y="9"/>
                    </a:lnTo>
                    <a:lnTo>
                      <a:pt x="2" y="11"/>
                    </a:lnTo>
                    <a:lnTo>
                      <a:pt x="0" y="18"/>
                    </a:lnTo>
                    <a:lnTo>
                      <a:pt x="2" y="18"/>
                    </a:lnTo>
                    <a:lnTo>
                      <a:pt x="4" y="18"/>
                    </a:lnTo>
                    <a:lnTo>
                      <a:pt x="4" y="27"/>
                    </a:lnTo>
                    <a:lnTo>
                      <a:pt x="4" y="41"/>
                    </a:lnTo>
                    <a:lnTo>
                      <a:pt x="7" y="60"/>
                    </a:lnTo>
                    <a:lnTo>
                      <a:pt x="7" y="105"/>
                    </a:lnTo>
                    <a:lnTo>
                      <a:pt x="18" y="105"/>
                    </a:lnTo>
                    <a:lnTo>
                      <a:pt x="18"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12" name="Freeform 244"/>
              <p:cNvSpPr>
                <a:spLocks/>
              </p:cNvSpPr>
              <p:nvPr/>
            </p:nvSpPr>
            <p:spPr bwMode="auto">
              <a:xfrm>
                <a:off x="5277" y="1624"/>
                <a:ext cx="18" cy="105"/>
              </a:xfrm>
              <a:custGeom>
                <a:avLst/>
                <a:gdLst>
                  <a:gd name="T0" fmla="*/ 16 w 18"/>
                  <a:gd name="T1" fmla="*/ 27 h 105"/>
                  <a:gd name="T2" fmla="*/ 14 w 18"/>
                  <a:gd name="T3" fmla="*/ 27 h 105"/>
                  <a:gd name="T4" fmla="*/ 14 w 18"/>
                  <a:gd name="T5" fmla="*/ 18 h 105"/>
                  <a:gd name="T6" fmla="*/ 18 w 18"/>
                  <a:gd name="T7" fmla="*/ 18 h 105"/>
                  <a:gd name="T8" fmla="*/ 14 w 18"/>
                  <a:gd name="T9" fmla="*/ 9 h 105"/>
                  <a:gd name="T10" fmla="*/ 16 w 18"/>
                  <a:gd name="T11" fmla="*/ 0 h 105"/>
                  <a:gd name="T12" fmla="*/ 2 w 18"/>
                  <a:gd name="T13" fmla="*/ 0 h 105"/>
                  <a:gd name="T14" fmla="*/ 2 w 18"/>
                  <a:gd name="T15" fmla="*/ 9 h 105"/>
                  <a:gd name="T16" fmla="*/ 2 w 18"/>
                  <a:gd name="T17" fmla="*/ 11 h 105"/>
                  <a:gd name="T18" fmla="*/ 0 w 18"/>
                  <a:gd name="T19" fmla="*/ 18 h 105"/>
                  <a:gd name="T20" fmla="*/ 2 w 18"/>
                  <a:gd name="T21" fmla="*/ 18 h 105"/>
                  <a:gd name="T22" fmla="*/ 2 w 18"/>
                  <a:gd name="T23" fmla="*/ 27 h 105"/>
                  <a:gd name="T24" fmla="*/ 3 w 18"/>
                  <a:gd name="T25" fmla="*/ 41 h 105"/>
                  <a:gd name="T26" fmla="*/ 5 w 18"/>
                  <a:gd name="T27" fmla="*/ 60 h 105"/>
                  <a:gd name="T28" fmla="*/ 5 w 18"/>
                  <a:gd name="T29" fmla="*/ 105 h 105"/>
                  <a:gd name="T30" fmla="*/ 16 w 18"/>
                  <a:gd name="T31" fmla="*/ 105 h 105"/>
                  <a:gd name="T32" fmla="*/ 16 w 18"/>
                  <a:gd name="T33" fmla="*/ 27 h 10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 h="105">
                    <a:moveTo>
                      <a:pt x="16" y="27"/>
                    </a:moveTo>
                    <a:lnTo>
                      <a:pt x="14" y="27"/>
                    </a:lnTo>
                    <a:lnTo>
                      <a:pt x="14" y="18"/>
                    </a:lnTo>
                    <a:lnTo>
                      <a:pt x="18" y="18"/>
                    </a:lnTo>
                    <a:lnTo>
                      <a:pt x="14" y="9"/>
                    </a:lnTo>
                    <a:lnTo>
                      <a:pt x="16" y="0"/>
                    </a:lnTo>
                    <a:lnTo>
                      <a:pt x="2" y="0"/>
                    </a:lnTo>
                    <a:lnTo>
                      <a:pt x="2" y="9"/>
                    </a:lnTo>
                    <a:lnTo>
                      <a:pt x="2" y="11"/>
                    </a:lnTo>
                    <a:lnTo>
                      <a:pt x="0" y="18"/>
                    </a:lnTo>
                    <a:lnTo>
                      <a:pt x="2" y="18"/>
                    </a:lnTo>
                    <a:lnTo>
                      <a:pt x="2" y="27"/>
                    </a:lnTo>
                    <a:lnTo>
                      <a:pt x="3" y="41"/>
                    </a:lnTo>
                    <a:lnTo>
                      <a:pt x="5" y="60"/>
                    </a:lnTo>
                    <a:lnTo>
                      <a:pt x="5" y="105"/>
                    </a:lnTo>
                    <a:lnTo>
                      <a:pt x="16" y="105"/>
                    </a:lnTo>
                    <a:lnTo>
                      <a:pt x="16"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13" name="Rectangle 245"/>
              <p:cNvSpPr>
                <a:spLocks noChangeArrowheads="1"/>
              </p:cNvSpPr>
              <p:nvPr/>
            </p:nvSpPr>
            <p:spPr bwMode="auto">
              <a:xfrm>
                <a:off x="3536" y="1050"/>
                <a:ext cx="13" cy="5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14" name="Rectangle 246"/>
              <p:cNvSpPr>
                <a:spLocks noChangeArrowheads="1"/>
              </p:cNvSpPr>
              <p:nvPr/>
            </p:nvSpPr>
            <p:spPr bwMode="auto">
              <a:xfrm>
                <a:off x="3700" y="1050"/>
                <a:ext cx="13" cy="5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15" name="Rectangle 247"/>
              <p:cNvSpPr>
                <a:spLocks noChangeArrowheads="1"/>
              </p:cNvSpPr>
              <p:nvPr/>
            </p:nvSpPr>
            <p:spPr bwMode="auto">
              <a:xfrm>
                <a:off x="3862" y="1050"/>
                <a:ext cx="15" cy="5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16" name="Rectangle 248"/>
              <p:cNvSpPr>
                <a:spLocks noChangeArrowheads="1"/>
              </p:cNvSpPr>
              <p:nvPr/>
            </p:nvSpPr>
            <p:spPr bwMode="auto">
              <a:xfrm>
                <a:off x="4028" y="1050"/>
                <a:ext cx="14" cy="5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17" name="Rectangle 249"/>
              <p:cNvSpPr>
                <a:spLocks noChangeArrowheads="1"/>
              </p:cNvSpPr>
              <p:nvPr/>
            </p:nvSpPr>
            <p:spPr bwMode="auto">
              <a:xfrm>
                <a:off x="4190" y="1054"/>
                <a:ext cx="13" cy="57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18" name="Rectangle 250"/>
              <p:cNvSpPr>
                <a:spLocks noChangeArrowheads="1"/>
              </p:cNvSpPr>
              <p:nvPr/>
            </p:nvSpPr>
            <p:spPr bwMode="auto">
              <a:xfrm>
                <a:off x="4349" y="1065"/>
                <a:ext cx="14" cy="5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19" name="Rectangle 251"/>
              <p:cNvSpPr>
                <a:spLocks noChangeArrowheads="1"/>
              </p:cNvSpPr>
              <p:nvPr/>
            </p:nvSpPr>
            <p:spPr bwMode="auto">
              <a:xfrm>
                <a:off x="4505" y="1065"/>
                <a:ext cx="15" cy="5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20" name="Rectangle 252"/>
              <p:cNvSpPr>
                <a:spLocks noChangeArrowheads="1"/>
              </p:cNvSpPr>
              <p:nvPr/>
            </p:nvSpPr>
            <p:spPr bwMode="auto">
              <a:xfrm>
                <a:off x="4666" y="1065"/>
                <a:ext cx="12" cy="5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21" name="Rectangle 253"/>
              <p:cNvSpPr>
                <a:spLocks noChangeArrowheads="1"/>
              </p:cNvSpPr>
              <p:nvPr/>
            </p:nvSpPr>
            <p:spPr bwMode="auto">
              <a:xfrm>
                <a:off x="4819" y="1068"/>
                <a:ext cx="12" cy="55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22" name="Rectangle 254"/>
              <p:cNvSpPr>
                <a:spLocks noChangeArrowheads="1"/>
              </p:cNvSpPr>
              <p:nvPr/>
            </p:nvSpPr>
            <p:spPr bwMode="auto">
              <a:xfrm>
                <a:off x="4974" y="1068"/>
                <a:ext cx="14" cy="55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23" name="Rectangle 255"/>
              <p:cNvSpPr>
                <a:spLocks noChangeArrowheads="1"/>
              </p:cNvSpPr>
              <p:nvPr/>
            </p:nvSpPr>
            <p:spPr bwMode="auto">
              <a:xfrm>
                <a:off x="5129" y="1068"/>
                <a:ext cx="14" cy="5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24" name="Rectangle 256"/>
              <p:cNvSpPr>
                <a:spLocks noChangeArrowheads="1"/>
              </p:cNvSpPr>
              <p:nvPr/>
            </p:nvSpPr>
            <p:spPr bwMode="auto">
              <a:xfrm>
                <a:off x="5279" y="1068"/>
                <a:ext cx="12" cy="5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grpSp>
        <p:sp>
          <p:nvSpPr>
            <p:cNvPr id="125" name="Freeform 257"/>
            <p:cNvSpPr>
              <a:spLocks/>
            </p:cNvSpPr>
            <p:nvPr/>
          </p:nvSpPr>
          <p:spPr bwMode="auto">
            <a:xfrm>
              <a:off x="4237334" y="2049870"/>
              <a:ext cx="1000125" cy="1447800"/>
            </a:xfrm>
            <a:custGeom>
              <a:avLst/>
              <a:gdLst>
                <a:gd name="T0" fmla="*/ 912813 w 630"/>
                <a:gd name="T1" fmla="*/ 1273175 h 912"/>
                <a:gd name="T2" fmla="*/ 857250 w 630"/>
                <a:gd name="T3" fmla="*/ 1255713 h 912"/>
                <a:gd name="T4" fmla="*/ 828675 w 630"/>
                <a:gd name="T5" fmla="*/ 1323975 h 912"/>
                <a:gd name="T6" fmla="*/ 792163 w 630"/>
                <a:gd name="T7" fmla="*/ 1374775 h 912"/>
                <a:gd name="T8" fmla="*/ 752475 w 630"/>
                <a:gd name="T9" fmla="*/ 1408113 h 912"/>
                <a:gd name="T10" fmla="*/ 712788 w 630"/>
                <a:gd name="T11" fmla="*/ 1431925 h 912"/>
                <a:gd name="T12" fmla="*/ 673100 w 630"/>
                <a:gd name="T13" fmla="*/ 1443038 h 912"/>
                <a:gd name="T14" fmla="*/ 622300 w 630"/>
                <a:gd name="T15" fmla="*/ 1447800 h 912"/>
                <a:gd name="T16" fmla="*/ 573088 w 630"/>
                <a:gd name="T17" fmla="*/ 1443038 h 912"/>
                <a:gd name="T18" fmla="*/ 508000 w 630"/>
                <a:gd name="T19" fmla="*/ 1422400 h 912"/>
                <a:gd name="T20" fmla="*/ 463550 w 630"/>
                <a:gd name="T21" fmla="*/ 1389063 h 912"/>
                <a:gd name="T22" fmla="*/ 430213 w 630"/>
                <a:gd name="T23" fmla="*/ 1349375 h 912"/>
                <a:gd name="T24" fmla="*/ 409575 w 630"/>
                <a:gd name="T25" fmla="*/ 1309688 h 912"/>
                <a:gd name="T26" fmla="*/ 395288 w 630"/>
                <a:gd name="T27" fmla="*/ 1255713 h 912"/>
                <a:gd name="T28" fmla="*/ 392113 w 630"/>
                <a:gd name="T29" fmla="*/ 1222375 h 912"/>
                <a:gd name="T30" fmla="*/ 358775 w 630"/>
                <a:gd name="T31" fmla="*/ 1292225 h 912"/>
                <a:gd name="T32" fmla="*/ 352425 w 630"/>
                <a:gd name="T33" fmla="*/ 1306513 h 912"/>
                <a:gd name="T34" fmla="*/ 344488 w 630"/>
                <a:gd name="T35" fmla="*/ 1312863 h 912"/>
                <a:gd name="T36" fmla="*/ 333375 w 630"/>
                <a:gd name="T37" fmla="*/ 1312863 h 912"/>
                <a:gd name="T38" fmla="*/ 112713 w 630"/>
                <a:gd name="T39" fmla="*/ 1298575 h 912"/>
                <a:gd name="T40" fmla="*/ 90488 w 630"/>
                <a:gd name="T41" fmla="*/ 1287463 h 912"/>
                <a:gd name="T42" fmla="*/ 44450 w 630"/>
                <a:gd name="T43" fmla="*/ 1289050 h 912"/>
                <a:gd name="T44" fmla="*/ 14288 w 630"/>
                <a:gd name="T45" fmla="*/ 1263650 h 912"/>
                <a:gd name="T46" fmla="*/ 11113 w 630"/>
                <a:gd name="T47" fmla="*/ 1227138 h 912"/>
                <a:gd name="T48" fmla="*/ 7938 w 630"/>
                <a:gd name="T49" fmla="*/ 1187450 h 912"/>
                <a:gd name="T50" fmla="*/ 0 w 630"/>
                <a:gd name="T51" fmla="*/ 1046163 h 912"/>
                <a:gd name="T52" fmla="*/ 3175 w 630"/>
                <a:gd name="T53" fmla="*/ 1027113 h 912"/>
                <a:gd name="T54" fmla="*/ 19050 w 630"/>
                <a:gd name="T55" fmla="*/ 1004888 h 912"/>
                <a:gd name="T56" fmla="*/ 22225 w 630"/>
                <a:gd name="T57" fmla="*/ 990600 h 912"/>
                <a:gd name="T58" fmla="*/ 11113 w 630"/>
                <a:gd name="T59" fmla="*/ 966788 h 912"/>
                <a:gd name="T60" fmla="*/ 3175 w 630"/>
                <a:gd name="T61" fmla="*/ 954088 h 912"/>
                <a:gd name="T62" fmla="*/ 19050 w 630"/>
                <a:gd name="T63" fmla="*/ 820738 h 912"/>
                <a:gd name="T64" fmla="*/ 15875 w 630"/>
                <a:gd name="T65" fmla="*/ 798513 h 912"/>
                <a:gd name="T66" fmla="*/ 22225 w 630"/>
                <a:gd name="T67" fmla="*/ 657225 h 912"/>
                <a:gd name="T68" fmla="*/ 28575 w 630"/>
                <a:gd name="T69" fmla="*/ 644525 h 912"/>
                <a:gd name="T70" fmla="*/ 33338 w 630"/>
                <a:gd name="T71" fmla="*/ 622300 h 912"/>
                <a:gd name="T72" fmla="*/ 41275 w 630"/>
                <a:gd name="T73" fmla="*/ 588963 h 912"/>
                <a:gd name="T74" fmla="*/ 73025 w 630"/>
                <a:gd name="T75" fmla="*/ 461963 h 912"/>
                <a:gd name="T76" fmla="*/ 73025 w 630"/>
                <a:gd name="T77" fmla="*/ 322263 h 912"/>
                <a:gd name="T78" fmla="*/ 58738 w 630"/>
                <a:gd name="T79" fmla="*/ 314325 h 912"/>
                <a:gd name="T80" fmla="*/ 58738 w 630"/>
                <a:gd name="T81" fmla="*/ 307975 h 912"/>
                <a:gd name="T82" fmla="*/ 93663 w 630"/>
                <a:gd name="T83" fmla="*/ 234950 h 912"/>
                <a:gd name="T84" fmla="*/ 109538 w 630"/>
                <a:gd name="T85" fmla="*/ 217488 h 912"/>
                <a:gd name="T86" fmla="*/ 109538 w 630"/>
                <a:gd name="T87" fmla="*/ 206375 h 912"/>
                <a:gd name="T88" fmla="*/ 188913 w 630"/>
                <a:gd name="T89" fmla="*/ 65088 h 912"/>
                <a:gd name="T90" fmla="*/ 217488 w 630"/>
                <a:gd name="T91" fmla="*/ 46038 h 912"/>
                <a:gd name="T92" fmla="*/ 257175 w 630"/>
                <a:gd name="T93" fmla="*/ 34925 h 912"/>
                <a:gd name="T94" fmla="*/ 315913 w 630"/>
                <a:gd name="T95" fmla="*/ 25400 h 912"/>
                <a:gd name="T96" fmla="*/ 457200 w 630"/>
                <a:gd name="T97" fmla="*/ 9525 h 912"/>
                <a:gd name="T98" fmla="*/ 960438 w 630"/>
                <a:gd name="T99" fmla="*/ 0 h 912"/>
                <a:gd name="T100" fmla="*/ 973138 w 630"/>
                <a:gd name="T101" fmla="*/ 50800 h 912"/>
                <a:gd name="T102" fmla="*/ 985838 w 630"/>
                <a:gd name="T103" fmla="*/ 269875 h 912"/>
                <a:gd name="T104" fmla="*/ 998538 w 630"/>
                <a:gd name="T105" fmla="*/ 650875 h 912"/>
                <a:gd name="T106" fmla="*/ 989013 w 630"/>
                <a:gd name="T107" fmla="*/ 1027113 h 912"/>
                <a:gd name="T108" fmla="*/ 969963 w 630"/>
                <a:gd name="T109" fmla="*/ 1273175 h 91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630" h="912">
                  <a:moveTo>
                    <a:pt x="611" y="802"/>
                  </a:moveTo>
                  <a:lnTo>
                    <a:pt x="575" y="802"/>
                  </a:lnTo>
                  <a:lnTo>
                    <a:pt x="572" y="789"/>
                  </a:lnTo>
                  <a:lnTo>
                    <a:pt x="540" y="791"/>
                  </a:lnTo>
                  <a:lnTo>
                    <a:pt x="532" y="814"/>
                  </a:lnTo>
                  <a:lnTo>
                    <a:pt x="522" y="834"/>
                  </a:lnTo>
                  <a:lnTo>
                    <a:pt x="511" y="852"/>
                  </a:lnTo>
                  <a:lnTo>
                    <a:pt x="499" y="866"/>
                  </a:lnTo>
                  <a:lnTo>
                    <a:pt x="486" y="878"/>
                  </a:lnTo>
                  <a:lnTo>
                    <a:pt x="474" y="887"/>
                  </a:lnTo>
                  <a:lnTo>
                    <a:pt x="461" y="896"/>
                  </a:lnTo>
                  <a:lnTo>
                    <a:pt x="449" y="902"/>
                  </a:lnTo>
                  <a:lnTo>
                    <a:pt x="436" y="905"/>
                  </a:lnTo>
                  <a:lnTo>
                    <a:pt x="424" y="909"/>
                  </a:lnTo>
                  <a:lnTo>
                    <a:pt x="404" y="912"/>
                  </a:lnTo>
                  <a:lnTo>
                    <a:pt x="392" y="912"/>
                  </a:lnTo>
                  <a:lnTo>
                    <a:pt x="386" y="912"/>
                  </a:lnTo>
                  <a:lnTo>
                    <a:pt x="361" y="909"/>
                  </a:lnTo>
                  <a:lnTo>
                    <a:pt x="340" y="903"/>
                  </a:lnTo>
                  <a:lnTo>
                    <a:pt x="320" y="896"/>
                  </a:lnTo>
                  <a:lnTo>
                    <a:pt x="304" y="886"/>
                  </a:lnTo>
                  <a:lnTo>
                    <a:pt x="292" y="875"/>
                  </a:lnTo>
                  <a:lnTo>
                    <a:pt x="279" y="862"/>
                  </a:lnTo>
                  <a:lnTo>
                    <a:pt x="271" y="850"/>
                  </a:lnTo>
                  <a:lnTo>
                    <a:pt x="263" y="837"/>
                  </a:lnTo>
                  <a:lnTo>
                    <a:pt x="258" y="825"/>
                  </a:lnTo>
                  <a:lnTo>
                    <a:pt x="254" y="812"/>
                  </a:lnTo>
                  <a:lnTo>
                    <a:pt x="249" y="791"/>
                  </a:lnTo>
                  <a:lnTo>
                    <a:pt x="247" y="777"/>
                  </a:lnTo>
                  <a:lnTo>
                    <a:pt x="247" y="770"/>
                  </a:lnTo>
                  <a:lnTo>
                    <a:pt x="228" y="770"/>
                  </a:lnTo>
                  <a:lnTo>
                    <a:pt x="226" y="814"/>
                  </a:lnTo>
                  <a:lnTo>
                    <a:pt x="224" y="820"/>
                  </a:lnTo>
                  <a:lnTo>
                    <a:pt x="222" y="823"/>
                  </a:lnTo>
                  <a:lnTo>
                    <a:pt x="221" y="825"/>
                  </a:lnTo>
                  <a:lnTo>
                    <a:pt x="217" y="827"/>
                  </a:lnTo>
                  <a:lnTo>
                    <a:pt x="212" y="827"/>
                  </a:lnTo>
                  <a:lnTo>
                    <a:pt x="210" y="827"/>
                  </a:lnTo>
                  <a:lnTo>
                    <a:pt x="82" y="821"/>
                  </a:lnTo>
                  <a:lnTo>
                    <a:pt x="71" y="818"/>
                  </a:lnTo>
                  <a:lnTo>
                    <a:pt x="62" y="814"/>
                  </a:lnTo>
                  <a:lnTo>
                    <a:pt x="57" y="811"/>
                  </a:lnTo>
                  <a:lnTo>
                    <a:pt x="44" y="812"/>
                  </a:lnTo>
                  <a:lnTo>
                    <a:pt x="28" y="812"/>
                  </a:lnTo>
                  <a:lnTo>
                    <a:pt x="9" y="811"/>
                  </a:lnTo>
                  <a:lnTo>
                    <a:pt x="9" y="796"/>
                  </a:lnTo>
                  <a:lnTo>
                    <a:pt x="7" y="786"/>
                  </a:lnTo>
                  <a:lnTo>
                    <a:pt x="7" y="773"/>
                  </a:lnTo>
                  <a:lnTo>
                    <a:pt x="9" y="759"/>
                  </a:lnTo>
                  <a:lnTo>
                    <a:pt x="5" y="748"/>
                  </a:lnTo>
                  <a:lnTo>
                    <a:pt x="3" y="739"/>
                  </a:lnTo>
                  <a:lnTo>
                    <a:pt x="0" y="659"/>
                  </a:lnTo>
                  <a:lnTo>
                    <a:pt x="0" y="652"/>
                  </a:lnTo>
                  <a:lnTo>
                    <a:pt x="2" y="647"/>
                  </a:lnTo>
                  <a:lnTo>
                    <a:pt x="7" y="638"/>
                  </a:lnTo>
                  <a:lnTo>
                    <a:pt x="12" y="633"/>
                  </a:lnTo>
                  <a:lnTo>
                    <a:pt x="14" y="631"/>
                  </a:lnTo>
                  <a:lnTo>
                    <a:pt x="14" y="624"/>
                  </a:lnTo>
                  <a:lnTo>
                    <a:pt x="10" y="611"/>
                  </a:lnTo>
                  <a:lnTo>
                    <a:pt x="7" y="609"/>
                  </a:lnTo>
                  <a:lnTo>
                    <a:pt x="5" y="606"/>
                  </a:lnTo>
                  <a:lnTo>
                    <a:pt x="2" y="601"/>
                  </a:lnTo>
                  <a:lnTo>
                    <a:pt x="7" y="526"/>
                  </a:lnTo>
                  <a:lnTo>
                    <a:pt x="12" y="517"/>
                  </a:lnTo>
                  <a:lnTo>
                    <a:pt x="16" y="511"/>
                  </a:lnTo>
                  <a:lnTo>
                    <a:pt x="10" y="503"/>
                  </a:lnTo>
                  <a:lnTo>
                    <a:pt x="7" y="494"/>
                  </a:lnTo>
                  <a:lnTo>
                    <a:pt x="14" y="414"/>
                  </a:lnTo>
                  <a:lnTo>
                    <a:pt x="14" y="410"/>
                  </a:lnTo>
                  <a:lnTo>
                    <a:pt x="18" y="406"/>
                  </a:lnTo>
                  <a:lnTo>
                    <a:pt x="19" y="399"/>
                  </a:lnTo>
                  <a:lnTo>
                    <a:pt x="21" y="392"/>
                  </a:lnTo>
                  <a:lnTo>
                    <a:pt x="25" y="383"/>
                  </a:lnTo>
                  <a:lnTo>
                    <a:pt x="26" y="371"/>
                  </a:lnTo>
                  <a:lnTo>
                    <a:pt x="32" y="349"/>
                  </a:lnTo>
                  <a:lnTo>
                    <a:pt x="46" y="291"/>
                  </a:lnTo>
                  <a:lnTo>
                    <a:pt x="69" y="211"/>
                  </a:lnTo>
                  <a:lnTo>
                    <a:pt x="46" y="203"/>
                  </a:lnTo>
                  <a:lnTo>
                    <a:pt x="41" y="200"/>
                  </a:lnTo>
                  <a:lnTo>
                    <a:pt x="37" y="198"/>
                  </a:lnTo>
                  <a:lnTo>
                    <a:pt x="37" y="196"/>
                  </a:lnTo>
                  <a:lnTo>
                    <a:pt x="37" y="194"/>
                  </a:lnTo>
                  <a:lnTo>
                    <a:pt x="37" y="193"/>
                  </a:lnTo>
                  <a:lnTo>
                    <a:pt x="59" y="148"/>
                  </a:lnTo>
                  <a:lnTo>
                    <a:pt x="73" y="141"/>
                  </a:lnTo>
                  <a:lnTo>
                    <a:pt x="69" y="137"/>
                  </a:lnTo>
                  <a:lnTo>
                    <a:pt x="69" y="134"/>
                  </a:lnTo>
                  <a:lnTo>
                    <a:pt x="69" y="130"/>
                  </a:lnTo>
                  <a:lnTo>
                    <a:pt x="110" y="50"/>
                  </a:lnTo>
                  <a:lnTo>
                    <a:pt x="119" y="41"/>
                  </a:lnTo>
                  <a:lnTo>
                    <a:pt x="128" y="34"/>
                  </a:lnTo>
                  <a:lnTo>
                    <a:pt x="137" y="29"/>
                  </a:lnTo>
                  <a:lnTo>
                    <a:pt x="146" y="25"/>
                  </a:lnTo>
                  <a:lnTo>
                    <a:pt x="162" y="22"/>
                  </a:lnTo>
                  <a:lnTo>
                    <a:pt x="167" y="22"/>
                  </a:lnTo>
                  <a:lnTo>
                    <a:pt x="199" y="16"/>
                  </a:lnTo>
                  <a:lnTo>
                    <a:pt x="240" y="11"/>
                  </a:lnTo>
                  <a:lnTo>
                    <a:pt x="288" y="6"/>
                  </a:lnTo>
                  <a:lnTo>
                    <a:pt x="591" y="0"/>
                  </a:lnTo>
                  <a:lnTo>
                    <a:pt x="605" y="0"/>
                  </a:lnTo>
                  <a:lnTo>
                    <a:pt x="609" y="13"/>
                  </a:lnTo>
                  <a:lnTo>
                    <a:pt x="613" y="32"/>
                  </a:lnTo>
                  <a:lnTo>
                    <a:pt x="618" y="93"/>
                  </a:lnTo>
                  <a:lnTo>
                    <a:pt x="621" y="170"/>
                  </a:lnTo>
                  <a:lnTo>
                    <a:pt x="625" y="255"/>
                  </a:lnTo>
                  <a:lnTo>
                    <a:pt x="629" y="410"/>
                  </a:lnTo>
                  <a:lnTo>
                    <a:pt x="630" y="479"/>
                  </a:lnTo>
                  <a:lnTo>
                    <a:pt x="623" y="647"/>
                  </a:lnTo>
                  <a:lnTo>
                    <a:pt x="623" y="791"/>
                  </a:lnTo>
                  <a:lnTo>
                    <a:pt x="611" y="802"/>
                  </a:lnTo>
                  <a:close/>
                </a:path>
              </a:pathLst>
            </a:custGeom>
            <a:solidFill>
              <a:srgbClr val="006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26" name="Freeform 258"/>
            <p:cNvSpPr>
              <a:spLocks/>
            </p:cNvSpPr>
            <p:nvPr/>
          </p:nvSpPr>
          <p:spPr bwMode="auto">
            <a:xfrm>
              <a:off x="4346871" y="2295933"/>
              <a:ext cx="528638" cy="715962"/>
            </a:xfrm>
            <a:custGeom>
              <a:avLst/>
              <a:gdLst>
                <a:gd name="T0" fmla="*/ 0 w 333"/>
                <a:gd name="T1" fmla="*/ 347662 h 451"/>
                <a:gd name="T2" fmla="*/ 17463 w 333"/>
                <a:gd name="T3" fmla="*/ 234950 h 451"/>
                <a:gd name="T4" fmla="*/ 31750 w 333"/>
                <a:gd name="T5" fmla="*/ 152400 h 451"/>
                <a:gd name="T6" fmla="*/ 47625 w 333"/>
                <a:gd name="T7" fmla="*/ 96837 h 451"/>
                <a:gd name="T8" fmla="*/ 61913 w 333"/>
                <a:gd name="T9" fmla="*/ 60325 h 451"/>
                <a:gd name="T10" fmla="*/ 76200 w 333"/>
                <a:gd name="T11" fmla="*/ 39687 h 451"/>
                <a:gd name="T12" fmla="*/ 85725 w 333"/>
                <a:gd name="T13" fmla="*/ 31750 h 451"/>
                <a:gd name="T14" fmla="*/ 93663 w 333"/>
                <a:gd name="T15" fmla="*/ 31750 h 451"/>
                <a:gd name="T16" fmla="*/ 96838 w 333"/>
                <a:gd name="T17" fmla="*/ 31750 h 451"/>
                <a:gd name="T18" fmla="*/ 115888 w 333"/>
                <a:gd name="T19" fmla="*/ 25400 h 451"/>
                <a:gd name="T20" fmla="*/ 158750 w 333"/>
                <a:gd name="T21" fmla="*/ 23812 h 451"/>
                <a:gd name="T22" fmla="*/ 274638 w 333"/>
                <a:gd name="T23" fmla="*/ 11112 h 451"/>
                <a:gd name="T24" fmla="*/ 438150 w 333"/>
                <a:gd name="T25" fmla="*/ 3175 h 451"/>
                <a:gd name="T26" fmla="*/ 463550 w 333"/>
                <a:gd name="T27" fmla="*/ 0 h 451"/>
                <a:gd name="T28" fmla="*/ 484188 w 333"/>
                <a:gd name="T29" fmla="*/ 3175 h 451"/>
                <a:gd name="T30" fmla="*/ 495300 w 333"/>
                <a:gd name="T31" fmla="*/ 9525 h 451"/>
                <a:gd name="T32" fmla="*/ 501650 w 333"/>
                <a:gd name="T33" fmla="*/ 17462 h 451"/>
                <a:gd name="T34" fmla="*/ 503238 w 333"/>
                <a:gd name="T35" fmla="*/ 23812 h 451"/>
                <a:gd name="T36" fmla="*/ 506413 w 333"/>
                <a:gd name="T37" fmla="*/ 28575 h 451"/>
                <a:gd name="T38" fmla="*/ 503238 w 333"/>
                <a:gd name="T39" fmla="*/ 34925 h 451"/>
                <a:gd name="T40" fmla="*/ 528638 w 333"/>
                <a:gd name="T41" fmla="*/ 549275 h 451"/>
                <a:gd name="T42" fmla="*/ 488950 w 333"/>
                <a:gd name="T43" fmla="*/ 549275 h 451"/>
                <a:gd name="T44" fmla="*/ 455613 w 333"/>
                <a:gd name="T45" fmla="*/ 552450 h 451"/>
                <a:gd name="T46" fmla="*/ 423863 w 333"/>
                <a:gd name="T47" fmla="*/ 560387 h 451"/>
                <a:gd name="T48" fmla="*/ 396875 w 333"/>
                <a:gd name="T49" fmla="*/ 571500 h 451"/>
                <a:gd name="T50" fmla="*/ 368300 w 333"/>
                <a:gd name="T51" fmla="*/ 582612 h 451"/>
                <a:gd name="T52" fmla="*/ 346075 w 333"/>
                <a:gd name="T53" fmla="*/ 596900 h 451"/>
                <a:gd name="T54" fmla="*/ 325438 w 333"/>
                <a:gd name="T55" fmla="*/ 614362 h 451"/>
                <a:gd name="T56" fmla="*/ 306388 w 333"/>
                <a:gd name="T57" fmla="*/ 628650 h 451"/>
                <a:gd name="T58" fmla="*/ 277813 w 333"/>
                <a:gd name="T59" fmla="*/ 661987 h 451"/>
                <a:gd name="T60" fmla="*/ 257175 w 333"/>
                <a:gd name="T61" fmla="*/ 690562 h 451"/>
                <a:gd name="T62" fmla="*/ 246063 w 333"/>
                <a:gd name="T63" fmla="*/ 709612 h 451"/>
                <a:gd name="T64" fmla="*/ 241300 w 333"/>
                <a:gd name="T65" fmla="*/ 715962 h 451"/>
                <a:gd name="T66" fmla="*/ 20638 w 333"/>
                <a:gd name="T67" fmla="*/ 715962 h 451"/>
                <a:gd name="T68" fmla="*/ 17463 w 333"/>
                <a:gd name="T69" fmla="*/ 708025 h 451"/>
                <a:gd name="T70" fmla="*/ 11113 w 333"/>
                <a:gd name="T71" fmla="*/ 690562 h 451"/>
                <a:gd name="T72" fmla="*/ 9525 w 333"/>
                <a:gd name="T73" fmla="*/ 644525 h 451"/>
                <a:gd name="T74" fmla="*/ 3175 w 333"/>
                <a:gd name="T75" fmla="*/ 585787 h 451"/>
                <a:gd name="T76" fmla="*/ 3175 w 333"/>
                <a:gd name="T77" fmla="*/ 520700 h 451"/>
                <a:gd name="T78" fmla="*/ 0 w 333"/>
                <a:gd name="T79" fmla="*/ 401637 h 451"/>
                <a:gd name="T80" fmla="*/ 0 w 333"/>
                <a:gd name="T81" fmla="*/ 347662 h 4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33" h="451">
                  <a:moveTo>
                    <a:pt x="0" y="219"/>
                  </a:moveTo>
                  <a:lnTo>
                    <a:pt x="11" y="148"/>
                  </a:lnTo>
                  <a:lnTo>
                    <a:pt x="20" y="96"/>
                  </a:lnTo>
                  <a:lnTo>
                    <a:pt x="30" y="61"/>
                  </a:lnTo>
                  <a:lnTo>
                    <a:pt x="39" y="38"/>
                  </a:lnTo>
                  <a:lnTo>
                    <a:pt x="48" y="25"/>
                  </a:lnTo>
                  <a:lnTo>
                    <a:pt x="54" y="20"/>
                  </a:lnTo>
                  <a:lnTo>
                    <a:pt x="59" y="20"/>
                  </a:lnTo>
                  <a:lnTo>
                    <a:pt x="61" y="20"/>
                  </a:lnTo>
                  <a:lnTo>
                    <a:pt x="73" y="16"/>
                  </a:lnTo>
                  <a:lnTo>
                    <a:pt x="100" y="15"/>
                  </a:lnTo>
                  <a:lnTo>
                    <a:pt x="173" y="7"/>
                  </a:lnTo>
                  <a:lnTo>
                    <a:pt x="276" y="2"/>
                  </a:lnTo>
                  <a:lnTo>
                    <a:pt x="292" y="0"/>
                  </a:lnTo>
                  <a:lnTo>
                    <a:pt x="305" y="2"/>
                  </a:lnTo>
                  <a:lnTo>
                    <a:pt x="312" y="6"/>
                  </a:lnTo>
                  <a:lnTo>
                    <a:pt x="316" y="11"/>
                  </a:lnTo>
                  <a:lnTo>
                    <a:pt x="317" y="15"/>
                  </a:lnTo>
                  <a:lnTo>
                    <a:pt x="319" y="18"/>
                  </a:lnTo>
                  <a:lnTo>
                    <a:pt x="317" y="22"/>
                  </a:lnTo>
                  <a:lnTo>
                    <a:pt x="333" y="346"/>
                  </a:lnTo>
                  <a:lnTo>
                    <a:pt x="308" y="346"/>
                  </a:lnTo>
                  <a:lnTo>
                    <a:pt x="287" y="348"/>
                  </a:lnTo>
                  <a:lnTo>
                    <a:pt x="267" y="353"/>
                  </a:lnTo>
                  <a:lnTo>
                    <a:pt x="250" y="360"/>
                  </a:lnTo>
                  <a:lnTo>
                    <a:pt x="232" y="367"/>
                  </a:lnTo>
                  <a:lnTo>
                    <a:pt x="218" y="376"/>
                  </a:lnTo>
                  <a:lnTo>
                    <a:pt x="205" y="387"/>
                  </a:lnTo>
                  <a:lnTo>
                    <a:pt x="193" y="396"/>
                  </a:lnTo>
                  <a:lnTo>
                    <a:pt x="175" y="417"/>
                  </a:lnTo>
                  <a:lnTo>
                    <a:pt x="162" y="435"/>
                  </a:lnTo>
                  <a:lnTo>
                    <a:pt x="155" y="447"/>
                  </a:lnTo>
                  <a:lnTo>
                    <a:pt x="152" y="451"/>
                  </a:lnTo>
                  <a:lnTo>
                    <a:pt x="13" y="451"/>
                  </a:lnTo>
                  <a:lnTo>
                    <a:pt x="11" y="446"/>
                  </a:lnTo>
                  <a:lnTo>
                    <a:pt x="7" y="435"/>
                  </a:lnTo>
                  <a:lnTo>
                    <a:pt x="6" y="406"/>
                  </a:lnTo>
                  <a:lnTo>
                    <a:pt x="2" y="369"/>
                  </a:lnTo>
                  <a:lnTo>
                    <a:pt x="2" y="328"/>
                  </a:lnTo>
                  <a:lnTo>
                    <a:pt x="0" y="253"/>
                  </a:lnTo>
                  <a:lnTo>
                    <a:pt x="0" y="219"/>
                  </a:lnTo>
                  <a:close/>
                </a:path>
              </a:pathLst>
            </a:custGeom>
            <a:solidFill>
              <a:srgbClr val="0053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27" name="Freeform 259"/>
            <p:cNvSpPr>
              <a:spLocks/>
            </p:cNvSpPr>
            <p:nvPr/>
          </p:nvSpPr>
          <p:spPr bwMode="auto">
            <a:xfrm>
              <a:off x="4407196" y="2349908"/>
              <a:ext cx="406400" cy="319087"/>
            </a:xfrm>
            <a:custGeom>
              <a:avLst/>
              <a:gdLst>
                <a:gd name="T0" fmla="*/ 44450 w 256"/>
                <a:gd name="T1" fmla="*/ 317500 h 201"/>
                <a:gd name="T2" fmla="*/ 355600 w 256"/>
                <a:gd name="T3" fmla="*/ 254000 h 201"/>
                <a:gd name="T4" fmla="*/ 358775 w 256"/>
                <a:gd name="T5" fmla="*/ 254000 h 201"/>
                <a:gd name="T6" fmla="*/ 373063 w 256"/>
                <a:gd name="T7" fmla="*/ 246062 h 201"/>
                <a:gd name="T8" fmla="*/ 381000 w 256"/>
                <a:gd name="T9" fmla="*/ 241300 h 201"/>
                <a:gd name="T10" fmla="*/ 387350 w 256"/>
                <a:gd name="T11" fmla="*/ 231775 h 201"/>
                <a:gd name="T12" fmla="*/ 392113 w 256"/>
                <a:gd name="T13" fmla="*/ 220662 h 201"/>
                <a:gd name="T14" fmla="*/ 395288 w 256"/>
                <a:gd name="T15" fmla="*/ 203200 h 201"/>
                <a:gd name="T16" fmla="*/ 406400 w 256"/>
                <a:gd name="T17" fmla="*/ 25400 h 201"/>
                <a:gd name="T18" fmla="*/ 406400 w 256"/>
                <a:gd name="T19" fmla="*/ 20637 h 201"/>
                <a:gd name="T20" fmla="*/ 406400 w 256"/>
                <a:gd name="T21" fmla="*/ 17462 h 201"/>
                <a:gd name="T22" fmla="*/ 403225 w 256"/>
                <a:gd name="T23" fmla="*/ 11112 h 201"/>
                <a:gd name="T24" fmla="*/ 398463 w 256"/>
                <a:gd name="T25" fmla="*/ 7937 h 201"/>
                <a:gd name="T26" fmla="*/ 387350 w 256"/>
                <a:gd name="T27" fmla="*/ 3175 h 201"/>
                <a:gd name="T28" fmla="*/ 376238 w 256"/>
                <a:gd name="T29" fmla="*/ 0 h 201"/>
                <a:gd name="T30" fmla="*/ 355600 w 256"/>
                <a:gd name="T31" fmla="*/ 0 h 201"/>
                <a:gd name="T32" fmla="*/ 66675 w 256"/>
                <a:gd name="T33" fmla="*/ 11112 h 201"/>
                <a:gd name="T34" fmla="*/ 69850 w 256"/>
                <a:gd name="T35" fmla="*/ 34925 h 201"/>
                <a:gd name="T36" fmla="*/ 76200 w 256"/>
                <a:gd name="T37" fmla="*/ 87312 h 201"/>
                <a:gd name="T38" fmla="*/ 79375 w 256"/>
                <a:gd name="T39" fmla="*/ 119062 h 201"/>
                <a:gd name="T40" fmla="*/ 76200 w 256"/>
                <a:gd name="T41" fmla="*/ 147637 h 201"/>
                <a:gd name="T42" fmla="*/ 73025 w 256"/>
                <a:gd name="T43" fmla="*/ 169862 h 201"/>
                <a:gd name="T44" fmla="*/ 69850 w 256"/>
                <a:gd name="T45" fmla="*/ 177800 h 201"/>
                <a:gd name="T46" fmla="*/ 66675 w 256"/>
                <a:gd name="T47" fmla="*/ 187325 h 201"/>
                <a:gd name="T48" fmla="*/ 58738 w 256"/>
                <a:gd name="T49" fmla="*/ 187325 h 201"/>
                <a:gd name="T50" fmla="*/ 39688 w 256"/>
                <a:gd name="T51" fmla="*/ 188912 h 201"/>
                <a:gd name="T52" fmla="*/ 30163 w 256"/>
                <a:gd name="T53" fmla="*/ 187325 h 201"/>
                <a:gd name="T54" fmla="*/ 19050 w 256"/>
                <a:gd name="T55" fmla="*/ 187325 h 201"/>
                <a:gd name="T56" fmla="*/ 14288 w 256"/>
                <a:gd name="T57" fmla="*/ 180975 h 201"/>
                <a:gd name="T58" fmla="*/ 11113 w 256"/>
                <a:gd name="T59" fmla="*/ 173037 h 201"/>
                <a:gd name="T60" fmla="*/ 11113 w 256"/>
                <a:gd name="T61" fmla="*/ 163512 h 201"/>
                <a:gd name="T62" fmla="*/ 0 w 256"/>
                <a:gd name="T63" fmla="*/ 296862 h 201"/>
                <a:gd name="T64" fmla="*/ 1588 w 256"/>
                <a:gd name="T65" fmla="*/ 303212 h 201"/>
                <a:gd name="T66" fmla="*/ 4763 w 256"/>
                <a:gd name="T67" fmla="*/ 311150 h 201"/>
                <a:gd name="T68" fmla="*/ 11113 w 256"/>
                <a:gd name="T69" fmla="*/ 317500 h 201"/>
                <a:gd name="T70" fmla="*/ 19050 w 256"/>
                <a:gd name="T71" fmla="*/ 319087 h 201"/>
                <a:gd name="T72" fmla="*/ 30163 w 256"/>
                <a:gd name="T73" fmla="*/ 319087 h 201"/>
                <a:gd name="T74" fmla="*/ 44450 w 256"/>
                <a:gd name="T75" fmla="*/ 317500 h 20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56" h="201">
                  <a:moveTo>
                    <a:pt x="28" y="200"/>
                  </a:moveTo>
                  <a:lnTo>
                    <a:pt x="224" y="160"/>
                  </a:lnTo>
                  <a:lnTo>
                    <a:pt x="226" y="160"/>
                  </a:lnTo>
                  <a:lnTo>
                    <a:pt x="235" y="155"/>
                  </a:lnTo>
                  <a:lnTo>
                    <a:pt x="240" y="152"/>
                  </a:lnTo>
                  <a:lnTo>
                    <a:pt x="244" y="146"/>
                  </a:lnTo>
                  <a:lnTo>
                    <a:pt x="247" y="139"/>
                  </a:lnTo>
                  <a:lnTo>
                    <a:pt x="249" y="128"/>
                  </a:lnTo>
                  <a:lnTo>
                    <a:pt x="256" y="16"/>
                  </a:lnTo>
                  <a:lnTo>
                    <a:pt x="256" y="13"/>
                  </a:lnTo>
                  <a:lnTo>
                    <a:pt x="256" y="11"/>
                  </a:lnTo>
                  <a:lnTo>
                    <a:pt x="254" y="7"/>
                  </a:lnTo>
                  <a:lnTo>
                    <a:pt x="251" y="5"/>
                  </a:lnTo>
                  <a:lnTo>
                    <a:pt x="244" y="2"/>
                  </a:lnTo>
                  <a:lnTo>
                    <a:pt x="237" y="0"/>
                  </a:lnTo>
                  <a:lnTo>
                    <a:pt x="224" y="0"/>
                  </a:lnTo>
                  <a:lnTo>
                    <a:pt x="42" y="7"/>
                  </a:lnTo>
                  <a:lnTo>
                    <a:pt x="44" y="22"/>
                  </a:lnTo>
                  <a:lnTo>
                    <a:pt x="48" y="55"/>
                  </a:lnTo>
                  <a:lnTo>
                    <a:pt x="50" y="75"/>
                  </a:lnTo>
                  <a:lnTo>
                    <a:pt x="48" y="93"/>
                  </a:lnTo>
                  <a:lnTo>
                    <a:pt x="46" y="107"/>
                  </a:lnTo>
                  <a:lnTo>
                    <a:pt x="44" y="112"/>
                  </a:lnTo>
                  <a:lnTo>
                    <a:pt x="42" y="118"/>
                  </a:lnTo>
                  <a:lnTo>
                    <a:pt x="37" y="118"/>
                  </a:lnTo>
                  <a:lnTo>
                    <a:pt x="25" y="119"/>
                  </a:lnTo>
                  <a:lnTo>
                    <a:pt x="19" y="118"/>
                  </a:lnTo>
                  <a:lnTo>
                    <a:pt x="12" y="118"/>
                  </a:lnTo>
                  <a:lnTo>
                    <a:pt x="9" y="114"/>
                  </a:lnTo>
                  <a:lnTo>
                    <a:pt x="7" y="109"/>
                  </a:lnTo>
                  <a:lnTo>
                    <a:pt x="7" y="103"/>
                  </a:lnTo>
                  <a:lnTo>
                    <a:pt x="0" y="187"/>
                  </a:lnTo>
                  <a:lnTo>
                    <a:pt x="1" y="191"/>
                  </a:lnTo>
                  <a:lnTo>
                    <a:pt x="3" y="196"/>
                  </a:lnTo>
                  <a:lnTo>
                    <a:pt x="7" y="200"/>
                  </a:lnTo>
                  <a:lnTo>
                    <a:pt x="12" y="201"/>
                  </a:lnTo>
                  <a:lnTo>
                    <a:pt x="19" y="201"/>
                  </a:lnTo>
                  <a:lnTo>
                    <a:pt x="28" y="200"/>
                  </a:lnTo>
                  <a:close/>
                </a:path>
              </a:pathLst>
            </a:custGeom>
            <a:solidFill>
              <a:srgbClr val="D3D1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28" name="Freeform 260"/>
            <p:cNvSpPr>
              <a:spLocks/>
            </p:cNvSpPr>
            <p:nvPr/>
          </p:nvSpPr>
          <p:spPr bwMode="auto">
            <a:xfrm>
              <a:off x="4364334" y="2341970"/>
              <a:ext cx="122237" cy="336550"/>
            </a:xfrm>
            <a:custGeom>
              <a:avLst/>
              <a:gdLst>
                <a:gd name="T0" fmla="*/ 30162 w 77"/>
                <a:gd name="T1" fmla="*/ 333375 h 212"/>
                <a:gd name="T2" fmla="*/ 14287 w 77"/>
                <a:gd name="T3" fmla="*/ 336550 h 212"/>
                <a:gd name="T4" fmla="*/ 4762 w 77"/>
                <a:gd name="T5" fmla="*/ 336550 h 212"/>
                <a:gd name="T6" fmla="*/ 0 w 77"/>
                <a:gd name="T7" fmla="*/ 336550 h 212"/>
                <a:gd name="T8" fmla="*/ 0 w 77"/>
                <a:gd name="T9" fmla="*/ 333375 h 212"/>
                <a:gd name="T10" fmla="*/ 0 w 77"/>
                <a:gd name="T11" fmla="*/ 293688 h 212"/>
                <a:gd name="T12" fmla="*/ 7937 w 77"/>
                <a:gd name="T13" fmla="*/ 285750 h 212"/>
                <a:gd name="T14" fmla="*/ 17462 w 77"/>
                <a:gd name="T15" fmla="*/ 279400 h 212"/>
                <a:gd name="T16" fmla="*/ 22225 w 77"/>
                <a:gd name="T17" fmla="*/ 279400 h 212"/>
                <a:gd name="T18" fmla="*/ 30162 w 77"/>
                <a:gd name="T19" fmla="*/ 119063 h 212"/>
                <a:gd name="T20" fmla="*/ 28575 w 77"/>
                <a:gd name="T21" fmla="*/ 112713 h 212"/>
                <a:gd name="T22" fmla="*/ 25400 w 77"/>
                <a:gd name="T23" fmla="*/ 104775 h 212"/>
                <a:gd name="T24" fmla="*/ 28575 w 77"/>
                <a:gd name="T25" fmla="*/ 93663 h 212"/>
                <a:gd name="T26" fmla="*/ 30162 w 77"/>
                <a:gd name="T27" fmla="*/ 90488 h 212"/>
                <a:gd name="T28" fmla="*/ 36512 w 77"/>
                <a:gd name="T29" fmla="*/ 84138 h 212"/>
                <a:gd name="T30" fmla="*/ 47625 w 77"/>
                <a:gd name="T31" fmla="*/ 84138 h 212"/>
                <a:gd name="T32" fmla="*/ 47625 w 77"/>
                <a:gd name="T33" fmla="*/ 14288 h 212"/>
                <a:gd name="T34" fmla="*/ 61912 w 77"/>
                <a:gd name="T35" fmla="*/ 4763 h 212"/>
                <a:gd name="T36" fmla="*/ 73025 w 77"/>
                <a:gd name="T37" fmla="*/ 0 h 212"/>
                <a:gd name="T38" fmla="*/ 82550 w 77"/>
                <a:gd name="T39" fmla="*/ 0 h 212"/>
                <a:gd name="T40" fmla="*/ 87312 w 77"/>
                <a:gd name="T41" fmla="*/ 0 h 212"/>
                <a:gd name="T42" fmla="*/ 98425 w 77"/>
                <a:gd name="T43" fmla="*/ 4763 h 212"/>
                <a:gd name="T44" fmla="*/ 104775 w 77"/>
                <a:gd name="T45" fmla="*/ 11113 h 212"/>
                <a:gd name="T46" fmla="*/ 107950 w 77"/>
                <a:gd name="T47" fmla="*/ 19050 h 212"/>
                <a:gd name="T48" fmla="*/ 112712 w 77"/>
                <a:gd name="T49" fmla="*/ 39688 h 212"/>
                <a:gd name="T50" fmla="*/ 119062 w 77"/>
                <a:gd name="T51" fmla="*/ 84138 h 212"/>
                <a:gd name="T52" fmla="*/ 122237 w 77"/>
                <a:gd name="T53" fmla="*/ 112713 h 212"/>
                <a:gd name="T54" fmla="*/ 122237 w 77"/>
                <a:gd name="T55" fmla="*/ 141288 h 212"/>
                <a:gd name="T56" fmla="*/ 115887 w 77"/>
                <a:gd name="T57" fmla="*/ 169863 h 212"/>
                <a:gd name="T58" fmla="*/ 107950 w 77"/>
                <a:gd name="T59" fmla="*/ 195263 h 212"/>
                <a:gd name="T60" fmla="*/ 101600 w 77"/>
                <a:gd name="T61" fmla="*/ 195263 h 212"/>
                <a:gd name="T62" fmla="*/ 84137 w 77"/>
                <a:gd name="T63" fmla="*/ 196850 h 212"/>
                <a:gd name="T64" fmla="*/ 73025 w 77"/>
                <a:gd name="T65" fmla="*/ 196850 h 212"/>
                <a:gd name="T66" fmla="*/ 65087 w 77"/>
                <a:gd name="T67" fmla="*/ 195263 h 212"/>
                <a:gd name="T68" fmla="*/ 57150 w 77"/>
                <a:gd name="T69" fmla="*/ 188913 h 212"/>
                <a:gd name="T70" fmla="*/ 53975 w 77"/>
                <a:gd name="T71" fmla="*/ 180975 h 212"/>
                <a:gd name="T72" fmla="*/ 50800 w 77"/>
                <a:gd name="T73" fmla="*/ 166688 h 212"/>
                <a:gd name="T74" fmla="*/ 53975 w 77"/>
                <a:gd name="T75" fmla="*/ 174625 h 212"/>
                <a:gd name="T76" fmla="*/ 50800 w 77"/>
                <a:gd name="T77" fmla="*/ 119063 h 212"/>
                <a:gd name="T78" fmla="*/ 39687 w 77"/>
                <a:gd name="T79" fmla="*/ 115888 h 212"/>
                <a:gd name="T80" fmla="*/ 36512 w 77"/>
                <a:gd name="T81" fmla="*/ 287338 h 212"/>
                <a:gd name="T82" fmla="*/ 36512 w 77"/>
                <a:gd name="T83" fmla="*/ 304800 h 212"/>
                <a:gd name="T84" fmla="*/ 33337 w 77"/>
                <a:gd name="T85" fmla="*/ 319088 h 212"/>
                <a:gd name="T86" fmla="*/ 30162 w 77"/>
                <a:gd name="T87" fmla="*/ 333375 h 21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77" h="212">
                  <a:moveTo>
                    <a:pt x="19" y="210"/>
                  </a:moveTo>
                  <a:lnTo>
                    <a:pt x="9" y="212"/>
                  </a:lnTo>
                  <a:lnTo>
                    <a:pt x="3" y="212"/>
                  </a:lnTo>
                  <a:lnTo>
                    <a:pt x="0" y="212"/>
                  </a:lnTo>
                  <a:lnTo>
                    <a:pt x="0" y="210"/>
                  </a:lnTo>
                  <a:lnTo>
                    <a:pt x="0" y="185"/>
                  </a:lnTo>
                  <a:lnTo>
                    <a:pt x="5" y="180"/>
                  </a:lnTo>
                  <a:lnTo>
                    <a:pt x="11" y="176"/>
                  </a:lnTo>
                  <a:lnTo>
                    <a:pt x="14" y="176"/>
                  </a:lnTo>
                  <a:lnTo>
                    <a:pt x="19" y="75"/>
                  </a:lnTo>
                  <a:lnTo>
                    <a:pt x="18" y="71"/>
                  </a:lnTo>
                  <a:lnTo>
                    <a:pt x="16" y="66"/>
                  </a:lnTo>
                  <a:lnTo>
                    <a:pt x="18" y="59"/>
                  </a:lnTo>
                  <a:lnTo>
                    <a:pt x="19" y="57"/>
                  </a:lnTo>
                  <a:lnTo>
                    <a:pt x="23" y="53"/>
                  </a:lnTo>
                  <a:lnTo>
                    <a:pt x="30" y="53"/>
                  </a:lnTo>
                  <a:lnTo>
                    <a:pt x="30" y="9"/>
                  </a:lnTo>
                  <a:lnTo>
                    <a:pt x="39" y="3"/>
                  </a:lnTo>
                  <a:lnTo>
                    <a:pt x="46" y="0"/>
                  </a:lnTo>
                  <a:lnTo>
                    <a:pt x="52" y="0"/>
                  </a:lnTo>
                  <a:lnTo>
                    <a:pt x="55" y="0"/>
                  </a:lnTo>
                  <a:lnTo>
                    <a:pt x="62" y="3"/>
                  </a:lnTo>
                  <a:lnTo>
                    <a:pt x="66" y="7"/>
                  </a:lnTo>
                  <a:lnTo>
                    <a:pt x="68" y="12"/>
                  </a:lnTo>
                  <a:lnTo>
                    <a:pt x="71" y="25"/>
                  </a:lnTo>
                  <a:lnTo>
                    <a:pt x="75" y="53"/>
                  </a:lnTo>
                  <a:lnTo>
                    <a:pt x="77" y="71"/>
                  </a:lnTo>
                  <a:lnTo>
                    <a:pt x="77" y="89"/>
                  </a:lnTo>
                  <a:lnTo>
                    <a:pt x="73" y="107"/>
                  </a:lnTo>
                  <a:lnTo>
                    <a:pt x="68" y="123"/>
                  </a:lnTo>
                  <a:lnTo>
                    <a:pt x="64" y="123"/>
                  </a:lnTo>
                  <a:lnTo>
                    <a:pt x="53" y="124"/>
                  </a:lnTo>
                  <a:lnTo>
                    <a:pt x="46" y="124"/>
                  </a:lnTo>
                  <a:lnTo>
                    <a:pt x="41" y="123"/>
                  </a:lnTo>
                  <a:lnTo>
                    <a:pt x="36" y="119"/>
                  </a:lnTo>
                  <a:lnTo>
                    <a:pt x="34" y="114"/>
                  </a:lnTo>
                  <a:lnTo>
                    <a:pt x="32" y="105"/>
                  </a:lnTo>
                  <a:lnTo>
                    <a:pt x="34" y="110"/>
                  </a:lnTo>
                  <a:lnTo>
                    <a:pt x="32" y="75"/>
                  </a:lnTo>
                  <a:lnTo>
                    <a:pt x="25" y="73"/>
                  </a:lnTo>
                  <a:lnTo>
                    <a:pt x="23" y="181"/>
                  </a:lnTo>
                  <a:lnTo>
                    <a:pt x="23" y="192"/>
                  </a:lnTo>
                  <a:lnTo>
                    <a:pt x="21" y="201"/>
                  </a:lnTo>
                  <a:lnTo>
                    <a:pt x="19" y="2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29" name="Freeform 261"/>
            <p:cNvSpPr>
              <a:spLocks/>
            </p:cNvSpPr>
            <p:nvPr/>
          </p:nvSpPr>
          <p:spPr bwMode="auto">
            <a:xfrm>
              <a:off x="4537371" y="2107020"/>
              <a:ext cx="558800" cy="96838"/>
            </a:xfrm>
            <a:custGeom>
              <a:avLst/>
              <a:gdLst>
                <a:gd name="T0" fmla="*/ 558800 w 352"/>
                <a:gd name="T1" fmla="*/ 42863 h 61"/>
                <a:gd name="T2" fmla="*/ 558800 w 352"/>
                <a:gd name="T3" fmla="*/ 50800 h 61"/>
                <a:gd name="T4" fmla="*/ 557213 w 352"/>
                <a:gd name="T5" fmla="*/ 58738 h 61"/>
                <a:gd name="T6" fmla="*/ 547688 w 352"/>
                <a:gd name="T7" fmla="*/ 73025 h 61"/>
                <a:gd name="T8" fmla="*/ 536575 w 352"/>
                <a:gd name="T9" fmla="*/ 82550 h 61"/>
                <a:gd name="T10" fmla="*/ 528638 w 352"/>
                <a:gd name="T11" fmla="*/ 84138 h 61"/>
                <a:gd name="T12" fmla="*/ 519113 w 352"/>
                <a:gd name="T13" fmla="*/ 84138 h 61"/>
                <a:gd name="T14" fmla="*/ 41275 w 352"/>
                <a:gd name="T15" fmla="*/ 96838 h 61"/>
                <a:gd name="T16" fmla="*/ 33338 w 352"/>
                <a:gd name="T17" fmla="*/ 96838 h 61"/>
                <a:gd name="T18" fmla="*/ 25400 w 352"/>
                <a:gd name="T19" fmla="*/ 93663 h 61"/>
                <a:gd name="T20" fmla="*/ 11113 w 352"/>
                <a:gd name="T21" fmla="*/ 84138 h 61"/>
                <a:gd name="T22" fmla="*/ 1588 w 352"/>
                <a:gd name="T23" fmla="*/ 69850 h 61"/>
                <a:gd name="T24" fmla="*/ 0 w 352"/>
                <a:gd name="T25" fmla="*/ 65088 h 61"/>
                <a:gd name="T26" fmla="*/ 0 w 352"/>
                <a:gd name="T27" fmla="*/ 57150 h 61"/>
                <a:gd name="T28" fmla="*/ 0 w 352"/>
                <a:gd name="T29" fmla="*/ 44450 h 61"/>
                <a:gd name="T30" fmla="*/ 1588 w 352"/>
                <a:gd name="T31" fmla="*/ 39688 h 61"/>
                <a:gd name="T32" fmla="*/ 11113 w 352"/>
                <a:gd name="T33" fmla="*/ 25400 h 61"/>
                <a:gd name="T34" fmla="*/ 25400 w 352"/>
                <a:gd name="T35" fmla="*/ 14288 h 61"/>
                <a:gd name="T36" fmla="*/ 30163 w 352"/>
                <a:gd name="T37" fmla="*/ 14288 h 61"/>
                <a:gd name="T38" fmla="*/ 39688 w 352"/>
                <a:gd name="T39" fmla="*/ 11113 h 61"/>
                <a:gd name="T40" fmla="*/ 517525 w 352"/>
                <a:gd name="T41" fmla="*/ 0 h 61"/>
                <a:gd name="T42" fmla="*/ 525463 w 352"/>
                <a:gd name="T43" fmla="*/ 0 h 61"/>
                <a:gd name="T44" fmla="*/ 533400 w 352"/>
                <a:gd name="T45" fmla="*/ 3175 h 61"/>
                <a:gd name="T46" fmla="*/ 547688 w 352"/>
                <a:gd name="T47" fmla="*/ 11113 h 61"/>
                <a:gd name="T48" fmla="*/ 557213 w 352"/>
                <a:gd name="T49" fmla="*/ 25400 h 61"/>
                <a:gd name="T50" fmla="*/ 558800 w 352"/>
                <a:gd name="T51" fmla="*/ 33338 h 61"/>
                <a:gd name="T52" fmla="*/ 558800 w 352"/>
                <a:gd name="T53" fmla="*/ 42863 h 6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52" h="61">
                  <a:moveTo>
                    <a:pt x="352" y="27"/>
                  </a:moveTo>
                  <a:lnTo>
                    <a:pt x="352" y="32"/>
                  </a:lnTo>
                  <a:lnTo>
                    <a:pt x="351" y="37"/>
                  </a:lnTo>
                  <a:lnTo>
                    <a:pt x="345" y="46"/>
                  </a:lnTo>
                  <a:lnTo>
                    <a:pt x="338" y="52"/>
                  </a:lnTo>
                  <a:lnTo>
                    <a:pt x="333" y="53"/>
                  </a:lnTo>
                  <a:lnTo>
                    <a:pt x="327" y="53"/>
                  </a:lnTo>
                  <a:lnTo>
                    <a:pt x="26" y="61"/>
                  </a:lnTo>
                  <a:lnTo>
                    <a:pt x="21" y="61"/>
                  </a:lnTo>
                  <a:lnTo>
                    <a:pt x="16" y="59"/>
                  </a:lnTo>
                  <a:lnTo>
                    <a:pt x="7" y="53"/>
                  </a:lnTo>
                  <a:lnTo>
                    <a:pt x="1" y="44"/>
                  </a:lnTo>
                  <a:lnTo>
                    <a:pt x="0" y="41"/>
                  </a:lnTo>
                  <a:lnTo>
                    <a:pt x="0" y="36"/>
                  </a:lnTo>
                  <a:lnTo>
                    <a:pt x="0" y="28"/>
                  </a:lnTo>
                  <a:lnTo>
                    <a:pt x="1" y="25"/>
                  </a:lnTo>
                  <a:lnTo>
                    <a:pt x="7" y="16"/>
                  </a:lnTo>
                  <a:lnTo>
                    <a:pt x="16" y="9"/>
                  </a:lnTo>
                  <a:lnTo>
                    <a:pt x="19" y="9"/>
                  </a:lnTo>
                  <a:lnTo>
                    <a:pt x="25" y="7"/>
                  </a:lnTo>
                  <a:lnTo>
                    <a:pt x="326" y="0"/>
                  </a:lnTo>
                  <a:lnTo>
                    <a:pt x="331" y="0"/>
                  </a:lnTo>
                  <a:lnTo>
                    <a:pt x="336" y="2"/>
                  </a:lnTo>
                  <a:lnTo>
                    <a:pt x="345" y="7"/>
                  </a:lnTo>
                  <a:lnTo>
                    <a:pt x="351" y="16"/>
                  </a:lnTo>
                  <a:lnTo>
                    <a:pt x="352" y="21"/>
                  </a:lnTo>
                  <a:lnTo>
                    <a:pt x="352" y="27"/>
                  </a:lnTo>
                  <a:close/>
                </a:path>
              </a:pathLst>
            </a:custGeom>
            <a:solidFill>
              <a:srgbClr val="0053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30" name="Freeform 262"/>
            <p:cNvSpPr>
              <a:spLocks/>
            </p:cNvSpPr>
            <p:nvPr/>
          </p:nvSpPr>
          <p:spPr bwMode="auto">
            <a:xfrm>
              <a:off x="4237334" y="2838858"/>
              <a:ext cx="1000125" cy="523875"/>
            </a:xfrm>
            <a:custGeom>
              <a:avLst/>
              <a:gdLst>
                <a:gd name="T0" fmla="*/ 14288 w 630"/>
                <a:gd name="T1" fmla="*/ 474663 h 330"/>
                <a:gd name="T2" fmla="*/ 47625 w 630"/>
                <a:gd name="T3" fmla="*/ 503238 h 330"/>
                <a:gd name="T4" fmla="*/ 84138 w 630"/>
                <a:gd name="T5" fmla="*/ 500063 h 330"/>
                <a:gd name="T6" fmla="*/ 90488 w 630"/>
                <a:gd name="T7" fmla="*/ 500063 h 330"/>
                <a:gd name="T8" fmla="*/ 112713 w 630"/>
                <a:gd name="T9" fmla="*/ 512763 h 330"/>
                <a:gd name="T10" fmla="*/ 333375 w 630"/>
                <a:gd name="T11" fmla="*/ 523875 h 330"/>
                <a:gd name="T12" fmla="*/ 344488 w 630"/>
                <a:gd name="T13" fmla="*/ 523875 h 330"/>
                <a:gd name="T14" fmla="*/ 352425 w 630"/>
                <a:gd name="T15" fmla="*/ 517525 h 330"/>
                <a:gd name="T16" fmla="*/ 358775 w 630"/>
                <a:gd name="T17" fmla="*/ 503238 h 330"/>
                <a:gd name="T18" fmla="*/ 361950 w 630"/>
                <a:gd name="T19" fmla="*/ 398463 h 330"/>
                <a:gd name="T20" fmla="*/ 373063 w 630"/>
                <a:gd name="T21" fmla="*/ 322263 h 330"/>
                <a:gd name="T22" fmla="*/ 387350 w 630"/>
                <a:gd name="T23" fmla="*/ 277813 h 330"/>
                <a:gd name="T24" fmla="*/ 412750 w 630"/>
                <a:gd name="T25" fmla="*/ 231775 h 330"/>
                <a:gd name="T26" fmla="*/ 449263 w 630"/>
                <a:gd name="T27" fmla="*/ 190500 h 330"/>
                <a:gd name="T28" fmla="*/ 503238 w 630"/>
                <a:gd name="T29" fmla="*/ 155575 h 330"/>
                <a:gd name="T30" fmla="*/ 568325 w 630"/>
                <a:gd name="T31" fmla="*/ 130175 h 330"/>
                <a:gd name="T32" fmla="*/ 630238 w 630"/>
                <a:gd name="T33" fmla="*/ 125413 h 330"/>
                <a:gd name="T34" fmla="*/ 688975 w 630"/>
                <a:gd name="T35" fmla="*/ 127000 h 330"/>
                <a:gd name="T36" fmla="*/ 746125 w 630"/>
                <a:gd name="T37" fmla="*/ 141288 h 330"/>
                <a:gd name="T38" fmla="*/ 793750 w 630"/>
                <a:gd name="T39" fmla="*/ 165100 h 330"/>
                <a:gd name="T40" fmla="*/ 833438 w 630"/>
                <a:gd name="T41" fmla="*/ 190500 h 330"/>
                <a:gd name="T42" fmla="*/ 862013 w 630"/>
                <a:gd name="T43" fmla="*/ 215900 h 330"/>
                <a:gd name="T44" fmla="*/ 882650 w 630"/>
                <a:gd name="T45" fmla="*/ 238125 h 330"/>
                <a:gd name="T46" fmla="*/ 1000125 w 630"/>
                <a:gd name="T47" fmla="*/ 0 h 330"/>
                <a:gd name="T48" fmla="*/ 619125 w 630"/>
                <a:gd name="T49" fmla="*/ 11113 h 330"/>
                <a:gd name="T50" fmla="*/ 561975 w 630"/>
                <a:gd name="T51" fmla="*/ 17463 h 330"/>
                <a:gd name="T52" fmla="*/ 500063 w 630"/>
                <a:gd name="T53" fmla="*/ 34925 h 330"/>
                <a:gd name="T54" fmla="*/ 455613 w 630"/>
                <a:gd name="T55" fmla="*/ 60325 h 330"/>
                <a:gd name="T56" fmla="*/ 409575 w 630"/>
                <a:gd name="T57" fmla="*/ 96838 h 330"/>
                <a:gd name="T58" fmla="*/ 366713 w 630"/>
                <a:gd name="T59" fmla="*/ 147638 h 330"/>
                <a:gd name="T60" fmla="*/ 249238 w 630"/>
                <a:gd name="T61" fmla="*/ 180975 h 330"/>
                <a:gd name="T62" fmla="*/ 98425 w 630"/>
                <a:gd name="T63" fmla="*/ 173038 h 330"/>
                <a:gd name="T64" fmla="*/ 22225 w 630"/>
                <a:gd name="T65" fmla="*/ 215900 h 330"/>
                <a:gd name="T66" fmla="*/ 11113 w 630"/>
                <a:gd name="T67" fmla="*/ 220663 h 330"/>
                <a:gd name="T68" fmla="*/ 0 w 630"/>
                <a:gd name="T69" fmla="*/ 241300 h 330"/>
                <a:gd name="T70" fmla="*/ 3175 w 630"/>
                <a:gd name="T71" fmla="*/ 325438 h 330"/>
                <a:gd name="T72" fmla="*/ 7938 w 630"/>
                <a:gd name="T73" fmla="*/ 401638 h 33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30" h="330">
                  <a:moveTo>
                    <a:pt x="9" y="262"/>
                  </a:moveTo>
                  <a:lnTo>
                    <a:pt x="9" y="299"/>
                  </a:lnTo>
                  <a:lnTo>
                    <a:pt x="9" y="314"/>
                  </a:lnTo>
                  <a:lnTo>
                    <a:pt x="30" y="317"/>
                  </a:lnTo>
                  <a:lnTo>
                    <a:pt x="48" y="317"/>
                  </a:lnTo>
                  <a:lnTo>
                    <a:pt x="53" y="315"/>
                  </a:lnTo>
                  <a:lnTo>
                    <a:pt x="57" y="314"/>
                  </a:lnTo>
                  <a:lnTo>
                    <a:pt x="57" y="315"/>
                  </a:lnTo>
                  <a:lnTo>
                    <a:pt x="62" y="319"/>
                  </a:lnTo>
                  <a:lnTo>
                    <a:pt x="71" y="323"/>
                  </a:lnTo>
                  <a:lnTo>
                    <a:pt x="91" y="324"/>
                  </a:lnTo>
                  <a:lnTo>
                    <a:pt x="210" y="330"/>
                  </a:lnTo>
                  <a:lnTo>
                    <a:pt x="212" y="330"/>
                  </a:lnTo>
                  <a:lnTo>
                    <a:pt x="217" y="330"/>
                  </a:lnTo>
                  <a:lnTo>
                    <a:pt x="221" y="328"/>
                  </a:lnTo>
                  <a:lnTo>
                    <a:pt x="222" y="326"/>
                  </a:lnTo>
                  <a:lnTo>
                    <a:pt x="224" y="323"/>
                  </a:lnTo>
                  <a:lnTo>
                    <a:pt x="226" y="317"/>
                  </a:lnTo>
                  <a:lnTo>
                    <a:pt x="228" y="273"/>
                  </a:lnTo>
                  <a:lnTo>
                    <a:pt x="228" y="251"/>
                  </a:lnTo>
                  <a:lnTo>
                    <a:pt x="230" y="230"/>
                  </a:lnTo>
                  <a:lnTo>
                    <a:pt x="235" y="203"/>
                  </a:lnTo>
                  <a:lnTo>
                    <a:pt x="238" y="189"/>
                  </a:lnTo>
                  <a:lnTo>
                    <a:pt x="244" y="175"/>
                  </a:lnTo>
                  <a:lnTo>
                    <a:pt x="251" y="161"/>
                  </a:lnTo>
                  <a:lnTo>
                    <a:pt x="260" y="146"/>
                  </a:lnTo>
                  <a:lnTo>
                    <a:pt x="271" y="132"/>
                  </a:lnTo>
                  <a:lnTo>
                    <a:pt x="283" y="120"/>
                  </a:lnTo>
                  <a:lnTo>
                    <a:pt x="299" y="107"/>
                  </a:lnTo>
                  <a:lnTo>
                    <a:pt x="317" y="98"/>
                  </a:lnTo>
                  <a:lnTo>
                    <a:pt x="336" y="89"/>
                  </a:lnTo>
                  <a:lnTo>
                    <a:pt x="358" y="82"/>
                  </a:lnTo>
                  <a:lnTo>
                    <a:pt x="377" y="79"/>
                  </a:lnTo>
                  <a:lnTo>
                    <a:pt x="397" y="79"/>
                  </a:lnTo>
                  <a:lnTo>
                    <a:pt x="417" y="79"/>
                  </a:lnTo>
                  <a:lnTo>
                    <a:pt x="434" y="80"/>
                  </a:lnTo>
                  <a:lnTo>
                    <a:pt x="452" y="84"/>
                  </a:lnTo>
                  <a:lnTo>
                    <a:pt x="470" y="89"/>
                  </a:lnTo>
                  <a:lnTo>
                    <a:pt x="484" y="96"/>
                  </a:lnTo>
                  <a:lnTo>
                    <a:pt x="500" y="104"/>
                  </a:lnTo>
                  <a:lnTo>
                    <a:pt x="513" y="111"/>
                  </a:lnTo>
                  <a:lnTo>
                    <a:pt x="525" y="120"/>
                  </a:lnTo>
                  <a:lnTo>
                    <a:pt x="536" y="127"/>
                  </a:lnTo>
                  <a:lnTo>
                    <a:pt x="543" y="136"/>
                  </a:lnTo>
                  <a:lnTo>
                    <a:pt x="550" y="143"/>
                  </a:lnTo>
                  <a:lnTo>
                    <a:pt x="556" y="150"/>
                  </a:lnTo>
                  <a:lnTo>
                    <a:pt x="621" y="150"/>
                  </a:lnTo>
                  <a:lnTo>
                    <a:pt x="630" y="0"/>
                  </a:lnTo>
                  <a:lnTo>
                    <a:pt x="395" y="7"/>
                  </a:lnTo>
                  <a:lnTo>
                    <a:pt x="390" y="7"/>
                  </a:lnTo>
                  <a:lnTo>
                    <a:pt x="376" y="7"/>
                  </a:lnTo>
                  <a:lnTo>
                    <a:pt x="354" y="11"/>
                  </a:lnTo>
                  <a:lnTo>
                    <a:pt x="329" y="16"/>
                  </a:lnTo>
                  <a:lnTo>
                    <a:pt x="315" y="22"/>
                  </a:lnTo>
                  <a:lnTo>
                    <a:pt x="301" y="29"/>
                  </a:lnTo>
                  <a:lnTo>
                    <a:pt x="287" y="38"/>
                  </a:lnTo>
                  <a:lnTo>
                    <a:pt x="272" y="48"/>
                  </a:lnTo>
                  <a:lnTo>
                    <a:pt x="258" y="61"/>
                  </a:lnTo>
                  <a:lnTo>
                    <a:pt x="244" y="75"/>
                  </a:lnTo>
                  <a:lnTo>
                    <a:pt x="231" y="93"/>
                  </a:lnTo>
                  <a:lnTo>
                    <a:pt x="219" y="114"/>
                  </a:lnTo>
                  <a:lnTo>
                    <a:pt x="157" y="114"/>
                  </a:lnTo>
                  <a:lnTo>
                    <a:pt x="67" y="114"/>
                  </a:lnTo>
                  <a:lnTo>
                    <a:pt x="62" y="109"/>
                  </a:lnTo>
                  <a:lnTo>
                    <a:pt x="10" y="114"/>
                  </a:lnTo>
                  <a:lnTo>
                    <a:pt x="14" y="136"/>
                  </a:lnTo>
                  <a:lnTo>
                    <a:pt x="12" y="136"/>
                  </a:lnTo>
                  <a:lnTo>
                    <a:pt x="7" y="139"/>
                  </a:lnTo>
                  <a:lnTo>
                    <a:pt x="2" y="146"/>
                  </a:lnTo>
                  <a:lnTo>
                    <a:pt x="0" y="152"/>
                  </a:lnTo>
                  <a:lnTo>
                    <a:pt x="0" y="159"/>
                  </a:lnTo>
                  <a:lnTo>
                    <a:pt x="2" y="205"/>
                  </a:lnTo>
                  <a:lnTo>
                    <a:pt x="3" y="241"/>
                  </a:lnTo>
                  <a:lnTo>
                    <a:pt x="5" y="253"/>
                  </a:lnTo>
                  <a:lnTo>
                    <a:pt x="9" y="262"/>
                  </a:lnTo>
                  <a:close/>
                </a:path>
              </a:pathLst>
            </a:custGeom>
            <a:solidFill>
              <a:srgbClr val="3333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31" name="Freeform 263"/>
            <p:cNvSpPr>
              <a:spLocks/>
            </p:cNvSpPr>
            <p:nvPr/>
          </p:nvSpPr>
          <p:spPr bwMode="auto">
            <a:xfrm>
              <a:off x="4613571" y="3019833"/>
              <a:ext cx="36513" cy="36512"/>
            </a:xfrm>
            <a:custGeom>
              <a:avLst/>
              <a:gdLst>
                <a:gd name="T0" fmla="*/ 36513 w 23"/>
                <a:gd name="T1" fmla="*/ 17462 h 23"/>
                <a:gd name="T2" fmla="*/ 36513 w 23"/>
                <a:gd name="T3" fmla="*/ 25400 h 23"/>
                <a:gd name="T4" fmla="*/ 30163 w 23"/>
                <a:gd name="T5" fmla="*/ 31750 h 23"/>
                <a:gd name="T6" fmla="*/ 25400 w 23"/>
                <a:gd name="T7" fmla="*/ 34925 h 23"/>
                <a:gd name="T8" fmla="*/ 19050 w 23"/>
                <a:gd name="T9" fmla="*/ 36512 h 23"/>
                <a:gd name="T10" fmla="*/ 11113 w 23"/>
                <a:gd name="T11" fmla="*/ 34925 h 23"/>
                <a:gd name="T12" fmla="*/ 4763 w 23"/>
                <a:gd name="T13" fmla="*/ 31750 h 23"/>
                <a:gd name="T14" fmla="*/ 0 w 23"/>
                <a:gd name="T15" fmla="*/ 25400 h 23"/>
                <a:gd name="T16" fmla="*/ 0 w 23"/>
                <a:gd name="T17" fmla="*/ 17462 h 23"/>
                <a:gd name="T18" fmla="*/ 0 w 23"/>
                <a:gd name="T19" fmla="*/ 11112 h 23"/>
                <a:gd name="T20" fmla="*/ 4763 w 23"/>
                <a:gd name="T21" fmla="*/ 6350 h 23"/>
                <a:gd name="T22" fmla="*/ 11113 w 23"/>
                <a:gd name="T23" fmla="*/ 0 h 23"/>
                <a:gd name="T24" fmla="*/ 19050 w 23"/>
                <a:gd name="T25" fmla="*/ 0 h 23"/>
                <a:gd name="T26" fmla="*/ 25400 w 23"/>
                <a:gd name="T27" fmla="*/ 0 h 23"/>
                <a:gd name="T28" fmla="*/ 30163 w 23"/>
                <a:gd name="T29" fmla="*/ 6350 h 23"/>
                <a:gd name="T30" fmla="*/ 36513 w 23"/>
                <a:gd name="T31" fmla="*/ 11112 h 23"/>
                <a:gd name="T32" fmla="*/ 36513 w 23"/>
                <a:gd name="T33" fmla="*/ 17462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 h="23">
                  <a:moveTo>
                    <a:pt x="23" y="11"/>
                  </a:moveTo>
                  <a:lnTo>
                    <a:pt x="23" y="16"/>
                  </a:lnTo>
                  <a:lnTo>
                    <a:pt x="19" y="20"/>
                  </a:lnTo>
                  <a:lnTo>
                    <a:pt x="16" y="22"/>
                  </a:lnTo>
                  <a:lnTo>
                    <a:pt x="12" y="23"/>
                  </a:lnTo>
                  <a:lnTo>
                    <a:pt x="7" y="22"/>
                  </a:lnTo>
                  <a:lnTo>
                    <a:pt x="3" y="20"/>
                  </a:lnTo>
                  <a:lnTo>
                    <a:pt x="0" y="16"/>
                  </a:lnTo>
                  <a:lnTo>
                    <a:pt x="0" y="11"/>
                  </a:lnTo>
                  <a:lnTo>
                    <a:pt x="0" y="7"/>
                  </a:lnTo>
                  <a:lnTo>
                    <a:pt x="3" y="4"/>
                  </a:lnTo>
                  <a:lnTo>
                    <a:pt x="7" y="0"/>
                  </a:lnTo>
                  <a:lnTo>
                    <a:pt x="12" y="0"/>
                  </a:lnTo>
                  <a:lnTo>
                    <a:pt x="16" y="0"/>
                  </a:lnTo>
                  <a:lnTo>
                    <a:pt x="19" y="4"/>
                  </a:lnTo>
                  <a:lnTo>
                    <a:pt x="23" y="7"/>
                  </a:lnTo>
                  <a:lnTo>
                    <a:pt x="23" y="11"/>
                  </a:lnTo>
                  <a:close/>
                </a:path>
              </a:pathLst>
            </a:custGeom>
            <a:solidFill>
              <a:srgbClr val="8A31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32" name="Freeform 264"/>
            <p:cNvSpPr>
              <a:spLocks/>
            </p:cNvSpPr>
            <p:nvPr/>
          </p:nvSpPr>
          <p:spPr bwMode="auto">
            <a:xfrm>
              <a:off x="4230984" y="2834095"/>
              <a:ext cx="1001712" cy="522288"/>
            </a:xfrm>
            <a:custGeom>
              <a:avLst/>
              <a:gdLst>
                <a:gd name="T0" fmla="*/ 14287 w 631"/>
                <a:gd name="T1" fmla="*/ 414338 h 329"/>
                <a:gd name="T2" fmla="*/ 14287 w 631"/>
                <a:gd name="T3" fmla="*/ 496888 h 329"/>
                <a:gd name="T4" fmla="*/ 47625 w 631"/>
                <a:gd name="T5" fmla="*/ 503238 h 329"/>
                <a:gd name="T6" fmla="*/ 85725 w 631"/>
                <a:gd name="T7" fmla="*/ 500063 h 329"/>
                <a:gd name="T8" fmla="*/ 90487 w 631"/>
                <a:gd name="T9" fmla="*/ 496888 h 329"/>
                <a:gd name="T10" fmla="*/ 100012 w 631"/>
                <a:gd name="T11" fmla="*/ 504825 h 329"/>
                <a:gd name="T12" fmla="*/ 144462 w 631"/>
                <a:gd name="T13" fmla="*/ 514350 h 329"/>
                <a:gd name="T14" fmla="*/ 333375 w 631"/>
                <a:gd name="T15" fmla="*/ 522288 h 329"/>
                <a:gd name="T16" fmla="*/ 346075 w 631"/>
                <a:gd name="T17" fmla="*/ 522288 h 329"/>
                <a:gd name="T18" fmla="*/ 354012 w 631"/>
                <a:gd name="T19" fmla="*/ 517525 h 329"/>
                <a:gd name="T20" fmla="*/ 358775 w 631"/>
                <a:gd name="T21" fmla="*/ 503238 h 329"/>
                <a:gd name="T22" fmla="*/ 361950 w 631"/>
                <a:gd name="T23" fmla="*/ 431800 h 329"/>
                <a:gd name="T24" fmla="*/ 365125 w 631"/>
                <a:gd name="T25" fmla="*/ 363538 h 329"/>
                <a:gd name="T26" fmla="*/ 379412 w 631"/>
                <a:gd name="T27" fmla="*/ 298450 h 329"/>
                <a:gd name="T28" fmla="*/ 398462 w 631"/>
                <a:gd name="T29" fmla="*/ 254000 h 329"/>
                <a:gd name="T30" fmla="*/ 430212 w 631"/>
                <a:gd name="T31" fmla="*/ 207963 h 329"/>
                <a:gd name="T32" fmla="*/ 474662 w 631"/>
                <a:gd name="T33" fmla="*/ 169863 h 329"/>
                <a:gd name="T34" fmla="*/ 503237 w 631"/>
                <a:gd name="T35" fmla="*/ 155575 h 329"/>
                <a:gd name="T36" fmla="*/ 568325 w 631"/>
                <a:gd name="T37" fmla="*/ 130175 h 329"/>
                <a:gd name="T38" fmla="*/ 630237 w 631"/>
                <a:gd name="T39" fmla="*/ 123825 h 329"/>
                <a:gd name="T40" fmla="*/ 690562 w 631"/>
                <a:gd name="T41" fmla="*/ 127000 h 329"/>
                <a:gd name="T42" fmla="*/ 746125 w 631"/>
                <a:gd name="T43" fmla="*/ 141288 h 329"/>
                <a:gd name="T44" fmla="*/ 795337 w 631"/>
                <a:gd name="T45" fmla="*/ 163513 h 329"/>
                <a:gd name="T46" fmla="*/ 835025 w 631"/>
                <a:gd name="T47" fmla="*/ 188913 h 329"/>
                <a:gd name="T48" fmla="*/ 863600 w 631"/>
                <a:gd name="T49" fmla="*/ 214313 h 329"/>
                <a:gd name="T50" fmla="*/ 882650 w 631"/>
                <a:gd name="T51" fmla="*/ 236538 h 329"/>
                <a:gd name="T52" fmla="*/ 1001712 w 631"/>
                <a:gd name="T53" fmla="*/ 0 h 329"/>
                <a:gd name="T54" fmla="*/ 628650 w 631"/>
                <a:gd name="T55" fmla="*/ 11113 h 329"/>
                <a:gd name="T56" fmla="*/ 596900 w 631"/>
                <a:gd name="T57" fmla="*/ 11113 h 329"/>
                <a:gd name="T58" fmla="*/ 523875 w 631"/>
                <a:gd name="T59" fmla="*/ 25400 h 329"/>
                <a:gd name="T60" fmla="*/ 477837 w 631"/>
                <a:gd name="T61" fmla="*/ 44450 h 329"/>
                <a:gd name="T62" fmla="*/ 433387 w 631"/>
                <a:gd name="T63" fmla="*/ 76200 h 329"/>
                <a:gd name="T64" fmla="*/ 387350 w 631"/>
                <a:gd name="T65" fmla="*/ 117475 h 329"/>
                <a:gd name="T66" fmla="*/ 347662 w 631"/>
                <a:gd name="T67" fmla="*/ 180975 h 329"/>
                <a:gd name="T68" fmla="*/ 107950 w 631"/>
                <a:gd name="T69" fmla="*/ 180975 h 329"/>
                <a:gd name="T70" fmla="*/ 17462 w 631"/>
                <a:gd name="T71" fmla="*/ 180975 h 329"/>
                <a:gd name="T72" fmla="*/ 22225 w 631"/>
                <a:gd name="T73" fmla="*/ 214313 h 329"/>
                <a:gd name="T74" fmla="*/ 11112 w 631"/>
                <a:gd name="T75" fmla="*/ 220663 h 329"/>
                <a:gd name="T76" fmla="*/ 0 w 631"/>
                <a:gd name="T77" fmla="*/ 239713 h 329"/>
                <a:gd name="T78" fmla="*/ 0 w 631"/>
                <a:gd name="T79" fmla="*/ 250825 h 329"/>
                <a:gd name="T80" fmla="*/ 6350 w 631"/>
                <a:gd name="T81" fmla="*/ 381000 h 329"/>
                <a:gd name="T82" fmla="*/ 14287 w 631"/>
                <a:gd name="T83" fmla="*/ 414338 h 3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1" h="329">
                  <a:moveTo>
                    <a:pt x="9" y="261"/>
                  </a:moveTo>
                  <a:lnTo>
                    <a:pt x="9" y="261"/>
                  </a:lnTo>
                  <a:lnTo>
                    <a:pt x="9" y="299"/>
                  </a:lnTo>
                  <a:lnTo>
                    <a:pt x="9" y="313"/>
                  </a:lnTo>
                  <a:lnTo>
                    <a:pt x="30" y="317"/>
                  </a:lnTo>
                  <a:lnTo>
                    <a:pt x="48" y="317"/>
                  </a:lnTo>
                  <a:lnTo>
                    <a:pt x="54" y="315"/>
                  </a:lnTo>
                  <a:lnTo>
                    <a:pt x="57" y="313"/>
                  </a:lnTo>
                  <a:lnTo>
                    <a:pt x="57" y="315"/>
                  </a:lnTo>
                  <a:lnTo>
                    <a:pt x="63" y="318"/>
                  </a:lnTo>
                  <a:lnTo>
                    <a:pt x="71" y="322"/>
                  </a:lnTo>
                  <a:lnTo>
                    <a:pt x="91" y="324"/>
                  </a:lnTo>
                  <a:lnTo>
                    <a:pt x="210" y="329"/>
                  </a:lnTo>
                  <a:lnTo>
                    <a:pt x="212" y="329"/>
                  </a:lnTo>
                  <a:lnTo>
                    <a:pt x="218" y="329"/>
                  </a:lnTo>
                  <a:lnTo>
                    <a:pt x="221" y="327"/>
                  </a:lnTo>
                  <a:lnTo>
                    <a:pt x="223" y="326"/>
                  </a:lnTo>
                  <a:lnTo>
                    <a:pt x="225" y="322"/>
                  </a:lnTo>
                  <a:lnTo>
                    <a:pt x="226" y="317"/>
                  </a:lnTo>
                  <a:lnTo>
                    <a:pt x="228" y="272"/>
                  </a:lnTo>
                  <a:lnTo>
                    <a:pt x="228" y="251"/>
                  </a:lnTo>
                  <a:lnTo>
                    <a:pt x="230" y="229"/>
                  </a:lnTo>
                  <a:lnTo>
                    <a:pt x="235" y="203"/>
                  </a:lnTo>
                  <a:lnTo>
                    <a:pt x="239" y="188"/>
                  </a:lnTo>
                  <a:lnTo>
                    <a:pt x="244" y="174"/>
                  </a:lnTo>
                  <a:lnTo>
                    <a:pt x="251" y="160"/>
                  </a:lnTo>
                  <a:lnTo>
                    <a:pt x="260" y="146"/>
                  </a:lnTo>
                  <a:lnTo>
                    <a:pt x="271" y="131"/>
                  </a:lnTo>
                  <a:lnTo>
                    <a:pt x="283" y="119"/>
                  </a:lnTo>
                  <a:lnTo>
                    <a:pt x="299" y="107"/>
                  </a:lnTo>
                  <a:lnTo>
                    <a:pt x="317" y="98"/>
                  </a:lnTo>
                  <a:lnTo>
                    <a:pt x="337" y="89"/>
                  </a:lnTo>
                  <a:lnTo>
                    <a:pt x="358" y="82"/>
                  </a:lnTo>
                  <a:lnTo>
                    <a:pt x="378" y="78"/>
                  </a:lnTo>
                  <a:lnTo>
                    <a:pt x="397" y="78"/>
                  </a:lnTo>
                  <a:lnTo>
                    <a:pt x="417" y="78"/>
                  </a:lnTo>
                  <a:lnTo>
                    <a:pt x="435" y="80"/>
                  </a:lnTo>
                  <a:lnTo>
                    <a:pt x="453" y="83"/>
                  </a:lnTo>
                  <a:lnTo>
                    <a:pt x="470" y="89"/>
                  </a:lnTo>
                  <a:lnTo>
                    <a:pt x="485" y="96"/>
                  </a:lnTo>
                  <a:lnTo>
                    <a:pt x="501" y="103"/>
                  </a:lnTo>
                  <a:lnTo>
                    <a:pt x="513" y="110"/>
                  </a:lnTo>
                  <a:lnTo>
                    <a:pt x="526" y="119"/>
                  </a:lnTo>
                  <a:lnTo>
                    <a:pt x="536" y="126"/>
                  </a:lnTo>
                  <a:lnTo>
                    <a:pt x="544" y="135"/>
                  </a:lnTo>
                  <a:lnTo>
                    <a:pt x="551" y="142"/>
                  </a:lnTo>
                  <a:lnTo>
                    <a:pt x="556" y="149"/>
                  </a:lnTo>
                  <a:lnTo>
                    <a:pt x="622" y="149"/>
                  </a:lnTo>
                  <a:lnTo>
                    <a:pt x="631" y="0"/>
                  </a:lnTo>
                  <a:lnTo>
                    <a:pt x="396" y="7"/>
                  </a:lnTo>
                  <a:lnTo>
                    <a:pt x="390" y="7"/>
                  </a:lnTo>
                  <a:lnTo>
                    <a:pt x="376" y="7"/>
                  </a:lnTo>
                  <a:lnTo>
                    <a:pt x="355" y="10"/>
                  </a:lnTo>
                  <a:lnTo>
                    <a:pt x="330" y="16"/>
                  </a:lnTo>
                  <a:lnTo>
                    <a:pt x="315" y="21"/>
                  </a:lnTo>
                  <a:lnTo>
                    <a:pt x="301" y="28"/>
                  </a:lnTo>
                  <a:lnTo>
                    <a:pt x="287" y="37"/>
                  </a:lnTo>
                  <a:lnTo>
                    <a:pt x="273" y="48"/>
                  </a:lnTo>
                  <a:lnTo>
                    <a:pt x="258" y="60"/>
                  </a:lnTo>
                  <a:lnTo>
                    <a:pt x="244" y="74"/>
                  </a:lnTo>
                  <a:lnTo>
                    <a:pt x="232" y="92"/>
                  </a:lnTo>
                  <a:lnTo>
                    <a:pt x="219" y="114"/>
                  </a:lnTo>
                  <a:lnTo>
                    <a:pt x="157" y="114"/>
                  </a:lnTo>
                  <a:lnTo>
                    <a:pt x="68" y="114"/>
                  </a:lnTo>
                  <a:lnTo>
                    <a:pt x="63" y="108"/>
                  </a:lnTo>
                  <a:lnTo>
                    <a:pt x="11" y="114"/>
                  </a:lnTo>
                  <a:lnTo>
                    <a:pt x="14" y="135"/>
                  </a:lnTo>
                  <a:lnTo>
                    <a:pt x="13" y="135"/>
                  </a:lnTo>
                  <a:lnTo>
                    <a:pt x="7" y="139"/>
                  </a:lnTo>
                  <a:lnTo>
                    <a:pt x="2" y="146"/>
                  </a:lnTo>
                  <a:lnTo>
                    <a:pt x="0" y="151"/>
                  </a:lnTo>
                  <a:lnTo>
                    <a:pt x="0" y="158"/>
                  </a:lnTo>
                  <a:lnTo>
                    <a:pt x="2" y="205"/>
                  </a:lnTo>
                  <a:lnTo>
                    <a:pt x="4" y="240"/>
                  </a:lnTo>
                  <a:lnTo>
                    <a:pt x="6" y="253"/>
                  </a:lnTo>
                  <a:lnTo>
                    <a:pt x="9" y="261"/>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33" name="Freeform 265"/>
            <p:cNvSpPr>
              <a:spLocks/>
            </p:cNvSpPr>
            <p:nvPr/>
          </p:nvSpPr>
          <p:spPr bwMode="auto">
            <a:xfrm>
              <a:off x="4607221" y="3015070"/>
              <a:ext cx="36513" cy="36513"/>
            </a:xfrm>
            <a:custGeom>
              <a:avLst/>
              <a:gdLst>
                <a:gd name="T0" fmla="*/ 36513 w 23"/>
                <a:gd name="T1" fmla="*/ 15875 h 23"/>
                <a:gd name="T2" fmla="*/ 36513 w 23"/>
                <a:gd name="T3" fmla="*/ 15875 h 23"/>
                <a:gd name="T4" fmla="*/ 36513 w 23"/>
                <a:gd name="T5" fmla="*/ 25400 h 23"/>
                <a:gd name="T6" fmla="*/ 31750 w 23"/>
                <a:gd name="T7" fmla="*/ 30163 h 23"/>
                <a:gd name="T8" fmla="*/ 25400 w 23"/>
                <a:gd name="T9" fmla="*/ 33338 h 23"/>
                <a:gd name="T10" fmla="*/ 20638 w 23"/>
                <a:gd name="T11" fmla="*/ 36513 h 23"/>
                <a:gd name="T12" fmla="*/ 20638 w 23"/>
                <a:gd name="T13" fmla="*/ 36513 h 23"/>
                <a:gd name="T14" fmla="*/ 11113 w 23"/>
                <a:gd name="T15" fmla="*/ 33338 h 23"/>
                <a:gd name="T16" fmla="*/ 6350 w 23"/>
                <a:gd name="T17" fmla="*/ 30163 h 23"/>
                <a:gd name="T18" fmla="*/ 0 w 23"/>
                <a:gd name="T19" fmla="*/ 25400 h 23"/>
                <a:gd name="T20" fmla="*/ 0 w 23"/>
                <a:gd name="T21" fmla="*/ 15875 h 23"/>
                <a:gd name="T22" fmla="*/ 0 w 23"/>
                <a:gd name="T23" fmla="*/ 15875 h 23"/>
                <a:gd name="T24" fmla="*/ 0 w 23"/>
                <a:gd name="T25" fmla="*/ 11113 h 23"/>
                <a:gd name="T26" fmla="*/ 6350 w 23"/>
                <a:gd name="T27" fmla="*/ 4763 h 23"/>
                <a:gd name="T28" fmla="*/ 11113 w 23"/>
                <a:gd name="T29" fmla="*/ 0 h 23"/>
                <a:gd name="T30" fmla="*/ 20638 w 23"/>
                <a:gd name="T31" fmla="*/ 0 h 23"/>
                <a:gd name="T32" fmla="*/ 20638 w 23"/>
                <a:gd name="T33" fmla="*/ 0 h 23"/>
                <a:gd name="T34" fmla="*/ 25400 w 23"/>
                <a:gd name="T35" fmla="*/ 0 h 23"/>
                <a:gd name="T36" fmla="*/ 31750 w 23"/>
                <a:gd name="T37" fmla="*/ 4763 h 23"/>
                <a:gd name="T38" fmla="*/ 36513 w 23"/>
                <a:gd name="T39" fmla="*/ 11113 h 23"/>
                <a:gd name="T40" fmla="*/ 36513 w 23"/>
                <a:gd name="T41" fmla="*/ 15875 h 23"/>
                <a:gd name="T42" fmla="*/ 36513 w 23"/>
                <a:gd name="T43" fmla="*/ 15875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 h="23">
                  <a:moveTo>
                    <a:pt x="23" y="10"/>
                  </a:moveTo>
                  <a:lnTo>
                    <a:pt x="23" y="10"/>
                  </a:lnTo>
                  <a:lnTo>
                    <a:pt x="23" y="16"/>
                  </a:lnTo>
                  <a:lnTo>
                    <a:pt x="20" y="19"/>
                  </a:lnTo>
                  <a:lnTo>
                    <a:pt x="16" y="21"/>
                  </a:lnTo>
                  <a:lnTo>
                    <a:pt x="13" y="23"/>
                  </a:lnTo>
                  <a:lnTo>
                    <a:pt x="7" y="21"/>
                  </a:lnTo>
                  <a:lnTo>
                    <a:pt x="4" y="19"/>
                  </a:lnTo>
                  <a:lnTo>
                    <a:pt x="0" y="16"/>
                  </a:lnTo>
                  <a:lnTo>
                    <a:pt x="0" y="10"/>
                  </a:lnTo>
                  <a:lnTo>
                    <a:pt x="0" y="7"/>
                  </a:lnTo>
                  <a:lnTo>
                    <a:pt x="4" y="3"/>
                  </a:lnTo>
                  <a:lnTo>
                    <a:pt x="7" y="0"/>
                  </a:lnTo>
                  <a:lnTo>
                    <a:pt x="13" y="0"/>
                  </a:lnTo>
                  <a:lnTo>
                    <a:pt x="16" y="0"/>
                  </a:lnTo>
                  <a:lnTo>
                    <a:pt x="20" y="3"/>
                  </a:lnTo>
                  <a:lnTo>
                    <a:pt x="23" y="7"/>
                  </a:lnTo>
                  <a:lnTo>
                    <a:pt x="23" y="1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34" name="Freeform 266"/>
            <p:cNvSpPr>
              <a:spLocks/>
            </p:cNvSpPr>
            <p:nvPr/>
          </p:nvSpPr>
          <p:spPr bwMode="auto">
            <a:xfrm>
              <a:off x="4599284" y="2961095"/>
              <a:ext cx="627062" cy="536575"/>
            </a:xfrm>
            <a:custGeom>
              <a:avLst/>
              <a:gdLst>
                <a:gd name="T0" fmla="*/ 30162 w 395"/>
                <a:gd name="T1" fmla="*/ 314325 h 338"/>
                <a:gd name="T2" fmla="*/ 0 w 395"/>
                <a:gd name="T3" fmla="*/ 311150 h 338"/>
                <a:gd name="T4" fmla="*/ 0 w 395"/>
                <a:gd name="T5" fmla="*/ 296863 h 338"/>
                <a:gd name="T6" fmla="*/ 0 w 395"/>
                <a:gd name="T7" fmla="*/ 261938 h 338"/>
                <a:gd name="T8" fmla="*/ 3175 w 395"/>
                <a:gd name="T9" fmla="*/ 236538 h 338"/>
                <a:gd name="T10" fmla="*/ 4762 w 395"/>
                <a:gd name="T11" fmla="*/ 211138 h 338"/>
                <a:gd name="T12" fmla="*/ 14287 w 395"/>
                <a:gd name="T13" fmla="*/ 184150 h 338"/>
                <a:gd name="T14" fmla="*/ 22225 w 395"/>
                <a:gd name="T15" fmla="*/ 155575 h 338"/>
                <a:gd name="T16" fmla="*/ 33337 w 395"/>
                <a:gd name="T17" fmla="*/ 127000 h 338"/>
                <a:gd name="T18" fmla="*/ 50800 w 395"/>
                <a:gd name="T19" fmla="*/ 98425 h 338"/>
                <a:gd name="T20" fmla="*/ 73025 w 395"/>
                <a:gd name="T21" fmla="*/ 73025 h 338"/>
                <a:gd name="T22" fmla="*/ 98425 w 395"/>
                <a:gd name="T23" fmla="*/ 47625 h 338"/>
                <a:gd name="T24" fmla="*/ 130175 w 395"/>
                <a:gd name="T25" fmla="*/ 28575 h 338"/>
                <a:gd name="T26" fmla="*/ 146050 w 395"/>
                <a:gd name="T27" fmla="*/ 19050 h 338"/>
                <a:gd name="T28" fmla="*/ 166687 w 395"/>
                <a:gd name="T29" fmla="*/ 14288 h 338"/>
                <a:gd name="T30" fmla="*/ 185737 w 395"/>
                <a:gd name="T31" fmla="*/ 7938 h 338"/>
                <a:gd name="T32" fmla="*/ 209550 w 395"/>
                <a:gd name="T33" fmla="*/ 3175 h 338"/>
                <a:gd name="T34" fmla="*/ 234950 w 395"/>
                <a:gd name="T35" fmla="*/ 0 h 338"/>
                <a:gd name="T36" fmla="*/ 260350 w 395"/>
                <a:gd name="T37" fmla="*/ 0 h 338"/>
                <a:gd name="T38" fmla="*/ 290512 w 395"/>
                <a:gd name="T39" fmla="*/ 0 h 338"/>
                <a:gd name="T40" fmla="*/ 325437 w 395"/>
                <a:gd name="T41" fmla="*/ 4763 h 338"/>
                <a:gd name="T42" fmla="*/ 365125 w 395"/>
                <a:gd name="T43" fmla="*/ 14288 h 338"/>
                <a:gd name="T44" fmla="*/ 409575 w 395"/>
                <a:gd name="T45" fmla="*/ 28575 h 338"/>
                <a:gd name="T46" fmla="*/ 430212 w 395"/>
                <a:gd name="T47" fmla="*/ 36513 h 338"/>
                <a:gd name="T48" fmla="*/ 452437 w 395"/>
                <a:gd name="T49" fmla="*/ 47625 h 338"/>
                <a:gd name="T50" fmla="*/ 471487 w 395"/>
                <a:gd name="T51" fmla="*/ 61913 h 338"/>
                <a:gd name="T52" fmla="*/ 488950 w 395"/>
                <a:gd name="T53" fmla="*/ 79375 h 338"/>
                <a:gd name="T54" fmla="*/ 506412 w 395"/>
                <a:gd name="T55" fmla="*/ 95250 h 338"/>
                <a:gd name="T56" fmla="*/ 520700 w 395"/>
                <a:gd name="T57" fmla="*/ 115888 h 338"/>
                <a:gd name="T58" fmla="*/ 623887 w 395"/>
                <a:gd name="T59" fmla="*/ 115888 h 338"/>
                <a:gd name="T60" fmla="*/ 627062 w 395"/>
                <a:gd name="T61" fmla="*/ 344488 h 338"/>
                <a:gd name="T62" fmla="*/ 612775 w 395"/>
                <a:gd name="T63" fmla="*/ 355600 h 338"/>
                <a:gd name="T64" fmla="*/ 550862 w 395"/>
                <a:gd name="T65" fmla="*/ 361950 h 338"/>
                <a:gd name="T66" fmla="*/ 542925 w 395"/>
                <a:gd name="T67" fmla="*/ 333375 h 338"/>
                <a:gd name="T68" fmla="*/ 495300 w 395"/>
                <a:gd name="T69" fmla="*/ 344488 h 338"/>
                <a:gd name="T70" fmla="*/ 482600 w 395"/>
                <a:gd name="T71" fmla="*/ 373063 h 338"/>
                <a:gd name="T72" fmla="*/ 466725 w 395"/>
                <a:gd name="T73" fmla="*/ 404813 h 338"/>
                <a:gd name="T74" fmla="*/ 441325 w 395"/>
                <a:gd name="T75" fmla="*/ 441325 h 338"/>
                <a:gd name="T76" fmla="*/ 427037 w 395"/>
                <a:gd name="T77" fmla="*/ 457200 h 338"/>
                <a:gd name="T78" fmla="*/ 409575 w 395"/>
                <a:gd name="T79" fmla="*/ 477838 h 338"/>
                <a:gd name="T80" fmla="*/ 390525 w 395"/>
                <a:gd name="T81" fmla="*/ 492125 h 338"/>
                <a:gd name="T82" fmla="*/ 369887 w 395"/>
                <a:gd name="T83" fmla="*/ 508000 h 338"/>
                <a:gd name="T84" fmla="*/ 344487 w 395"/>
                <a:gd name="T85" fmla="*/ 520700 h 338"/>
                <a:gd name="T86" fmla="*/ 319087 w 395"/>
                <a:gd name="T87" fmla="*/ 528638 h 338"/>
                <a:gd name="T88" fmla="*/ 290512 w 395"/>
                <a:gd name="T89" fmla="*/ 533400 h 338"/>
                <a:gd name="T90" fmla="*/ 260350 w 395"/>
                <a:gd name="T91" fmla="*/ 536575 h 338"/>
                <a:gd name="T92" fmla="*/ 225425 w 395"/>
                <a:gd name="T93" fmla="*/ 533400 h 338"/>
                <a:gd name="T94" fmla="*/ 195262 w 395"/>
                <a:gd name="T95" fmla="*/ 531813 h 338"/>
                <a:gd name="T96" fmla="*/ 169862 w 395"/>
                <a:gd name="T97" fmla="*/ 522288 h 338"/>
                <a:gd name="T98" fmla="*/ 144462 w 395"/>
                <a:gd name="T99" fmla="*/ 511175 h 338"/>
                <a:gd name="T100" fmla="*/ 123825 w 395"/>
                <a:gd name="T101" fmla="*/ 500063 h 338"/>
                <a:gd name="T102" fmla="*/ 104775 w 395"/>
                <a:gd name="T103" fmla="*/ 485775 h 338"/>
                <a:gd name="T104" fmla="*/ 87312 w 395"/>
                <a:gd name="T105" fmla="*/ 468313 h 338"/>
                <a:gd name="T106" fmla="*/ 76200 w 395"/>
                <a:gd name="T107" fmla="*/ 452438 h 338"/>
                <a:gd name="T108" fmla="*/ 61912 w 395"/>
                <a:gd name="T109" fmla="*/ 434975 h 338"/>
                <a:gd name="T110" fmla="*/ 53975 w 395"/>
                <a:gd name="T111" fmla="*/ 417513 h 338"/>
                <a:gd name="T112" fmla="*/ 39687 w 395"/>
                <a:gd name="T113" fmla="*/ 381000 h 338"/>
                <a:gd name="T114" fmla="*/ 33337 w 395"/>
                <a:gd name="T115" fmla="*/ 344488 h 338"/>
                <a:gd name="T116" fmla="*/ 30162 w 395"/>
                <a:gd name="T117" fmla="*/ 314325 h 3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95" h="338">
                  <a:moveTo>
                    <a:pt x="19" y="198"/>
                  </a:moveTo>
                  <a:lnTo>
                    <a:pt x="0" y="196"/>
                  </a:lnTo>
                  <a:lnTo>
                    <a:pt x="0" y="187"/>
                  </a:lnTo>
                  <a:lnTo>
                    <a:pt x="0" y="165"/>
                  </a:lnTo>
                  <a:lnTo>
                    <a:pt x="2" y="149"/>
                  </a:lnTo>
                  <a:lnTo>
                    <a:pt x="3" y="133"/>
                  </a:lnTo>
                  <a:lnTo>
                    <a:pt x="9" y="116"/>
                  </a:lnTo>
                  <a:lnTo>
                    <a:pt x="14" y="98"/>
                  </a:lnTo>
                  <a:lnTo>
                    <a:pt x="21" y="80"/>
                  </a:lnTo>
                  <a:lnTo>
                    <a:pt x="32" y="62"/>
                  </a:lnTo>
                  <a:lnTo>
                    <a:pt x="46" y="46"/>
                  </a:lnTo>
                  <a:lnTo>
                    <a:pt x="62" y="30"/>
                  </a:lnTo>
                  <a:lnTo>
                    <a:pt x="82" y="18"/>
                  </a:lnTo>
                  <a:lnTo>
                    <a:pt x="92" y="12"/>
                  </a:lnTo>
                  <a:lnTo>
                    <a:pt x="105" y="9"/>
                  </a:lnTo>
                  <a:lnTo>
                    <a:pt x="117" y="5"/>
                  </a:lnTo>
                  <a:lnTo>
                    <a:pt x="132" y="2"/>
                  </a:lnTo>
                  <a:lnTo>
                    <a:pt x="148" y="0"/>
                  </a:lnTo>
                  <a:lnTo>
                    <a:pt x="164" y="0"/>
                  </a:lnTo>
                  <a:lnTo>
                    <a:pt x="183" y="0"/>
                  </a:lnTo>
                  <a:lnTo>
                    <a:pt x="205" y="3"/>
                  </a:lnTo>
                  <a:lnTo>
                    <a:pt x="230" y="9"/>
                  </a:lnTo>
                  <a:lnTo>
                    <a:pt x="258" y="18"/>
                  </a:lnTo>
                  <a:lnTo>
                    <a:pt x="271" y="23"/>
                  </a:lnTo>
                  <a:lnTo>
                    <a:pt x="285" y="30"/>
                  </a:lnTo>
                  <a:lnTo>
                    <a:pt x="297" y="39"/>
                  </a:lnTo>
                  <a:lnTo>
                    <a:pt x="308" y="50"/>
                  </a:lnTo>
                  <a:lnTo>
                    <a:pt x="319" y="60"/>
                  </a:lnTo>
                  <a:lnTo>
                    <a:pt x="328" y="73"/>
                  </a:lnTo>
                  <a:lnTo>
                    <a:pt x="393" y="73"/>
                  </a:lnTo>
                  <a:lnTo>
                    <a:pt x="395" y="217"/>
                  </a:lnTo>
                  <a:lnTo>
                    <a:pt x="386" y="224"/>
                  </a:lnTo>
                  <a:lnTo>
                    <a:pt x="347" y="228"/>
                  </a:lnTo>
                  <a:lnTo>
                    <a:pt x="342" y="210"/>
                  </a:lnTo>
                  <a:lnTo>
                    <a:pt x="312" y="217"/>
                  </a:lnTo>
                  <a:lnTo>
                    <a:pt x="304" y="235"/>
                  </a:lnTo>
                  <a:lnTo>
                    <a:pt x="294" y="255"/>
                  </a:lnTo>
                  <a:lnTo>
                    <a:pt x="278" y="278"/>
                  </a:lnTo>
                  <a:lnTo>
                    <a:pt x="269" y="288"/>
                  </a:lnTo>
                  <a:lnTo>
                    <a:pt x="258" y="301"/>
                  </a:lnTo>
                  <a:lnTo>
                    <a:pt x="246" y="310"/>
                  </a:lnTo>
                  <a:lnTo>
                    <a:pt x="233" y="320"/>
                  </a:lnTo>
                  <a:lnTo>
                    <a:pt x="217" y="328"/>
                  </a:lnTo>
                  <a:lnTo>
                    <a:pt x="201" y="333"/>
                  </a:lnTo>
                  <a:lnTo>
                    <a:pt x="183" y="336"/>
                  </a:lnTo>
                  <a:lnTo>
                    <a:pt x="164" y="338"/>
                  </a:lnTo>
                  <a:lnTo>
                    <a:pt x="142" y="336"/>
                  </a:lnTo>
                  <a:lnTo>
                    <a:pt x="123" y="335"/>
                  </a:lnTo>
                  <a:lnTo>
                    <a:pt x="107" y="329"/>
                  </a:lnTo>
                  <a:lnTo>
                    <a:pt x="91" y="322"/>
                  </a:lnTo>
                  <a:lnTo>
                    <a:pt x="78" y="315"/>
                  </a:lnTo>
                  <a:lnTo>
                    <a:pt x="66" y="306"/>
                  </a:lnTo>
                  <a:lnTo>
                    <a:pt x="55" y="295"/>
                  </a:lnTo>
                  <a:lnTo>
                    <a:pt x="48" y="285"/>
                  </a:lnTo>
                  <a:lnTo>
                    <a:pt x="39" y="274"/>
                  </a:lnTo>
                  <a:lnTo>
                    <a:pt x="34" y="263"/>
                  </a:lnTo>
                  <a:lnTo>
                    <a:pt x="25" y="240"/>
                  </a:lnTo>
                  <a:lnTo>
                    <a:pt x="21" y="217"/>
                  </a:lnTo>
                  <a:lnTo>
                    <a:pt x="19" y="1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35" name="Freeform 267"/>
            <p:cNvSpPr>
              <a:spLocks/>
            </p:cNvSpPr>
            <p:nvPr/>
          </p:nvSpPr>
          <p:spPr bwMode="auto">
            <a:xfrm>
              <a:off x="4621509" y="3056345"/>
              <a:ext cx="458787" cy="450850"/>
            </a:xfrm>
            <a:custGeom>
              <a:avLst/>
              <a:gdLst>
                <a:gd name="T0" fmla="*/ 458787 w 289"/>
                <a:gd name="T1" fmla="*/ 249238 h 284"/>
                <a:gd name="T2" fmla="*/ 449262 w 289"/>
                <a:gd name="T3" fmla="*/ 292100 h 284"/>
                <a:gd name="T4" fmla="*/ 433387 w 289"/>
                <a:gd name="T5" fmla="*/ 331788 h 284"/>
                <a:gd name="T6" fmla="*/ 407987 w 289"/>
                <a:gd name="T7" fmla="*/ 368300 h 284"/>
                <a:gd name="T8" fmla="*/ 376237 w 289"/>
                <a:gd name="T9" fmla="*/ 400050 h 284"/>
                <a:gd name="T10" fmla="*/ 339725 w 289"/>
                <a:gd name="T11" fmla="*/ 422275 h 284"/>
                <a:gd name="T12" fmla="*/ 296862 w 289"/>
                <a:gd name="T13" fmla="*/ 438150 h 284"/>
                <a:gd name="T14" fmla="*/ 254000 w 289"/>
                <a:gd name="T15" fmla="*/ 447675 h 284"/>
                <a:gd name="T16" fmla="*/ 206375 w 289"/>
                <a:gd name="T17" fmla="*/ 447675 h 284"/>
                <a:gd name="T18" fmla="*/ 161925 w 289"/>
                <a:gd name="T19" fmla="*/ 438150 h 284"/>
                <a:gd name="T20" fmla="*/ 122237 w 289"/>
                <a:gd name="T21" fmla="*/ 422275 h 284"/>
                <a:gd name="T22" fmla="*/ 84137 w 289"/>
                <a:gd name="T23" fmla="*/ 400050 h 284"/>
                <a:gd name="T24" fmla="*/ 53975 w 289"/>
                <a:gd name="T25" fmla="*/ 368300 h 284"/>
                <a:gd name="T26" fmla="*/ 28575 w 289"/>
                <a:gd name="T27" fmla="*/ 331788 h 284"/>
                <a:gd name="T28" fmla="*/ 11112 w 289"/>
                <a:gd name="T29" fmla="*/ 292100 h 284"/>
                <a:gd name="T30" fmla="*/ 3175 w 289"/>
                <a:gd name="T31" fmla="*/ 249238 h 284"/>
                <a:gd name="T32" fmla="*/ 3175 w 289"/>
                <a:gd name="T33" fmla="*/ 204788 h 284"/>
                <a:gd name="T34" fmla="*/ 11112 w 289"/>
                <a:gd name="T35" fmla="*/ 158750 h 284"/>
                <a:gd name="T36" fmla="*/ 28575 w 289"/>
                <a:gd name="T37" fmla="*/ 119063 h 284"/>
                <a:gd name="T38" fmla="*/ 53975 w 289"/>
                <a:gd name="T39" fmla="*/ 82550 h 284"/>
                <a:gd name="T40" fmla="*/ 84137 w 289"/>
                <a:gd name="T41" fmla="*/ 53975 h 284"/>
                <a:gd name="T42" fmla="*/ 122237 w 289"/>
                <a:gd name="T43" fmla="*/ 28575 h 284"/>
                <a:gd name="T44" fmla="*/ 161925 w 289"/>
                <a:gd name="T45" fmla="*/ 12700 h 284"/>
                <a:gd name="T46" fmla="*/ 206375 w 289"/>
                <a:gd name="T47" fmla="*/ 3175 h 284"/>
                <a:gd name="T48" fmla="*/ 254000 w 289"/>
                <a:gd name="T49" fmla="*/ 3175 h 284"/>
                <a:gd name="T50" fmla="*/ 296862 w 289"/>
                <a:gd name="T51" fmla="*/ 12700 h 284"/>
                <a:gd name="T52" fmla="*/ 339725 w 289"/>
                <a:gd name="T53" fmla="*/ 28575 h 284"/>
                <a:gd name="T54" fmla="*/ 376237 w 289"/>
                <a:gd name="T55" fmla="*/ 53975 h 284"/>
                <a:gd name="T56" fmla="*/ 407987 w 289"/>
                <a:gd name="T57" fmla="*/ 82550 h 284"/>
                <a:gd name="T58" fmla="*/ 433387 w 289"/>
                <a:gd name="T59" fmla="*/ 119063 h 284"/>
                <a:gd name="T60" fmla="*/ 449262 w 289"/>
                <a:gd name="T61" fmla="*/ 158750 h 284"/>
                <a:gd name="T62" fmla="*/ 458787 w 289"/>
                <a:gd name="T63" fmla="*/ 204788 h 28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89" h="284">
                  <a:moveTo>
                    <a:pt x="289" y="143"/>
                  </a:moveTo>
                  <a:lnTo>
                    <a:pt x="289" y="157"/>
                  </a:lnTo>
                  <a:lnTo>
                    <a:pt x="287" y="171"/>
                  </a:lnTo>
                  <a:lnTo>
                    <a:pt x="283" y="184"/>
                  </a:lnTo>
                  <a:lnTo>
                    <a:pt x="278" y="196"/>
                  </a:lnTo>
                  <a:lnTo>
                    <a:pt x="273" y="209"/>
                  </a:lnTo>
                  <a:lnTo>
                    <a:pt x="265" y="221"/>
                  </a:lnTo>
                  <a:lnTo>
                    <a:pt x="257" y="232"/>
                  </a:lnTo>
                  <a:lnTo>
                    <a:pt x="248" y="243"/>
                  </a:lnTo>
                  <a:lnTo>
                    <a:pt x="237" y="252"/>
                  </a:lnTo>
                  <a:lnTo>
                    <a:pt x="226" y="259"/>
                  </a:lnTo>
                  <a:lnTo>
                    <a:pt x="214" y="266"/>
                  </a:lnTo>
                  <a:lnTo>
                    <a:pt x="201" y="273"/>
                  </a:lnTo>
                  <a:lnTo>
                    <a:pt x="187" y="276"/>
                  </a:lnTo>
                  <a:lnTo>
                    <a:pt x="175" y="280"/>
                  </a:lnTo>
                  <a:lnTo>
                    <a:pt x="160" y="282"/>
                  </a:lnTo>
                  <a:lnTo>
                    <a:pt x="144" y="284"/>
                  </a:lnTo>
                  <a:lnTo>
                    <a:pt x="130" y="282"/>
                  </a:lnTo>
                  <a:lnTo>
                    <a:pt x="116" y="280"/>
                  </a:lnTo>
                  <a:lnTo>
                    <a:pt x="102" y="276"/>
                  </a:lnTo>
                  <a:lnTo>
                    <a:pt x="89" y="273"/>
                  </a:lnTo>
                  <a:lnTo>
                    <a:pt x="77" y="266"/>
                  </a:lnTo>
                  <a:lnTo>
                    <a:pt x="64" y="259"/>
                  </a:lnTo>
                  <a:lnTo>
                    <a:pt x="53" y="252"/>
                  </a:lnTo>
                  <a:lnTo>
                    <a:pt x="43" y="243"/>
                  </a:lnTo>
                  <a:lnTo>
                    <a:pt x="34" y="232"/>
                  </a:lnTo>
                  <a:lnTo>
                    <a:pt x="25" y="221"/>
                  </a:lnTo>
                  <a:lnTo>
                    <a:pt x="18" y="209"/>
                  </a:lnTo>
                  <a:lnTo>
                    <a:pt x="12" y="196"/>
                  </a:lnTo>
                  <a:lnTo>
                    <a:pt x="7" y="184"/>
                  </a:lnTo>
                  <a:lnTo>
                    <a:pt x="4" y="171"/>
                  </a:lnTo>
                  <a:lnTo>
                    <a:pt x="2" y="157"/>
                  </a:lnTo>
                  <a:lnTo>
                    <a:pt x="0" y="143"/>
                  </a:lnTo>
                  <a:lnTo>
                    <a:pt x="2" y="129"/>
                  </a:lnTo>
                  <a:lnTo>
                    <a:pt x="4" y="114"/>
                  </a:lnTo>
                  <a:lnTo>
                    <a:pt x="7" y="100"/>
                  </a:lnTo>
                  <a:lnTo>
                    <a:pt x="12" y="88"/>
                  </a:lnTo>
                  <a:lnTo>
                    <a:pt x="18" y="75"/>
                  </a:lnTo>
                  <a:lnTo>
                    <a:pt x="25" y="63"/>
                  </a:lnTo>
                  <a:lnTo>
                    <a:pt x="34" y="52"/>
                  </a:lnTo>
                  <a:lnTo>
                    <a:pt x="43" y="43"/>
                  </a:lnTo>
                  <a:lnTo>
                    <a:pt x="53" y="34"/>
                  </a:lnTo>
                  <a:lnTo>
                    <a:pt x="64" y="25"/>
                  </a:lnTo>
                  <a:lnTo>
                    <a:pt x="77" y="18"/>
                  </a:lnTo>
                  <a:lnTo>
                    <a:pt x="89" y="13"/>
                  </a:lnTo>
                  <a:lnTo>
                    <a:pt x="102" y="8"/>
                  </a:lnTo>
                  <a:lnTo>
                    <a:pt x="116" y="4"/>
                  </a:lnTo>
                  <a:lnTo>
                    <a:pt x="130" y="2"/>
                  </a:lnTo>
                  <a:lnTo>
                    <a:pt x="144" y="0"/>
                  </a:lnTo>
                  <a:lnTo>
                    <a:pt x="160" y="2"/>
                  </a:lnTo>
                  <a:lnTo>
                    <a:pt x="175" y="4"/>
                  </a:lnTo>
                  <a:lnTo>
                    <a:pt x="187" y="8"/>
                  </a:lnTo>
                  <a:lnTo>
                    <a:pt x="201" y="13"/>
                  </a:lnTo>
                  <a:lnTo>
                    <a:pt x="214" y="18"/>
                  </a:lnTo>
                  <a:lnTo>
                    <a:pt x="226" y="25"/>
                  </a:lnTo>
                  <a:lnTo>
                    <a:pt x="237" y="34"/>
                  </a:lnTo>
                  <a:lnTo>
                    <a:pt x="248" y="43"/>
                  </a:lnTo>
                  <a:lnTo>
                    <a:pt x="257" y="52"/>
                  </a:lnTo>
                  <a:lnTo>
                    <a:pt x="265" y="63"/>
                  </a:lnTo>
                  <a:lnTo>
                    <a:pt x="273" y="75"/>
                  </a:lnTo>
                  <a:lnTo>
                    <a:pt x="278" y="88"/>
                  </a:lnTo>
                  <a:lnTo>
                    <a:pt x="283" y="100"/>
                  </a:lnTo>
                  <a:lnTo>
                    <a:pt x="287" y="114"/>
                  </a:lnTo>
                  <a:lnTo>
                    <a:pt x="289" y="129"/>
                  </a:lnTo>
                  <a:lnTo>
                    <a:pt x="289" y="143"/>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36" name="Freeform 268"/>
            <p:cNvSpPr>
              <a:spLocks/>
            </p:cNvSpPr>
            <p:nvPr/>
          </p:nvSpPr>
          <p:spPr bwMode="auto">
            <a:xfrm>
              <a:off x="4592934" y="2954745"/>
              <a:ext cx="628650" cy="538163"/>
            </a:xfrm>
            <a:custGeom>
              <a:avLst/>
              <a:gdLst>
                <a:gd name="T0" fmla="*/ 0 w 396"/>
                <a:gd name="T1" fmla="*/ 311150 h 339"/>
                <a:gd name="T2" fmla="*/ 0 w 396"/>
                <a:gd name="T3" fmla="*/ 296863 h 339"/>
                <a:gd name="T4" fmla="*/ 3175 w 396"/>
                <a:gd name="T5" fmla="*/ 238125 h 339"/>
                <a:gd name="T6" fmla="*/ 14288 w 396"/>
                <a:gd name="T7" fmla="*/ 184150 h 339"/>
                <a:gd name="T8" fmla="*/ 34925 w 396"/>
                <a:gd name="T9" fmla="*/ 127000 h 339"/>
                <a:gd name="T10" fmla="*/ 74613 w 396"/>
                <a:gd name="T11" fmla="*/ 74613 h 339"/>
                <a:gd name="T12" fmla="*/ 130175 w 396"/>
                <a:gd name="T13" fmla="*/ 28575 h 339"/>
                <a:gd name="T14" fmla="*/ 166688 w 396"/>
                <a:gd name="T15" fmla="*/ 14288 h 339"/>
                <a:gd name="T16" fmla="*/ 209550 w 396"/>
                <a:gd name="T17" fmla="*/ 3175 h 339"/>
                <a:gd name="T18" fmla="*/ 260350 w 396"/>
                <a:gd name="T19" fmla="*/ 0 h 339"/>
                <a:gd name="T20" fmla="*/ 292100 w 396"/>
                <a:gd name="T21" fmla="*/ 0 h 339"/>
                <a:gd name="T22" fmla="*/ 365125 w 396"/>
                <a:gd name="T23" fmla="*/ 14288 h 339"/>
                <a:gd name="T24" fmla="*/ 430213 w 396"/>
                <a:gd name="T25" fmla="*/ 36513 h 339"/>
                <a:gd name="T26" fmla="*/ 473075 w 396"/>
                <a:gd name="T27" fmla="*/ 61913 h 339"/>
                <a:gd name="T28" fmla="*/ 506413 w 396"/>
                <a:gd name="T29" fmla="*/ 96838 h 339"/>
                <a:gd name="T30" fmla="*/ 625475 w 396"/>
                <a:gd name="T31" fmla="*/ 115888 h 339"/>
                <a:gd name="T32" fmla="*/ 614363 w 396"/>
                <a:gd name="T33" fmla="*/ 357188 h 339"/>
                <a:gd name="T34" fmla="*/ 542925 w 396"/>
                <a:gd name="T35" fmla="*/ 333375 h 339"/>
                <a:gd name="T36" fmla="*/ 495300 w 396"/>
                <a:gd name="T37" fmla="*/ 346075 h 339"/>
                <a:gd name="T38" fmla="*/ 466725 w 396"/>
                <a:gd name="T39" fmla="*/ 404813 h 339"/>
                <a:gd name="T40" fmla="*/ 427038 w 396"/>
                <a:gd name="T41" fmla="*/ 458788 h 339"/>
                <a:gd name="T42" fmla="*/ 390525 w 396"/>
                <a:gd name="T43" fmla="*/ 492125 h 339"/>
                <a:gd name="T44" fmla="*/ 346075 w 396"/>
                <a:gd name="T45" fmla="*/ 520700 h 339"/>
                <a:gd name="T46" fmla="*/ 292100 w 396"/>
                <a:gd name="T47" fmla="*/ 534988 h 339"/>
                <a:gd name="T48" fmla="*/ 260350 w 396"/>
                <a:gd name="T49" fmla="*/ 538163 h 339"/>
                <a:gd name="T50" fmla="*/ 195263 w 396"/>
                <a:gd name="T51" fmla="*/ 531813 h 339"/>
                <a:gd name="T52" fmla="*/ 144463 w 396"/>
                <a:gd name="T53" fmla="*/ 512763 h 339"/>
                <a:gd name="T54" fmla="*/ 104775 w 396"/>
                <a:gd name="T55" fmla="*/ 487363 h 339"/>
                <a:gd name="T56" fmla="*/ 76200 w 396"/>
                <a:gd name="T57" fmla="*/ 452438 h 339"/>
                <a:gd name="T58" fmla="*/ 53975 w 396"/>
                <a:gd name="T59" fmla="*/ 419100 h 339"/>
                <a:gd name="T60" fmla="*/ 34925 w 396"/>
                <a:gd name="T61" fmla="*/ 346075 h 339"/>
                <a:gd name="T62" fmla="*/ 31750 w 396"/>
                <a:gd name="T63" fmla="*/ 314325 h 33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6" h="339">
                  <a:moveTo>
                    <a:pt x="20" y="198"/>
                  </a:moveTo>
                  <a:lnTo>
                    <a:pt x="0" y="196"/>
                  </a:lnTo>
                  <a:lnTo>
                    <a:pt x="0" y="187"/>
                  </a:lnTo>
                  <a:lnTo>
                    <a:pt x="0" y="166"/>
                  </a:lnTo>
                  <a:lnTo>
                    <a:pt x="2" y="150"/>
                  </a:lnTo>
                  <a:lnTo>
                    <a:pt x="4" y="134"/>
                  </a:lnTo>
                  <a:lnTo>
                    <a:pt x="9" y="116"/>
                  </a:lnTo>
                  <a:lnTo>
                    <a:pt x="14" y="98"/>
                  </a:lnTo>
                  <a:lnTo>
                    <a:pt x="22" y="80"/>
                  </a:lnTo>
                  <a:lnTo>
                    <a:pt x="32" y="63"/>
                  </a:lnTo>
                  <a:lnTo>
                    <a:pt x="47" y="47"/>
                  </a:lnTo>
                  <a:lnTo>
                    <a:pt x="63" y="31"/>
                  </a:lnTo>
                  <a:lnTo>
                    <a:pt x="82" y="18"/>
                  </a:lnTo>
                  <a:lnTo>
                    <a:pt x="93" y="13"/>
                  </a:lnTo>
                  <a:lnTo>
                    <a:pt x="105" y="9"/>
                  </a:lnTo>
                  <a:lnTo>
                    <a:pt x="118" y="6"/>
                  </a:lnTo>
                  <a:lnTo>
                    <a:pt x="132" y="2"/>
                  </a:lnTo>
                  <a:lnTo>
                    <a:pt x="148" y="0"/>
                  </a:lnTo>
                  <a:lnTo>
                    <a:pt x="164" y="0"/>
                  </a:lnTo>
                  <a:lnTo>
                    <a:pt x="184" y="0"/>
                  </a:lnTo>
                  <a:lnTo>
                    <a:pt x="205" y="4"/>
                  </a:lnTo>
                  <a:lnTo>
                    <a:pt x="230" y="9"/>
                  </a:lnTo>
                  <a:lnTo>
                    <a:pt x="258" y="18"/>
                  </a:lnTo>
                  <a:lnTo>
                    <a:pt x="271" y="23"/>
                  </a:lnTo>
                  <a:lnTo>
                    <a:pt x="285" y="31"/>
                  </a:lnTo>
                  <a:lnTo>
                    <a:pt x="298" y="39"/>
                  </a:lnTo>
                  <a:lnTo>
                    <a:pt x="308" y="50"/>
                  </a:lnTo>
                  <a:lnTo>
                    <a:pt x="319" y="61"/>
                  </a:lnTo>
                  <a:lnTo>
                    <a:pt x="328" y="73"/>
                  </a:lnTo>
                  <a:lnTo>
                    <a:pt x="394" y="73"/>
                  </a:lnTo>
                  <a:lnTo>
                    <a:pt x="396" y="218"/>
                  </a:lnTo>
                  <a:lnTo>
                    <a:pt x="387" y="225"/>
                  </a:lnTo>
                  <a:lnTo>
                    <a:pt x="348" y="228"/>
                  </a:lnTo>
                  <a:lnTo>
                    <a:pt x="342" y="210"/>
                  </a:lnTo>
                  <a:lnTo>
                    <a:pt x="312" y="218"/>
                  </a:lnTo>
                  <a:lnTo>
                    <a:pt x="305" y="235"/>
                  </a:lnTo>
                  <a:lnTo>
                    <a:pt x="294" y="255"/>
                  </a:lnTo>
                  <a:lnTo>
                    <a:pt x="278" y="278"/>
                  </a:lnTo>
                  <a:lnTo>
                    <a:pt x="269" y="289"/>
                  </a:lnTo>
                  <a:lnTo>
                    <a:pt x="258" y="301"/>
                  </a:lnTo>
                  <a:lnTo>
                    <a:pt x="246" y="310"/>
                  </a:lnTo>
                  <a:lnTo>
                    <a:pt x="234" y="321"/>
                  </a:lnTo>
                  <a:lnTo>
                    <a:pt x="218" y="328"/>
                  </a:lnTo>
                  <a:lnTo>
                    <a:pt x="201" y="333"/>
                  </a:lnTo>
                  <a:lnTo>
                    <a:pt x="184" y="337"/>
                  </a:lnTo>
                  <a:lnTo>
                    <a:pt x="164" y="339"/>
                  </a:lnTo>
                  <a:lnTo>
                    <a:pt x="143" y="337"/>
                  </a:lnTo>
                  <a:lnTo>
                    <a:pt x="123" y="335"/>
                  </a:lnTo>
                  <a:lnTo>
                    <a:pt x="107" y="330"/>
                  </a:lnTo>
                  <a:lnTo>
                    <a:pt x="91" y="323"/>
                  </a:lnTo>
                  <a:lnTo>
                    <a:pt x="79" y="316"/>
                  </a:lnTo>
                  <a:lnTo>
                    <a:pt x="66" y="307"/>
                  </a:lnTo>
                  <a:lnTo>
                    <a:pt x="55" y="296"/>
                  </a:lnTo>
                  <a:lnTo>
                    <a:pt x="48" y="285"/>
                  </a:lnTo>
                  <a:lnTo>
                    <a:pt x="39" y="275"/>
                  </a:lnTo>
                  <a:lnTo>
                    <a:pt x="34" y="264"/>
                  </a:lnTo>
                  <a:lnTo>
                    <a:pt x="25" y="241"/>
                  </a:lnTo>
                  <a:lnTo>
                    <a:pt x="22" y="218"/>
                  </a:lnTo>
                  <a:lnTo>
                    <a:pt x="20" y="19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37" name="Freeform 269"/>
            <p:cNvSpPr>
              <a:spLocks/>
            </p:cNvSpPr>
            <p:nvPr/>
          </p:nvSpPr>
          <p:spPr bwMode="auto">
            <a:xfrm>
              <a:off x="4615159" y="3051583"/>
              <a:ext cx="458787" cy="449262"/>
            </a:xfrm>
            <a:custGeom>
              <a:avLst/>
              <a:gdLst>
                <a:gd name="T0" fmla="*/ 458787 w 289"/>
                <a:gd name="T1" fmla="*/ 225425 h 283"/>
                <a:gd name="T2" fmla="*/ 455612 w 289"/>
                <a:gd name="T3" fmla="*/ 271462 h 283"/>
                <a:gd name="T4" fmla="*/ 441325 w 289"/>
                <a:gd name="T5" fmla="*/ 311150 h 283"/>
                <a:gd name="T6" fmla="*/ 422275 w 289"/>
                <a:gd name="T7" fmla="*/ 350837 h 283"/>
                <a:gd name="T8" fmla="*/ 393700 w 289"/>
                <a:gd name="T9" fmla="*/ 384175 h 283"/>
                <a:gd name="T10" fmla="*/ 360362 w 289"/>
                <a:gd name="T11" fmla="*/ 409575 h 283"/>
                <a:gd name="T12" fmla="*/ 320675 w 289"/>
                <a:gd name="T13" fmla="*/ 431800 h 283"/>
                <a:gd name="T14" fmla="*/ 277812 w 289"/>
                <a:gd name="T15" fmla="*/ 442912 h 283"/>
                <a:gd name="T16" fmla="*/ 230187 w 289"/>
                <a:gd name="T17" fmla="*/ 449262 h 283"/>
                <a:gd name="T18" fmla="*/ 206375 w 289"/>
                <a:gd name="T19" fmla="*/ 446087 h 283"/>
                <a:gd name="T20" fmla="*/ 161925 w 289"/>
                <a:gd name="T21" fmla="*/ 438150 h 283"/>
                <a:gd name="T22" fmla="*/ 122237 w 289"/>
                <a:gd name="T23" fmla="*/ 420687 h 283"/>
                <a:gd name="T24" fmla="*/ 85725 w 289"/>
                <a:gd name="T25" fmla="*/ 398462 h 283"/>
                <a:gd name="T26" fmla="*/ 53975 w 289"/>
                <a:gd name="T27" fmla="*/ 366712 h 283"/>
                <a:gd name="T28" fmla="*/ 28575 w 289"/>
                <a:gd name="T29" fmla="*/ 330200 h 283"/>
                <a:gd name="T30" fmla="*/ 12700 w 289"/>
                <a:gd name="T31" fmla="*/ 290512 h 283"/>
                <a:gd name="T32" fmla="*/ 3175 w 289"/>
                <a:gd name="T33" fmla="*/ 249237 h 283"/>
                <a:gd name="T34" fmla="*/ 0 w 289"/>
                <a:gd name="T35" fmla="*/ 225425 h 283"/>
                <a:gd name="T36" fmla="*/ 6350 w 289"/>
                <a:gd name="T37" fmla="*/ 180975 h 283"/>
                <a:gd name="T38" fmla="*/ 20637 w 289"/>
                <a:gd name="T39" fmla="*/ 138112 h 283"/>
                <a:gd name="T40" fmla="*/ 39687 w 289"/>
                <a:gd name="T41" fmla="*/ 98425 h 283"/>
                <a:gd name="T42" fmla="*/ 68262 w 289"/>
                <a:gd name="T43" fmla="*/ 68262 h 283"/>
                <a:gd name="T44" fmla="*/ 103187 w 289"/>
                <a:gd name="T45" fmla="*/ 39687 h 283"/>
                <a:gd name="T46" fmla="*/ 142875 w 289"/>
                <a:gd name="T47" fmla="*/ 19050 h 283"/>
                <a:gd name="T48" fmla="*/ 184150 w 289"/>
                <a:gd name="T49" fmla="*/ 4762 h 283"/>
                <a:gd name="T50" fmla="*/ 230187 w 289"/>
                <a:gd name="T51" fmla="*/ 0 h 283"/>
                <a:gd name="T52" fmla="*/ 255587 w 289"/>
                <a:gd name="T53" fmla="*/ 3175 h 283"/>
                <a:gd name="T54" fmla="*/ 296862 w 289"/>
                <a:gd name="T55" fmla="*/ 11112 h 283"/>
                <a:gd name="T56" fmla="*/ 339725 w 289"/>
                <a:gd name="T57" fmla="*/ 28575 h 283"/>
                <a:gd name="T58" fmla="*/ 376237 w 289"/>
                <a:gd name="T59" fmla="*/ 53975 h 283"/>
                <a:gd name="T60" fmla="*/ 407987 w 289"/>
                <a:gd name="T61" fmla="*/ 80962 h 283"/>
                <a:gd name="T62" fmla="*/ 433387 w 289"/>
                <a:gd name="T63" fmla="*/ 119062 h 283"/>
                <a:gd name="T64" fmla="*/ 450850 w 289"/>
                <a:gd name="T65" fmla="*/ 158750 h 283"/>
                <a:gd name="T66" fmla="*/ 458787 w 289"/>
                <a:gd name="T67" fmla="*/ 203200 h 283"/>
                <a:gd name="T68" fmla="*/ 458787 w 289"/>
                <a:gd name="T69" fmla="*/ 225425 h 2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9" h="283">
                  <a:moveTo>
                    <a:pt x="289" y="142"/>
                  </a:moveTo>
                  <a:lnTo>
                    <a:pt x="289" y="142"/>
                  </a:lnTo>
                  <a:lnTo>
                    <a:pt x="289" y="157"/>
                  </a:lnTo>
                  <a:lnTo>
                    <a:pt x="287" y="171"/>
                  </a:lnTo>
                  <a:lnTo>
                    <a:pt x="284" y="183"/>
                  </a:lnTo>
                  <a:lnTo>
                    <a:pt x="278" y="196"/>
                  </a:lnTo>
                  <a:lnTo>
                    <a:pt x="273" y="208"/>
                  </a:lnTo>
                  <a:lnTo>
                    <a:pt x="266" y="221"/>
                  </a:lnTo>
                  <a:lnTo>
                    <a:pt x="257" y="231"/>
                  </a:lnTo>
                  <a:lnTo>
                    <a:pt x="248" y="242"/>
                  </a:lnTo>
                  <a:lnTo>
                    <a:pt x="237" y="251"/>
                  </a:lnTo>
                  <a:lnTo>
                    <a:pt x="227" y="258"/>
                  </a:lnTo>
                  <a:lnTo>
                    <a:pt x="214" y="265"/>
                  </a:lnTo>
                  <a:lnTo>
                    <a:pt x="202" y="272"/>
                  </a:lnTo>
                  <a:lnTo>
                    <a:pt x="187" y="276"/>
                  </a:lnTo>
                  <a:lnTo>
                    <a:pt x="175" y="279"/>
                  </a:lnTo>
                  <a:lnTo>
                    <a:pt x="161" y="281"/>
                  </a:lnTo>
                  <a:lnTo>
                    <a:pt x="145" y="283"/>
                  </a:lnTo>
                  <a:lnTo>
                    <a:pt x="130" y="281"/>
                  </a:lnTo>
                  <a:lnTo>
                    <a:pt x="116" y="279"/>
                  </a:lnTo>
                  <a:lnTo>
                    <a:pt x="102" y="276"/>
                  </a:lnTo>
                  <a:lnTo>
                    <a:pt x="90" y="272"/>
                  </a:lnTo>
                  <a:lnTo>
                    <a:pt x="77" y="265"/>
                  </a:lnTo>
                  <a:lnTo>
                    <a:pt x="65" y="258"/>
                  </a:lnTo>
                  <a:lnTo>
                    <a:pt x="54" y="251"/>
                  </a:lnTo>
                  <a:lnTo>
                    <a:pt x="43" y="242"/>
                  </a:lnTo>
                  <a:lnTo>
                    <a:pt x="34" y="231"/>
                  </a:lnTo>
                  <a:lnTo>
                    <a:pt x="25" y="221"/>
                  </a:lnTo>
                  <a:lnTo>
                    <a:pt x="18" y="208"/>
                  </a:lnTo>
                  <a:lnTo>
                    <a:pt x="13" y="196"/>
                  </a:lnTo>
                  <a:lnTo>
                    <a:pt x="8" y="183"/>
                  </a:lnTo>
                  <a:lnTo>
                    <a:pt x="4" y="171"/>
                  </a:lnTo>
                  <a:lnTo>
                    <a:pt x="2" y="157"/>
                  </a:lnTo>
                  <a:lnTo>
                    <a:pt x="0" y="142"/>
                  </a:lnTo>
                  <a:lnTo>
                    <a:pt x="2" y="128"/>
                  </a:lnTo>
                  <a:lnTo>
                    <a:pt x="4" y="114"/>
                  </a:lnTo>
                  <a:lnTo>
                    <a:pt x="8" y="100"/>
                  </a:lnTo>
                  <a:lnTo>
                    <a:pt x="13" y="87"/>
                  </a:lnTo>
                  <a:lnTo>
                    <a:pt x="18" y="75"/>
                  </a:lnTo>
                  <a:lnTo>
                    <a:pt x="25" y="62"/>
                  </a:lnTo>
                  <a:lnTo>
                    <a:pt x="34" y="51"/>
                  </a:lnTo>
                  <a:lnTo>
                    <a:pt x="43" y="43"/>
                  </a:lnTo>
                  <a:lnTo>
                    <a:pt x="54" y="34"/>
                  </a:lnTo>
                  <a:lnTo>
                    <a:pt x="65" y="25"/>
                  </a:lnTo>
                  <a:lnTo>
                    <a:pt x="77" y="18"/>
                  </a:lnTo>
                  <a:lnTo>
                    <a:pt x="90" y="12"/>
                  </a:lnTo>
                  <a:lnTo>
                    <a:pt x="102" y="7"/>
                  </a:lnTo>
                  <a:lnTo>
                    <a:pt x="116" y="3"/>
                  </a:lnTo>
                  <a:lnTo>
                    <a:pt x="130" y="2"/>
                  </a:lnTo>
                  <a:lnTo>
                    <a:pt x="145" y="0"/>
                  </a:lnTo>
                  <a:lnTo>
                    <a:pt x="161" y="2"/>
                  </a:lnTo>
                  <a:lnTo>
                    <a:pt x="175" y="3"/>
                  </a:lnTo>
                  <a:lnTo>
                    <a:pt x="187" y="7"/>
                  </a:lnTo>
                  <a:lnTo>
                    <a:pt x="202" y="12"/>
                  </a:lnTo>
                  <a:lnTo>
                    <a:pt x="214" y="18"/>
                  </a:lnTo>
                  <a:lnTo>
                    <a:pt x="227" y="25"/>
                  </a:lnTo>
                  <a:lnTo>
                    <a:pt x="237" y="34"/>
                  </a:lnTo>
                  <a:lnTo>
                    <a:pt x="248" y="43"/>
                  </a:lnTo>
                  <a:lnTo>
                    <a:pt x="257" y="51"/>
                  </a:lnTo>
                  <a:lnTo>
                    <a:pt x="266" y="62"/>
                  </a:lnTo>
                  <a:lnTo>
                    <a:pt x="273" y="75"/>
                  </a:lnTo>
                  <a:lnTo>
                    <a:pt x="278" y="87"/>
                  </a:lnTo>
                  <a:lnTo>
                    <a:pt x="284" y="100"/>
                  </a:lnTo>
                  <a:lnTo>
                    <a:pt x="287" y="114"/>
                  </a:lnTo>
                  <a:lnTo>
                    <a:pt x="289" y="128"/>
                  </a:lnTo>
                  <a:lnTo>
                    <a:pt x="289" y="142"/>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38" name="Freeform 270"/>
            <p:cNvSpPr>
              <a:spLocks/>
            </p:cNvSpPr>
            <p:nvPr/>
          </p:nvSpPr>
          <p:spPr bwMode="auto">
            <a:xfrm>
              <a:off x="4729459" y="3161120"/>
              <a:ext cx="242887" cy="241300"/>
            </a:xfrm>
            <a:custGeom>
              <a:avLst/>
              <a:gdLst>
                <a:gd name="T0" fmla="*/ 242887 w 153"/>
                <a:gd name="T1" fmla="*/ 122238 h 152"/>
                <a:gd name="T2" fmla="*/ 239712 w 153"/>
                <a:gd name="T3" fmla="*/ 144463 h 152"/>
                <a:gd name="T4" fmla="*/ 234950 w 153"/>
                <a:gd name="T5" fmla="*/ 166688 h 152"/>
                <a:gd name="T6" fmla="*/ 222250 w 153"/>
                <a:gd name="T7" fmla="*/ 190500 h 152"/>
                <a:gd name="T8" fmla="*/ 209550 w 153"/>
                <a:gd name="T9" fmla="*/ 206375 h 152"/>
                <a:gd name="T10" fmla="*/ 188912 w 153"/>
                <a:gd name="T11" fmla="*/ 220663 h 152"/>
                <a:gd name="T12" fmla="*/ 169862 w 153"/>
                <a:gd name="T13" fmla="*/ 231775 h 152"/>
                <a:gd name="T14" fmla="*/ 146050 w 153"/>
                <a:gd name="T15" fmla="*/ 238125 h 152"/>
                <a:gd name="T16" fmla="*/ 120650 w 153"/>
                <a:gd name="T17" fmla="*/ 241300 h 152"/>
                <a:gd name="T18" fmla="*/ 98425 w 153"/>
                <a:gd name="T19" fmla="*/ 238125 h 152"/>
                <a:gd name="T20" fmla="*/ 76200 w 153"/>
                <a:gd name="T21" fmla="*/ 231775 h 152"/>
                <a:gd name="T22" fmla="*/ 53975 w 153"/>
                <a:gd name="T23" fmla="*/ 220663 h 152"/>
                <a:gd name="T24" fmla="*/ 36512 w 153"/>
                <a:gd name="T25" fmla="*/ 206375 h 152"/>
                <a:gd name="T26" fmla="*/ 22225 w 153"/>
                <a:gd name="T27" fmla="*/ 190500 h 152"/>
                <a:gd name="T28" fmla="*/ 11112 w 153"/>
                <a:gd name="T29" fmla="*/ 166688 h 152"/>
                <a:gd name="T30" fmla="*/ 1587 w 153"/>
                <a:gd name="T31" fmla="*/ 144463 h 152"/>
                <a:gd name="T32" fmla="*/ 0 w 153"/>
                <a:gd name="T33" fmla="*/ 122238 h 152"/>
                <a:gd name="T34" fmla="*/ 1587 w 153"/>
                <a:gd name="T35" fmla="*/ 96838 h 152"/>
                <a:gd name="T36" fmla="*/ 11112 w 153"/>
                <a:gd name="T37" fmla="*/ 74613 h 152"/>
                <a:gd name="T38" fmla="*/ 22225 w 153"/>
                <a:gd name="T39" fmla="*/ 53975 h 152"/>
                <a:gd name="T40" fmla="*/ 36512 w 153"/>
                <a:gd name="T41" fmla="*/ 34925 h 152"/>
                <a:gd name="T42" fmla="*/ 53975 w 153"/>
                <a:gd name="T43" fmla="*/ 20638 h 152"/>
                <a:gd name="T44" fmla="*/ 76200 w 153"/>
                <a:gd name="T45" fmla="*/ 9525 h 152"/>
                <a:gd name="T46" fmla="*/ 98425 w 153"/>
                <a:gd name="T47" fmla="*/ 3175 h 152"/>
                <a:gd name="T48" fmla="*/ 120650 w 153"/>
                <a:gd name="T49" fmla="*/ 0 h 152"/>
                <a:gd name="T50" fmla="*/ 146050 w 153"/>
                <a:gd name="T51" fmla="*/ 3175 h 152"/>
                <a:gd name="T52" fmla="*/ 169862 w 153"/>
                <a:gd name="T53" fmla="*/ 9525 h 152"/>
                <a:gd name="T54" fmla="*/ 188912 w 153"/>
                <a:gd name="T55" fmla="*/ 20638 h 152"/>
                <a:gd name="T56" fmla="*/ 209550 w 153"/>
                <a:gd name="T57" fmla="*/ 34925 h 152"/>
                <a:gd name="T58" fmla="*/ 222250 w 153"/>
                <a:gd name="T59" fmla="*/ 53975 h 152"/>
                <a:gd name="T60" fmla="*/ 234950 w 153"/>
                <a:gd name="T61" fmla="*/ 74613 h 152"/>
                <a:gd name="T62" fmla="*/ 239712 w 153"/>
                <a:gd name="T63" fmla="*/ 96838 h 152"/>
                <a:gd name="T64" fmla="*/ 242887 w 153"/>
                <a:gd name="T65" fmla="*/ 122238 h 1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3" h="152">
                  <a:moveTo>
                    <a:pt x="153" y="77"/>
                  </a:moveTo>
                  <a:lnTo>
                    <a:pt x="151" y="91"/>
                  </a:lnTo>
                  <a:lnTo>
                    <a:pt x="148" y="105"/>
                  </a:lnTo>
                  <a:lnTo>
                    <a:pt x="140" y="120"/>
                  </a:lnTo>
                  <a:lnTo>
                    <a:pt x="132" y="130"/>
                  </a:lnTo>
                  <a:lnTo>
                    <a:pt x="119" y="139"/>
                  </a:lnTo>
                  <a:lnTo>
                    <a:pt x="107" y="146"/>
                  </a:lnTo>
                  <a:lnTo>
                    <a:pt x="92" y="150"/>
                  </a:lnTo>
                  <a:lnTo>
                    <a:pt x="76" y="152"/>
                  </a:lnTo>
                  <a:lnTo>
                    <a:pt x="62" y="150"/>
                  </a:lnTo>
                  <a:lnTo>
                    <a:pt x="48" y="146"/>
                  </a:lnTo>
                  <a:lnTo>
                    <a:pt x="34" y="139"/>
                  </a:lnTo>
                  <a:lnTo>
                    <a:pt x="23" y="130"/>
                  </a:lnTo>
                  <a:lnTo>
                    <a:pt x="14" y="120"/>
                  </a:lnTo>
                  <a:lnTo>
                    <a:pt x="7" y="105"/>
                  </a:lnTo>
                  <a:lnTo>
                    <a:pt x="1" y="91"/>
                  </a:lnTo>
                  <a:lnTo>
                    <a:pt x="0" y="77"/>
                  </a:lnTo>
                  <a:lnTo>
                    <a:pt x="1" y="61"/>
                  </a:lnTo>
                  <a:lnTo>
                    <a:pt x="7" y="47"/>
                  </a:lnTo>
                  <a:lnTo>
                    <a:pt x="14" y="34"/>
                  </a:lnTo>
                  <a:lnTo>
                    <a:pt x="23" y="22"/>
                  </a:lnTo>
                  <a:lnTo>
                    <a:pt x="34" y="13"/>
                  </a:lnTo>
                  <a:lnTo>
                    <a:pt x="48" y="6"/>
                  </a:lnTo>
                  <a:lnTo>
                    <a:pt x="62" y="2"/>
                  </a:lnTo>
                  <a:lnTo>
                    <a:pt x="76" y="0"/>
                  </a:lnTo>
                  <a:lnTo>
                    <a:pt x="92" y="2"/>
                  </a:lnTo>
                  <a:lnTo>
                    <a:pt x="107" y="6"/>
                  </a:lnTo>
                  <a:lnTo>
                    <a:pt x="119" y="13"/>
                  </a:lnTo>
                  <a:lnTo>
                    <a:pt x="132" y="22"/>
                  </a:lnTo>
                  <a:lnTo>
                    <a:pt x="140" y="34"/>
                  </a:lnTo>
                  <a:lnTo>
                    <a:pt x="148" y="47"/>
                  </a:lnTo>
                  <a:lnTo>
                    <a:pt x="151" y="61"/>
                  </a:lnTo>
                  <a:lnTo>
                    <a:pt x="153" y="77"/>
                  </a:lnTo>
                  <a:close/>
                </a:path>
              </a:pathLst>
            </a:custGeom>
            <a:solidFill>
              <a:srgbClr val="9389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139" name="Group 371"/>
            <p:cNvGrpSpPr>
              <a:grpSpLocks/>
            </p:cNvGrpSpPr>
            <p:nvPr/>
          </p:nvGrpSpPr>
          <p:grpSpPr bwMode="auto">
            <a:xfrm>
              <a:off x="4754859" y="3186520"/>
              <a:ext cx="192087" cy="192088"/>
              <a:chOff x="3077" y="1880"/>
              <a:chExt cx="121" cy="121"/>
            </a:xfrm>
          </p:grpSpPr>
          <p:sp>
            <p:nvSpPr>
              <p:cNvPr id="140" name="Freeform 271"/>
              <p:cNvSpPr>
                <a:spLocks/>
              </p:cNvSpPr>
              <p:nvPr/>
            </p:nvSpPr>
            <p:spPr bwMode="auto">
              <a:xfrm>
                <a:off x="3107" y="1911"/>
                <a:ext cx="62" cy="62"/>
              </a:xfrm>
              <a:custGeom>
                <a:avLst/>
                <a:gdLst>
                  <a:gd name="T0" fmla="*/ 32 w 62"/>
                  <a:gd name="T1" fmla="*/ 0 h 62"/>
                  <a:gd name="T2" fmla="*/ 25 w 62"/>
                  <a:gd name="T3" fmla="*/ 0 h 62"/>
                  <a:gd name="T4" fmla="*/ 20 w 62"/>
                  <a:gd name="T5" fmla="*/ 1 h 62"/>
                  <a:gd name="T6" fmla="*/ 14 w 62"/>
                  <a:gd name="T7" fmla="*/ 5 h 62"/>
                  <a:gd name="T8" fmla="*/ 9 w 62"/>
                  <a:gd name="T9" fmla="*/ 8 h 62"/>
                  <a:gd name="T10" fmla="*/ 5 w 62"/>
                  <a:gd name="T11" fmla="*/ 12 h 62"/>
                  <a:gd name="T12" fmla="*/ 4 w 62"/>
                  <a:gd name="T13" fmla="*/ 17 h 62"/>
                  <a:gd name="T14" fmla="*/ 2 w 62"/>
                  <a:gd name="T15" fmla="*/ 25 h 62"/>
                  <a:gd name="T16" fmla="*/ 0 w 62"/>
                  <a:gd name="T17" fmla="*/ 30 h 62"/>
                  <a:gd name="T18" fmla="*/ 2 w 62"/>
                  <a:gd name="T19" fmla="*/ 37 h 62"/>
                  <a:gd name="T20" fmla="*/ 4 w 62"/>
                  <a:gd name="T21" fmla="*/ 42 h 62"/>
                  <a:gd name="T22" fmla="*/ 5 w 62"/>
                  <a:gd name="T23" fmla="*/ 48 h 62"/>
                  <a:gd name="T24" fmla="*/ 9 w 62"/>
                  <a:gd name="T25" fmla="*/ 51 h 62"/>
                  <a:gd name="T26" fmla="*/ 14 w 62"/>
                  <a:gd name="T27" fmla="*/ 57 h 62"/>
                  <a:gd name="T28" fmla="*/ 20 w 62"/>
                  <a:gd name="T29" fmla="*/ 58 h 62"/>
                  <a:gd name="T30" fmla="*/ 25 w 62"/>
                  <a:gd name="T31" fmla="*/ 60 h 62"/>
                  <a:gd name="T32" fmla="*/ 32 w 62"/>
                  <a:gd name="T33" fmla="*/ 62 h 62"/>
                  <a:gd name="T34" fmla="*/ 37 w 62"/>
                  <a:gd name="T35" fmla="*/ 60 h 62"/>
                  <a:gd name="T36" fmla="*/ 43 w 62"/>
                  <a:gd name="T37" fmla="*/ 58 h 62"/>
                  <a:gd name="T38" fmla="*/ 48 w 62"/>
                  <a:gd name="T39" fmla="*/ 57 h 62"/>
                  <a:gd name="T40" fmla="*/ 53 w 62"/>
                  <a:gd name="T41" fmla="*/ 51 h 62"/>
                  <a:gd name="T42" fmla="*/ 57 w 62"/>
                  <a:gd name="T43" fmla="*/ 48 h 62"/>
                  <a:gd name="T44" fmla="*/ 61 w 62"/>
                  <a:gd name="T45" fmla="*/ 42 h 62"/>
                  <a:gd name="T46" fmla="*/ 62 w 62"/>
                  <a:gd name="T47" fmla="*/ 37 h 62"/>
                  <a:gd name="T48" fmla="*/ 62 w 62"/>
                  <a:gd name="T49" fmla="*/ 30 h 62"/>
                  <a:gd name="T50" fmla="*/ 62 w 62"/>
                  <a:gd name="T51" fmla="*/ 25 h 62"/>
                  <a:gd name="T52" fmla="*/ 61 w 62"/>
                  <a:gd name="T53" fmla="*/ 17 h 62"/>
                  <a:gd name="T54" fmla="*/ 57 w 62"/>
                  <a:gd name="T55" fmla="*/ 12 h 62"/>
                  <a:gd name="T56" fmla="*/ 53 w 62"/>
                  <a:gd name="T57" fmla="*/ 8 h 62"/>
                  <a:gd name="T58" fmla="*/ 48 w 62"/>
                  <a:gd name="T59" fmla="*/ 5 h 62"/>
                  <a:gd name="T60" fmla="*/ 43 w 62"/>
                  <a:gd name="T61" fmla="*/ 1 h 62"/>
                  <a:gd name="T62" fmla="*/ 37 w 62"/>
                  <a:gd name="T63" fmla="*/ 0 h 62"/>
                  <a:gd name="T64" fmla="*/ 32 w 62"/>
                  <a:gd name="T65" fmla="*/ 0 h 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2" h="62">
                    <a:moveTo>
                      <a:pt x="32" y="0"/>
                    </a:moveTo>
                    <a:lnTo>
                      <a:pt x="25" y="0"/>
                    </a:lnTo>
                    <a:lnTo>
                      <a:pt x="20" y="1"/>
                    </a:lnTo>
                    <a:lnTo>
                      <a:pt x="14" y="5"/>
                    </a:lnTo>
                    <a:lnTo>
                      <a:pt x="9" y="8"/>
                    </a:lnTo>
                    <a:lnTo>
                      <a:pt x="5" y="12"/>
                    </a:lnTo>
                    <a:lnTo>
                      <a:pt x="4" y="17"/>
                    </a:lnTo>
                    <a:lnTo>
                      <a:pt x="2" y="25"/>
                    </a:lnTo>
                    <a:lnTo>
                      <a:pt x="0" y="30"/>
                    </a:lnTo>
                    <a:lnTo>
                      <a:pt x="2" y="37"/>
                    </a:lnTo>
                    <a:lnTo>
                      <a:pt x="4" y="42"/>
                    </a:lnTo>
                    <a:lnTo>
                      <a:pt x="5" y="48"/>
                    </a:lnTo>
                    <a:lnTo>
                      <a:pt x="9" y="51"/>
                    </a:lnTo>
                    <a:lnTo>
                      <a:pt x="14" y="57"/>
                    </a:lnTo>
                    <a:lnTo>
                      <a:pt x="20" y="58"/>
                    </a:lnTo>
                    <a:lnTo>
                      <a:pt x="25" y="60"/>
                    </a:lnTo>
                    <a:lnTo>
                      <a:pt x="32" y="62"/>
                    </a:lnTo>
                    <a:lnTo>
                      <a:pt x="37" y="60"/>
                    </a:lnTo>
                    <a:lnTo>
                      <a:pt x="43" y="58"/>
                    </a:lnTo>
                    <a:lnTo>
                      <a:pt x="48" y="57"/>
                    </a:lnTo>
                    <a:lnTo>
                      <a:pt x="53" y="51"/>
                    </a:lnTo>
                    <a:lnTo>
                      <a:pt x="57" y="48"/>
                    </a:lnTo>
                    <a:lnTo>
                      <a:pt x="61" y="42"/>
                    </a:lnTo>
                    <a:lnTo>
                      <a:pt x="62" y="37"/>
                    </a:lnTo>
                    <a:lnTo>
                      <a:pt x="62" y="30"/>
                    </a:lnTo>
                    <a:lnTo>
                      <a:pt x="62" y="25"/>
                    </a:lnTo>
                    <a:lnTo>
                      <a:pt x="61" y="17"/>
                    </a:lnTo>
                    <a:lnTo>
                      <a:pt x="57" y="12"/>
                    </a:lnTo>
                    <a:lnTo>
                      <a:pt x="53" y="8"/>
                    </a:lnTo>
                    <a:lnTo>
                      <a:pt x="48" y="5"/>
                    </a:lnTo>
                    <a:lnTo>
                      <a:pt x="43" y="1"/>
                    </a:lnTo>
                    <a:lnTo>
                      <a:pt x="37" y="0"/>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41" name="Freeform 272"/>
              <p:cNvSpPr>
                <a:spLocks/>
              </p:cNvSpPr>
              <p:nvPr/>
            </p:nvSpPr>
            <p:spPr bwMode="auto">
              <a:xfrm>
                <a:off x="3128" y="1880"/>
                <a:ext cx="18" cy="18"/>
              </a:xfrm>
              <a:custGeom>
                <a:avLst/>
                <a:gdLst>
                  <a:gd name="T0" fmla="*/ 9 w 18"/>
                  <a:gd name="T1" fmla="*/ 0 h 18"/>
                  <a:gd name="T2" fmla="*/ 6 w 18"/>
                  <a:gd name="T3" fmla="*/ 0 h 18"/>
                  <a:gd name="T4" fmla="*/ 2 w 18"/>
                  <a:gd name="T5" fmla="*/ 2 h 18"/>
                  <a:gd name="T6" fmla="*/ 0 w 18"/>
                  <a:gd name="T7" fmla="*/ 6 h 18"/>
                  <a:gd name="T8" fmla="*/ 0 w 18"/>
                  <a:gd name="T9" fmla="*/ 9 h 18"/>
                  <a:gd name="T10" fmla="*/ 0 w 18"/>
                  <a:gd name="T11" fmla="*/ 13 h 18"/>
                  <a:gd name="T12" fmla="*/ 2 w 18"/>
                  <a:gd name="T13" fmla="*/ 16 h 18"/>
                  <a:gd name="T14" fmla="*/ 6 w 18"/>
                  <a:gd name="T15" fmla="*/ 18 h 18"/>
                  <a:gd name="T16" fmla="*/ 9 w 18"/>
                  <a:gd name="T17" fmla="*/ 18 h 18"/>
                  <a:gd name="T18" fmla="*/ 13 w 18"/>
                  <a:gd name="T19" fmla="*/ 18 h 18"/>
                  <a:gd name="T20" fmla="*/ 15 w 18"/>
                  <a:gd name="T21" fmla="*/ 16 h 18"/>
                  <a:gd name="T22" fmla="*/ 18 w 18"/>
                  <a:gd name="T23" fmla="*/ 13 h 18"/>
                  <a:gd name="T24" fmla="*/ 18 w 18"/>
                  <a:gd name="T25" fmla="*/ 9 h 18"/>
                  <a:gd name="T26" fmla="*/ 18 w 18"/>
                  <a:gd name="T27" fmla="*/ 6 h 18"/>
                  <a:gd name="T28" fmla="*/ 15 w 18"/>
                  <a:gd name="T29" fmla="*/ 2 h 18"/>
                  <a:gd name="T30" fmla="*/ 13 w 18"/>
                  <a:gd name="T31" fmla="*/ 0 h 18"/>
                  <a:gd name="T32" fmla="*/ 9 w 18"/>
                  <a:gd name="T33" fmla="*/ 0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 h="18">
                    <a:moveTo>
                      <a:pt x="9" y="0"/>
                    </a:moveTo>
                    <a:lnTo>
                      <a:pt x="6" y="0"/>
                    </a:lnTo>
                    <a:lnTo>
                      <a:pt x="2" y="2"/>
                    </a:lnTo>
                    <a:lnTo>
                      <a:pt x="0" y="6"/>
                    </a:lnTo>
                    <a:lnTo>
                      <a:pt x="0" y="9"/>
                    </a:lnTo>
                    <a:lnTo>
                      <a:pt x="0" y="13"/>
                    </a:lnTo>
                    <a:lnTo>
                      <a:pt x="2" y="16"/>
                    </a:lnTo>
                    <a:lnTo>
                      <a:pt x="6" y="18"/>
                    </a:lnTo>
                    <a:lnTo>
                      <a:pt x="9" y="18"/>
                    </a:lnTo>
                    <a:lnTo>
                      <a:pt x="13" y="18"/>
                    </a:lnTo>
                    <a:lnTo>
                      <a:pt x="15" y="16"/>
                    </a:lnTo>
                    <a:lnTo>
                      <a:pt x="18" y="13"/>
                    </a:lnTo>
                    <a:lnTo>
                      <a:pt x="18" y="9"/>
                    </a:lnTo>
                    <a:lnTo>
                      <a:pt x="18" y="6"/>
                    </a:lnTo>
                    <a:lnTo>
                      <a:pt x="15" y="2"/>
                    </a:lnTo>
                    <a:lnTo>
                      <a:pt x="13"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42" name="Freeform 273"/>
              <p:cNvSpPr>
                <a:spLocks/>
              </p:cNvSpPr>
              <p:nvPr/>
            </p:nvSpPr>
            <p:spPr bwMode="auto">
              <a:xfrm>
                <a:off x="3180" y="1930"/>
                <a:ext cx="18" cy="20"/>
              </a:xfrm>
              <a:custGeom>
                <a:avLst/>
                <a:gdLst>
                  <a:gd name="T0" fmla="*/ 9 w 18"/>
                  <a:gd name="T1" fmla="*/ 0 h 20"/>
                  <a:gd name="T2" fmla="*/ 5 w 18"/>
                  <a:gd name="T3" fmla="*/ 0 h 20"/>
                  <a:gd name="T4" fmla="*/ 2 w 18"/>
                  <a:gd name="T5" fmla="*/ 4 h 20"/>
                  <a:gd name="T6" fmla="*/ 0 w 18"/>
                  <a:gd name="T7" fmla="*/ 6 h 20"/>
                  <a:gd name="T8" fmla="*/ 0 w 18"/>
                  <a:gd name="T9" fmla="*/ 9 h 20"/>
                  <a:gd name="T10" fmla="*/ 0 w 18"/>
                  <a:gd name="T11" fmla="*/ 13 h 20"/>
                  <a:gd name="T12" fmla="*/ 2 w 18"/>
                  <a:gd name="T13" fmla="*/ 16 h 20"/>
                  <a:gd name="T14" fmla="*/ 5 w 18"/>
                  <a:gd name="T15" fmla="*/ 18 h 20"/>
                  <a:gd name="T16" fmla="*/ 9 w 18"/>
                  <a:gd name="T17" fmla="*/ 20 h 20"/>
                  <a:gd name="T18" fmla="*/ 13 w 18"/>
                  <a:gd name="T19" fmla="*/ 18 h 20"/>
                  <a:gd name="T20" fmla="*/ 16 w 18"/>
                  <a:gd name="T21" fmla="*/ 16 h 20"/>
                  <a:gd name="T22" fmla="*/ 18 w 18"/>
                  <a:gd name="T23" fmla="*/ 13 h 20"/>
                  <a:gd name="T24" fmla="*/ 18 w 18"/>
                  <a:gd name="T25" fmla="*/ 9 h 20"/>
                  <a:gd name="T26" fmla="*/ 18 w 18"/>
                  <a:gd name="T27" fmla="*/ 6 h 20"/>
                  <a:gd name="T28" fmla="*/ 16 w 18"/>
                  <a:gd name="T29" fmla="*/ 4 h 20"/>
                  <a:gd name="T30" fmla="*/ 13 w 18"/>
                  <a:gd name="T31" fmla="*/ 0 h 20"/>
                  <a:gd name="T32" fmla="*/ 9 w 18"/>
                  <a:gd name="T33" fmla="*/ 0 h 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 h="20">
                    <a:moveTo>
                      <a:pt x="9" y="0"/>
                    </a:moveTo>
                    <a:lnTo>
                      <a:pt x="5" y="0"/>
                    </a:lnTo>
                    <a:lnTo>
                      <a:pt x="2" y="4"/>
                    </a:lnTo>
                    <a:lnTo>
                      <a:pt x="0" y="6"/>
                    </a:lnTo>
                    <a:lnTo>
                      <a:pt x="0" y="9"/>
                    </a:lnTo>
                    <a:lnTo>
                      <a:pt x="0" y="13"/>
                    </a:lnTo>
                    <a:lnTo>
                      <a:pt x="2" y="16"/>
                    </a:lnTo>
                    <a:lnTo>
                      <a:pt x="5" y="18"/>
                    </a:lnTo>
                    <a:lnTo>
                      <a:pt x="9" y="20"/>
                    </a:lnTo>
                    <a:lnTo>
                      <a:pt x="13" y="18"/>
                    </a:lnTo>
                    <a:lnTo>
                      <a:pt x="16" y="16"/>
                    </a:lnTo>
                    <a:lnTo>
                      <a:pt x="18" y="13"/>
                    </a:lnTo>
                    <a:lnTo>
                      <a:pt x="18" y="9"/>
                    </a:lnTo>
                    <a:lnTo>
                      <a:pt x="18" y="6"/>
                    </a:lnTo>
                    <a:lnTo>
                      <a:pt x="16" y="4"/>
                    </a:lnTo>
                    <a:lnTo>
                      <a:pt x="13"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43" name="Freeform 274"/>
              <p:cNvSpPr>
                <a:spLocks/>
              </p:cNvSpPr>
              <p:nvPr/>
            </p:nvSpPr>
            <p:spPr bwMode="auto">
              <a:xfrm>
                <a:off x="3130" y="1984"/>
                <a:ext cx="18" cy="17"/>
              </a:xfrm>
              <a:custGeom>
                <a:avLst/>
                <a:gdLst>
                  <a:gd name="T0" fmla="*/ 9 w 18"/>
                  <a:gd name="T1" fmla="*/ 0 h 17"/>
                  <a:gd name="T2" fmla="*/ 6 w 18"/>
                  <a:gd name="T3" fmla="*/ 0 h 17"/>
                  <a:gd name="T4" fmla="*/ 2 w 18"/>
                  <a:gd name="T5" fmla="*/ 1 h 17"/>
                  <a:gd name="T6" fmla="*/ 0 w 18"/>
                  <a:gd name="T7" fmla="*/ 5 h 17"/>
                  <a:gd name="T8" fmla="*/ 0 w 18"/>
                  <a:gd name="T9" fmla="*/ 9 h 17"/>
                  <a:gd name="T10" fmla="*/ 0 w 18"/>
                  <a:gd name="T11" fmla="*/ 12 h 17"/>
                  <a:gd name="T12" fmla="*/ 2 w 18"/>
                  <a:gd name="T13" fmla="*/ 16 h 17"/>
                  <a:gd name="T14" fmla="*/ 6 w 18"/>
                  <a:gd name="T15" fmla="*/ 17 h 17"/>
                  <a:gd name="T16" fmla="*/ 9 w 18"/>
                  <a:gd name="T17" fmla="*/ 17 h 17"/>
                  <a:gd name="T18" fmla="*/ 13 w 18"/>
                  <a:gd name="T19" fmla="*/ 17 h 17"/>
                  <a:gd name="T20" fmla="*/ 16 w 18"/>
                  <a:gd name="T21" fmla="*/ 16 h 17"/>
                  <a:gd name="T22" fmla="*/ 18 w 18"/>
                  <a:gd name="T23" fmla="*/ 12 h 17"/>
                  <a:gd name="T24" fmla="*/ 18 w 18"/>
                  <a:gd name="T25" fmla="*/ 9 h 17"/>
                  <a:gd name="T26" fmla="*/ 18 w 18"/>
                  <a:gd name="T27" fmla="*/ 5 h 17"/>
                  <a:gd name="T28" fmla="*/ 16 w 18"/>
                  <a:gd name="T29" fmla="*/ 1 h 17"/>
                  <a:gd name="T30" fmla="*/ 13 w 18"/>
                  <a:gd name="T31" fmla="*/ 0 h 17"/>
                  <a:gd name="T32" fmla="*/ 9 w 18"/>
                  <a:gd name="T33" fmla="*/ 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 h="17">
                    <a:moveTo>
                      <a:pt x="9" y="0"/>
                    </a:moveTo>
                    <a:lnTo>
                      <a:pt x="6" y="0"/>
                    </a:lnTo>
                    <a:lnTo>
                      <a:pt x="2" y="1"/>
                    </a:lnTo>
                    <a:lnTo>
                      <a:pt x="0" y="5"/>
                    </a:lnTo>
                    <a:lnTo>
                      <a:pt x="0" y="9"/>
                    </a:lnTo>
                    <a:lnTo>
                      <a:pt x="0" y="12"/>
                    </a:lnTo>
                    <a:lnTo>
                      <a:pt x="2" y="16"/>
                    </a:lnTo>
                    <a:lnTo>
                      <a:pt x="6" y="17"/>
                    </a:lnTo>
                    <a:lnTo>
                      <a:pt x="9" y="17"/>
                    </a:lnTo>
                    <a:lnTo>
                      <a:pt x="13" y="17"/>
                    </a:lnTo>
                    <a:lnTo>
                      <a:pt x="16" y="16"/>
                    </a:lnTo>
                    <a:lnTo>
                      <a:pt x="18" y="12"/>
                    </a:lnTo>
                    <a:lnTo>
                      <a:pt x="18" y="9"/>
                    </a:lnTo>
                    <a:lnTo>
                      <a:pt x="18" y="5"/>
                    </a:lnTo>
                    <a:lnTo>
                      <a:pt x="16" y="1"/>
                    </a:lnTo>
                    <a:lnTo>
                      <a:pt x="13"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44" name="Freeform 275"/>
              <p:cNvSpPr>
                <a:spLocks/>
              </p:cNvSpPr>
              <p:nvPr/>
            </p:nvSpPr>
            <p:spPr bwMode="auto">
              <a:xfrm>
                <a:off x="3077" y="1930"/>
                <a:ext cx="18" cy="20"/>
              </a:xfrm>
              <a:custGeom>
                <a:avLst/>
                <a:gdLst>
                  <a:gd name="T0" fmla="*/ 9 w 18"/>
                  <a:gd name="T1" fmla="*/ 0 h 20"/>
                  <a:gd name="T2" fmla="*/ 5 w 18"/>
                  <a:gd name="T3" fmla="*/ 0 h 20"/>
                  <a:gd name="T4" fmla="*/ 3 w 18"/>
                  <a:gd name="T5" fmla="*/ 4 h 20"/>
                  <a:gd name="T6" fmla="*/ 0 w 18"/>
                  <a:gd name="T7" fmla="*/ 6 h 20"/>
                  <a:gd name="T8" fmla="*/ 0 w 18"/>
                  <a:gd name="T9" fmla="*/ 9 h 20"/>
                  <a:gd name="T10" fmla="*/ 0 w 18"/>
                  <a:gd name="T11" fmla="*/ 13 h 20"/>
                  <a:gd name="T12" fmla="*/ 3 w 18"/>
                  <a:gd name="T13" fmla="*/ 16 h 20"/>
                  <a:gd name="T14" fmla="*/ 5 w 18"/>
                  <a:gd name="T15" fmla="*/ 18 h 20"/>
                  <a:gd name="T16" fmla="*/ 9 w 18"/>
                  <a:gd name="T17" fmla="*/ 20 h 20"/>
                  <a:gd name="T18" fmla="*/ 12 w 18"/>
                  <a:gd name="T19" fmla="*/ 18 h 20"/>
                  <a:gd name="T20" fmla="*/ 16 w 18"/>
                  <a:gd name="T21" fmla="*/ 16 h 20"/>
                  <a:gd name="T22" fmla="*/ 18 w 18"/>
                  <a:gd name="T23" fmla="*/ 13 h 20"/>
                  <a:gd name="T24" fmla="*/ 18 w 18"/>
                  <a:gd name="T25" fmla="*/ 9 h 20"/>
                  <a:gd name="T26" fmla="*/ 18 w 18"/>
                  <a:gd name="T27" fmla="*/ 6 h 20"/>
                  <a:gd name="T28" fmla="*/ 16 w 18"/>
                  <a:gd name="T29" fmla="*/ 4 h 20"/>
                  <a:gd name="T30" fmla="*/ 12 w 18"/>
                  <a:gd name="T31" fmla="*/ 0 h 20"/>
                  <a:gd name="T32" fmla="*/ 9 w 18"/>
                  <a:gd name="T33" fmla="*/ 0 h 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 h="20">
                    <a:moveTo>
                      <a:pt x="9" y="0"/>
                    </a:moveTo>
                    <a:lnTo>
                      <a:pt x="5" y="0"/>
                    </a:lnTo>
                    <a:lnTo>
                      <a:pt x="3" y="4"/>
                    </a:lnTo>
                    <a:lnTo>
                      <a:pt x="0" y="6"/>
                    </a:lnTo>
                    <a:lnTo>
                      <a:pt x="0" y="9"/>
                    </a:lnTo>
                    <a:lnTo>
                      <a:pt x="0" y="13"/>
                    </a:lnTo>
                    <a:lnTo>
                      <a:pt x="3" y="16"/>
                    </a:lnTo>
                    <a:lnTo>
                      <a:pt x="5" y="18"/>
                    </a:lnTo>
                    <a:lnTo>
                      <a:pt x="9" y="20"/>
                    </a:lnTo>
                    <a:lnTo>
                      <a:pt x="12" y="18"/>
                    </a:lnTo>
                    <a:lnTo>
                      <a:pt x="16" y="16"/>
                    </a:lnTo>
                    <a:lnTo>
                      <a:pt x="18" y="13"/>
                    </a:lnTo>
                    <a:lnTo>
                      <a:pt x="18" y="9"/>
                    </a:lnTo>
                    <a:lnTo>
                      <a:pt x="18" y="6"/>
                    </a:lnTo>
                    <a:lnTo>
                      <a:pt x="16" y="4"/>
                    </a:lnTo>
                    <a:lnTo>
                      <a:pt x="12"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45" name="Freeform 276"/>
              <p:cNvSpPr>
                <a:spLocks/>
              </p:cNvSpPr>
              <p:nvPr/>
            </p:nvSpPr>
            <p:spPr bwMode="auto">
              <a:xfrm>
                <a:off x="3164" y="1893"/>
                <a:ext cx="20" cy="18"/>
              </a:xfrm>
              <a:custGeom>
                <a:avLst/>
                <a:gdLst>
                  <a:gd name="T0" fmla="*/ 16 w 20"/>
                  <a:gd name="T1" fmla="*/ 2 h 18"/>
                  <a:gd name="T2" fmla="*/ 14 w 20"/>
                  <a:gd name="T3" fmla="*/ 0 h 18"/>
                  <a:gd name="T4" fmla="*/ 11 w 20"/>
                  <a:gd name="T5" fmla="*/ 0 h 18"/>
                  <a:gd name="T6" fmla="*/ 7 w 20"/>
                  <a:gd name="T7" fmla="*/ 0 h 18"/>
                  <a:gd name="T8" fmla="*/ 4 w 20"/>
                  <a:gd name="T9" fmla="*/ 2 h 18"/>
                  <a:gd name="T10" fmla="*/ 2 w 20"/>
                  <a:gd name="T11" fmla="*/ 5 h 18"/>
                  <a:gd name="T12" fmla="*/ 0 w 20"/>
                  <a:gd name="T13" fmla="*/ 9 h 18"/>
                  <a:gd name="T14" fmla="*/ 2 w 20"/>
                  <a:gd name="T15" fmla="*/ 12 h 18"/>
                  <a:gd name="T16" fmla="*/ 4 w 20"/>
                  <a:gd name="T17" fmla="*/ 16 h 18"/>
                  <a:gd name="T18" fmla="*/ 7 w 20"/>
                  <a:gd name="T19" fmla="*/ 18 h 18"/>
                  <a:gd name="T20" fmla="*/ 11 w 20"/>
                  <a:gd name="T21" fmla="*/ 18 h 18"/>
                  <a:gd name="T22" fmla="*/ 12 w 20"/>
                  <a:gd name="T23" fmla="*/ 18 h 18"/>
                  <a:gd name="T24" fmla="*/ 16 w 20"/>
                  <a:gd name="T25" fmla="*/ 16 h 18"/>
                  <a:gd name="T26" fmla="*/ 18 w 20"/>
                  <a:gd name="T27" fmla="*/ 12 h 18"/>
                  <a:gd name="T28" fmla="*/ 20 w 20"/>
                  <a:gd name="T29" fmla="*/ 9 h 18"/>
                  <a:gd name="T30" fmla="*/ 20 w 20"/>
                  <a:gd name="T31" fmla="*/ 5 h 18"/>
                  <a:gd name="T32" fmla="*/ 16 w 20"/>
                  <a:gd name="T33" fmla="*/ 2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 h="18">
                    <a:moveTo>
                      <a:pt x="16" y="2"/>
                    </a:moveTo>
                    <a:lnTo>
                      <a:pt x="14" y="0"/>
                    </a:lnTo>
                    <a:lnTo>
                      <a:pt x="11" y="0"/>
                    </a:lnTo>
                    <a:lnTo>
                      <a:pt x="7" y="0"/>
                    </a:lnTo>
                    <a:lnTo>
                      <a:pt x="4" y="2"/>
                    </a:lnTo>
                    <a:lnTo>
                      <a:pt x="2" y="5"/>
                    </a:lnTo>
                    <a:lnTo>
                      <a:pt x="0" y="9"/>
                    </a:lnTo>
                    <a:lnTo>
                      <a:pt x="2" y="12"/>
                    </a:lnTo>
                    <a:lnTo>
                      <a:pt x="4" y="16"/>
                    </a:lnTo>
                    <a:lnTo>
                      <a:pt x="7" y="18"/>
                    </a:lnTo>
                    <a:lnTo>
                      <a:pt x="11" y="18"/>
                    </a:lnTo>
                    <a:lnTo>
                      <a:pt x="12" y="18"/>
                    </a:lnTo>
                    <a:lnTo>
                      <a:pt x="16" y="16"/>
                    </a:lnTo>
                    <a:lnTo>
                      <a:pt x="18" y="12"/>
                    </a:lnTo>
                    <a:lnTo>
                      <a:pt x="20" y="9"/>
                    </a:lnTo>
                    <a:lnTo>
                      <a:pt x="20" y="5"/>
                    </a:lnTo>
                    <a:lnTo>
                      <a:pt x="1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46" name="Freeform 277"/>
              <p:cNvSpPr>
                <a:spLocks/>
              </p:cNvSpPr>
              <p:nvPr/>
            </p:nvSpPr>
            <p:spPr bwMode="auto">
              <a:xfrm>
                <a:off x="3166" y="1968"/>
                <a:ext cx="19" cy="19"/>
              </a:xfrm>
              <a:custGeom>
                <a:avLst/>
                <a:gdLst>
                  <a:gd name="T0" fmla="*/ 16 w 19"/>
                  <a:gd name="T1" fmla="*/ 3 h 19"/>
                  <a:gd name="T2" fmla="*/ 14 w 19"/>
                  <a:gd name="T3" fmla="*/ 1 h 19"/>
                  <a:gd name="T4" fmla="*/ 10 w 19"/>
                  <a:gd name="T5" fmla="*/ 0 h 19"/>
                  <a:gd name="T6" fmla="*/ 7 w 19"/>
                  <a:gd name="T7" fmla="*/ 1 h 19"/>
                  <a:gd name="T8" fmla="*/ 3 w 19"/>
                  <a:gd name="T9" fmla="*/ 3 h 19"/>
                  <a:gd name="T10" fmla="*/ 2 w 19"/>
                  <a:gd name="T11" fmla="*/ 5 h 19"/>
                  <a:gd name="T12" fmla="*/ 0 w 19"/>
                  <a:gd name="T13" fmla="*/ 8 h 19"/>
                  <a:gd name="T14" fmla="*/ 2 w 19"/>
                  <a:gd name="T15" fmla="*/ 12 h 19"/>
                  <a:gd name="T16" fmla="*/ 3 w 19"/>
                  <a:gd name="T17" fmla="*/ 16 h 19"/>
                  <a:gd name="T18" fmla="*/ 5 w 19"/>
                  <a:gd name="T19" fmla="*/ 17 h 19"/>
                  <a:gd name="T20" fmla="*/ 9 w 19"/>
                  <a:gd name="T21" fmla="*/ 19 h 19"/>
                  <a:gd name="T22" fmla="*/ 12 w 19"/>
                  <a:gd name="T23" fmla="*/ 17 h 19"/>
                  <a:gd name="T24" fmla="*/ 16 w 19"/>
                  <a:gd name="T25" fmla="*/ 16 h 19"/>
                  <a:gd name="T26" fmla="*/ 18 w 19"/>
                  <a:gd name="T27" fmla="*/ 12 h 19"/>
                  <a:gd name="T28" fmla="*/ 19 w 19"/>
                  <a:gd name="T29" fmla="*/ 10 h 19"/>
                  <a:gd name="T30" fmla="*/ 18 w 19"/>
                  <a:gd name="T31" fmla="*/ 7 h 19"/>
                  <a:gd name="T32" fmla="*/ 16 w 19"/>
                  <a:gd name="T33" fmla="*/ 3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9" h="19">
                    <a:moveTo>
                      <a:pt x="16" y="3"/>
                    </a:moveTo>
                    <a:lnTo>
                      <a:pt x="14" y="1"/>
                    </a:lnTo>
                    <a:lnTo>
                      <a:pt x="10" y="0"/>
                    </a:lnTo>
                    <a:lnTo>
                      <a:pt x="7" y="1"/>
                    </a:lnTo>
                    <a:lnTo>
                      <a:pt x="3" y="3"/>
                    </a:lnTo>
                    <a:lnTo>
                      <a:pt x="2" y="5"/>
                    </a:lnTo>
                    <a:lnTo>
                      <a:pt x="0" y="8"/>
                    </a:lnTo>
                    <a:lnTo>
                      <a:pt x="2" y="12"/>
                    </a:lnTo>
                    <a:lnTo>
                      <a:pt x="3" y="16"/>
                    </a:lnTo>
                    <a:lnTo>
                      <a:pt x="5" y="17"/>
                    </a:lnTo>
                    <a:lnTo>
                      <a:pt x="9" y="19"/>
                    </a:lnTo>
                    <a:lnTo>
                      <a:pt x="12" y="17"/>
                    </a:lnTo>
                    <a:lnTo>
                      <a:pt x="16" y="16"/>
                    </a:lnTo>
                    <a:lnTo>
                      <a:pt x="18" y="12"/>
                    </a:lnTo>
                    <a:lnTo>
                      <a:pt x="19" y="10"/>
                    </a:lnTo>
                    <a:lnTo>
                      <a:pt x="18" y="7"/>
                    </a:lnTo>
                    <a:lnTo>
                      <a:pt x="1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47" name="Freeform 278"/>
              <p:cNvSpPr>
                <a:spLocks/>
              </p:cNvSpPr>
              <p:nvPr/>
            </p:nvSpPr>
            <p:spPr bwMode="auto">
              <a:xfrm>
                <a:off x="3091" y="1968"/>
                <a:ext cx="18" cy="19"/>
              </a:xfrm>
              <a:custGeom>
                <a:avLst/>
                <a:gdLst>
                  <a:gd name="T0" fmla="*/ 16 w 18"/>
                  <a:gd name="T1" fmla="*/ 3 h 19"/>
                  <a:gd name="T2" fmla="*/ 12 w 18"/>
                  <a:gd name="T3" fmla="*/ 1 h 19"/>
                  <a:gd name="T4" fmla="*/ 9 w 18"/>
                  <a:gd name="T5" fmla="*/ 0 h 19"/>
                  <a:gd name="T6" fmla="*/ 5 w 18"/>
                  <a:gd name="T7" fmla="*/ 1 h 19"/>
                  <a:gd name="T8" fmla="*/ 2 w 18"/>
                  <a:gd name="T9" fmla="*/ 3 h 19"/>
                  <a:gd name="T10" fmla="*/ 0 w 18"/>
                  <a:gd name="T11" fmla="*/ 5 h 19"/>
                  <a:gd name="T12" fmla="*/ 0 w 18"/>
                  <a:gd name="T13" fmla="*/ 8 h 19"/>
                  <a:gd name="T14" fmla="*/ 0 w 18"/>
                  <a:gd name="T15" fmla="*/ 12 h 19"/>
                  <a:gd name="T16" fmla="*/ 2 w 18"/>
                  <a:gd name="T17" fmla="*/ 16 h 19"/>
                  <a:gd name="T18" fmla="*/ 5 w 18"/>
                  <a:gd name="T19" fmla="*/ 17 h 19"/>
                  <a:gd name="T20" fmla="*/ 9 w 18"/>
                  <a:gd name="T21" fmla="*/ 19 h 19"/>
                  <a:gd name="T22" fmla="*/ 12 w 18"/>
                  <a:gd name="T23" fmla="*/ 17 h 19"/>
                  <a:gd name="T24" fmla="*/ 16 w 18"/>
                  <a:gd name="T25" fmla="*/ 16 h 19"/>
                  <a:gd name="T26" fmla="*/ 18 w 18"/>
                  <a:gd name="T27" fmla="*/ 14 h 19"/>
                  <a:gd name="T28" fmla="*/ 18 w 18"/>
                  <a:gd name="T29" fmla="*/ 10 h 19"/>
                  <a:gd name="T30" fmla="*/ 18 w 18"/>
                  <a:gd name="T31" fmla="*/ 7 h 19"/>
                  <a:gd name="T32" fmla="*/ 16 w 18"/>
                  <a:gd name="T33" fmla="*/ 3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 h="19">
                    <a:moveTo>
                      <a:pt x="16" y="3"/>
                    </a:moveTo>
                    <a:lnTo>
                      <a:pt x="12" y="1"/>
                    </a:lnTo>
                    <a:lnTo>
                      <a:pt x="9" y="0"/>
                    </a:lnTo>
                    <a:lnTo>
                      <a:pt x="5" y="1"/>
                    </a:lnTo>
                    <a:lnTo>
                      <a:pt x="2" y="3"/>
                    </a:lnTo>
                    <a:lnTo>
                      <a:pt x="0" y="5"/>
                    </a:lnTo>
                    <a:lnTo>
                      <a:pt x="0" y="8"/>
                    </a:lnTo>
                    <a:lnTo>
                      <a:pt x="0" y="12"/>
                    </a:lnTo>
                    <a:lnTo>
                      <a:pt x="2" y="16"/>
                    </a:lnTo>
                    <a:lnTo>
                      <a:pt x="5" y="17"/>
                    </a:lnTo>
                    <a:lnTo>
                      <a:pt x="9" y="19"/>
                    </a:lnTo>
                    <a:lnTo>
                      <a:pt x="12" y="17"/>
                    </a:lnTo>
                    <a:lnTo>
                      <a:pt x="16" y="16"/>
                    </a:lnTo>
                    <a:lnTo>
                      <a:pt x="18" y="14"/>
                    </a:lnTo>
                    <a:lnTo>
                      <a:pt x="18" y="10"/>
                    </a:lnTo>
                    <a:lnTo>
                      <a:pt x="18" y="7"/>
                    </a:lnTo>
                    <a:lnTo>
                      <a:pt x="1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48" name="Freeform 279"/>
              <p:cNvSpPr>
                <a:spLocks/>
              </p:cNvSpPr>
              <p:nvPr/>
            </p:nvSpPr>
            <p:spPr bwMode="auto">
              <a:xfrm>
                <a:off x="3091" y="1895"/>
                <a:ext cx="20" cy="19"/>
              </a:xfrm>
              <a:custGeom>
                <a:avLst/>
                <a:gdLst>
                  <a:gd name="T0" fmla="*/ 16 w 20"/>
                  <a:gd name="T1" fmla="*/ 3 h 19"/>
                  <a:gd name="T2" fmla="*/ 14 w 20"/>
                  <a:gd name="T3" fmla="*/ 0 h 19"/>
                  <a:gd name="T4" fmla="*/ 11 w 20"/>
                  <a:gd name="T5" fmla="*/ 0 h 19"/>
                  <a:gd name="T6" fmla="*/ 7 w 20"/>
                  <a:gd name="T7" fmla="*/ 0 h 19"/>
                  <a:gd name="T8" fmla="*/ 4 w 20"/>
                  <a:gd name="T9" fmla="*/ 3 h 19"/>
                  <a:gd name="T10" fmla="*/ 2 w 20"/>
                  <a:gd name="T11" fmla="*/ 5 h 19"/>
                  <a:gd name="T12" fmla="*/ 0 w 20"/>
                  <a:gd name="T13" fmla="*/ 8 h 19"/>
                  <a:gd name="T14" fmla="*/ 2 w 20"/>
                  <a:gd name="T15" fmla="*/ 12 h 19"/>
                  <a:gd name="T16" fmla="*/ 4 w 20"/>
                  <a:gd name="T17" fmla="*/ 16 h 19"/>
                  <a:gd name="T18" fmla="*/ 5 w 20"/>
                  <a:gd name="T19" fmla="*/ 17 h 19"/>
                  <a:gd name="T20" fmla="*/ 9 w 20"/>
                  <a:gd name="T21" fmla="*/ 19 h 19"/>
                  <a:gd name="T22" fmla="*/ 12 w 20"/>
                  <a:gd name="T23" fmla="*/ 17 h 19"/>
                  <a:gd name="T24" fmla="*/ 16 w 20"/>
                  <a:gd name="T25" fmla="*/ 16 h 19"/>
                  <a:gd name="T26" fmla="*/ 18 w 20"/>
                  <a:gd name="T27" fmla="*/ 12 h 19"/>
                  <a:gd name="T28" fmla="*/ 20 w 20"/>
                  <a:gd name="T29" fmla="*/ 8 h 19"/>
                  <a:gd name="T30" fmla="*/ 18 w 20"/>
                  <a:gd name="T31" fmla="*/ 5 h 19"/>
                  <a:gd name="T32" fmla="*/ 16 w 20"/>
                  <a:gd name="T33" fmla="*/ 3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 h="19">
                    <a:moveTo>
                      <a:pt x="16" y="3"/>
                    </a:moveTo>
                    <a:lnTo>
                      <a:pt x="14" y="0"/>
                    </a:lnTo>
                    <a:lnTo>
                      <a:pt x="11" y="0"/>
                    </a:lnTo>
                    <a:lnTo>
                      <a:pt x="7" y="0"/>
                    </a:lnTo>
                    <a:lnTo>
                      <a:pt x="4" y="3"/>
                    </a:lnTo>
                    <a:lnTo>
                      <a:pt x="2" y="5"/>
                    </a:lnTo>
                    <a:lnTo>
                      <a:pt x="0" y="8"/>
                    </a:lnTo>
                    <a:lnTo>
                      <a:pt x="2" y="12"/>
                    </a:lnTo>
                    <a:lnTo>
                      <a:pt x="4" y="16"/>
                    </a:lnTo>
                    <a:lnTo>
                      <a:pt x="5" y="17"/>
                    </a:lnTo>
                    <a:lnTo>
                      <a:pt x="9" y="19"/>
                    </a:lnTo>
                    <a:lnTo>
                      <a:pt x="12" y="17"/>
                    </a:lnTo>
                    <a:lnTo>
                      <a:pt x="16" y="16"/>
                    </a:lnTo>
                    <a:lnTo>
                      <a:pt x="18" y="12"/>
                    </a:lnTo>
                    <a:lnTo>
                      <a:pt x="20" y="8"/>
                    </a:lnTo>
                    <a:lnTo>
                      <a:pt x="18" y="5"/>
                    </a:lnTo>
                    <a:lnTo>
                      <a:pt x="1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149" name="Freeform 280"/>
            <p:cNvSpPr>
              <a:spLocks/>
            </p:cNvSpPr>
            <p:nvPr/>
          </p:nvSpPr>
          <p:spPr bwMode="auto">
            <a:xfrm>
              <a:off x="4237334" y="3051583"/>
              <a:ext cx="39687" cy="203200"/>
            </a:xfrm>
            <a:custGeom>
              <a:avLst/>
              <a:gdLst>
                <a:gd name="T0" fmla="*/ 28575 w 25"/>
                <a:gd name="T1" fmla="*/ 0 h 128"/>
                <a:gd name="T2" fmla="*/ 39687 w 25"/>
                <a:gd name="T3" fmla="*/ 203200 h 128"/>
                <a:gd name="T4" fmla="*/ 14287 w 25"/>
                <a:gd name="T5" fmla="*/ 203200 h 128"/>
                <a:gd name="T6" fmla="*/ 4762 w 25"/>
                <a:gd name="T7" fmla="*/ 174625 h 128"/>
                <a:gd name="T8" fmla="*/ 3175 w 25"/>
                <a:gd name="T9" fmla="*/ 146050 h 128"/>
                <a:gd name="T10" fmla="*/ 0 w 25"/>
                <a:gd name="T11" fmla="*/ 112713 h 128"/>
                <a:gd name="T12" fmla="*/ 0 w 25"/>
                <a:gd name="T13" fmla="*/ 39688 h 128"/>
                <a:gd name="T14" fmla="*/ 0 w 25"/>
                <a:gd name="T15" fmla="*/ 33338 h 128"/>
                <a:gd name="T16" fmla="*/ 3175 w 25"/>
                <a:gd name="T17" fmla="*/ 19050 h 128"/>
                <a:gd name="T18" fmla="*/ 4762 w 25"/>
                <a:gd name="T19" fmla="*/ 11113 h 128"/>
                <a:gd name="T20" fmla="*/ 11112 w 25"/>
                <a:gd name="T21" fmla="*/ 4763 h 128"/>
                <a:gd name="T22" fmla="*/ 19050 w 25"/>
                <a:gd name="T23" fmla="*/ 0 h 128"/>
                <a:gd name="T24" fmla="*/ 28575 w 25"/>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128">
                  <a:moveTo>
                    <a:pt x="18" y="0"/>
                  </a:moveTo>
                  <a:lnTo>
                    <a:pt x="25" y="128"/>
                  </a:lnTo>
                  <a:lnTo>
                    <a:pt x="9" y="128"/>
                  </a:lnTo>
                  <a:lnTo>
                    <a:pt x="3" y="110"/>
                  </a:lnTo>
                  <a:lnTo>
                    <a:pt x="2" y="92"/>
                  </a:lnTo>
                  <a:lnTo>
                    <a:pt x="0" y="71"/>
                  </a:lnTo>
                  <a:lnTo>
                    <a:pt x="0" y="25"/>
                  </a:lnTo>
                  <a:lnTo>
                    <a:pt x="0" y="21"/>
                  </a:lnTo>
                  <a:lnTo>
                    <a:pt x="2" y="12"/>
                  </a:lnTo>
                  <a:lnTo>
                    <a:pt x="3" y="7"/>
                  </a:lnTo>
                  <a:lnTo>
                    <a:pt x="7" y="3"/>
                  </a:lnTo>
                  <a:lnTo>
                    <a:pt x="12" y="0"/>
                  </a:lnTo>
                  <a:lnTo>
                    <a:pt x="18" y="0"/>
                  </a:lnTo>
                  <a:close/>
                </a:path>
              </a:pathLst>
            </a:custGeom>
            <a:solidFill>
              <a:srgbClr val="DCDD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50" name="Freeform 281"/>
            <p:cNvSpPr>
              <a:spLocks/>
            </p:cNvSpPr>
            <p:nvPr/>
          </p:nvSpPr>
          <p:spPr bwMode="auto">
            <a:xfrm>
              <a:off x="8326734" y="3076983"/>
              <a:ext cx="25400" cy="28575"/>
            </a:xfrm>
            <a:custGeom>
              <a:avLst/>
              <a:gdLst>
                <a:gd name="T0" fmla="*/ 4763 w 16"/>
                <a:gd name="T1" fmla="*/ 0 h 18"/>
                <a:gd name="T2" fmla="*/ 4763 w 16"/>
                <a:gd name="T3" fmla="*/ 11113 h 18"/>
                <a:gd name="T4" fmla="*/ 4763 w 16"/>
                <a:gd name="T5" fmla="*/ 22225 h 18"/>
                <a:gd name="T6" fmla="*/ 0 w 16"/>
                <a:gd name="T7" fmla="*/ 28575 h 18"/>
                <a:gd name="T8" fmla="*/ 7938 w 16"/>
                <a:gd name="T9" fmla="*/ 28575 h 18"/>
                <a:gd name="T10" fmla="*/ 22225 w 16"/>
                <a:gd name="T11" fmla="*/ 22225 h 18"/>
                <a:gd name="T12" fmla="*/ 25400 w 16"/>
                <a:gd name="T13" fmla="*/ 17463 h 18"/>
                <a:gd name="T14" fmla="*/ 25400 w 16"/>
                <a:gd name="T15" fmla="*/ 11113 h 18"/>
                <a:gd name="T16" fmla="*/ 19050 w 16"/>
                <a:gd name="T17" fmla="*/ 4763 h 18"/>
                <a:gd name="T18" fmla="*/ 4763 w 16"/>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 h="18">
                  <a:moveTo>
                    <a:pt x="3" y="0"/>
                  </a:moveTo>
                  <a:lnTo>
                    <a:pt x="3" y="7"/>
                  </a:lnTo>
                  <a:lnTo>
                    <a:pt x="3" y="14"/>
                  </a:lnTo>
                  <a:lnTo>
                    <a:pt x="0" y="18"/>
                  </a:lnTo>
                  <a:lnTo>
                    <a:pt x="5" y="18"/>
                  </a:lnTo>
                  <a:lnTo>
                    <a:pt x="14" y="14"/>
                  </a:lnTo>
                  <a:lnTo>
                    <a:pt x="16" y="11"/>
                  </a:lnTo>
                  <a:lnTo>
                    <a:pt x="16" y="7"/>
                  </a:lnTo>
                  <a:lnTo>
                    <a:pt x="12" y="3"/>
                  </a:lnTo>
                  <a:lnTo>
                    <a:pt x="3" y="0"/>
                  </a:ln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51" name="Rectangle 282"/>
            <p:cNvSpPr>
              <a:spLocks noChangeArrowheads="1"/>
            </p:cNvSpPr>
            <p:nvPr/>
          </p:nvSpPr>
          <p:spPr bwMode="auto">
            <a:xfrm>
              <a:off x="5353346" y="2980145"/>
              <a:ext cx="939800" cy="28575"/>
            </a:xfrm>
            <a:prstGeom prst="rect">
              <a:avLst/>
            </a:prstGeom>
            <a:solidFill>
              <a:srgbClr val="E4E4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52" name="Freeform 283"/>
            <p:cNvSpPr>
              <a:spLocks/>
            </p:cNvSpPr>
            <p:nvPr/>
          </p:nvSpPr>
          <p:spPr bwMode="auto">
            <a:xfrm>
              <a:off x="8320384" y="3070633"/>
              <a:ext cx="25400" cy="28575"/>
            </a:xfrm>
            <a:custGeom>
              <a:avLst/>
              <a:gdLst>
                <a:gd name="T0" fmla="*/ 6350 w 16"/>
                <a:gd name="T1" fmla="*/ 0 h 18"/>
                <a:gd name="T2" fmla="*/ 6350 w 16"/>
                <a:gd name="T3" fmla="*/ 0 h 18"/>
                <a:gd name="T4" fmla="*/ 6350 w 16"/>
                <a:gd name="T5" fmla="*/ 11113 h 18"/>
                <a:gd name="T6" fmla="*/ 6350 w 16"/>
                <a:gd name="T7" fmla="*/ 23813 h 18"/>
                <a:gd name="T8" fmla="*/ 0 w 16"/>
                <a:gd name="T9" fmla="*/ 28575 h 18"/>
                <a:gd name="T10" fmla="*/ 0 w 16"/>
                <a:gd name="T11" fmla="*/ 28575 h 18"/>
                <a:gd name="T12" fmla="*/ 7938 w 16"/>
                <a:gd name="T13" fmla="*/ 28575 h 18"/>
                <a:gd name="T14" fmla="*/ 22225 w 16"/>
                <a:gd name="T15" fmla="*/ 23813 h 18"/>
                <a:gd name="T16" fmla="*/ 25400 w 16"/>
                <a:gd name="T17" fmla="*/ 17463 h 18"/>
                <a:gd name="T18" fmla="*/ 25400 w 16"/>
                <a:gd name="T19" fmla="*/ 11113 h 18"/>
                <a:gd name="T20" fmla="*/ 20638 w 16"/>
                <a:gd name="T21" fmla="*/ 6350 h 18"/>
                <a:gd name="T22" fmla="*/ 6350 w 16"/>
                <a:gd name="T23" fmla="*/ 0 h 18"/>
                <a:gd name="T24" fmla="*/ 6350 w 16"/>
                <a:gd name="T25" fmla="*/ 0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 h="18">
                  <a:moveTo>
                    <a:pt x="4" y="0"/>
                  </a:moveTo>
                  <a:lnTo>
                    <a:pt x="4" y="0"/>
                  </a:lnTo>
                  <a:lnTo>
                    <a:pt x="4" y="7"/>
                  </a:lnTo>
                  <a:lnTo>
                    <a:pt x="4" y="15"/>
                  </a:lnTo>
                  <a:lnTo>
                    <a:pt x="0" y="18"/>
                  </a:lnTo>
                  <a:lnTo>
                    <a:pt x="5" y="18"/>
                  </a:lnTo>
                  <a:lnTo>
                    <a:pt x="14" y="15"/>
                  </a:lnTo>
                  <a:lnTo>
                    <a:pt x="16" y="11"/>
                  </a:lnTo>
                  <a:lnTo>
                    <a:pt x="16" y="7"/>
                  </a:lnTo>
                  <a:lnTo>
                    <a:pt x="13" y="4"/>
                  </a:lnTo>
                  <a:lnTo>
                    <a:pt x="4"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53" name="Rectangle 284"/>
            <p:cNvSpPr>
              <a:spLocks noChangeArrowheads="1"/>
            </p:cNvSpPr>
            <p:nvPr/>
          </p:nvSpPr>
          <p:spPr bwMode="auto">
            <a:xfrm>
              <a:off x="5348584" y="2975383"/>
              <a:ext cx="938212" cy="28575"/>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54" name="Rectangle 285"/>
            <p:cNvSpPr>
              <a:spLocks noChangeArrowheads="1"/>
            </p:cNvSpPr>
            <p:nvPr/>
          </p:nvSpPr>
          <p:spPr bwMode="auto">
            <a:xfrm>
              <a:off x="6347121" y="2980145"/>
              <a:ext cx="938213" cy="28575"/>
            </a:xfrm>
            <a:prstGeom prst="rect">
              <a:avLst/>
            </a:prstGeom>
            <a:solidFill>
              <a:srgbClr val="E4E4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55" name="Rectangle 286"/>
            <p:cNvSpPr>
              <a:spLocks noChangeArrowheads="1"/>
            </p:cNvSpPr>
            <p:nvPr/>
          </p:nvSpPr>
          <p:spPr bwMode="auto">
            <a:xfrm>
              <a:off x="7361534" y="2980145"/>
              <a:ext cx="939800" cy="28575"/>
            </a:xfrm>
            <a:prstGeom prst="rect">
              <a:avLst/>
            </a:prstGeom>
            <a:solidFill>
              <a:srgbClr val="E4E4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56" name="Rectangle 287"/>
            <p:cNvSpPr>
              <a:spLocks noChangeArrowheads="1"/>
            </p:cNvSpPr>
            <p:nvPr/>
          </p:nvSpPr>
          <p:spPr bwMode="auto">
            <a:xfrm>
              <a:off x="6340771" y="2975383"/>
              <a:ext cx="939800" cy="28575"/>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57" name="Rectangle 288"/>
            <p:cNvSpPr>
              <a:spLocks noChangeArrowheads="1"/>
            </p:cNvSpPr>
            <p:nvPr/>
          </p:nvSpPr>
          <p:spPr bwMode="auto">
            <a:xfrm>
              <a:off x="7356771" y="2975383"/>
              <a:ext cx="938213" cy="28575"/>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58" name="Freeform 356"/>
            <p:cNvSpPr>
              <a:spLocks/>
            </p:cNvSpPr>
            <p:nvPr/>
          </p:nvSpPr>
          <p:spPr bwMode="auto">
            <a:xfrm>
              <a:off x="7318671" y="3040470"/>
              <a:ext cx="455613" cy="446088"/>
            </a:xfrm>
            <a:custGeom>
              <a:avLst/>
              <a:gdLst>
                <a:gd name="T0" fmla="*/ 455613 w 287"/>
                <a:gd name="T1" fmla="*/ 246063 h 281"/>
                <a:gd name="T2" fmla="*/ 447675 w 287"/>
                <a:gd name="T3" fmla="*/ 290513 h 281"/>
                <a:gd name="T4" fmla="*/ 430213 w 287"/>
                <a:gd name="T5" fmla="*/ 330200 h 281"/>
                <a:gd name="T6" fmla="*/ 404813 w 287"/>
                <a:gd name="T7" fmla="*/ 363538 h 281"/>
                <a:gd name="T8" fmla="*/ 374650 w 287"/>
                <a:gd name="T9" fmla="*/ 395288 h 281"/>
                <a:gd name="T10" fmla="*/ 336550 w 287"/>
                <a:gd name="T11" fmla="*/ 420688 h 281"/>
                <a:gd name="T12" fmla="*/ 298450 w 287"/>
                <a:gd name="T13" fmla="*/ 438150 h 281"/>
                <a:gd name="T14" fmla="*/ 252413 w 287"/>
                <a:gd name="T15" fmla="*/ 446088 h 281"/>
                <a:gd name="T16" fmla="*/ 204788 w 287"/>
                <a:gd name="T17" fmla="*/ 446088 h 281"/>
                <a:gd name="T18" fmla="*/ 158750 w 287"/>
                <a:gd name="T19" fmla="*/ 438150 h 281"/>
                <a:gd name="T20" fmla="*/ 119063 w 287"/>
                <a:gd name="T21" fmla="*/ 420688 h 281"/>
                <a:gd name="T22" fmla="*/ 82550 w 287"/>
                <a:gd name="T23" fmla="*/ 395288 h 281"/>
                <a:gd name="T24" fmla="*/ 52388 w 287"/>
                <a:gd name="T25" fmla="*/ 363538 h 281"/>
                <a:gd name="T26" fmla="*/ 25400 w 287"/>
                <a:gd name="T27" fmla="*/ 330200 h 281"/>
                <a:gd name="T28" fmla="*/ 9525 w 287"/>
                <a:gd name="T29" fmla="*/ 290513 h 281"/>
                <a:gd name="T30" fmla="*/ 0 w 287"/>
                <a:gd name="T31" fmla="*/ 246063 h 281"/>
                <a:gd name="T32" fmla="*/ 0 w 287"/>
                <a:gd name="T33" fmla="*/ 200025 h 281"/>
                <a:gd name="T34" fmla="*/ 9525 w 287"/>
                <a:gd name="T35" fmla="*/ 155575 h 281"/>
                <a:gd name="T36" fmla="*/ 25400 w 287"/>
                <a:gd name="T37" fmla="*/ 115888 h 281"/>
                <a:gd name="T38" fmla="*/ 52388 w 287"/>
                <a:gd name="T39" fmla="*/ 80963 h 281"/>
                <a:gd name="T40" fmla="*/ 82550 w 287"/>
                <a:gd name="T41" fmla="*/ 50800 h 281"/>
                <a:gd name="T42" fmla="*/ 119063 w 287"/>
                <a:gd name="T43" fmla="*/ 25400 h 281"/>
                <a:gd name="T44" fmla="*/ 158750 w 287"/>
                <a:gd name="T45" fmla="*/ 7938 h 281"/>
                <a:gd name="T46" fmla="*/ 204788 w 287"/>
                <a:gd name="T47" fmla="*/ 0 h 281"/>
                <a:gd name="T48" fmla="*/ 252413 w 287"/>
                <a:gd name="T49" fmla="*/ 0 h 281"/>
                <a:gd name="T50" fmla="*/ 298450 w 287"/>
                <a:gd name="T51" fmla="*/ 7938 h 281"/>
                <a:gd name="T52" fmla="*/ 336550 w 287"/>
                <a:gd name="T53" fmla="*/ 25400 h 281"/>
                <a:gd name="T54" fmla="*/ 374650 w 287"/>
                <a:gd name="T55" fmla="*/ 50800 h 281"/>
                <a:gd name="T56" fmla="*/ 404813 w 287"/>
                <a:gd name="T57" fmla="*/ 80963 h 281"/>
                <a:gd name="T58" fmla="*/ 430213 w 287"/>
                <a:gd name="T59" fmla="*/ 115888 h 281"/>
                <a:gd name="T60" fmla="*/ 447675 w 287"/>
                <a:gd name="T61" fmla="*/ 155575 h 281"/>
                <a:gd name="T62" fmla="*/ 455613 w 287"/>
                <a:gd name="T63" fmla="*/ 200025 h 28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87" h="281">
                  <a:moveTo>
                    <a:pt x="287" y="140"/>
                  </a:moveTo>
                  <a:lnTo>
                    <a:pt x="287" y="155"/>
                  </a:lnTo>
                  <a:lnTo>
                    <a:pt x="285" y="169"/>
                  </a:lnTo>
                  <a:lnTo>
                    <a:pt x="282" y="183"/>
                  </a:lnTo>
                  <a:lnTo>
                    <a:pt x="277" y="196"/>
                  </a:lnTo>
                  <a:lnTo>
                    <a:pt x="271" y="208"/>
                  </a:lnTo>
                  <a:lnTo>
                    <a:pt x="264" y="219"/>
                  </a:lnTo>
                  <a:lnTo>
                    <a:pt x="255" y="229"/>
                  </a:lnTo>
                  <a:lnTo>
                    <a:pt x="246" y="240"/>
                  </a:lnTo>
                  <a:lnTo>
                    <a:pt x="236" y="249"/>
                  </a:lnTo>
                  <a:lnTo>
                    <a:pt x="225" y="258"/>
                  </a:lnTo>
                  <a:lnTo>
                    <a:pt x="212" y="265"/>
                  </a:lnTo>
                  <a:lnTo>
                    <a:pt x="200" y="270"/>
                  </a:lnTo>
                  <a:lnTo>
                    <a:pt x="188" y="276"/>
                  </a:lnTo>
                  <a:lnTo>
                    <a:pt x="173" y="279"/>
                  </a:lnTo>
                  <a:lnTo>
                    <a:pt x="159" y="281"/>
                  </a:lnTo>
                  <a:lnTo>
                    <a:pt x="145" y="281"/>
                  </a:lnTo>
                  <a:lnTo>
                    <a:pt x="129" y="281"/>
                  </a:lnTo>
                  <a:lnTo>
                    <a:pt x="114" y="279"/>
                  </a:lnTo>
                  <a:lnTo>
                    <a:pt x="100" y="276"/>
                  </a:lnTo>
                  <a:lnTo>
                    <a:pt x="88" y="270"/>
                  </a:lnTo>
                  <a:lnTo>
                    <a:pt x="75" y="265"/>
                  </a:lnTo>
                  <a:lnTo>
                    <a:pt x="63" y="258"/>
                  </a:lnTo>
                  <a:lnTo>
                    <a:pt x="52" y="249"/>
                  </a:lnTo>
                  <a:lnTo>
                    <a:pt x="41" y="240"/>
                  </a:lnTo>
                  <a:lnTo>
                    <a:pt x="33" y="229"/>
                  </a:lnTo>
                  <a:lnTo>
                    <a:pt x="24" y="219"/>
                  </a:lnTo>
                  <a:lnTo>
                    <a:pt x="16" y="208"/>
                  </a:lnTo>
                  <a:lnTo>
                    <a:pt x="11" y="196"/>
                  </a:lnTo>
                  <a:lnTo>
                    <a:pt x="6" y="183"/>
                  </a:lnTo>
                  <a:lnTo>
                    <a:pt x="2" y="169"/>
                  </a:lnTo>
                  <a:lnTo>
                    <a:pt x="0" y="155"/>
                  </a:lnTo>
                  <a:lnTo>
                    <a:pt x="0" y="140"/>
                  </a:lnTo>
                  <a:lnTo>
                    <a:pt x="0" y="126"/>
                  </a:lnTo>
                  <a:lnTo>
                    <a:pt x="2" y="112"/>
                  </a:lnTo>
                  <a:lnTo>
                    <a:pt x="6" y="98"/>
                  </a:lnTo>
                  <a:lnTo>
                    <a:pt x="11" y="85"/>
                  </a:lnTo>
                  <a:lnTo>
                    <a:pt x="16" y="73"/>
                  </a:lnTo>
                  <a:lnTo>
                    <a:pt x="24" y="62"/>
                  </a:lnTo>
                  <a:lnTo>
                    <a:pt x="33" y="51"/>
                  </a:lnTo>
                  <a:lnTo>
                    <a:pt x="41" y="41"/>
                  </a:lnTo>
                  <a:lnTo>
                    <a:pt x="52" y="32"/>
                  </a:lnTo>
                  <a:lnTo>
                    <a:pt x="63" y="23"/>
                  </a:lnTo>
                  <a:lnTo>
                    <a:pt x="75" y="16"/>
                  </a:lnTo>
                  <a:lnTo>
                    <a:pt x="88" y="10"/>
                  </a:lnTo>
                  <a:lnTo>
                    <a:pt x="100" y="5"/>
                  </a:lnTo>
                  <a:lnTo>
                    <a:pt x="114" y="1"/>
                  </a:lnTo>
                  <a:lnTo>
                    <a:pt x="129" y="0"/>
                  </a:lnTo>
                  <a:lnTo>
                    <a:pt x="145" y="0"/>
                  </a:lnTo>
                  <a:lnTo>
                    <a:pt x="159" y="0"/>
                  </a:lnTo>
                  <a:lnTo>
                    <a:pt x="173" y="1"/>
                  </a:lnTo>
                  <a:lnTo>
                    <a:pt x="188" y="5"/>
                  </a:lnTo>
                  <a:lnTo>
                    <a:pt x="200" y="10"/>
                  </a:lnTo>
                  <a:lnTo>
                    <a:pt x="212" y="16"/>
                  </a:lnTo>
                  <a:lnTo>
                    <a:pt x="225" y="23"/>
                  </a:lnTo>
                  <a:lnTo>
                    <a:pt x="236" y="32"/>
                  </a:lnTo>
                  <a:lnTo>
                    <a:pt x="246" y="41"/>
                  </a:lnTo>
                  <a:lnTo>
                    <a:pt x="255" y="51"/>
                  </a:lnTo>
                  <a:lnTo>
                    <a:pt x="264" y="62"/>
                  </a:lnTo>
                  <a:lnTo>
                    <a:pt x="271" y="73"/>
                  </a:lnTo>
                  <a:lnTo>
                    <a:pt x="277" y="85"/>
                  </a:lnTo>
                  <a:lnTo>
                    <a:pt x="282" y="98"/>
                  </a:lnTo>
                  <a:lnTo>
                    <a:pt x="285" y="112"/>
                  </a:lnTo>
                  <a:lnTo>
                    <a:pt x="287" y="126"/>
                  </a:lnTo>
                  <a:lnTo>
                    <a:pt x="287" y="14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59" name="Freeform 357"/>
            <p:cNvSpPr>
              <a:spLocks/>
            </p:cNvSpPr>
            <p:nvPr/>
          </p:nvSpPr>
          <p:spPr bwMode="auto">
            <a:xfrm>
              <a:off x="7426621" y="3142070"/>
              <a:ext cx="241300" cy="242888"/>
            </a:xfrm>
            <a:custGeom>
              <a:avLst/>
              <a:gdLst>
                <a:gd name="T0" fmla="*/ 241300 w 152"/>
                <a:gd name="T1" fmla="*/ 120650 h 153"/>
                <a:gd name="T2" fmla="*/ 241300 w 152"/>
                <a:gd name="T3" fmla="*/ 146050 h 153"/>
                <a:gd name="T4" fmla="*/ 231775 w 152"/>
                <a:gd name="T5" fmla="*/ 169863 h 153"/>
                <a:gd name="T6" fmla="*/ 220663 w 152"/>
                <a:gd name="T7" fmla="*/ 188913 h 153"/>
                <a:gd name="T8" fmla="*/ 206375 w 152"/>
                <a:gd name="T9" fmla="*/ 206375 h 153"/>
                <a:gd name="T10" fmla="*/ 190500 w 152"/>
                <a:gd name="T11" fmla="*/ 220663 h 153"/>
                <a:gd name="T12" fmla="*/ 166688 w 152"/>
                <a:gd name="T13" fmla="*/ 231775 h 153"/>
                <a:gd name="T14" fmla="*/ 144463 w 152"/>
                <a:gd name="T15" fmla="*/ 239713 h 153"/>
                <a:gd name="T16" fmla="*/ 122238 w 152"/>
                <a:gd name="T17" fmla="*/ 242888 h 153"/>
                <a:gd name="T18" fmla="*/ 96838 w 152"/>
                <a:gd name="T19" fmla="*/ 239713 h 153"/>
                <a:gd name="T20" fmla="*/ 73025 w 152"/>
                <a:gd name="T21" fmla="*/ 231775 h 153"/>
                <a:gd name="T22" fmla="*/ 50800 w 152"/>
                <a:gd name="T23" fmla="*/ 220663 h 153"/>
                <a:gd name="T24" fmla="*/ 34925 w 152"/>
                <a:gd name="T25" fmla="*/ 206375 h 153"/>
                <a:gd name="T26" fmla="*/ 20638 w 152"/>
                <a:gd name="T27" fmla="*/ 188913 h 153"/>
                <a:gd name="T28" fmla="*/ 7938 w 152"/>
                <a:gd name="T29" fmla="*/ 169863 h 153"/>
                <a:gd name="T30" fmla="*/ 0 w 152"/>
                <a:gd name="T31" fmla="*/ 146050 h 153"/>
                <a:gd name="T32" fmla="*/ 0 w 152"/>
                <a:gd name="T33" fmla="*/ 120650 h 153"/>
                <a:gd name="T34" fmla="*/ 0 w 152"/>
                <a:gd name="T35" fmla="*/ 95250 h 153"/>
                <a:gd name="T36" fmla="*/ 7938 w 152"/>
                <a:gd name="T37" fmla="*/ 73025 h 153"/>
                <a:gd name="T38" fmla="*/ 20638 w 152"/>
                <a:gd name="T39" fmla="*/ 53975 h 153"/>
                <a:gd name="T40" fmla="*/ 34925 w 152"/>
                <a:gd name="T41" fmla="*/ 36513 h 153"/>
                <a:gd name="T42" fmla="*/ 50800 w 152"/>
                <a:gd name="T43" fmla="*/ 22225 h 153"/>
                <a:gd name="T44" fmla="*/ 73025 w 152"/>
                <a:gd name="T45" fmla="*/ 11113 h 153"/>
                <a:gd name="T46" fmla="*/ 96838 w 152"/>
                <a:gd name="T47" fmla="*/ 3175 h 153"/>
                <a:gd name="T48" fmla="*/ 122238 w 152"/>
                <a:gd name="T49" fmla="*/ 0 h 153"/>
                <a:gd name="T50" fmla="*/ 144463 w 152"/>
                <a:gd name="T51" fmla="*/ 3175 h 153"/>
                <a:gd name="T52" fmla="*/ 166688 w 152"/>
                <a:gd name="T53" fmla="*/ 11113 h 153"/>
                <a:gd name="T54" fmla="*/ 190500 w 152"/>
                <a:gd name="T55" fmla="*/ 22225 h 153"/>
                <a:gd name="T56" fmla="*/ 206375 w 152"/>
                <a:gd name="T57" fmla="*/ 36513 h 153"/>
                <a:gd name="T58" fmla="*/ 220663 w 152"/>
                <a:gd name="T59" fmla="*/ 53975 h 153"/>
                <a:gd name="T60" fmla="*/ 231775 w 152"/>
                <a:gd name="T61" fmla="*/ 73025 h 153"/>
                <a:gd name="T62" fmla="*/ 241300 w 152"/>
                <a:gd name="T63" fmla="*/ 95250 h 153"/>
                <a:gd name="T64" fmla="*/ 241300 w 152"/>
                <a:gd name="T65" fmla="*/ 120650 h 1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2" h="153">
                  <a:moveTo>
                    <a:pt x="152" y="76"/>
                  </a:moveTo>
                  <a:lnTo>
                    <a:pt x="152" y="92"/>
                  </a:lnTo>
                  <a:lnTo>
                    <a:pt x="146" y="107"/>
                  </a:lnTo>
                  <a:lnTo>
                    <a:pt x="139" y="119"/>
                  </a:lnTo>
                  <a:lnTo>
                    <a:pt x="130" y="130"/>
                  </a:lnTo>
                  <a:lnTo>
                    <a:pt x="120" y="139"/>
                  </a:lnTo>
                  <a:lnTo>
                    <a:pt x="105" y="146"/>
                  </a:lnTo>
                  <a:lnTo>
                    <a:pt x="91" y="151"/>
                  </a:lnTo>
                  <a:lnTo>
                    <a:pt x="77" y="153"/>
                  </a:lnTo>
                  <a:lnTo>
                    <a:pt x="61" y="151"/>
                  </a:lnTo>
                  <a:lnTo>
                    <a:pt x="46" y="146"/>
                  </a:lnTo>
                  <a:lnTo>
                    <a:pt x="32" y="139"/>
                  </a:lnTo>
                  <a:lnTo>
                    <a:pt x="22" y="130"/>
                  </a:lnTo>
                  <a:lnTo>
                    <a:pt x="13" y="119"/>
                  </a:lnTo>
                  <a:lnTo>
                    <a:pt x="5" y="107"/>
                  </a:lnTo>
                  <a:lnTo>
                    <a:pt x="0" y="92"/>
                  </a:lnTo>
                  <a:lnTo>
                    <a:pt x="0" y="76"/>
                  </a:lnTo>
                  <a:lnTo>
                    <a:pt x="0" y="60"/>
                  </a:lnTo>
                  <a:lnTo>
                    <a:pt x="5" y="46"/>
                  </a:lnTo>
                  <a:lnTo>
                    <a:pt x="13" y="34"/>
                  </a:lnTo>
                  <a:lnTo>
                    <a:pt x="22" y="23"/>
                  </a:lnTo>
                  <a:lnTo>
                    <a:pt x="32" y="14"/>
                  </a:lnTo>
                  <a:lnTo>
                    <a:pt x="46" y="7"/>
                  </a:lnTo>
                  <a:lnTo>
                    <a:pt x="61" y="2"/>
                  </a:lnTo>
                  <a:lnTo>
                    <a:pt x="77" y="0"/>
                  </a:lnTo>
                  <a:lnTo>
                    <a:pt x="91" y="2"/>
                  </a:lnTo>
                  <a:lnTo>
                    <a:pt x="105" y="7"/>
                  </a:lnTo>
                  <a:lnTo>
                    <a:pt x="120" y="14"/>
                  </a:lnTo>
                  <a:lnTo>
                    <a:pt x="130" y="23"/>
                  </a:lnTo>
                  <a:lnTo>
                    <a:pt x="139" y="34"/>
                  </a:lnTo>
                  <a:lnTo>
                    <a:pt x="146" y="46"/>
                  </a:lnTo>
                  <a:lnTo>
                    <a:pt x="152" y="60"/>
                  </a:lnTo>
                  <a:lnTo>
                    <a:pt x="152" y="76"/>
                  </a:lnTo>
                  <a:close/>
                </a:path>
              </a:pathLst>
            </a:custGeom>
            <a:solidFill>
              <a:srgbClr val="9389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160" name="Group 370"/>
            <p:cNvGrpSpPr>
              <a:grpSpLocks/>
            </p:cNvGrpSpPr>
            <p:nvPr/>
          </p:nvGrpSpPr>
          <p:grpSpPr bwMode="auto">
            <a:xfrm>
              <a:off x="7448846" y="3167470"/>
              <a:ext cx="193675" cy="195263"/>
              <a:chOff x="4774" y="1868"/>
              <a:chExt cx="122" cy="123"/>
            </a:xfrm>
          </p:grpSpPr>
          <p:sp>
            <p:nvSpPr>
              <p:cNvPr id="161" name="Freeform 358"/>
              <p:cNvSpPr>
                <a:spLocks/>
              </p:cNvSpPr>
              <p:nvPr/>
            </p:nvSpPr>
            <p:spPr bwMode="auto">
              <a:xfrm>
                <a:off x="4805" y="1898"/>
                <a:ext cx="62" cy="62"/>
              </a:xfrm>
              <a:custGeom>
                <a:avLst/>
                <a:gdLst>
                  <a:gd name="T0" fmla="*/ 32 w 62"/>
                  <a:gd name="T1" fmla="*/ 0 h 62"/>
                  <a:gd name="T2" fmla="*/ 25 w 62"/>
                  <a:gd name="T3" fmla="*/ 0 h 62"/>
                  <a:gd name="T4" fmla="*/ 19 w 62"/>
                  <a:gd name="T5" fmla="*/ 2 h 62"/>
                  <a:gd name="T6" fmla="*/ 14 w 62"/>
                  <a:gd name="T7" fmla="*/ 5 h 62"/>
                  <a:gd name="T8" fmla="*/ 9 w 62"/>
                  <a:gd name="T9" fmla="*/ 9 h 62"/>
                  <a:gd name="T10" fmla="*/ 5 w 62"/>
                  <a:gd name="T11" fmla="*/ 14 h 62"/>
                  <a:gd name="T12" fmla="*/ 3 w 62"/>
                  <a:gd name="T13" fmla="*/ 20 h 62"/>
                  <a:gd name="T14" fmla="*/ 1 w 62"/>
                  <a:gd name="T15" fmla="*/ 25 h 62"/>
                  <a:gd name="T16" fmla="*/ 0 w 62"/>
                  <a:gd name="T17" fmla="*/ 30 h 62"/>
                  <a:gd name="T18" fmla="*/ 1 w 62"/>
                  <a:gd name="T19" fmla="*/ 38 h 62"/>
                  <a:gd name="T20" fmla="*/ 3 w 62"/>
                  <a:gd name="T21" fmla="*/ 43 h 62"/>
                  <a:gd name="T22" fmla="*/ 5 w 62"/>
                  <a:gd name="T23" fmla="*/ 48 h 62"/>
                  <a:gd name="T24" fmla="*/ 9 w 62"/>
                  <a:gd name="T25" fmla="*/ 54 h 62"/>
                  <a:gd name="T26" fmla="*/ 14 w 62"/>
                  <a:gd name="T27" fmla="*/ 57 h 62"/>
                  <a:gd name="T28" fmla="*/ 19 w 62"/>
                  <a:gd name="T29" fmla="*/ 59 h 62"/>
                  <a:gd name="T30" fmla="*/ 25 w 62"/>
                  <a:gd name="T31" fmla="*/ 62 h 62"/>
                  <a:gd name="T32" fmla="*/ 32 w 62"/>
                  <a:gd name="T33" fmla="*/ 62 h 62"/>
                  <a:gd name="T34" fmla="*/ 37 w 62"/>
                  <a:gd name="T35" fmla="*/ 62 h 62"/>
                  <a:gd name="T36" fmla="*/ 44 w 62"/>
                  <a:gd name="T37" fmla="*/ 59 h 62"/>
                  <a:gd name="T38" fmla="*/ 48 w 62"/>
                  <a:gd name="T39" fmla="*/ 57 h 62"/>
                  <a:gd name="T40" fmla="*/ 53 w 62"/>
                  <a:gd name="T41" fmla="*/ 54 h 62"/>
                  <a:gd name="T42" fmla="*/ 57 w 62"/>
                  <a:gd name="T43" fmla="*/ 48 h 62"/>
                  <a:gd name="T44" fmla="*/ 60 w 62"/>
                  <a:gd name="T45" fmla="*/ 43 h 62"/>
                  <a:gd name="T46" fmla="*/ 62 w 62"/>
                  <a:gd name="T47" fmla="*/ 38 h 62"/>
                  <a:gd name="T48" fmla="*/ 62 w 62"/>
                  <a:gd name="T49" fmla="*/ 30 h 62"/>
                  <a:gd name="T50" fmla="*/ 62 w 62"/>
                  <a:gd name="T51" fmla="*/ 25 h 62"/>
                  <a:gd name="T52" fmla="*/ 60 w 62"/>
                  <a:gd name="T53" fmla="*/ 20 h 62"/>
                  <a:gd name="T54" fmla="*/ 57 w 62"/>
                  <a:gd name="T55" fmla="*/ 14 h 62"/>
                  <a:gd name="T56" fmla="*/ 53 w 62"/>
                  <a:gd name="T57" fmla="*/ 9 h 62"/>
                  <a:gd name="T58" fmla="*/ 48 w 62"/>
                  <a:gd name="T59" fmla="*/ 5 h 62"/>
                  <a:gd name="T60" fmla="*/ 44 w 62"/>
                  <a:gd name="T61" fmla="*/ 2 h 62"/>
                  <a:gd name="T62" fmla="*/ 37 w 62"/>
                  <a:gd name="T63" fmla="*/ 0 h 62"/>
                  <a:gd name="T64" fmla="*/ 32 w 62"/>
                  <a:gd name="T65" fmla="*/ 0 h 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2" h="62">
                    <a:moveTo>
                      <a:pt x="32" y="0"/>
                    </a:moveTo>
                    <a:lnTo>
                      <a:pt x="25" y="0"/>
                    </a:lnTo>
                    <a:lnTo>
                      <a:pt x="19" y="2"/>
                    </a:lnTo>
                    <a:lnTo>
                      <a:pt x="14" y="5"/>
                    </a:lnTo>
                    <a:lnTo>
                      <a:pt x="9" y="9"/>
                    </a:lnTo>
                    <a:lnTo>
                      <a:pt x="5" y="14"/>
                    </a:lnTo>
                    <a:lnTo>
                      <a:pt x="3" y="20"/>
                    </a:lnTo>
                    <a:lnTo>
                      <a:pt x="1" y="25"/>
                    </a:lnTo>
                    <a:lnTo>
                      <a:pt x="0" y="30"/>
                    </a:lnTo>
                    <a:lnTo>
                      <a:pt x="1" y="38"/>
                    </a:lnTo>
                    <a:lnTo>
                      <a:pt x="3" y="43"/>
                    </a:lnTo>
                    <a:lnTo>
                      <a:pt x="5" y="48"/>
                    </a:lnTo>
                    <a:lnTo>
                      <a:pt x="9" y="54"/>
                    </a:lnTo>
                    <a:lnTo>
                      <a:pt x="14" y="57"/>
                    </a:lnTo>
                    <a:lnTo>
                      <a:pt x="19" y="59"/>
                    </a:lnTo>
                    <a:lnTo>
                      <a:pt x="25" y="62"/>
                    </a:lnTo>
                    <a:lnTo>
                      <a:pt x="32" y="62"/>
                    </a:lnTo>
                    <a:lnTo>
                      <a:pt x="37" y="62"/>
                    </a:lnTo>
                    <a:lnTo>
                      <a:pt x="44" y="59"/>
                    </a:lnTo>
                    <a:lnTo>
                      <a:pt x="48" y="57"/>
                    </a:lnTo>
                    <a:lnTo>
                      <a:pt x="53" y="54"/>
                    </a:lnTo>
                    <a:lnTo>
                      <a:pt x="57" y="48"/>
                    </a:lnTo>
                    <a:lnTo>
                      <a:pt x="60" y="43"/>
                    </a:lnTo>
                    <a:lnTo>
                      <a:pt x="62" y="38"/>
                    </a:lnTo>
                    <a:lnTo>
                      <a:pt x="62" y="30"/>
                    </a:lnTo>
                    <a:lnTo>
                      <a:pt x="62" y="25"/>
                    </a:lnTo>
                    <a:lnTo>
                      <a:pt x="60" y="20"/>
                    </a:lnTo>
                    <a:lnTo>
                      <a:pt x="57" y="14"/>
                    </a:lnTo>
                    <a:lnTo>
                      <a:pt x="53" y="9"/>
                    </a:lnTo>
                    <a:lnTo>
                      <a:pt x="48" y="5"/>
                    </a:lnTo>
                    <a:lnTo>
                      <a:pt x="44" y="2"/>
                    </a:lnTo>
                    <a:lnTo>
                      <a:pt x="37" y="0"/>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2" name="Freeform 359"/>
              <p:cNvSpPr>
                <a:spLocks/>
              </p:cNvSpPr>
              <p:nvPr/>
            </p:nvSpPr>
            <p:spPr bwMode="auto">
              <a:xfrm>
                <a:off x="4826" y="1868"/>
                <a:ext cx="18" cy="18"/>
              </a:xfrm>
              <a:custGeom>
                <a:avLst/>
                <a:gdLst>
                  <a:gd name="T0" fmla="*/ 9 w 18"/>
                  <a:gd name="T1" fmla="*/ 0 h 18"/>
                  <a:gd name="T2" fmla="*/ 5 w 18"/>
                  <a:gd name="T3" fmla="*/ 0 h 18"/>
                  <a:gd name="T4" fmla="*/ 2 w 18"/>
                  <a:gd name="T5" fmla="*/ 2 h 18"/>
                  <a:gd name="T6" fmla="*/ 0 w 18"/>
                  <a:gd name="T7" fmla="*/ 5 h 18"/>
                  <a:gd name="T8" fmla="*/ 0 w 18"/>
                  <a:gd name="T9" fmla="*/ 9 h 18"/>
                  <a:gd name="T10" fmla="*/ 0 w 18"/>
                  <a:gd name="T11" fmla="*/ 12 h 18"/>
                  <a:gd name="T12" fmla="*/ 2 w 18"/>
                  <a:gd name="T13" fmla="*/ 16 h 18"/>
                  <a:gd name="T14" fmla="*/ 5 w 18"/>
                  <a:gd name="T15" fmla="*/ 18 h 18"/>
                  <a:gd name="T16" fmla="*/ 9 w 18"/>
                  <a:gd name="T17" fmla="*/ 18 h 18"/>
                  <a:gd name="T18" fmla="*/ 13 w 18"/>
                  <a:gd name="T19" fmla="*/ 18 h 18"/>
                  <a:gd name="T20" fmla="*/ 16 w 18"/>
                  <a:gd name="T21" fmla="*/ 16 h 18"/>
                  <a:gd name="T22" fmla="*/ 18 w 18"/>
                  <a:gd name="T23" fmla="*/ 12 h 18"/>
                  <a:gd name="T24" fmla="*/ 18 w 18"/>
                  <a:gd name="T25" fmla="*/ 9 h 18"/>
                  <a:gd name="T26" fmla="*/ 18 w 18"/>
                  <a:gd name="T27" fmla="*/ 5 h 18"/>
                  <a:gd name="T28" fmla="*/ 16 w 18"/>
                  <a:gd name="T29" fmla="*/ 2 h 18"/>
                  <a:gd name="T30" fmla="*/ 13 w 18"/>
                  <a:gd name="T31" fmla="*/ 0 h 18"/>
                  <a:gd name="T32" fmla="*/ 9 w 18"/>
                  <a:gd name="T33" fmla="*/ 0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 h="18">
                    <a:moveTo>
                      <a:pt x="9" y="0"/>
                    </a:moveTo>
                    <a:lnTo>
                      <a:pt x="5" y="0"/>
                    </a:lnTo>
                    <a:lnTo>
                      <a:pt x="2" y="2"/>
                    </a:lnTo>
                    <a:lnTo>
                      <a:pt x="0" y="5"/>
                    </a:lnTo>
                    <a:lnTo>
                      <a:pt x="0" y="9"/>
                    </a:lnTo>
                    <a:lnTo>
                      <a:pt x="0" y="12"/>
                    </a:lnTo>
                    <a:lnTo>
                      <a:pt x="2" y="16"/>
                    </a:lnTo>
                    <a:lnTo>
                      <a:pt x="5" y="18"/>
                    </a:lnTo>
                    <a:lnTo>
                      <a:pt x="9" y="18"/>
                    </a:lnTo>
                    <a:lnTo>
                      <a:pt x="13" y="18"/>
                    </a:lnTo>
                    <a:lnTo>
                      <a:pt x="16" y="16"/>
                    </a:lnTo>
                    <a:lnTo>
                      <a:pt x="18" y="12"/>
                    </a:lnTo>
                    <a:lnTo>
                      <a:pt x="18" y="9"/>
                    </a:lnTo>
                    <a:lnTo>
                      <a:pt x="18" y="5"/>
                    </a:lnTo>
                    <a:lnTo>
                      <a:pt x="16" y="2"/>
                    </a:lnTo>
                    <a:lnTo>
                      <a:pt x="13"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3" name="Freeform 360"/>
              <p:cNvSpPr>
                <a:spLocks/>
              </p:cNvSpPr>
              <p:nvPr/>
            </p:nvSpPr>
            <p:spPr bwMode="auto">
              <a:xfrm>
                <a:off x="4878" y="1918"/>
                <a:ext cx="18" cy="19"/>
              </a:xfrm>
              <a:custGeom>
                <a:avLst/>
                <a:gdLst>
                  <a:gd name="T0" fmla="*/ 9 w 18"/>
                  <a:gd name="T1" fmla="*/ 0 h 19"/>
                  <a:gd name="T2" fmla="*/ 5 w 18"/>
                  <a:gd name="T3" fmla="*/ 1 h 19"/>
                  <a:gd name="T4" fmla="*/ 2 w 18"/>
                  <a:gd name="T5" fmla="*/ 3 h 19"/>
                  <a:gd name="T6" fmla="*/ 0 w 18"/>
                  <a:gd name="T7" fmla="*/ 7 h 19"/>
                  <a:gd name="T8" fmla="*/ 0 w 18"/>
                  <a:gd name="T9" fmla="*/ 10 h 19"/>
                  <a:gd name="T10" fmla="*/ 0 w 18"/>
                  <a:gd name="T11" fmla="*/ 14 h 19"/>
                  <a:gd name="T12" fmla="*/ 2 w 18"/>
                  <a:gd name="T13" fmla="*/ 16 h 19"/>
                  <a:gd name="T14" fmla="*/ 5 w 18"/>
                  <a:gd name="T15" fmla="*/ 18 h 19"/>
                  <a:gd name="T16" fmla="*/ 9 w 18"/>
                  <a:gd name="T17" fmla="*/ 19 h 19"/>
                  <a:gd name="T18" fmla="*/ 12 w 18"/>
                  <a:gd name="T19" fmla="*/ 18 h 19"/>
                  <a:gd name="T20" fmla="*/ 16 w 18"/>
                  <a:gd name="T21" fmla="*/ 16 h 19"/>
                  <a:gd name="T22" fmla="*/ 18 w 18"/>
                  <a:gd name="T23" fmla="*/ 14 h 19"/>
                  <a:gd name="T24" fmla="*/ 18 w 18"/>
                  <a:gd name="T25" fmla="*/ 10 h 19"/>
                  <a:gd name="T26" fmla="*/ 18 w 18"/>
                  <a:gd name="T27" fmla="*/ 7 h 19"/>
                  <a:gd name="T28" fmla="*/ 16 w 18"/>
                  <a:gd name="T29" fmla="*/ 3 h 19"/>
                  <a:gd name="T30" fmla="*/ 12 w 18"/>
                  <a:gd name="T31" fmla="*/ 1 h 19"/>
                  <a:gd name="T32" fmla="*/ 9 w 18"/>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 h="19">
                    <a:moveTo>
                      <a:pt x="9" y="0"/>
                    </a:moveTo>
                    <a:lnTo>
                      <a:pt x="5" y="1"/>
                    </a:lnTo>
                    <a:lnTo>
                      <a:pt x="2" y="3"/>
                    </a:lnTo>
                    <a:lnTo>
                      <a:pt x="0" y="7"/>
                    </a:lnTo>
                    <a:lnTo>
                      <a:pt x="0" y="10"/>
                    </a:lnTo>
                    <a:lnTo>
                      <a:pt x="0" y="14"/>
                    </a:lnTo>
                    <a:lnTo>
                      <a:pt x="2" y="16"/>
                    </a:lnTo>
                    <a:lnTo>
                      <a:pt x="5" y="18"/>
                    </a:lnTo>
                    <a:lnTo>
                      <a:pt x="9" y="19"/>
                    </a:lnTo>
                    <a:lnTo>
                      <a:pt x="12" y="18"/>
                    </a:lnTo>
                    <a:lnTo>
                      <a:pt x="16" y="16"/>
                    </a:lnTo>
                    <a:lnTo>
                      <a:pt x="18" y="14"/>
                    </a:lnTo>
                    <a:lnTo>
                      <a:pt x="18" y="10"/>
                    </a:lnTo>
                    <a:lnTo>
                      <a:pt x="18" y="7"/>
                    </a:lnTo>
                    <a:lnTo>
                      <a:pt x="16" y="3"/>
                    </a:lnTo>
                    <a:lnTo>
                      <a:pt x="12" y="1"/>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 name="Freeform 361"/>
              <p:cNvSpPr>
                <a:spLocks/>
              </p:cNvSpPr>
              <p:nvPr/>
            </p:nvSpPr>
            <p:spPr bwMode="auto">
              <a:xfrm>
                <a:off x="4828" y="1971"/>
                <a:ext cx="18" cy="20"/>
              </a:xfrm>
              <a:custGeom>
                <a:avLst/>
                <a:gdLst>
                  <a:gd name="T0" fmla="*/ 9 w 18"/>
                  <a:gd name="T1" fmla="*/ 0 h 20"/>
                  <a:gd name="T2" fmla="*/ 5 w 18"/>
                  <a:gd name="T3" fmla="*/ 0 h 20"/>
                  <a:gd name="T4" fmla="*/ 2 w 18"/>
                  <a:gd name="T5" fmla="*/ 4 h 20"/>
                  <a:gd name="T6" fmla="*/ 0 w 18"/>
                  <a:gd name="T7" fmla="*/ 5 h 20"/>
                  <a:gd name="T8" fmla="*/ 0 w 18"/>
                  <a:gd name="T9" fmla="*/ 9 h 20"/>
                  <a:gd name="T10" fmla="*/ 0 w 18"/>
                  <a:gd name="T11" fmla="*/ 13 h 20"/>
                  <a:gd name="T12" fmla="*/ 2 w 18"/>
                  <a:gd name="T13" fmla="*/ 16 h 20"/>
                  <a:gd name="T14" fmla="*/ 5 w 18"/>
                  <a:gd name="T15" fmla="*/ 18 h 20"/>
                  <a:gd name="T16" fmla="*/ 9 w 18"/>
                  <a:gd name="T17" fmla="*/ 20 h 20"/>
                  <a:gd name="T18" fmla="*/ 12 w 18"/>
                  <a:gd name="T19" fmla="*/ 18 h 20"/>
                  <a:gd name="T20" fmla="*/ 16 w 18"/>
                  <a:gd name="T21" fmla="*/ 16 h 20"/>
                  <a:gd name="T22" fmla="*/ 18 w 18"/>
                  <a:gd name="T23" fmla="*/ 13 h 20"/>
                  <a:gd name="T24" fmla="*/ 18 w 18"/>
                  <a:gd name="T25" fmla="*/ 9 h 20"/>
                  <a:gd name="T26" fmla="*/ 18 w 18"/>
                  <a:gd name="T27" fmla="*/ 5 h 20"/>
                  <a:gd name="T28" fmla="*/ 16 w 18"/>
                  <a:gd name="T29" fmla="*/ 4 h 20"/>
                  <a:gd name="T30" fmla="*/ 12 w 18"/>
                  <a:gd name="T31" fmla="*/ 0 h 20"/>
                  <a:gd name="T32" fmla="*/ 9 w 18"/>
                  <a:gd name="T33" fmla="*/ 0 h 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 h="20">
                    <a:moveTo>
                      <a:pt x="9" y="0"/>
                    </a:moveTo>
                    <a:lnTo>
                      <a:pt x="5" y="0"/>
                    </a:lnTo>
                    <a:lnTo>
                      <a:pt x="2" y="4"/>
                    </a:lnTo>
                    <a:lnTo>
                      <a:pt x="0" y="5"/>
                    </a:lnTo>
                    <a:lnTo>
                      <a:pt x="0" y="9"/>
                    </a:lnTo>
                    <a:lnTo>
                      <a:pt x="0" y="13"/>
                    </a:lnTo>
                    <a:lnTo>
                      <a:pt x="2" y="16"/>
                    </a:lnTo>
                    <a:lnTo>
                      <a:pt x="5" y="18"/>
                    </a:lnTo>
                    <a:lnTo>
                      <a:pt x="9" y="20"/>
                    </a:lnTo>
                    <a:lnTo>
                      <a:pt x="12" y="18"/>
                    </a:lnTo>
                    <a:lnTo>
                      <a:pt x="16" y="16"/>
                    </a:lnTo>
                    <a:lnTo>
                      <a:pt x="18" y="13"/>
                    </a:lnTo>
                    <a:lnTo>
                      <a:pt x="18" y="9"/>
                    </a:lnTo>
                    <a:lnTo>
                      <a:pt x="18" y="5"/>
                    </a:lnTo>
                    <a:lnTo>
                      <a:pt x="16" y="4"/>
                    </a:lnTo>
                    <a:lnTo>
                      <a:pt x="12"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5" name="Freeform 362"/>
              <p:cNvSpPr>
                <a:spLocks/>
              </p:cNvSpPr>
              <p:nvPr/>
            </p:nvSpPr>
            <p:spPr bwMode="auto">
              <a:xfrm>
                <a:off x="4774" y="1918"/>
                <a:ext cx="20" cy="19"/>
              </a:xfrm>
              <a:custGeom>
                <a:avLst/>
                <a:gdLst>
                  <a:gd name="T0" fmla="*/ 9 w 20"/>
                  <a:gd name="T1" fmla="*/ 0 h 19"/>
                  <a:gd name="T2" fmla="*/ 6 w 20"/>
                  <a:gd name="T3" fmla="*/ 1 h 19"/>
                  <a:gd name="T4" fmla="*/ 4 w 20"/>
                  <a:gd name="T5" fmla="*/ 3 h 19"/>
                  <a:gd name="T6" fmla="*/ 2 w 20"/>
                  <a:gd name="T7" fmla="*/ 7 h 19"/>
                  <a:gd name="T8" fmla="*/ 0 w 20"/>
                  <a:gd name="T9" fmla="*/ 10 h 19"/>
                  <a:gd name="T10" fmla="*/ 2 w 20"/>
                  <a:gd name="T11" fmla="*/ 14 h 19"/>
                  <a:gd name="T12" fmla="*/ 4 w 20"/>
                  <a:gd name="T13" fmla="*/ 16 h 19"/>
                  <a:gd name="T14" fmla="*/ 6 w 20"/>
                  <a:gd name="T15" fmla="*/ 18 h 19"/>
                  <a:gd name="T16" fmla="*/ 9 w 20"/>
                  <a:gd name="T17" fmla="*/ 19 h 19"/>
                  <a:gd name="T18" fmla="*/ 13 w 20"/>
                  <a:gd name="T19" fmla="*/ 18 h 19"/>
                  <a:gd name="T20" fmla="*/ 16 w 20"/>
                  <a:gd name="T21" fmla="*/ 16 h 19"/>
                  <a:gd name="T22" fmla="*/ 18 w 20"/>
                  <a:gd name="T23" fmla="*/ 14 h 19"/>
                  <a:gd name="T24" fmla="*/ 20 w 20"/>
                  <a:gd name="T25" fmla="*/ 10 h 19"/>
                  <a:gd name="T26" fmla="*/ 18 w 20"/>
                  <a:gd name="T27" fmla="*/ 7 h 19"/>
                  <a:gd name="T28" fmla="*/ 16 w 20"/>
                  <a:gd name="T29" fmla="*/ 3 h 19"/>
                  <a:gd name="T30" fmla="*/ 13 w 20"/>
                  <a:gd name="T31" fmla="*/ 1 h 19"/>
                  <a:gd name="T32" fmla="*/ 9 w 20"/>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 h="19">
                    <a:moveTo>
                      <a:pt x="9" y="0"/>
                    </a:moveTo>
                    <a:lnTo>
                      <a:pt x="6" y="1"/>
                    </a:lnTo>
                    <a:lnTo>
                      <a:pt x="4" y="3"/>
                    </a:lnTo>
                    <a:lnTo>
                      <a:pt x="2" y="7"/>
                    </a:lnTo>
                    <a:lnTo>
                      <a:pt x="0" y="10"/>
                    </a:lnTo>
                    <a:lnTo>
                      <a:pt x="2" y="14"/>
                    </a:lnTo>
                    <a:lnTo>
                      <a:pt x="4" y="16"/>
                    </a:lnTo>
                    <a:lnTo>
                      <a:pt x="6" y="18"/>
                    </a:lnTo>
                    <a:lnTo>
                      <a:pt x="9" y="19"/>
                    </a:lnTo>
                    <a:lnTo>
                      <a:pt x="13" y="18"/>
                    </a:lnTo>
                    <a:lnTo>
                      <a:pt x="16" y="16"/>
                    </a:lnTo>
                    <a:lnTo>
                      <a:pt x="18" y="14"/>
                    </a:lnTo>
                    <a:lnTo>
                      <a:pt x="20" y="10"/>
                    </a:lnTo>
                    <a:lnTo>
                      <a:pt x="18" y="7"/>
                    </a:lnTo>
                    <a:lnTo>
                      <a:pt x="16" y="3"/>
                    </a:lnTo>
                    <a:lnTo>
                      <a:pt x="13" y="1"/>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6" name="Freeform 363"/>
              <p:cNvSpPr>
                <a:spLocks/>
              </p:cNvSpPr>
              <p:nvPr/>
            </p:nvSpPr>
            <p:spPr bwMode="auto">
              <a:xfrm>
                <a:off x="4862" y="1880"/>
                <a:ext cx="19" cy="20"/>
              </a:xfrm>
              <a:custGeom>
                <a:avLst/>
                <a:gdLst>
                  <a:gd name="T0" fmla="*/ 18 w 19"/>
                  <a:gd name="T1" fmla="*/ 4 h 20"/>
                  <a:gd name="T2" fmla="*/ 14 w 19"/>
                  <a:gd name="T3" fmla="*/ 2 h 20"/>
                  <a:gd name="T4" fmla="*/ 10 w 19"/>
                  <a:gd name="T5" fmla="*/ 0 h 20"/>
                  <a:gd name="T6" fmla="*/ 7 w 19"/>
                  <a:gd name="T7" fmla="*/ 2 h 20"/>
                  <a:gd name="T8" fmla="*/ 3 w 19"/>
                  <a:gd name="T9" fmla="*/ 4 h 20"/>
                  <a:gd name="T10" fmla="*/ 1 w 19"/>
                  <a:gd name="T11" fmla="*/ 6 h 20"/>
                  <a:gd name="T12" fmla="*/ 0 w 19"/>
                  <a:gd name="T13" fmla="*/ 9 h 20"/>
                  <a:gd name="T14" fmla="*/ 1 w 19"/>
                  <a:gd name="T15" fmla="*/ 13 h 20"/>
                  <a:gd name="T16" fmla="*/ 3 w 19"/>
                  <a:gd name="T17" fmla="*/ 16 h 20"/>
                  <a:gd name="T18" fmla="*/ 7 w 19"/>
                  <a:gd name="T19" fmla="*/ 18 h 20"/>
                  <a:gd name="T20" fmla="*/ 10 w 19"/>
                  <a:gd name="T21" fmla="*/ 20 h 20"/>
                  <a:gd name="T22" fmla="*/ 14 w 19"/>
                  <a:gd name="T23" fmla="*/ 18 h 20"/>
                  <a:gd name="T24" fmla="*/ 16 w 19"/>
                  <a:gd name="T25" fmla="*/ 16 h 20"/>
                  <a:gd name="T26" fmla="*/ 19 w 19"/>
                  <a:gd name="T27" fmla="*/ 13 h 20"/>
                  <a:gd name="T28" fmla="*/ 19 w 19"/>
                  <a:gd name="T29" fmla="*/ 11 h 20"/>
                  <a:gd name="T30" fmla="*/ 19 w 19"/>
                  <a:gd name="T31" fmla="*/ 7 h 20"/>
                  <a:gd name="T32" fmla="*/ 18 w 19"/>
                  <a:gd name="T33" fmla="*/ 4 h 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9" h="20">
                    <a:moveTo>
                      <a:pt x="18" y="4"/>
                    </a:moveTo>
                    <a:lnTo>
                      <a:pt x="14" y="2"/>
                    </a:lnTo>
                    <a:lnTo>
                      <a:pt x="10" y="0"/>
                    </a:lnTo>
                    <a:lnTo>
                      <a:pt x="7" y="2"/>
                    </a:lnTo>
                    <a:lnTo>
                      <a:pt x="3" y="4"/>
                    </a:lnTo>
                    <a:lnTo>
                      <a:pt x="1" y="6"/>
                    </a:lnTo>
                    <a:lnTo>
                      <a:pt x="0" y="9"/>
                    </a:lnTo>
                    <a:lnTo>
                      <a:pt x="1" y="13"/>
                    </a:lnTo>
                    <a:lnTo>
                      <a:pt x="3" y="16"/>
                    </a:lnTo>
                    <a:lnTo>
                      <a:pt x="7" y="18"/>
                    </a:lnTo>
                    <a:lnTo>
                      <a:pt x="10" y="20"/>
                    </a:lnTo>
                    <a:lnTo>
                      <a:pt x="14" y="18"/>
                    </a:lnTo>
                    <a:lnTo>
                      <a:pt x="16" y="16"/>
                    </a:lnTo>
                    <a:lnTo>
                      <a:pt x="19" y="13"/>
                    </a:lnTo>
                    <a:lnTo>
                      <a:pt x="19" y="11"/>
                    </a:lnTo>
                    <a:lnTo>
                      <a:pt x="19" y="7"/>
                    </a:ln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7" name="Freeform 364"/>
              <p:cNvSpPr>
                <a:spLocks/>
              </p:cNvSpPr>
              <p:nvPr/>
            </p:nvSpPr>
            <p:spPr bwMode="auto">
              <a:xfrm>
                <a:off x="4863" y="1957"/>
                <a:ext cx="20" cy="18"/>
              </a:xfrm>
              <a:custGeom>
                <a:avLst/>
                <a:gdLst>
                  <a:gd name="T0" fmla="*/ 17 w 20"/>
                  <a:gd name="T1" fmla="*/ 2 h 18"/>
                  <a:gd name="T2" fmla="*/ 15 w 20"/>
                  <a:gd name="T3" fmla="*/ 0 h 18"/>
                  <a:gd name="T4" fmla="*/ 11 w 20"/>
                  <a:gd name="T5" fmla="*/ 0 h 18"/>
                  <a:gd name="T6" fmla="*/ 8 w 20"/>
                  <a:gd name="T7" fmla="*/ 0 h 18"/>
                  <a:gd name="T8" fmla="*/ 4 w 20"/>
                  <a:gd name="T9" fmla="*/ 2 h 18"/>
                  <a:gd name="T10" fmla="*/ 2 w 20"/>
                  <a:gd name="T11" fmla="*/ 5 h 18"/>
                  <a:gd name="T12" fmla="*/ 0 w 20"/>
                  <a:gd name="T13" fmla="*/ 9 h 18"/>
                  <a:gd name="T14" fmla="*/ 2 w 20"/>
                  <a:gd name="T15" fmla="*/ 12 h 18"/>
                  <a:gd name="T16" fmla="*/ 4 w 20"/>
                  <a:gd name="T17" fmla="*/ 14 h 18"/>
                  <a:gd name="T18" fmla="*/ 8 w 20"/>
                  <a:gd name="T19" fmla="*/ 18 h 18"/>
                  <a:gd name="T20" fmla="*/ 11 w 20"/>
                  <a:gd name="T21" fmla="*/ 18 h 18"/>
                  <a:gd name="T22" fmla="*/ 15 w 20"/>
                  <a:gd name="T23" fmla="*/ 18 h 18"/>
                  <a:gd name="T24" fmla="*/ 17 w 20"/>
                  <a:gd name="T25" fmla="*/ 16 h 18"/>
                  <a:gd name="T26" fmla="*/ 20 w 20"/>
                  <a:gd name="T27" fmla="*/ 12 h 18"/>
                  <a:gd name="T28" fmla="*/ 20 w 20"/>
                  <a:gd name="T29" fmla="*/ 9 h 18"/>
                  <a:gd name="T30" fmla="*/ 20 w 20"/>
                  <a:gd name="T31" fmla="*/ 5 h 18"/>
                  <a:gd name="T32" fmla="*/ 17 w 20"/>
                  <a:gd name="T33" fmla="*/ 2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 h="18">
                    <a:moveTo>
                      <a:pt x="17" y="2"/>
                    </a:moveTo>
                    <a:lnTo>
                      <a:pt x="15" y="0"/>
                    </a:lnTo>
                    <a:lnTo>
                      <a:pt x="11" y="0"/>
                    </a:lnTo>
                    <a:lnTo>
                      <a:pt x="8" y="0"/>
                    </a:lnTo>
                    <a:lnTo>
                      <a:pt x="4" y="2"/>
                    </a:lnTo>
                    <a:lnTo>
                      <a:pt x="2" y="5"/>
                    </a:lnTo>
                    <a:lnTo>
                      <a:pt x="0" y="9"/>
                    </a:lnTo>
                    <a:lnTo>
                      <a:pt x="2" y="12"/>
                    </a:lnTo>
                    <a:lnTo>
                      <a:pt x="4" y="14"/>
                    </a:lnTo>
                    <a:lnTo>
                      <a:pt x="8" y="18"/>
                    </a:lnTo>
                    <a:lnTo>
                      <a:pt x="11" y="18"/>
                    </a:lnTo>
                    <a:lnTo>
                      <a:pt x="15" y="18"/>
                    </a:lnTo>
                    <a:lnTo>
                      <a:pt x="17" y="16"/>
                    </a:lnTo>
                    <a:lnTo>
                      <a:pt x="20" y="12"/>
                    </a:lnTo>
                    <a:lnTo>
                      <a:pt x="20" y="9"/>
                    </a:lnTo>
                    <a:lnTo>
                      <a:pt x="20" y="5"/>
                    </a:lnTo>
                    <a:lnTo>
                      <a:pt x="1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8" name="Freeform 365"/>
              <p:cNvSpPr>
                <a:spLocks/>
              </p:cNvSpPr>
              <p:nvPr/>
            </p:nvSpPr>
            <p:spPr bwMode="auto">
              <a:xfrm>
                <a:off x="4789" y="1957"/>
                <a:ext cx="19" cy="18"/>
              </a:xfrm>
              <a:custGeom>
                <a:avLst/>
                <a:gdLst>
                  <a:gd name="T0" fmla="*/ 16 w 19"/>
                  <a:gd name="T1" fmla="*/ 2 h 18"/>
                  <a:gd name="T2" fmla="*/ 12 w 19"/>
                  <a:gd name="T3" fmla="*/ 0 h 18"/>
                  <a:gd name="T4" fmla="*/ 9 w 19"/>
                  <a:gd name="T5" fmla="*/ 0 h 18"/>
                  <a:gd name="T6" fmla="*/ 5 w 19"/>
                  <a:gd name="T7" fmla="*/ 0 h 18"/>
                  <a:gd name="T8" fmla="*/ 3 w 19"/>
                  <a:gd name="T9" fmla="*/ 2 h 18"/>
                  <a:gd name="T10" fmla="*/ 0 w 19"/>
                  <a:gd name="T11" fmla="*/ 5 h 18"/>
                  <a:gd name="T12" fmla="*/ 0 w 19"/>
                  <a:gd name="T13" fmla="*/ 9 h 18"/>
                  <a:gd name="T14" fmla="*/ 0 w 19"/>
                  <a:gd name="T15" fmla="*/ 12 h 18"/>
                  <a:gd name="T16" fmla="*/ 1 w 19"/>
                  <a:gd name="T17" fmla="*/ 14 h 18"/>
                  <a:gd name="T18" fmla="*/ 5 w 19"/>
                  <a:gd name="T19" fmla="*/ 18 h 18"/>
                  <a:gd name="T20" fmla="*/ 9 w 19"/>
                  <a:gd name="T21" fmla="*/ 18 h 18"/>
                  <a:gd name="T22" fmla="*/ 12 w 19"/>
                  <a:gd name="T23" fmla="*/ 18 h 18"/>
                  <a:gd name="T24" fmla="*/ 16 w 19"/>
                  <a:gd name="T25" fmla="*/ 16 h 18"/>
                  <a:gd name="T26" fmla="*/ 17 w 19"/>
                  <a:gd name="T27" fmla="*/ 12 h 18"/>
                  <a:gd name="T28" fmla="*/ 19 w 19"/>
                  <a:gd name="T29" fmla="*/ 9 h 18"/>
                  <a:gd name="T30" fmla="*/ 17 w 19"/>
                  <a:gd name="T31" fmla="*/ 5 h 18"/>
                  <a:gd name="T32" fmla="*/ 16 w 19"/>
                  <a:gd name="T33" fmla="*/ 2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9" h="18">
                    <a:moveTo>
                      <a:pt x="16" y="2"/>
                    </a:moveTo>
                    <a:lnTo>
                      <a:pt x="12" y="0"/>
                    </a:lnTo>
                    <a:lnTo>
                      <a:pt x="9" y="0"/>
                    </a:lnTo>
                    <a:lnTo>
                      <a:pt x="5" y="0"/>
                    </a:lnTo>
                    <a:lnTo>
                      <a:pt x="3" y="2"/>
                    </a:lnTo>
                    <a:lnTo>
                      <a:pt x="0" y="5"/>
                    </a:lnTo>
                    <a:lnTo>
                      <a:pt x="0" y="9"/>
                    </a:lnTo>
                    <a:lnTo>
                      <a:pt x="0" y="12"/>
                    </a:lnTo>
                    <a:lnTo>
                      <a:pt x="1" y="14"/>
                    </a:lnTo>
                    <a:lnTo>
                      <a:pt x="5" y="18"/>
                    </a:lnTo>
                    <a:lnTo>
                      <a:pt x="9" y="18"/>
                    </a:lnTo>
                    <a:lnTo>
                      <a:pt x="12" y="18"/>
                    </a:lnTo>
                    <a:lnTo>
                      <a:pt x="16" y="16"/>
                    </a:lnTo>
                    <a:lnTo>
                      <a:pt x="17" y="12"/>
                    </a:lnTo>
                    <a:lnTo>
                      <a:pt x="19" y="9"/>
                    </a:lnTo>
                    <a:lnTo>
                      <a:pt x="17" y="5"/>
                    </a:lnTo>
                    <a:lnTo>
                      <a:pt x="1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9" name="Freeform 366"/>
              <p:cNvSpPr>
                <a:spLocks/>
              </p:cNvSpPr>
              <p:nvPr/>
            </p:nvSpPr>
            <p:spPr bwMode="auto">
              <a:xfrm>
                <a:off x="4789" y="1882"/>
                <a:ext cx="19" cy="20"/>
              </a:xfrm>
              <a:custGeom>
                <a:avLst/>
                <a:gdLst>
                  <a:gd name="T0" fmla="*/ 16 w 19"/>
                  <a:gd name="T1" fmla="*/ 4 h 20"/>
                  <a:gd name="T2" fmla="*/ 14 w 19"/>
                  <a:gd name="T3" fmla="*/ 2 h 20"/>
                  <a:gd name="T4" fmla="*/ 10 w 19"/>
                  <a:gd name="T5" fmla="*/ 0 h 20"/>
                  <a:gd name="T6" fmla="*/ 7 w 19"/>
                  <a:gd name="T7" fmla="*/ 2 h 20"/>
                  <a:gd name="T8" fmla="*/ 3 w 19"/>
                  <a:gd name="T9" fmla="*/ 4 h 20"/>
                  <a:gd name="T10" fmla="*/ 1 w 19"/>
                  <a:gd name="T11" fmla="*/ 7 h 20"/>
                  <a:gd name="T12" fmla="*/ 0 w 19"/>
                  <a:gd name="T13" fmla="*/ 11 h 20"/>
                  <a:gd name="T14" fmla="*/ 1 w 19"/>
                  <a:gd name="T15" fmla="*/ 14 h 20"/>
                  <a:gd name="T16" fmla="*/ 3 w 19"/>
                  <a:gd name="T17" fmla="*/ 16 h 20"/>
                  <a:gd name="T18" fmla="*/ 7 w 19"/>
                  <a:gd name="T19" fmla="*/ 20 h 20"/>
                  <a:gd name="T20" fmla="*/ 9 w 19"/>
                  <a:gd name="T21" fmla="*/ 20 h 20"/>
                  <a:gd name="T22" fmla="*/ 12 w 19"/>
                  <a:gd name="T23" fmla="*/ 20 h 20"/>
                  <a:gd name="T24" fmla="*/ 16 w 19"/>
                  <a:gd name="T25" fmla="*/ 16 h 20"/>
                  <a:gd name="T26" fmla="*/ 17 w 19"/>
                  <a:gd name="T27" fmla="*/ 14 h 20"/>
                  <a:gd name="T28" fmla="*/ 19 w 19"/>
                  <a:gd name="T29" fmla="*/ 11 h 20"/>
                  <a:gd name="T30" fmla="*/ 17 w 19"/>
                  <a:gd name="T31" fmla="*/ 7 h 20"/>
                  <a:gd name="T32" fmla="*/ 16 w 19"/>
                  <a:gd name="T33" fmla="*/ 4 h 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9" h="20">
                    <a:moveTo>
                      <a:pt x="16" y="4"/>
                    </a:moveTo>
                    <a:lnTo>
                      <a:pt x="14" y="2"/>
                    </a:lnTo>
                    <a:lnTo>
                      <a:pt x="10" y="0"/>
                    </a:lnTo>
                    <a:lnTo>
                      <a:pt x="7" y="2"/>
                    </a:lnTo>
                    <a:lnTo>
                      <a:pt x="3" y="4"/>
                    </a:lnTo>
                    <a:lnTo>
                      <a:pt x="1" y="7"/>
                    </a:lnTo>
                    <a:lnTo>
                      <a:pt x="0" y="11"/>
                    </a:lnTo>
                    <a:lnTo>
                      <a:pt x="1" y="14"/>
                    </a:lnTo>
                    <a:lnTo>
                      <a:pt x="3" y="16"/>
                    </a:lnTo>
                    <a:lnTo>
                      <a:pt x="7" y="20"/>
                    </a:lnTo>
                    <a:lnTo>
                      <a:pt x="9" y="20"/>
                    </a:lnTo>
                    <a:lnTo>
                      <a:pt x="12" y="20"/>
                    </a:lnTo>
                    <a:lnTo>
                      <a:pt x="16" y="16"/>
                    </a:lnTo>
                    <a:lnTo>
                      <a:pt x="17" y="14"/>
                    </a:lnTo>
                    <a:lnTo>
                      <a:pt x="19" y="11"/>
                    </a:lnTo>
                    <a:lnTo>
                      <a:pt x="17" y="7"/>
                    </a:lnTo>
                    <a:lnTo>
                      <a:pt x="16"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170" name="Freeform 367"/>
            <p:cNvSpPr>
              <a:spLocks/>
            </p:cNvSpPr>
            <p:nvPr/>
          </p:nvSpPr>
          <p:spPr bwMode="auto">
            <a:xfrm>
              <a:off x="7313909" y="3034120"/>
              <a:ext cx="455612" cy="447675"/>
            </a:xfrm>
            <a:custGeom>
              <a:avLst/>
              <a:gdLst>
                <a:gd name="T0" fmla="*/ 455612 w 287"/>
                <a:gd name="T1" fmla="*/ 223838 h 282"/>
                <a:gd name="T2" fmla="*/ 452437 w 287"/>
                <a:gd name="T3" fmla="*/ 268288 h 282"/>
                <a:gd name="T4" fmla="*/ 438150 w 287"/>
                <a:gd name="T5" fmla="*/ 311150 h 282"/>
                <a:gd name="T6" fmla="*/ 419100 w 287"/>
                <a:gd name="T7" fmla="*/ 347663 h 282"/>
                <a:gd name="T8" fmla="*/ 390525 w 287"/>
                <a:gd name="T9" fmla="*/ 382588 h 282"/>
                <a:gd name="T10" fmla="*/ 355600 w 287"/>
                <a:gd name="T11" fmla="*/ 409575 h 282"/>
                <a:gd name="T12" fmla="*/ 315912 w 287"/>
                <a:gd name="T13" fmla="*/ 430213 h 282"/>
                <a:gd name="T14" fmla="*/ 274637 w 287"/>
                <a:gd name="T15" fmla="*/ 444500 h 282"/>
                <a:gd name="T16" fmla="*/ 228600 w 287"/>
                <a:gd name="T17" fmla="*/ 447675 h 282"/>
                <a:gd name="T18" fmla="*/ 203200 w 287"/>
                <a:gd name="T19" fmla="*/ 447675 h 282"/>
                <a:gd name="T20" fmla="*/ 158750 w 287"/>
                <a:gd name="T21" fmla="*/ 438150 h 282"/>
                <a:gd name="T22" fmla="*/ 119062 w 287"/>
                <a:gd name="T23" fmla="*/ 422275 h 282"/>
                <a:gd name="T24" fmla="*/ 82550 w 287"/>
                <a:gd name="T25" fmla="*/ 395288 h 282"/>
                <a:gd name="T26" fmla="*/ 50800 w 287"/>
                <a:gd name="T27" fmla="*/ 365125 h 282"/>
                <a:gd name="T28" fmla="*/ 25400 w 287"/>
                <a:gd name="T29" fmla="*/ 331788 h 282"/>
                <a:gd name="T30" fmla="*/ 7937 w 287"/>
                <a:gd name="T31" fmla="*/ 292100 h 282"/>
                <a:gd name="T32" fmla="*/ 0 w 287"/>
                <a:gd name="T33" fmla="*/ 246063 h 282"/>
                <a:gd name="T34" fmla="*/ 0 w 287"/>
                <a:gd name="T35" fmla="*/ 223838 h 282"/>
                <a:gd name="T36" fmla="*/ 3175 w 287"/>
                <a:gd name="T37" fmla="*/ 177800 h 282"/>
                <a:gd name="T38" fmla="*/ 17462 w 287"/>
                <a:gd name="T39" fmla="*/ 136525 h 282"/>
                <a:gd name="T40" fmla="*/ 36512 w 287"/>
                <a:gd name="T41" fmla="*/ 98425 h 282"/>
                <a:gd name="T42" fmla="*/ 65087 w 287"/>
                <a:gd name="T43" fmla="*/ 65088 h 282"/>
                <a:gd name="T44" fmla="*/ 98425 w 287"/>
                <a:gd name="T45" fmla="*/ 36513 h 282"/>
                <a:gd name="T46" fmla="*/ 138112 w 287"/>
                <a:gd name="T47" fmla="*/ 17463 h 282"/>
                <a:gd name="T48" fmla="*/ 180975 w 287"/>
                <a:gd name="T49" fmla="*/ 3175 h 282"/>
                <a:gd name="T50" fmla="*/ 228600 w 287"/>
                <a:gd name="T51" fmla="*/ 0 h 282"/>
                <a:gd name="T52" fmla="*/ 250825 w 287"/>
                <a:gd name="T53" fmla="*/ 0 h 282"/>
                <a:gd name="T54" fmla="*/ 296862 w 287"/>
                <a:gd name="T55" fmla="*/ 7938 h 282"/>
                <a:gd name="T56" fmla="*/ 336550 w 287"/>
                <a:gd name="T57" fmla="*/ 25400 h 282"/>
                <a:gd name="T58" fmla="*/ 373062 w 287"/>
                <a:gd name="T59" fmla="*/ 50800 h 282"/>
                <a:gd name="T60" fmla="*/ 404812 w 287"/>
                <a:gd name="T61" fmla="*/ 82550 h 282"/>
                <a:gd name="T62" fmla="*/ 430212 w 287"/>
                <a:gd name="T63" fmla="*/ 115888 h 282"/>
                <a:gd name="T64" fmla="*/ 446087 w 287"/>
                <a:gd name="T65" fmla="*/ 155575 h 282"/>
                <a:gd name="T66" fmla="*/ 455612 w 287"/>
                <a:gd name="T67" fmla="*/ 201613 h 282"/>
                <a:gd name="T68" fmla="*/ 455612 w 287"/>
                <a:gd name="T69" fmla="*/ 223838 h 28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7" h="282">
                  <a:moveTo>
                    <a:pt x="287" y="141"/>
                  </a:moveTo>
                  <a:lnTo>
                    <a:pt x="287" y="141"/>
                  </a:lnTo>
                  <a:lnTo>
                    <a:pt x="287" y="155"/>
                  </a:lnTo>
                  <a:lnTo>
                    <a:pt x="285" y="169"/>
                  </a:lnTo>
                  <a:lnTo>
                    <a:pt x="281" y="184"/>
                  </a:lnTo>
                  <a:lnTo>
                    <a:pt x="276" y="196"/>
                  </a:lnTo>
                  <a:lnTo>
                    <a:pt x="271" y="209"/>
                  </a:lnTo>
                  <a:lnTo>
                    <a:pt x="264" y="219"/>
                  </a:lnTo>
                  <a:lnTo>
                    <a:pt x="255" y="230"/>
                  </a:lnTo>
                  <a:lnTo>
                    <a:pt x="246" y="241"/>
                  </a:lnTo>
                  <a:lnTo>
                    <a:pt x="235" y="249"/>
                  </a:lnTo>
                  <a:lnTo>
                    <a:pt x="224" y="258"/>
                  </a:lnTo>
                  <a:lnTo>
                    <a:pt x="212" y="266"/>
                  </a:lnTo>
                  <a:lnTo>
                    <a:pt x="199" y="271"/>
                  </a:lnTo>
                  <a:lnTo>
                    <a:pt x="187" y="276"/>
                  </a:lnTo>
                  <a:lnTo>
                    <a:pt x="173" y="280"/>
                  </a:lnTo>
                  <a:lnTo>
                    <a:pt x="158" y="282"/>
                  </a:lnTo>
                  <a:lnTo>
                    <a:pt x="144" y="282"/>
                  </a:lnTo>
                  <a:lnTo>
                    <a:pt x="128" y="282"/>
                  </a:lnTo>
                  <a:lnTo>
                    <a:pt x="114" y="280"/>
                  </a:lnTo>
                  <a:lnTo>
                    <a:pt x="100" y="276"/>
                  </a:lnTo>
                  <a:lnTo>
                    <a:pt x="87" y="271"/>
                  </a:lnTo>
                  <a:lnTo>
                    <a:pt x="75" y="266"/>
                  </a:lnTo>
                  <a:lnTo>
                    <a:pt x="62" y="258"/>
                  </a:lnTo>
                  <a:lnTo>
                    <a:pt x="52" y="249"/>
                  </a:lnTo>
                  <a:lnTo>
                    <a:pt x="41" y="241"/>
                  </a:lnTo>
                  <a:lnTo>
                    <a:pt x="32" y="230"/>
                  </a:lnTo>
                  <a:lnTo>
                    <a:pt x="23" y="219"/>
                  </a:lnTo>
                  <a:lnTo>
                    <a:pt x="16" y="209"/>
                  </a:lnTo>
                  <a:lnTo>
                    <a:pt x="11" y="196"/>
                  </a:lnTo>
                  <a:lnTo>
                    <a:pt x="5" y="184"/>
                  </a:lnTo>
                  <a:lnTo>
                    <a:pt x="2" y="169"/>
                  </a:lnTo>
                  <a:lnTo>
                    <a:pt x="0" y="155"/>
                  </a:lnTo>
                  <a:lnTo>
                    <a:pt x="0" y="141"/>
                  </a:lnTo>
                  <a:lnTo>
                    <a:pt x="0" y="127"/>
                  </a:lnTo>
                  <a:lnTo>
                    <a:pt x="2" y="112"/>
                  </a:lnTo>
                  <a:lnTo>
                    <a:pt x="5" y="98"/>
                  </a:lnTo>
                  <a:lnTo>
                    <a:pt x="11" y="86"/>
                  </a:lnTo>
                  <a:lnTo>
                    <a:pt x="16" y="73"/>
                  </a:lnTo>
                  <a:lnTo>
                    <a:pt x="23" y="62"/>
                  </a:lnTo>
                  <a:lnTo>
                    <a:pt x="32" y="52"/>
                  </a:lnTo>
                  <a:lnTo>
                    <a:pt x="41" y="41"/>
                  </a:lnTo>
                  <a:lnTo>
                    <a:pt x="52" y="32"/>
                  </a:lnTo>
                  <a:lnTo>
                    <a:pt x="62" y="23"/>
                  </a:lnTo>
                  <a:lnTo>
                    <a:pt x="75" y="16"/>
                  </a:lnTo>
                  <a:lnTo>
                    <a:pt x="87" y="11"/>
                  </a:lnTo>
                  <a:lnTo>
                    <a:pt x="100" y="5"/>
                  </a:lnTo>
                  <a:lnTo>
                    <a:pt x="114" y="2"/>
                  </a:lnTo>
                  <a:lnTo>
                    <a:pt x="128" y="0"/>
                  </a:lnTo>
                  <a:lnTo>
                    <a:pt x="144" y="0"/>
                  </a:lnTo>
                  <a:lnTo>
                    <a:pt x="158" y="0"/>
                  </a:lnTo>
                  <a:lnTo>
                    <a:pt x="173" y="2"/>
                  </a:lnTo>
                  <a:lnTo>
                    <a:pt x="187" y="5"/>
                  </a:lnTo>
                  <a:lnTo>
                    <a:pt x="199" y="11"/>
                  </a:lnTo>
                  <a:lnTo>
                    <a:pt x="212" y="16"/>
                  </a:lnTo>
                  <a:lnTo>
                    <a:pt x="224" y="23"/>
                  </a:lnTo>
                  <a:lnTo>
                    <a:pt x="235" y="32"/>
                  </a:lnTo>
                  <a:lnTo>
                    <a:pt x="246" y="41"/>
                  </a:lnTo>
                  <a:lnTo>
                    <a:pt x="255" y="52"/>
                  </a:lnTo>
                  <a:lnTo>
                    <a:pt x="264" y="62"/>
                  </a:lnTo>
                  <a:lnTo>
                    <a:pt x="271" y="73"/>
                  </a:lnTo>
                  <a:lnTo>
                    <a:pt x="276" y="86"/>
                  </a:lnTo>
                  <a:lnTo>
                    <a:pt x="281" y="98"/>
                  </a:lnTo>
                  <a:lnTo>
                    <a:pt x="285" y="112"/>
                  </a:lnTo>
                  <a:lnTo>
                    <a:pt x="287" y="127"/>
                  </a:lnTo>
                  <a:lnTo>
                    <a:pt x="287" y="141"/>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nvGrpSpPr>
            <p:cNvPr id="171" name="Group 471"/>
            <p:cNvGrpSpPr>
              <a:grpSpLocks/>
            </p:cNvGrpSpPr>
            <p:nvPr/>
          </p:nvGrpSpPr>
          <p:grpSpPr bwMode="auto">
            <a:xfrm>
              <a:off x="627359" y="5012145"/>
              <a:ext cx="2301875" cy="973138"/>
              <a:chOff x="477" y="3030"/>
              <a:chExt cx="1450" cy="613"/>
            </a:xfrm>
          </p:grpSpPr>
          <p:sp>
            <p:nvSpPr>
              <p:cNvPr id="172" name="Freeform 408"/>
              <p:cNvSpPr>
                <a:spLocks/>
              </p:cNvSpPr>
              <p:nvPr/>
            </p:nvSpPr>
            <p:spPr bwMode="auto">
              <a:xfrm>
                <a:off x="1448" y="3030"/>
                <a:ext cx="479" cy="613"/>
              </a:xfrm>
              <a:custGeom>
                <a:avLst/>
                <a:gdLst>
                  <a:gd name="T0" fmla="*/ 0 w 452"/>
                  <a:gd name="T1" fmla="*/ 0 h 586"/>
                  <a:gd name="T2" fmla="*/ 0 w 452"/>
                  <a:gd name="T3" fmla="*/ 613 h 586"/>
                  <a:gd name="T4" fmla="*/ 479 w 452"/>
                  <a:gd name="T5" fmla="*/ 613 h 586"/>
                  <a:gd name="T6" fmla="*/ 468 w 452"/>
                  <a:gd name="T7" fmla="*/ 0 h 586"/>
                  <a:gd name="T8" fmla="*/ 0 w 452"/>
                  <a:gd name="T9" fmla="*/ 0 h 5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2" h="586">
                    <a:moveTo>
                      <a:pt x="0" y="0"/>
                    </a:moveTo>
                    <a:lnTo>
                      <a:pt x="0" y="586"/>
                    </a:lnTo>
                    <a:lnTo>
                      <a:pt x="452" y="586"/>
                    </a:lnTo>
                    <a:lnTo>
                      <a:pt x="442" y="0"/>
                    </a:lnTo>
                    <a:lnTo>
                      <a:pt x="0" y="0"/>
                    </a:lnTo>
                    <a:close/>
                  </a:path>
                </a:pathLst>
              </a:custGeom>
              <a:solidFill>
                <a:srgbClr val="B0B0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73" name="Freeform 412"/>
              <p:cNvSpPr>
                <a:spLocks/>
              </p:cNvSpPr>
              <p:nvPr/>
            </p:nvSpPr>
            <p:spPr bwMode="auto">
              <a:xfrm>
                <a:off x="943" y="3037"/>
                <a:ext cx="486" cy="387"/>
              </a:xfrm>
              <a:custGeom>
                <a:avLst/>
                <a:gdLst>
                  <a:gd name="T0" fmla="*/ 0 w 458"/>
                  <a:gd name="T1" fmla="*/ 0 h 370"/>
                  <a:gd name="T2" fmla="*/ 0 w 458"/>
                  <a:gd name="T3" fmla="*/ 387 h 370"/>
                  <a:gd name="T4" fmla="*/ 486 w 458"/>
                  <a:gd name="T5" fmla="*/ 387 h 370"/>
                  <a:gd name="T6" fmla="*/ 471 w 458"/>
                  <a:gd name="T7" fmla="*/ 0 h 370"/>
                  <a:gd name="T8" fmla="*/ 0 w 458"/>
                  <a:gd name="T9" fmla="*/ 0 h 3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8" h="370">
                    <a:moveTo>
                      <a:pt x="0" y="0"/>
                    </a:moveTo>
                    <a:lnTo>
                      <a:pt x="0" y="370"/>
                    </a:lnTo>
                    <a:lnTo>
                      <a:pt x="458" y="370"/>
                    </a:lnTo>
                    <a:lnTo>
                      <a:pt x="444" y="0"/>
                    </a:lnTo>
                    <a:lnTo>
                      <a:pt x="0" y="0"/>
                    </a:lnTo>
                    <a:close/>
                  </a:path>
                </a:pathLst>
              </a:custGeom>
              <a:solidFill>
                <a:srgbClr val="B0B0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74" name="Freeform 416"/>
              <p:cNvSpPr>
                <a:spLocks/>
              </p:cNvSpPr>
              <p:nvPr/>
            </p:nvSpPr>
            <p:spPr bwMode="auto">
              <a:xfrm>
                <a:off x="477" y="3039"/>
                <a:ext cx="455" cy="595"/>
              </a:xfrm>
              <a:custGeom>
                <a:avLst/>
                <a:gdLst>
                  <a:gd name="T0" fmla="*/ 0 w 429"/>
                  <a:gd name="T1" fmla="*/ 0 h 568"/>
                  <a:gd name="T2" fmla="*/ 0 w 429"/>
                  <a:gd name="T3" fmla="*/ 595 h 568"/>
                  <a:gd name="T4" fmla="*/ 455 w 429"/>
                  <a:gd name="T5" fmla="*/ 595 h 568"/>
                  <a:gd name="T6" fmla="*/ 440 w 429"/>
                  <a:gd name="T7" fmla="*/ 0 h 568"/>
                  <a:gd name="T8" fmla="*/ 0 w 429"/>
                  <a:gd name="T9" fmla="*/ 0 h 5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9" h="568">
                    <a:moveTo>
                      <a:pt x="0" y="0"/>
                    </a:moveTo>
                    <a:lnTo>
                      <a:pt x="0" y="568"/>
                    </a:lnTo>
                    <a:lnTo>
                      <a:pt x="429" y="568"/>
                    </a:lnTo>
                    <a:lnTo>
                      <a:pt x="415" y="0"/>
                    </a:lnTo>
                    <a:lnTo>
                      <a:pt x="0" y="0"/>
                    </a:lnTo>
                    <a:close/>
                  </a:path>
                </a:pathLst>
              </a:custGeom>
              <a:solidFill>
                <a:srgbClr val="B0B0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175" name="Group 472"/>
            <p:cNvGrpSpPr>
              <a:grpSpLocks/>
            </p:cNvGrpSpPr>
            <p:nvPr/>
          </p:nvGrpSpPr>
          <p:grpSpPr bwMode="auto">
            <a:xfrm>
              <a:off x="3246734" y="4812120"/>
              <a:ext cx="1123950" cy="420688"/>
              <a:chOff x="2127" y="2904"/>
              <a:chExt cx="708" cy="265"/>
            </a:xfrm>
          </p:grpSpPr>
          <p:sp>
            <p:nvSpPr>
              <p:cNvPr id="176" name="Freeform 443"/>
              <p:cNvSpPr>
                <a:spLocks/>
              </p:cNvSpPr>
              <p:nvPr/>
            </p:nvSpPr>
            <p:spPr bwMode="auto">
              <a:xfrm>
                <a:off x="2127" y="2904"/>
                <a:ext cx="287" cy="254"/>
              </a:xfrm>
              <a:custGeom>
                <a:avLst/>
                <a:gdLst>
                  <a:gd name="T0" fmla="*/ 0 w 271"/>
                  <a:gd name="T1" fmla="*/ 34 h 242"/>
                  <a:gd name="T2" fmla="*/ 19 w 271"/>
                  <a:gd name="T3" fmla="*/ 219 h 242"/>
                  <a:gd name="T4" fmla="*/ 287 w 271"/>
                  <a:gd name="T5" fmla="*/ 254 h 242"/>
                  <a:gd name="T6" fmla="*/ 275 w 271"/>
                  <a:gd name="T7" fmla="*/ 34 h 242"/>
                  <a:gd name="T8" fmla="*/ 277 w 271"/>
                  <a:gd name="T9" fmla="*/ 30 h 242"/>
                  <a:gd name="T10" fmla="*/ 275 w 271"/>
                  <a:gd name="T11" fmla="*/ 24 h 242"/>
                  <a:gd name="T12" fmla="*/ 273 w 271"/>
                  <a:gd name="T13" fmla="*/ 17 h 242"/>
                  <a:gd name="T14" fmla="*/ 268 w 271"/>
                  <a:gd name="T15" fmla="*/ 12 h 242"/>
                  <a:gd name="T16" fmla="*/ 258 w 271"/>
                  <a:gd name="T17" fmla="*/ 6 h 242"/>
                  <a:gd name="T18" fmla="*/ 244 w 271"/>
                  <a:gd name="T19" fmla="*/ 2 h 242"/>
                  <a:gd name="T20" fmla="*/ 222 w 271"/>
                  <a:gd name="T21" fmla="*/ 0 h 242"/>
                  <a:gd name="T22" fmla="*/ 46 w 271"/>
                  <a:gd name="T23" fmla="*/ 0 h 242"/>
                  <a:gd name="T24" fmla="*/ 38 w 271"/>
                  <a:gd name="T25" fmla="*/ 0 h 242"/>
                  <a:gd name="T26" fmla="*/ 31 w 271"/>
                  <a:gd name="T27" fmla="*/ 2 h 242"/>
                  <a:gd name="T28" fmla="*/ 21 w 271"/>
                  <a:gd name="T29" fmla="*/ 4 h 242"/>
                  <a:gd name="T30" fmla="*/ 13 w 271"/>
                  <a:gd name="T31" fmla="*/ 7 h 242"/>
                  <a:gd name="T32" fmla="*/ 5 w 271"/>
                  <a:gd name="T33" fmla="*/ 14 h 242"/>
                  <a:gd name="T34" fmla="*/ 2 w 271"/>
                  <a:gd name="T35" fmla="*/ 23 h 242"/>
                  <a:gd name="T36" fmla="*/ 0 w 271"/>
                  <a:gd name="T37" fmla="*/ 28 h 242"/>
                  <a:gd name="T38" fmla="*/ 0 w 271"/>
                  <a:gd name="T39" fmla="*/ 34 h 2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71" h="242">
                    <a:moveTo>
                      <a:pt x="0" y="32"/>
                    </a:moveTo>
                    <a:lnTo>
                      <a:pt x="18" y="209"/>
                    </a:lnTo>
                    <a:lnTo>
                      <a:pt x="271" y="242"/>
                    </a:lnTo>
                    <a:lnTo>
                      <a:pt x="260" y="32"/>
                    </a:lnTo>
                    <a:lnTo>
                      <a:pt x="262" y="29"/>
                    </a:lnTo>
                    <a:lnTo>
                      <a:pt x="260" y="23"/>
                    </a:lnTo>
                    <a:lnTo>
                      <a:pt x="258" y="16"/>
                    </a:lnTo>
                    <a:lnTo>
                      <a:pt x="253" y="11"/>
                    </a:lnTo>
                    <a:lnTo>
                      <a:pt x="244" y="6"/>
                    </a:lnTo>
                    <a:lnTo>
                      <a:pt x="230" y="2"/>
                    </a:lnTo>
                    <a:lnTo>
                      <a:pt x="210" y="0"/>
                    </a:lnTo>
                    <a:lnTo>
                      <a:pt x="43" y="0"/>
                    </a:lnTo>
                    <a:lnTo>
                      <a:pt x="36" y="0"/>
                    </a:lnTo>
                    <a:lnTo>
                      <a:pt x="29" y="2"/>
                    </a:lnTo>
                    <a:lnTo>
                      <a:pt x="20" y="4"/>
                    </a:lnTo>
                    <a:lnTo>
                      <a:pt x="12" y="7"/>
                    </a:lnTo>
                    <a:lnTo>
                      <a:pt x="5" y="13"/>
                    </a:lnTo>
                    <a:lnTo>
                      <a:pt x="2" y="22"/>
                    </a:lnTo>
                    <a:lnTo>
                      <a:pt x="0" y="27"/>
                    </a:lnTo>
                    <a:lnTo>
                      <a:pt x="0" y="32"/>
                    </a:lnTo>
                    <a:close/>
                  </a:path>
                </a:pathLst>
              </a:custGeom>
              <a:solidFill>
                <a:srgbClr val="E4F5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77" name="Freeform 444"/>
              <p:cNvSpPr>
                <a:spLocks/>
              </p:cNvSpPr>
              <p:nvPr/>
            </p:nvSpPr>
            <p:spPr bwMode="auto">
              <a:xfrm>
                <a:off x="2593" y="2925"/>
                <a:ext cx="242" cy="244"/>
              </a:xfrm>
              <a:custGeom>
                <a:avLst/>
                <a:gdLst>
                  <a:gd name="T0" fmla="*/ 0 w 228"/>
                  <a:gd name="T1" fmla="*/ 17 h 233"/>
                  <a:gd name="T2" fmla="*/ 15 w 228"/>
                  <a:gd name="T3" fmla="*/ 207 h 233"/>
                  <a:gd name="T4" fmla="*/ 242 w 228"/>
                  <a:gd name="T5" fmla="*/ 244 h 233"/>
                  <a:gd name="T6" fmla="*/ 242 w 228"/>
                  <a:gd name="T7" fmla="*/ 24 h 233"/>
                  <a:gd name="T8" fmla="*/ 240 w 228"/>
                  <a:gd name="T9" fmla="*/ 20 h 233"/>
                  <a:gd name="T10" fmla="*/ 235 w 228"/>
                  <a:gd name="T11" fmla="*/ 13 h 233"/>
                  <a:gd name="T12" fmla="*/ 230 w 228"/>
                  <a:gd name="T13" fmla="*/ 7 h 233"/>
                  <a:gd name="T14" fmla="*/ 225 w 228"/>
                  <a:gd name="T15" fmla="*/ 3 h 233"/>
                  <a:gd name="T16" fmla="*/ 218 w 228"/>
                  <a:gd name="T17" fmla="*/ 0 h 233"/>
                  <a:gd name="T18" fmla="*/ 210 w 228"/>
                  <a:gd name="T19" fmla="*/ 0 h 233"/>
                  <a:gd name="T20" fmla="*/ 27 w 228"/>
                  <a:gd name="T21" fmla="*/ 0 h 233"/>
                  <a:gd name="T22" fmla="*/ 14 w 228"/>
                  <a:gd name="T23" fmla="*/ 0 h 233"/>
                  <a:gd name="T24" fmla="*/ 5 w 228"/>
                  <a:gd name="T25" fmla="*/ 2 h 233"/>
                  <a:gd name="T26" fmla="*/ 2 w 228"/>
                  <a:gd name="T27" fmla="*/ 5 h 233"/>
                  <a:gd name="T28" fmla="*/ 0 w 228"/>
                  <a:gd name="T29" fmla="*/ 7 h 233"/>
                  <a:gd name="T30" fmla="*/ 0 w 228"/>
                  <a:gd name="T31" fmla="*/ 17 h 2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28" h="233">
                    <a:moveTo>
                      <a:pt x="0" y="16"/>
                    </a:moveTo>
                    <a:lnTo>
                      <a:pt x="14" y="198"/>
                    </a:lnTo>
                    <a:lnTo>
                      <a:pt x="228" y="233"/>
                    </a:lnTo>
                    <a:lnTo>
                      <a:pt x="228" y="23"/>
                    </a:lnTo>
                    <a:lnTo>
                      <a:pt x="226" y="19"/>
                    </a:lnTo>
                    <a:lnTo>
                      <a:pt x="221" y="12"/>
                    </a:lnTo>
                    <a:lnTo>
                      <a:pt x="217" y="7"/>
                    </a:lnTo>
                    <a:lnTo>
                      <a:pt x="212" y="3"/>
                    </a:lnTo>
                    <a:lnTo>
                      <a:pt x="205" y="0"/>
                    </a:lnTo>
                    <a:lnTo>
                      <a:pt x="198" y="0"/>
                    </a:lnTo>
                    <a:lnTo>
                      <a:pt x="25" y="0"/>
                    </a:lnTo>
                    <a:lnTo>
                      <a:pt x="13" y="0"/>
                    </a:lnTo>
                    <a:lnTo>
                      <a:pt x="5" y="2"/>
                    </a:lnTo>
                    <a:lnTo>
                      <a:pt x="2" y="5"/>
                    </a:lnTo>
                    <a:lnTo>
                      <a:pt x="0" y="7"/>
                    </a:lnTo>
                    <a:lnTo>
                      <a:pt x="0" y="16"/>
                    </a:lnTo>
                    <a:close/>
                  </a:path>
                </a:pathLst>
              </a:custGeom>
              <a:solidFill>
                <a:srgbClr val="E4F5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178" name="Freeform 399"/>
            <p:cNvSpPr>
              <a:spLocks/>
            </p:cNvSpPr>
            <p:nvPr/>
          </p:nvSpPr>
          <p:spPr bwMode="auto">
            <a:xfrm>
              <a:off x="1456034" y="5705883"/>
              <a:ext cx="642937" cy="557212"/>
            </a:xfrm>
            <a:custGeom>
              <a:avLst/>
              <a:gdLst>
                <a:gd name="T0" fmla="*/ 3357 w 383"/>
                <a:gd name="T1" fmla="*/ 311041 h 335"/>
                <a:gd name="T2" fmla="*/ 3357 w 383"/>
                <a:gd name="T3" fmla="*/ 296071 h 335"/>
                <a:gd name="T4" fmla="*/ 0 w 383"/>
                <a:gd name="T5" fmla="*/ 279438 h 335"/>
                <a:gd name="T6" fmla="*/ 3357 w 383"/>
                <a:gd name="T7" fmla="*/ 252825 h 335"/>
                <a:gd name="T8" fmla="*/ 8393 w 383"/>
                <a:gd name="T9" fmla="*/ 216232 h 335"/>
                <a:gd name="T10" fmla="*/ 20144 w 383"/>
                <a:gd name="T11" fmla="*/ 169659 h 335"/>
                <a:gd name="T12" fmla="*/ 38610 w 383"/>
                <a:gd name="T13" fmla="*/ 113106 h 335"/>
                <a:gd name="T14" fmla="*/ 65469 w 383"/>
                <a:gd name="T15" fmla="*/ 41583 h 335"/>
                <a:gd name="T16" fmla="*/ 68826 w 383"/>
                <a:gd name="T17" fmla="*/ 36593 h 335"/>
                <a:gd name="T18" fmla="*/ 72184 w 383"/>
                <a:gd name="T19" fmla="*/ 26613 h 335"/>
                <a:gd name="T20" fmla="*/ 80577 w 383"/>
                <a:gd name="T21" fmla="*/ 18297 h 335"/>
                <a:gd name="T22" fmla="*/ 92328 w 383"/>
                <a:gd name="T23" fmla="*/ 8317 h 335"/>
                <a:gd name="T24" fmla="*/ 110793 w 383"/>
                <a:gd name="T25" fmla="*/ 3327 h 335"/>
                <a:gd name="T26" fmla="*/ 134295 w 383"/>
                <a:gd name="T27" fmla="*/ 0 h 335"/>
                <a:gd name="T28" fmla="*/ 164511 w 383"/>
                <a:gd name="T29" fmla="*/ 6653 h 335"/>
                <a:gd name="T30" fmla="*/ 483462 w 383"/>
                <a:gd name="T31" fmla="*/ 0 h 335"/>
                <a:gd name="T32" fmla="*/ 490177 w 383"/>
                <a:gd name="T33" fmla="*/ 0 h 335"/>
                <a:gd name="T34" fmla="*/ 505285 w 383"/>
                <a:gd name="T35" fmla="*/ 0 h 335"/>
                <a:gd name="T36" fmla="*/ 525429 w 383"/>
                <a:gd name="T37" fmla="*/ 6653 h 335"/>
                <a:gd name="T38" fmla="*/ 535501 w 383"/>
                <a:gd name="T39" fmla="*/ 11643 h 335"/>
                <a:gd name="T40" fmla="*/ 540537 w 383"/>
                <a:gd name="T41" fmla="*/ 18297 h 335"/>
                <a:gd name="T42" fmla="*/ 555645 w 383"/>
                <a:gd name="T43" fmla="*/ 53226 h 335"/>
                <a:gd name="T44" fmla="*/ 594255 w 383"/>
                <a:gd name="T45" fmla="*/ 143045 h 335"/>
                <a:gd name="T46" fmla="*/ 612721 w 383"/>
                <a:gd name="T47" fmla="*/ 192945 h 335"/>
                <a:gd name="T48" fmla="*/ 627829 w 383"/>
                <a:gd name="T49" fmla="*/ 246171 h 335"/>
                <a:gd name="T50" fmla="*/ 639580 w 383"/>
                <a:gd name="T51" fmla="*/ 296071 h 335"/>
                <a:gd name="T52" fmla="*/ 642937 w 383"/>
                <a:gd name="T53" fmla="*/ 317694 h 335"/>
                <a:gd name="T54" fmla="*/ 639580 w 383"/>
                <a:gd name="T55" fmla="*/ 337654 h 335"/>
                <a:gd name="T56" fmla="*/ 582504 w 383"/>
                <a:gd name="T57" fmla="*/ 337654 h 335"/>
                <a:gd name="T58" fmla="*/ 579147 w 383"/>
                <a:gd name="T59" fmla="*/ 347634 h 335"/>
                <a:gd name="T60" fmla="*/ 570753 w 383"/>
                <a:gd name="T61" fmla="*/ 370920 h 335"/>
                <a:gd name="T62" fmla="*/ 555645 w 383"/>
                <a:gd name="T63" fmla="*/ 405850 h 335"/>
                <a:gd name="T64" fmla="*/ 547252 w 383"/>
                <a:gd name="T65" fmla="*/ 427473 h 335"/>
                <a:gd name="T66" fmla="*/ 532144 w 383"/>
                <a:gd name="T67" fmla="*/ 447433 h 335"/>
                <a:gd name="T68" fmla="*/ 517035 w 383"/>
                <a:gd name="T69" fmla="*/ 469056 h 335"/>
                <a:gd name="T70" fmla="*/ 498570 w 383"/>
                <a:gd name="T71" fmla="*/ 485689 h 335"/>
                <a:gd name="T72" fmla="*/ 475068 w 383"/>
                <a:gd name="T73" fmla="*/ 507312 h 335"/>
                <a:gd name="T74" fmla="*/ 451567 w 383"/>
                <a:gd name="T75" fmla="*/ 522282 h 335"/>
                <a:gd name="T76" fmla="*/ 424708 w 383"/>
                <a:gd name="T77" fmla="*/ 537252 h 335"/>
                <a:gd name="T78" fmla="*/ 391134 w 383"/>
                <a:gd name="T79" fmla="*/ 548895 h 335"/>
                <a:gd name="T80" fmla="*/ 355882 w 383"/>
                <a:gd name="T81" fmla="*/ 553885 h 335"/>
                <a:gd name="T82" fmla="*/ 317272 w 383"/>
                <a:gd name="T83" fmla="*/ 557212 h 335"/>
                <a:gd name="T84" fmla="*/ 307200 w 383"/>
                <a:gd name="T85" fmla="*/ 557212 h 335"/>
                <a:gd name="T86" fmla="*/ 280341 w 383"/>
                <a:gd name="T87" fmla="*/ 557212 h 335"/>
                <a:gd name="T88" fmla="*/ 245088 w 383"/>
                <a:gd name="T89" fmla="*/ 550559 h 335"/>
                <a:gd name="T90" fmla="*/ 226623 w 383"/>
                <a:gd name="T91" fmla="*/ 545569 h 335"/>
                <a:gd name="T92" fmla="*/ 203121 w 383"/>
                <a:gd name="T93" fmla="*/ 537252 h 335"/>
                <a:gd name="T94" fmla="*/ 181298 w 383"/>
                <a:gd name="T95" fmla="*/ 523946 h 335"/>
                <a:gd name="T96" fmla="*/ 157797 w 383"/>
                <a:gd name="T97" fmla="*/ 512302 h 335"/>
                <a:gd name="T98" fmla="*/ 137652 w 383"/>
                <a:gd name="T99" fmla="*/ 495669 h 335"/>
                <a:gd name="T100" fmla="*/ 112472 w 383"/>
                <a:gd name="T101" fmla="*/ 470719 h 335"/>
                <a:gd name="T102" fmla="*/ 95685 w 383"/>
                <a:gd name="T103" fmla="*/ 444106 h 335"/>
                <a:gd name="T104" fmla="*/ 77220 w 383"/>
                <a:gd name="T105" fmla="*/ 414167 h 335"/>
                <a:gd name="T106" fmla="*/ 58754 w 383"/>
                <a:gd name="T107" fmla="*/ 379237 h 335"/>
                <a:gd name="T108" fmla="*/ 47003 w 383"/>
                <a:gd name="T109" fmla="*/ 337654 h 335"/>
                <a:gd name="T110" fmla="*/ 3357 w 383"/>
                <a:gd name="T111" fmla="*/ 326011 h 335"/>
                <a:gd name="T112" fmla="*/ 3357 w 383"/>
                <a:gd name="T113" fmla="*/ 311041 h 33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83" h="335">
                  <a:moveTo>
                    <a:pt x="2" y="187"/>
                  </a:moveTo>
                  <a:lnTo>
                    <a:pt x="2" y="178"/>
                  </a:lnTo>
                  <a:lnTo>
                    <a:pt x="0" y="168"/>
                  </a:lnTo>
                  <a:lnTo>
                    <a:pt x="2" y="152"/>
                  </a:lnTo>
                  <a:lnTo>
                    <a:pt x="5" y="130"/>
                  </a:lnTo>
                  <a:lnTo>
                    <a:pt x="12" y="102"/>
                  </a:lnTo>
                  <a:lnTo>
                    <a:pt x="23" y="68"/>
                  </a:lnTo>
                  <a:lnTo>
                    <a:pt x="39" y="25"/>
                  </a:lnTo>
                  <a:lnTo>
                    <a:pt x="41" y="22"/>
                  </a:lnTo>
                  <a:lnTo>
                    <a:pt x="43" y="16"/>
                  </a:lnTo>
                  <a:lnTo>
                    <a:pt x="48" y="11"/>
                  </a:lnTo>
                  <a:lnTo>
                    <a:pt x="55" y="5"/>
                  </a:lnTo>
                  <a:lnTo>
                    <a:pt x="66" y="2"/>
                  </a:lnTo>
                  <a:lnTo>
                    <a:pt x="80" y="0"/>
                  </a:lnTo>
                  <a:lnTo>
                    <a:pt x="98" y="4"/>
                  </a:lnTo>
                  <a:lnTo>
                    <a:pt x="288" y="0"/>
                  </a:lnTo>
                  <a:lnTo>
                    <a:pt x="292" y="0"/>
                  </a:lnTo>
                  <a:lnTo>
                    <a:pt x="301" y="0"/>
                  </a:lnTo>
                  <a:lnTo>
                    <a:pt x="313" y="4"/>
                  </a:lnTo>
                  <a:lnTo>
                    <a:pt x="319" y="7"/>
                  </a:lnTo>
                  <a:lnTo>
                    <a:pt x="322" y="11"/>
                  </a:lnTo>
                  <a:lnTo>
                    <a:pt x="331" y="32"/>
                  </a:lnTo>
                  <a:lnTo>
                    <a:pt x="354" y="86"/>
                  </a:lnTo>
                  <a:lnTo>
                    <a:pt x="365" y="116"/>
                  </a:lnTo>
                  <a:lnTo>
                    <a:pt x="374" y="148"/>
                  </a:lnTo>
                  <a:lnTo>
                    <a:pt x="381" y="178"/>
                  </a:lnTo>
                  <a:lnTo>
                    <a:pt x="383" y="191"/>
                  </a:lnTo>
                  <a:lnTo>
                    <a:pt x="381" y="203"/>
                  </a:lnTo>
                  <a:lnTo>
                    <a:pt x="347" y="203"/>
                  </a:lnTo>
                  <a:lnTo>
                    <a:pt x="345" y="209"/>
                  </a:lnTo>
                  <a:lnTo>
                    <a:pt x="340" y="223"/>
                  </a:lnTo>
                  <a:lnTo>
                    <a:pt x="331" y="244"/>
                  </a:lnTo>
                  <a:lnTo>
                    <a:pt x="326" y="257"/>
                  </a:lnTo>
                  <a:lnTo>
                    <a:pt x="317" y="269"/>
                  </a:lnTo>
                  <a:lnTo>
                    <a:pt x="308" y="282"/>
                  </a:lnTo>
                  <a:lnTo>
                    <a:pt x="297" y="292"/>
                  </a:lnTo>
                  <a:lnTo>
                    <a:pt x="283" y="305"/>
                  </a:lnTo>
                  <a:lnTo>
                    <a:pt x="269" y="314"/>
                  </a:lnTo>
                  <a:lnTo>
                    <a:pt x="253" y="323"/>
                  </a:lnTo>
                  <a:lnTo>
                    <a:pt x="233" y="330"/>
                  </a:lnTo>
                  <a:lnTo>
                    <a:pt x="212" y="333"/>
                  </a:lnTo>
                  <a:lnTo>
                    <a:pt x="189" y="335"/>
                  </a:lnTo>
                  <a:lnTo>
                    <a:pt x="183" y="335"/>
                  </a:lnTo>
                  <a:lnTo>
                    <a:pt x="167" y="335"/>
                  </a:lnTo>
                  <a:lnTo>
                    <a:pt x="146" y="331"/>
                  </a:lnTo>
                  <a:lnTo>
                    <a:pt x="135" y="328"/>
                  </a:lnTo>
                  <a:lnTo>
                    <a:pt x="121" y="323"/>
                  </a:lnTo>
                  <a:lnTo>
                    <a:pt x="108" y="315"/>
                  </a:lnTo>
                  <a:lnTo>
                    <a:pt x="94" y="308"/>
                  </a:lnTo>
                  <a:lnTo>
                    <a:pt x="82" y="298"/>
                  </a:lnTo>
                  <a:lnTo>
                    <a:pt x="67" y="283"/>
                  </a:lnTo>
                  <a:lnTo>
                    <a:pt x="57" y="267"/>
                  </a:lnTo>
                  <a:lnTo>
                    <a:pt x="46" y="249"/>
                  </a:lnTo>
                  <a:lnTo>
                    <a:pt x="35" y="228"/>
                  </a:lnTo>
                  <a:lnTo>
                    <a:pt x="28" y="203"/>
                  </a:lnTo>
                  <a:lnTo>
                    <a:pt x="2" y="196"/>
                  </a:lnTo>
                  <a:lnTo>
                    <a:pt x="2" y="1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79" name="Freeform 400"/>
            <p:cNvSpPr>
              <a:spLocks/>
            </p:cNvSpPr>
            <p:nvPr/>
          </p:nvSpPr>
          <p:spPr bwMode="auto">
            <a:xfrm>
              <a:off x="3622971" y="5615395"/>
              <a:ext cx="547688" cy="576263"/>
            </a:xfrm>
            <a:custGeom>
              <a:avLst/>
              <a:gdLst>
                <a:gd name="T0" fmla="*/ 0 w 323"/>
                <a:gd name="T1" fmla="*/ 400879 h 345"/>
                <a:gd name="T2" fmla="*/ 38999 w 323"/>
                <a:gd name="T3" fmla="*/ 400879 h 345"/>
                <a:gd name="T4" fmla="*/ 52564 w 323"/>
                <a:gd name="T5" fmla="*/ 430945 h 345"/>
                <a:gd name="T6" fmla="*/ 66130 w 323"/>
                <a:gd name="T7" fmla="*/ 457670 h 345"/>
                <a:gd name="T8" fmla="*/ 91564 w 323"/>
                <a:gd name="T9" fmla="*/ 491076 h 345"/>
                <a:gd name="T10" fmla="*/ 106825 w 323"/>
                <a:gd name="T11" fmla="*/ 504439 h 345"/>
                <a:gd name="T12" fmla="*/ 123781 w 323"/>
                <a:gd name="T13" fmla="*/ 519472 h 345"/>
                <a:gd name="T14" fmla="*/ 142433 w 323"/>
                <a:gd name="T15" fmla="*/ 534505 h 345"/>
                <a:gd name="T16" fmla="*/ 166172 w 323"/>
                <a:gd name="T17" fmla="*/ 549538 h 345"/>
                <a:gd name="T18" fmla="*/ 189910 w 323"/>
                <a:gd name="T19" fmla="*/ 559560 h 345"/>
                <a:gd name="T20" fmla="*/ 218736 w 323"/>
                <a:gd name="T21" fmla="*/ 567911 h 345"/>
                <a:gd name="T22" fmla="*/ 247562 w 323"/>
                <a:gd name="T23" fmla="*/ 572922 h 345"/>
                <a:gd name="T24" fmla="*/ 284866 w 323"/>
                <a:gd name="T25" fmla="*/ 576263 h 345"/>
                <a:gd name="T26" fmla="*/ 293344 w 323"/>
                <a:gd name="T27" fmla="*/ 576263 h 345"/>
                <a:gd name="T28" fmla="*/ 315387 w 323"/>
                <a:gd name="T29" fmla="*/ 576263 h 345"/>
                <a:gd name="T30" fmla="*/ 350995 w 323"/>
                <a:gd name="T31" fmla="*/ 571252 h 345"/>
                <a:gd name="T32" fmla="*/ 371343 w 323"/>
                <a:gd name="T33" fmla="*/ 564571 h 345"/>
                <a:gd name="T34" fmla="*/ 393386 w 323"/>
                <a:gd name="T35" fmla="*/ 556219 h 345"/>
                <a:gd name="T36" fmla="*/ 413733 w 323"/>
                <a:gd name="T37" fmla="*/ 544527 h 345"/>
                <a:gd name="T38" fmla="*/ 435777 w 323"/>
                <a:gd name="T39" fmla="*/ 529494 h 345"/>
                <a:gd name="T40" fmla="*/ 456124 w 323"/>
                <a:gd name="T41" fmla="*/ 511120 h 345"/>
                <a:gd name="T42" fmla="*/ 478167 w 323"/>
                <a:gd name="T43" fmla="*/ 491076 h 345"/>
                <a:gd name="T44" fmla="*/ 498515 w 323"/>
                <a:gd name="T45" fmla="*/ 464351 h 345"/>
                <a:gd name="T46" fmla="*/ 517167 w 323"/>
                <a:gd name="T47" fmla="*/ 430945 h 345"/>
                <a:gd name="T48" fmla="*/ 532427 w 323"/>
                <a:gd name="T49" fmla="*/ 395868 h 345"/>
                <a:gd name="T50" fmla="*/ 544297 w 323"/>
                <a:gd name="T51" fmla="*/ 350769 h 345"/>
                <a:gd name="T52" fmla="*/ 544297 w 323"/>
                <a:gd name="T53" fmla="*/ 335736 h 345"/>
                <a:gd name="T54" fmla="*/ 547688 w 323"/>
                <a:gd name="T55" fmla="*/ 297318 h 345"/>
                <a:gd name="T56" fmla="*/ 544297 w 323"/>
                <a:gd name="T57" fmla="*/ 240527 h 345"/>
                <a:gd name="T58" fmla="*/ 537514 w 323"/>
                <a:gd name="T59" fmla="*/ 210461 h 345"/>
                <a:gd name="T60" fmla="*/ 532427 w 323"/>
                <a:gd name="T61" fmla="*/ 178725 h 345"/>
                <a:gd name="T62" fmla="*/ 520558 w 323"/>
                <a:gd name="T63" fmla="*/ 145318 h 345"/>
                <a:gd name="T64" fmla="*/ 505297 w 323"/>
                <a:gd name="T65" fmla="*/ 111912 h 345"/>
                <a:gd name="T66" fmla="*/ 486645 w 323"/>
                <a:gd name="T67" fmla="*/ 83516 h 345"/>
                <a:gd name="T68" fmla="*/ 462907 w 323"/>
                <a:gd name="T69" fmla="*/ 56791 h 345"/>
                <a:gd name="T70" fmla="*/ 447646 w 323"/>
                <a:gd name="T71" fmla="*/ 43429 h 345"/>
                <a:gd name="T72" fmla="*/ 428994 w 323"/>
                <a:gd name="T73" fmla="*/ 35077 h 345"/>
                <a:gd name="T74" fmla="*/ 413733 w 323"/>
                <a:gd name="T75" fmla="*/ 23385 h 345"/>
                <a:gd name="T76" fmla="*/ 393386 w 323"/>
                <a:gd name="T77" fmla="*/ 16703 h 345"/>
                <a:gd name="T78" fmla="*/ 371343 w 323"/>
                <a:gd name="T79" fmla="*/ 8352 h 345"/>
                <a:gd name="T80" fmla="*/ 350995 w 323"/>
                <a:gd name="T81" fmla="*/ 5011 h 345"/>
                <a:gd name="T82" fmla="*/ 323865 w 323"/>
                <a:gd name="T83" fmla="*/ 0 h 345"/>
                <a:gd name="T84" fmla="*/ 300126 w 323"/>
                <a:gd name="T85" fmla="*/ 0 h 345"/>
                <a:gd name="T86" fmla="*/ 278083 w 323"/>
                <a:gd name="T87" fmla="*/ 0 h 345"/>
                <a:gd name="T88" fmla="*/ 257736 w 323"/>
                <a:gd name="T89" fmla="*/ 5011 h 345"/>
                <a:gd name="T90" fmla="*/ 227214 w 323"/>
                <a:gd name="T91" fmla="*/ 11692 h 345"/>
                <a:gd name="T92" fmla="*/ 193302 w 323"/>
                <a:gd name="T93" fmla="*/ 23385 h 345"/>
                <a:gd name="T94" fmla="*/ 154302 w 323"/>
                <a:gd name="T95" fmla="*/ 41758 h 345"/>
                <a:gd name="T96" fmla="*/ 118694 w 323"/>
                <a:gd name="T97" fmla="*/ 65143 h 345"/>
                <a:gd name="T98" fmla="*/ 96651 w 323"/>
                <a:gd name="T99" fmla="*/ 83516 h 345"/>
                <a:gd name="T100" fmla="*/ 79695 w 323"/>
                <a:gd name="T101" fmla="*/ 100220 h 345"/>
                <a:gd name="T102" fmla="*/ 66130 w 323"/>
                <a:gd name="T103" fmla="*/ 115253 h 345"/>
                <a:gd name="T104" fmla="*/ 54260 w 323"/>
                <a:gd name="T105" fmla="*/ 138637 h 345"/>
                <a:gd name="T106" fmla="*/ 38999 w 323"/>
                <a:gd name="T107" fmla="*/ 168703 h 345"/>
                <a:gd name="T108" fmla="*/ 27130 w 323"/>
                <a:gd name="T109" fmla="*/ 210461 h 345"/>
                <a:gd name="T110" fmla="*/ 15261 w 323"/>
                <a:gd name="T111" fmla="*/ 263912 h 345"/>
                <a:gd name="T112" fmla="*/ 3391 w 323"/>
                <a:gd name="T113" fmla="*/ 327384 h 345"/>
                <a:gd name="T114" fmla="*/ 0 w 323"/>
                <a:gd name="T115" fmla="*/ 400879 h 34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23" h="345">
                  <a:moveTo>
                    <a:pt x="0" y="240"/>
                  </a:moveTo>
                  <a:lnTo>
                    <a:pt x="23" y="240"/>
                  </a:lnTo>
                  <a:lnTo>
                    <a:pt x="31" y="258"/>
                  </a:lnTo>
                  <a:lnTo>
                    <a:pt x="39" y="274"/>
                  </a:lnTo>
                  <a:lnTo>
                    <a:pt x="54" y="294"/>
                  </a:lnTo>
                  <a:lnTo>
                    <a:pt x="63" y="302"/>
                  </a:lnTo>
                  <a:lnTo>
                    <a:pt x="73" y="311"/>
                  </a:lnTo>
                  <a:lnTo>
                    <a:pt x="84" y="320"/>
                  </a:lnTo>
                  <a:lnTo>
                    <a:pt x="98" y="329"/>
                  </a:lnTo>
                  <a:lnTo>
                    <a:pt x="112" y="335"/>
                  </a:lnTo>
                  <a:lnTo>
                    <a:pt x="129" y="340"/>
                  </a:lnTo>
                  <a:lnTo>
                    <a:pt x="146" y="343"/>
                  </a:lnTo>
                  <a:lnTo>
                    <a:pt x="168" y="345"/>
                  </a:lnTo>
                  <a:lnTo>
                    <a:pt x="173" y="345"/>
                  </a:lnTo>
                  <a:lnTo>
                    <a:pt x="186" y="345"/>
                  </a:lnTo>
                  <a:lnTo>
                    <a:pt x="207" y="342"/>
                  </a:lnTo>
                  <a:lnTo>
                    <a:pt x="219" y="338"/>
                  </a:lnTo>
                  <a:lnTo>
                    <a:pt x="232" y="333"/>
                  </a:lnTo>
                  <a:lnTo>
                    <a:pt x="244" y="326"/>
                  </a:lnTo>
                  <a:lnTo>
                    <a:pt x="257" y="317"/>
                  </a:lnTo>
                  <a:lnTo>
                    <a:pt x="269" y="306"/>
                  </a:lnTo>
                  <a:lnTo>
                    <a:pt x="282" y="294"/>
                  </a:lnTo>
                  <a:lnTo>
                    <a:pt x="294" y="278"/>
                  </a:lnTo>
                  <a:lnTo>
                    <a:pt x="305" y="258"/>
                  </a:lnTo>
                  <a:lnTo>
                    <a:pt x="314" y="237"/>
                  </a:lnTo>
                  <a:lnTo>
                    <a:pt x="321" y="210"/>
                  </a:lnTo>
                  <a:lnTo>
                    <a:pt x="321" y="201"/>
                  </a:lnTo>
                  <a:lnTo>
                    <a:pt x="323" y="178"/>
                  </a:lnTo>
                  <a:lnTo>
                    <a:pt x="321" y="144"/>
                  </a:lnTo>
                  <a:lnTo>
                    <a:pt x="317" y="126"/>
                  </a:lnTo>
                  <a:lnTo>
                    <a:pt x="314" y="107"/>
                  </a:lnTo>
                  <a:lnTo>
                    <a:pt x="307" y="87"/>
                  </a:lnTo>
                  <a:lnTo>
                    <a:pt x="298" y="67"/>
                  </a:lnTo>
                  <a:lnTo>
                    <a:pt x="287" y="50"/>
                  </a:lnTo>
                  <a:lnTo>
                    <a:pt x="273" y="34"/>
                  </a:lnTo>
                  <a:lnTo>
                    <a:pt x="264" y="26"/>
                  </a:lnTo>
                  <a:lnTo>
                    <a:pt x="253" y="21"/>
                  </a:lnTo>
                  <a:lnTo>
                    <a:pt x="244" y="14"/>
                  </a:lnTo>
                  <a:lnTo>
                    <a:pt x="232" y="10"/>
                  </a:lnTo>
                  <a:lnTo>
                    <a:pt x="219" y="5"/>
                  </a:lnTo>
                  <a:lnTo>
                    <a:pt x="207" y="3"/>
                  </a:lnTo>
                  <a:lnTo>
                    <a:pt x="191" y="0"/>
                  </a:lnTo>
                  <a:lnTo>
                    <a:pt x="177" y="0"/>
                  </a:lnTo>
                  <a:lnTo>
                    <a:pt x="164" y="0"/>
                  </a:lnTo>
                  <a:lnTo>
                    <a:pt x="152" y="3"/>
                  </a:lnTo>
                  <a:lnTo>
                    <a:pt x="134" y="7"/>
                  </a:lnTo>
                  <a:lnTo>
                    <a:pt x="114" y="14"/>
                  </a:lnTo>
                  <a:lnTo>
                    <a:pt x="91" y="25"/>
                  </a:lnTo>
                  <a:lnTo>
                    <a:pt x="70" y="39"/>
                  </a:lnTo>
                  <a:lnTo>
                    <a:pt x="57" y="50"/>
                  </a:lnTo>
                  <a:lnTo>
                    <a:pt x="47" y="60"/>
                  </a:lnTo>
                  <a:lnTo>
                    <a:pt x="39" y="69"/>
                  </a:lnTo>
                  <a:lnTo>
                    <a:pt x="32" y="83"/>
                  </a:lnTo>
                  <a:lnTo>
                    <a:pt x="23" y="101"/>
                  </a:lnTo>
                  <a:lnTo>
                    <a:pt x="16" y="126"/>
                  </a:lnTo>
                  <a:lnTo>
                    <a:pt x="9" y="158"/>
                  </a:lnTo>
                  <a:lnTo>
                    <a:pt x="2" y="196"/>
                  </a:lnTo>
                  <a:lnTo>
                    <a:pt x="0" y="2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80" name="Freeform 403"/>
            <p:cNvSpPr>
              <a:spLocks/>
            </p:cNvSpPr>
            <p:nvPr/>
          </p:nvSpPr>
          <p:spPr bwMode="auto">
            <a:xfrm>
              <a:off x="3073696" y="5589995"/>
              <a:ext cx="1506538" cy="500063"/>
            </a:xfrm>
            <a:custGeom>
              <a:avLst/>
              <a:gdLst>
                <a:gd name="T0" fmla="*/ 1487960 w 892"/>
                <a:gd name="T1" fmla="*/ 8307 h 301"/>
                <a:gd name="T2" fmla="*/ 1479515 w 892"/>
                <a:gd name="T3" fmla="*/ 26581 h 301"/>
                <a:gd name="T4" fmla="*/ 1459248 w 892"/>
                <a:gd name="T5" fmla="*/ 39872 h 301"/>
                <a:gd name="T6" fmla="*/ 1506538 w 892"/>
                <a:gd name="T7" fmla="*/ 88051 h 301"/>
                <a:gd name="T8" fmla="*/ 1479515 w 892"/>
                <a:gd name="T9" fmla="*/ 250862 h 301"/>
                <a:gd name="T10" fmla="*/ 1479515 w 892"/>
                <a:gd name="T11" fmla="*/ 300702 h 301"/>
                <a:gd name="T12" fmla="*/ 1471070 w 892"/>
                <a:gd name="T13" fmla="*/ 342236 h 301"/>
                <a:gd name="T14" fmla="*/ 1459248 w 892"/>
                <a:gd name="T15" fmla="*/ 365495 h 301"/>
                <a:gd name="T16" fmla="*/ 1440669 w 892"/>
                <a:gd name="T17" fmla="*/ 380447 h 301"/>
                <a:gd name="T18" fmla="*/ 1410268 w 892"/>
                <a:gd name="T19" fmla="*/ 383769 h 301"/>
                <a:gd name="T20" fmla="*/ 1378178 w 892"/>
                <a:gd name="T21" fmla="*/ 378785 h 301"/>
                <a:gd name="T22" fmla="*/ 1286975 w 892"/>
                <a:gd name="T23" fmla="*/ 380447 h 301"/>
                <a:gd name="T24" fmla="*/ 1197461 w 892"/>
                <a:gd name="T25" fmla="*/ 407028 h 301"/>
                <a:gd name="T26" fmla="*/ 1094436 w 892"/>
                <a:gd name="T27" fmla="*/ 390415 h 301"/>
                <a:gd name="T28" fmla="*/ 1097814 w 892"/>
                <a:gd name="T29" fmla="*/ 289073 h 301"/>
                <a:gd name="T30" fmla="*/ 1079235 w 892"/>
                <a:gd name="T31" fmla="*/ 212651 h 301"/>
                <a:gd name="T32" fmla="*/ 1047145 w 892"/>
                <a:gd name="T33" fmla="*/ 149520 h 301"/>
                <a:gd name="T34" fmla="*/ 1004922 w 892"/>
                <a:gd name="T35" fmla="*/ 106326 h 301"/>
                <a:gd name="T36" fmla="*/ 959320 w 892"/>
                <a:gd name="T37" fmla="*/ 73099 h 301"/>
                <a:gd name="T38" fmla="*/ 890073 w 892"/>
                <a:gd name="T39" fmla="*/ 46517 h 301"/>
                <a:gd name="T40" fmla="*/ 851228 w 892"/>
                <a:gd name="T41" fmla="*/ 43195 h 301"/>
                <a:gd name="T42" fmla="*/ 781981 w 892"/>
                <a:gd name="T43" fmla="*/ 58147 h 301"/>
                <a:gd name="T44" fmla="*/ 709356 w 892"/>
                <a:gd name="T45" fmla="*/ 88051 h 301"/>
                <a:gd name="T46" fmla="*/ 663755 w 892"/>
                <a:gd name="T47" fmla="*/ 117955 h 301"/>
                <a:gd name="T48" fmla="*/ 635043 w 892"/>
                <a:gd name="T49" fmla="*/ 147859 h 301"/>
                <a:gd name="T50" fmla="*/ 608020 w 892"/>
                <a:gd name="T51" fmla="*/ 191054 h 301"/>
                <a:gd name="T52" fmla="*/ 582686 w 892"/>
                <a:gd name="T53" fmla="*/ 269137 h 301"/>
                <a:gd name="T54" fmla="*/ 565796 w 892"/>
                <a:gd name="T55" fmla="*/ 365495 h 301"/>
                <a:gd name="T56" fmla="*/ 559040 w 892"/>
                <a:gd name="T57" fmla="*/ 443577 h 301"/>
                <a:gd name="T58" fmla="*/ 194229 w 892"/>
                <a:gd name="T59" fmla="*/ 455207 h 301"/>
                <a:gd name="T60" fmla="*/ 138493 w 892"/>
                <a:gd name="T61" fmla="*/ 500063 h 301"/>
                <a:gd name="T62" fmla="*/ 57424 w 892"/>
                <a:gd name="T63" fmla="*/ 493418 h 301"/>
                <a:gd name="T64" fmla="*/ 32090 w 892"/>
                <a:gd name="T65" fmla="*/ 490095 h 301"/>
                <a:gd name="T66" fmla="*/ 8445 w 892"/>
                <a:gd name="T67" fmla="*/ 478466 h 301"/>
                <a:gd name="T68" fmla="*/ 1689 w 892"/>
                <a:gd name="T69" fmla="*/ 0 h 3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92" h="301">
                  <a:moveTo>
                    <a:pt x="1" y="0"/>
                  </a:moveTo>
                  <a:lnTo>
                    <a:pt x="881" y="5"/>
                  </a:lnTo>
                  <a:lnTo>
                    <a:pt x="880" y="8"/>
                  </a:lnTo>
                  <a:lnTo>
                    <a:pt x="876" y="16"/>
                  </a:lnTo>
                  <a:lnTo>
                    <a:pt x="867" y="23"/>
                  </a:lnTo>
                  <a:lnTo>
                    <a:pt x="864" y="24"/>
                  </a:lnTo>
                  <a:lnTo>
                    <a:pt x="857" y="26"/>
                  </a:lnTo>
                  <a:lnTo>
                    <a:pt x="892" y="53"/>
                  </a:lnTo>
                  <a:lnTo>
                    <a:pt x="892" y="140"/>
                  </a:lnTo>
                  <a:lnTo>
                    <a:pt x="876" y="151"/>
                  </a:lnTo>
                  <a:lnTo>
                    <a:pt x="876" y="167"/>
                  </a:lnTo>
                  <a:lnTo>
                    <a:pt x="876" y="181"/>
                  </a:lnTo>
                  <a:lnTo>
                    <a:pt x="874" y="197"/>
                  </a:lnTo>
                  <a:lnTo>
                    <a:pt x="871" y="206"/>
                  </a:lnTo>
                  <a:lnTo>
                    <a:pt x="867" y="213"/>
                  </a:lnTo>
                  <a:lnTo>
                    <a:pt x="864" y="220"/>
                  </a:lnTo>
                  <a:lnTo>
                    <a:pt x="858" y="226"/>
                  </a:lnTo>
                  <a:lnTo>
                    <a:pt x="853" y="229"/>
                  </a:lnTo>
                  <a:lnTo>
                    <a:pt x="844" y="231"/>
                  </a:lnTo>
                  <a:lnTo>
                    <a:pt x="835" y="231"/>
                  </a:lnTo>
                  <a:lnTo>
                    <a:pt x="824" y="229"/>
                  </a:lnTo>
                  <a:lnTo>
                    <a:pt x="816" y="228"/>
                  </a:lnTo>
                  <a:lnTo>
                    <a:pt x="800" y="228"/>
                  </a:lnTo>
                  <a:lnTo>
                    <a:pt x="762" y="229"/>
                  </a:lnTo>
                  <a:lnTo>
                    <a:pt x="710" y="233"/>
                  </a:lnTo>
                  <a:lnTo>
                    <a:pt x="709" y="245"/>
                  </a:lnTo>
                  <a:lnTo>
                    <a:pt x="684" y="245"/>
                  </a:lnTo>
                  <a:lnTo>
                    <a:pt x="648" y="235"/>
                  </a:lnTo>
                  <a:lnTo>
                    <a:pt x="652" y="204"/>
                  </a:lnTo>
                  <a:lnTo>
                    <a:pt x="650" y="174"/>
                  </a:lnTo>
                  <a:lnTo>
                    <a:pt x="646" y="149"/>
                  </a:lnTo>
                  <a:lnTo>
                    <a:pt x="639" y="128"/>
                  </a:lnTo>
                  <a:lnTo>
                    <a:pt x="630" y="108"/>
                  </a:lnTo>
                  <a:lnTo>
                    <a:pt x="620" y="90"/>
                  </a:lnTo>
                  <a:lnTo>
                    <a:pt x="607" y="76"/>
                  </a:lnTo>
                  <a:lnTo>
                    <a:pt x="595" y="64"/>
                  </a:lnTo>
                  <a:lnTo>
                    <a:pt x="582" y="53"/>
                  </a:lnTo>
                  <a:lnTo>
                    <a:pt x="568" y="44"/>
                  </a:lnTo>
                  <a:lnTo>
                    <a:pt x="545" y="33"/>
                  </a:lnTo>
                  <a:lnTo>
                    <a:pt x="527" y="28"/>
                  </a:lnTo>
                  <a:lnTo>
                    <a:pt x="520" y="26"/>
                  </a:lnTo>
                  <a:lnTo>
                    <a:pt x="504" y="26"/>
                  </a:lnTo>
                  <a:lnTo>
                    <a:pt x="490" y="28"/>
                  </a:lnTo>
                  <a:lnTo>
                    <a:pt x="463" y="35"/>
                  </a:lnTo>
                  <a:lnTo>
                    <a:pt x="440" y="42"/>
                  </a:lnTo>
                  <a:lnTo>
                    <a:pt x="420" y="53"/>
                  </a:lnTo>
                  <a:lnTo>
                    <a:pt x="406" y="62"/>
                  </a:lnTo>
                  <a:lnTo>
                    <a:pt x="393" y="71"/>
                  </a:lnTo>
                  <a:lnTo>
                    <a:pt x="384" y="78"/>
                  </a:lnTo>
                  <a:lnTo>
                    <a:pt x="376" y="89"/>
                  </a:lnTo>
                  <a:lnTo>
                    <a:pt x="367" y="103"/>
                  </a:lnTo>
                  <a:lnTo>
                    <a:pt x="360" y="115"/>
                  </a:lnTo>
                  <a:lnTo>
                    <a:pt x="354" y="131"/>
                  </a:lnTo>
                  <a:lnTo>
                    <a:pt x="345" y="162"/>
                  </a:lnTo>
                  <a:lnTo>
                    <a:pt x="338" y="194"/>
                  </a:lnTo>
                  <a:lnTo>
                    <a:pt x="335" y="220"/>
                  </a:lnTo>
                  <a:lnTo>
                    <a:pt x="333" y="245"/>
                  </a:lnTo>
                  <a:lnTo>
                    <a:pt x="331" y="267"/>
                  </a:lnTo>
                  <a:lnTo>
                    <a:pt x="303" y="265"/>
                  </a:lnTo>
                  <a:lnTo>
                    <a:pt x="115" y="274"/>
                  </a:lnTo>
                  <a:lnTo>
                    <a:pt x="123" y="295"/>
                  </a:lnTo>
                  <a:lnTo>
                    <a:pt x="82" y="301"/>
                  </a:lnTo>
                  <a:lnTo>
                    <a:pt x="37" y="295"/>
                  </a:lnTo>
                  <a:lnTo>
                    <a:pt x="34" y="297"/>
                  </a:lnTo>
                  <a:lnTo>
                    <a:pt x="25" y="297"/>
                  </a:lnTo>
                  <a:lnTo>
                    <a:pt x="19" y="295"/>
                  </a:lnTo>
                  <a:lnTo>
                    <a:pt x="12" y="292"/>
                  </a:lnTo>
                  <a:lnTo>
                    <a:pt x="5" y="288"/>
                  </a:lnTo>
                  <a:lnTo>
                    <a:pt x="0" y="279"/>
                  </a:lnTo>
                  <a:lnTo>
                    <a:pt x="1" y="0"/>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181" name="Group 554"/>
            <p:cNvGrpSpPr>
              <a:grpSpLocks/>
            </p:cNvGrpSpPr>
            <p:nvPr/>
          </p:nvGrpSpPr>
          <p:grpSpPr bwMode="auto">
            <a:xfrm>
              <a:off x="3116559" y="4743858"/>
              <a:ext cx="1355725" cy="852487"/>
              <a:chOff x="2045" y="2861"/>
              <a:chExt cx="854" cy="537"/>
            </a:xfrm>
          </p:grpSpPr>
          <p:sp>
            <p:nvSpPr>
              <p:cNvPr id="182" name="Freeform 404"/>
              <p:cNvSpPr>
                <a:spLocks/>
              </p:cNvSpPr>
              <p:nvPr/>
            </p:nvSpPr>
            <p:spPr bwMode="auto">
              <a:xfrm>
                <a:off x="2045" y="2861"/>
                <a:ext cx="416" cy="537"/>
              </a:xfrm>
              <a:custGeom>
                <a:avLst/>
                <a:gdLst>
                  <a:gd name="T0" fmla="*/ 348 w 392"/>
                  <a:gd name="T1" fmla="*/ 18 h 514"/>
                  <a:gd name="T2" fmla="*/ 362 w 392"/>
                  <a:gd name="T3" fmla="*/ 20 h 514"/>
                  <a:gd name="T4" fmla="*/ 369 w 392"/>
                  <a:gd name="T5" fmla="*/ 24 h 514"/>
                  <a:gd name="T6" fmla="*/ 377 w 392"/>
                  <a:gd name="T7" fmla="*/ 29 h 514"/>
                  <a:gd name="T8" fmla="*/ 380 w 392"/>
                  <a:gd name="T9" fmla="*/ 33 h 514"/>
                  <a:gd name="T10" fmla="*/ 382 w 392"/>
                  <a:gd name="T11" fmla="*/ 37 h 514"/>
                  <a:gd name="T12" fmla="*/ 384 w 392"/>
                  <a:gd name="T13" fmla="*/ 41 h 514"/>
                  <a:gd name="T14" fmla="*/ 384 w 392"/>
                  <a:gd name="T15" fmla="*/ 44 h 514"/>
                  <a:gd name="T16" fmla="*/ 401 w 392"/>
                  <a:gd name="T17" fmla="*/ 243 h 514"/>
                  <a:gd name="T18" fmla="*/ 384 w 392"/>
                  <a:gd name="T19" fmla="*/ 251 h 514"/>
                  <a:gd name="T20" fmla="*/ 380 w 392"/>
                  <a:gd name="T21" fmla="*/ 255 h 514"/>
                  <a:gd name="T22" fmla="*/ 377 w 392"/>
                  <a:gd name="T23" fmla="*/ 260 h 514"/>
                  <a:gd name="T24" fmla="*/ 375 w 392"/>
                  <a:gd name="T25" fmla="*/ 263 h 514"/>
                  <a:gd name="T26" fmla="*/ 375 w 392"/>
                  <a:gd name="T27" fmla="*/ 267 h 514"/>
                  <a:gd name="T28" fmla="*/ 379 w 392"/>
                  <a:gd name="T29" fmla="*/ 273 h 514"/>
                  <a:gd name="T30" fmla="*/ 384 w 392"/>
                  <a:gd name="T31" fmla="*/ 279 h 514"/>
                  <a:gd name="T32" fmla="*/ 389 w 392"/>
                  <a:gd name="T33" fmla="*/ 282 h 514"/>
                  <a:gd name="T34" fmla="*/ 398 w 392"/>
                  <a:gd name="T35" fmla="*/ 286 h 514"/>
                  <a:gd name="T36" fmla="*/ 416 w 392"/>
                  <a:gd name="T37" fmla="*/ 303 h 514"/>
                  <a:gd name="T38" fmla="*/ 416 w 392"/>
                  <a:gd name="T39" fmla="*/ 485 h 514"/>
                  <a:gd name="T40" fmla="*/ 405 w 392"/>
                  <a:gd name="T41" fmla="*/ 487 h 514"/>
                  <a:gd name="T42" fmla="*/ 394 w 392"/>
                  <a:gd name="T43" fmla="*/ 494 h 514"/>
                  <a:gd name="T44" fmla="*/ 380 w 392"/>
                  <a:gd name="T45" fmla="*/ 504 h 514"/>
                  <a:gd name="T46" fmla="*/ 369 w 392"/>
                  <a:gd name="T47" fmla="*/ 513 h 514"/>
                  <a:gd name="T48" fmla="*/ 352 w 392"/>
                  <a:gd name="T49" fmla="*/ 530 h 514"/>
                  <a:gd name="T50" fmla="*/ 346 w 392"/>
                  <a:gd name="T51" fmla="*/ 537 h 514"/>
                  <a:gd name="T52" fmla="*/ 0 w 392"/>
                  <a:gd name="T53" fmla="*/ 537 h 514"/>
                  <a:gd name="T54" fmla="*/ 16 w 392"/>
                  <a:gd name="T55" fmla="*/ 0 h 514"/>
                  <a:gd name="T56" fmla="*/ 348 w 392"/>
                  <a:gd name="T57" fmla="*/ 18 h 51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2" h="514">
                    <a:moveTo>
                      <a:pt x="328" y="17"/>
                    </a:moveTo>
                    <a:lnTo>
                      <a:pt x="341" y="19"/>
                    </a:lnTo>
                    <a:lnTo>
                      <a:pt x="348" y="23"/>
                    </a:lnTo>
                    <a:lnTo>
                      <a:pt x="355" y="28"/>
                    </a:lnTo>
                    <a:lnTo>
                      <a:pt x="358" y="32"/>
                    </a:lnTo>
                    <a:lnTo>
                      <a:pt x="360" y="35"/>
                    </a:lnTo>
                    <a:lnTo>
                      <a:pt x="362" y="39"/>
                    </a:lnTo>
                    <a:lnTo>
                      <a:pt x="362" y="42"/>
                    </a:lnTo>
                    <a:lnTo>
                      <a:pt x="378" y="233"/>
                    </a:lnTo>
                    <a:lnTo>
                      <a:pt x="362" y="240"/>
                    </a:lnTo>
                    <a:lnTo>
                      <a:pt x="358" y="244"/>
                    </a:lnTo>
                    <a:lnTo>
                      <a:pt x="355" y="249"/>
                    </a:lnTo>
                    <a:lnTo>
                      <a:pt x="353" y="252"/>
                    </a:lnTo>
                    <a:lnTo>
                      <a:pt x="353" y="256"/>
                    </a:lnTo>
                    <a:lnTo>
                      <a:pt x="357" y="261"/>
                    </a:lnTo>
                    <a:lnTo>
                      <a:pt x="362" y="267"/>
                    </a:lnTo>
                    <a:lnTo>
                      <a:pt x="367" y="270"/>
                    </a:lnTo>
                    <a:lnTo>
                      <a:pt x="375" y="274"/>
                    </a:lnTo>
                    <a:lnTo>
                      <a:pt x="392" y="290"/>
                    </a:lnTo>
                    <a:lnTo>
                      <a:pt x="392" y="464"/>
                    </a:lnTo>
                    <a:lnTo>
                      <a:pt x="382" y="466"/>
                    </a:lnTo>
                    <a:lnTo>
                      <a:pt x="371" y="473"/>
                    </a:lnTo>
                    <a:lnTo>
                      <a:pt x="358" y="482"/>
                    </a:lnTo>
                    <a:lnTo>
                      <a:pt x="348" y="491"/>
                    </a:lnTo>
                    <a:lnTo>
                      <a:pt x="332" y="507"/>
                    </a:lnTo>
                    <a:lnTo>
                      <a:pt x="326" y="514"/>
                    </a:lnTo>
                    <a:lnTo>
                      <a:pt x="0" y="514"/>
                    </a:lnTo>
                    <a:lnTo>
                      <a:pt x="15" y="0"/>
                    </a:lnTo>
                    <a:lnTo>
                      <a:pt x="328" y="17"/>
                    </a:lnTo>
                    <a:close/>
                  </a:path>
                </a:pathLst>
              </a:custGeom>
              <a:solidFill>
                <a:srgbClr val="A718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83" name="Freeform 405"/>
              <p:cNvSpPr>
                <a:spLocks/>
              </p:cNvSpPr>
              <p:nvPr/>
            </p:nvSpPr>
            <p:spPr bwMode="auto">
              <a:xfrm>
                <a:off x="2567" y="2888"/>
                <a:ext cx="332" cy="510"/>
              </a:xfrm>
              <a:custGeom>
                <a:avLst/>
                <a:gdLst>
                  <a:gd name="T0" fmla="*/ 224 w 314"/>
                  <a:gd name="T1" fmla="*/ 9 h 488"/>
                  <a:gd name="T2" fmla="*/ 241 w 314"/>
                  <a:gd name="T3" fmla="*/ 11 h 488"/>
                  <a:gd name="T4" fmla="*/ 255 w 314"/>
                  <a:gd name="T5" fmla="*/ 15 h 488"/>
                  <a:gd name="T6" fmla="*/ 272 w 314"/>
                  <a:gd name="T7" fmla="*/ 21 h 488"/>
                  <a:gd name="T8" fmla="*/ 281 w 314"/>
                  <a:gd name="T9" fmla="*/ 24 h 488"/>
                  <a:gd name="T10" fmla="*/ 282 w 314"/>
                  <a:gd name="T11" fmla="*/ 28 h 488"/>
                  <a:gd name="T12" fmla="*/ 289 w 314"/>
                  <a:gd name="T13" fmla="*/ 56 h 488"/>
                  <a:gd name="T14" fmla="*/ 296 w 314"/>
                  <a:gd name="T15" fmla="*/ 62 h 488"/>
                  <a:gd name="T16" fmla="*/ 301 w 314"/>
                  <a:gd name="T17" fmla="*/ 67 h 488"/>
                  <a:gd name="T18" fmla="*/ 311 w 314"/>
                  <a:gd name="T19" fmla="*/ 80 h 488"/>
                  <a:gd name="T20" fmla="*/ 318 w 314"/>
                  <a:gd name="T21" fmla="*/ 95 h 488"/>
                  <a:gd name="T22" fmla="*/ 322 w 314"/>
                  <a:gd name="T23" fmla="*/ 109 h 488"/>
                  <a:gd name="T24" fmla="*/ 322 w 314"/>
                  <a:gd name="T25" fmla="*/ 121 h 488"/>
                  <a:gd name="T26" fmla="*/ 322 w 314"/>
                  <a:gd name="T27" fmla="*/ 133 h 488"/>
                  <a:gd name="T28" fmla="*/ 322 w 314"/>
                  <a:gd name="T29" fmla="*/ 142 h 488"/>
                  <a:gd name="T30" fmla="*/ 328 w 314"/>
                  <a:gd name="T31" fmla="*/ 176 h 488"/>
                  <a:gd name="T32" fmla="*/ 330 w 314"/>
                  <a:gd name="T33" fmla="*/ 205 h 488"/>
                  <a:gd name="T34" fmla="*/ 332 w 314"/>
                  <a:gd name="T35" fmla="*/ 231 h 488"/>
                  <a:gd name="T36" fmla="*/ 330 w 314"/>
                  <a:gd name="T37" fmla="*/ 252 h 488"/>
                  <a:gd name="T38" fmla="*/ 328 w 314"/>
                  <a:gd name="T39" fmla="*/ 266 h 488"/>
                  <a:gd name="T40" fmla="*/ 326 w 314"/>
                  <a:gd name="T41" fmla="*/ 278 h 488"/>
                  <a:gd name="T42" fmla="*/ 322 w 314"/>
                  <a:gd name="T43" fmla="*/ 287 h 488"/>
                  <a:gd name="T44" fmla="*/ 322 w 314"/>
                  <a:gd name="T45" fmla="*/ 322 h 488"/>
                  <a:gd name="T46" fmla="*/ 322 w 314"/>
                  <a:gd name="T47" fmla="*/ 510 h 488"/>
                  <a:gd name="T48" fmla="*/ 190 w 314"/>
                  <a:gd name="T49" fmla="*/ 510 h 488"/>
                  <a:gd name="T50" fmla="*/ 121 w 314"/>
                  <a:gd name="T51" fmla="*/ 458 h 488"/>
                  <a:gd name="T52" fmla="*/ 109 w 314"/>
                  <a:gd name="T53" fmla="*/ 450 h 488"/>
                  <a:gd name="T54" fmla="*/ 94 w 314"/>
                  <a:gd name="T55" fmla="*/ 447 h 488"/>
                  <a:gd name="T56" fmla="*/ 77 w 314"/>
                  <a:gd name="T57" fmla="*/ 443 h 488"/>
                  <a:gd name="T58" fmla="*/ 58 w 314"/>
                  <a:gd name="T59" fmla="*/ 441 h 488"/>
                  <a:gd name="T60" fmla="*/ 26 w 314"/>
                  <a:gd name="T61" fmla="*/ 438 h 488"/>
                  <a:gd name="T62" fmla="*/ 14 w 314"/>
                  <a:gd name="T63" fmla="*/ 438 h 488"/>
                  <a:gd name="T64" fmla="*/ 0 w 314"/>
                  <a:gd name="T65" fmla="*/ 0 h 488"/>
                  <a:gd name="T66" fmla="*/ 224 w 314"/>
                  <a:gd name="T67" fmla="*/ 9 h 4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14" h="488">
                    <a:moveTo>
                      <a:pt x="212" y="9"/>
                    </a:moveTo>
                    <a:lnTo>
                      <a:pt x="228" y="11"/>
                    </a:lnTo>
                    <a:lnTo>
                      <a:pt x="241" y="14"/>
                    </a:lnTo>
                    <a:lnTo>
                      <a:pt x="257" y="20"/>
                    </a:lnTo>
                    <a:lnTo>
                      <a:pt x="266" y="23"/>
                    </a:lnTo>
                    <a:lnTo>
                      <a:pt x="267" y="27"/>
                    </a:lnTo>
                    <a:lnTo>
                      <a:pt x="273" y="54"/>
                    </a:lnTo>
                    <a:lnTo>
                      <a:pt x="280" y="59"/>
                    </a:lnTo>
                    <a:lnTo>
                      <a:pt x="285" y="64"/>
                    </a:lnTo>
                    <a:lnTo>
                      <a:pt x="294" y="77"/>
                    </a:lnTo>
                    <a:lnTo>
                      <a:pt x="301" y="91"/>
                    </a:lnTo>
                    <a:lnTo>
                      <a:pt x="305" y="104"/>
                    </a:lnTo>
                    <a:lnTo>
                      <a:pt x="305" y="116"/>
                    </a:lnTo>
                    <a:lnTo>
                      <a:pt x="305" y="127"/>
                    </a:lnTo>
                    <a:lnTo>
                      <a:pt x="305" y="136"/>
                    </a:lnTo>
                    <a:lnTo>
                      <a:pt x="310" y="168"/>
                    </a:lnTo>
                    <a:lnTo>
                      <a:pt x="312" y="196"/>
                    </a:lnTo>
                    <a:lnTo>
                      <a:pt x="314" y="221"/>
                    </a:lnTo>
                    <a:lnTo>
                      <a:pt x="312" y="241"/>
                    </a:lnTo>
                    <a:lnTo>
                      <a:pt x="310" y="255"/>
                    </a:lnTo>
                    <a:lnTo>
                      <a:pt x="308" y="266"/>
                    </a:lnTo>
                    <a:lnTo>
                      <a:pt x="305" y="275"/>
                    </a:lnTo>
                    <a:lnTo>
                      <a:pt x="305" y="308"/>
                    </a:lnTo>
                    <a:lnTo>
                      <a:pt x="305" y="488"/>
                    </a:lnTo>
                    <a:lnTo>
                      <a:pt x="180" y="488"/>
                    </a:lnTo>
                    <a:lnTo>
                      <a:pt x="114" y="438"/>
                    </a:lnTo>
                    <a:lnTo>
                      <a:pt x="103" y="431"/>
                    </a:lnTo>
                    <a:lnTo>
                      <a:pt x="89" y="428"/>
                    </a:lnTo>
                    <a:lnTo>
                      <a:pt x="73" y="424"/>
                    </a:lnTo>
                    <a:lnTo>
                      <a:pt x="55" y="422"/>
                    </a:lnTo>
                    <a:lnTo>
                      <a:pt x="25" y="419"/>
                    </a:lnTo>
                    <a:lnTo>
                      <a:pt x="13" y="419"/>
                    </a:lnTo>
                    <a:lnTo>
                      <a:pt x="0" y="0"/>
                    </a:lnTo>
                    <a:lnTo>
                      <a:pt x="212" y="9"/>
                    </a:lnTo>
                    <a:close/>
                  </a:path>
                </a:pathLst>
              </a:custGeom>
              <a:solidFill>
                <a:srgbClr val="A718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184" name="Freeform 406"/>
            <p:cNvSpPr>
              <a:spLocks/>
            </p:cNvSpPr>
            <p:nvPr/>
          </p:nvSpPr>
          <p:spPr bwMode="auto">
            <a:xfrm>
              <a:off x="570209" y="4899433"/>
              <a:ext cx="2341562" cy="136525"/>
            </a:xfrm>
            <a:custGeom>
              <a:avLst/>
              <a:gdLst>
                <a:gd name="T0" fmla="*/ 3364 w 1392"/>
                <a:gd name="T1" fmla="*/ 33299 h 82"/>
                <a:gd name="T2" fmla="*/ 2328105 w 1392"/>
                <a:gd name="T3" fmla="*/ 0 h 82"/>
                <a:gd name="T4" fmla="*/ 2341562 w 1392"/>
                <a:gd name="T5" fmla="*/ 113216 h 82"/>
                <a:gd name="T6" fmla="*/ 0 w 1392"/>
                <a:gd name="T7" fmla="*/ 136525 h 82"/>
                <a:gd name="T8" fmla="*/ 3364 w 1392"/>
                <a:gd name="T9" fmla="*/ 33299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2" h="82">
                  <a:moveTo>
                    <a:pt x="2" y="20"/>
                  </a:moveTo>
                  <a:lnTo>
                    <a:pt x="1384" y="0"/>
                  </a:lnTo>
                  <a:lnTo>
                    <a:pt x="1392" y="68"/>
                  </a:lnTo>
                  <a:lnTo>
                    <a:pt x="0" y="82"/>
                  </a:lnTo>
                  <a:lnTo>
                    <a:pt x="2" y="20"/>
                  </a:lnTo>
                  <a:close/>
                </a:path>
              </a:pathLst>
            </a:custGeom>
            <a:solidFill>
              <a:srgbClr val="9ACA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85" name="Freeform 407"/>
            <p:cNvSpPr>
              <a:spLocks/>
            </p:cNvSpPr>
            <p:nvPr/>
          </p:nvSpPr>
          <p:spPr bwMode="auto">
            <a:xfrm>
              <a:off x="451146" y="4642258"/>
              <a:ext cx="2343150" cy="292100"/>
            </a:xfrm>
            <a:custGeom>
              <a:avLst/>
              <a:gdLst>
                <a:gd name="T0" fmla="*/ 2343150 w 1393"/>
                <a:gd name="T1" fmla="*/ 0 h 176"/>
                <a:gd name="T2" fmla="*/ 2343150 w 1393"/>
                <a:gd name="T3" fmla="*/ 53109 h 176"/>
                <a:gd name="T4" fmla="*/ 2205219 w 1393"/>
                <a:gd name="T5" fmla="*/ 61407 h 176"/>
                <a:gd name="T6" fmla="*/ 2211947 w 1393"/>
                <a:gd name="T7" fmla="*/ 248949 h 176"/>
                <a:gd name="T8" fmla="*/ 126157 w 1393"/>
                <a:gd name="T9" fmla="*/ 292100 h 176"/>
                <a:gd name="T10" fmla="*/ 15139 w 1393"/>
                <a:gd name="T11" fmla="*/ 235672 h 176"/>
                <a:gd name="T12" fmla="*/ 11775 w 1393"/>
                <a:gd name="T13" fmla="*/ 185882 h 176"/>
                <a:gd name="T14" fmla="*/ 8410 w 1393"/>
                <a:gd name="T15" fmla="*/ 185882 h 176"/>
                <a:gd name="T16" fmla="*/ 3364 w 1393"/>
                <a:gd name="T17" fmla="*/ 182563 h 176"/>
                <a:gd name="T18" fmla="*/ 0 w 1393"/>
                <a:gd name="T19" fmla="*/ 180903 h 176"/>
                <a:gd name="T20" fmla="*/ 0 w 1393"/>
                <a:gd name="T21" fmla="*/ 174264 h 176"/>
                <a:gd name="T22" fmla="*/ 0 w 1393"/>
                <a:gd name="T23" fmla="*/ 144390 h 176"/>
                <a:gd name="T24" fmla="*/ 0 w 1393"/>
                <a:gd name="T25" fmla="*/ 94601 h 176"/>
                <a:gd name="T26" fmla="*/ 336418 w 1393"/>
                <a:gd name="T27" fmla="*/ 79664 h 176"/>
                <a:gd name="T28" fmla="*/ 491170 w 1393"/>
                <a:gd name="T29" fmla="*/ 74685 h 176"/>
                <a:gd name="T30" fmla="*/ 2117750 w 1393"/>
                <a:gd name="T31" fmla="*/ 0 h 176"/>
                <a:gd name="T32" fmla="*/ 2343150 w 1393"/>
                <a:gd name="T33" fmla="*/ 0 h 176"/>
                <a:gd name="T34" fmla="*/ 380152 w 1393"/>
                <a:gd name="T35" fmla="*/ 129453 h 176"/>
                <a:gd name="T36" fmla="*/ 380152 w 1393"/>
                <a:gd name="T37" fmla="*/ 165966 h 176"/>
                <a:gd name="T38" fmla="*/ 444072 w 1393"/>
                <a:gd name="T39" fmla="*/ 174264 h 176"/>
                <a:gd name="T40" fmla="*/ 536586 w 1393"/>
                <a:gd name="T41" fmla="*/ 209117 h 176"/>
                <a:gd name="T42" fmla="*/ 536586 w 1393"/>
                <a:gd name="T43" fmla="*/ 245630 h 176"/>
                <a:gd name="T44" fmla="*/ 1147185 w 1393"/>
                <a:gd name="T45" fmla="*/ 245630 h 176"/>
                <a:gd name="T46" fmla="*/ 1143821 w 1393"/>
                <a:gd name="T47" fmla="*/ 102899 h 176"/>
                <a:gd name="T48" fmla="*/ 380152 w 1393"/>
                <a:gd name="T49" fmla="*/ 129453 h 176"/>
                <a:gd name="T50" fmla="*/ 2343150 w 1393"/>
                <a:gd name="T51" fmla="*/ 0 h 176"/>
                <a:gd name="T52" fmla="*/ 1226243 w 1393"/>
                <a:gd name="T53" fmla="*/ 102899 h 176"/>
                <a:gd name="T54" fmla="*/ 1226243 w 1393"/>
                <a:gd name="T55" fmla="*/ 245630 h 176"/>
                <a:gd name="T56" fmla="*/ 2148028 w 1393"/>
                <a:gd name="T57" fmla="*/ 245630 h 176"/>
                <a:gd name="T58" fmla="*/ 2148028 w 1393"/>
                <a:gd name="T59" fmla="*/ 68046 h 176"/>
                <a:gd name="T60" fmla="*/ 1226243 w 1393"/>
                <a:gd name="T61" fmla="*/ 102899 h 176"/>
                <a:gd name="T62" fmla="*/ 2343150 w 1393"/>
                <a:gd name="T63" fmla="*/ 0 h 1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393" h="176">
                  <a:moveTo>
                    <a:pt x="1393" y="0"/>
                  </a:moveTo>
                  <a:lnTo>
                    <a:pt x="1393" y="32"/>
                  </a:lnTo>
                  <a:lnTo>
                    <a:pt x="1311" y="37"/>
                  </a:lnTo>
                  <a:lnTo>
                    <a:pt x="1315" y="150"/>
                  </a:lnTo>
                  <a:lnTo>
                    <a:pt x="75" y="176"/>
                  </a:lnTo>
                  <a:lnTo>
                    <a:pt x="9" y="142"/>
                  </a:lnTo>
                  <a:lnTo>
                    <a:pt x="7" y="112"/>
                  </a:lnTo>
                  <a:lnTo>
                    <a:pt x="5" y="112"/>
                  </a:lnTo>
                  <a:lnTo>
                    <a:pt x="2" y="110"/>
                  </a:lnTo>
                  <a:lnTo>
                    <a:pt x="0" y="109"/>
                  </a:lnTo>
                  <a:lnTo>
                    <a:pt x="0" y="105"/>
                  </a:lnTo>
                  <a:lnTo>
                    <a:pt x="0" y="87"/>
                  </a:lnTo>
                  <a:lnTo>
                    <a:pt x="0" y="57"/>
                  </a:lnTo>
                  <a:lnTo>
                    <a:pt x="200" y="48"/>
                  </a:lnTo>
                  <a:lnTo>
                    <a:pt x="292" y="45"/>
                  </a:lnTo>
                  <a:lnTo>
                    <a:pt x="1259" y="0"/>
                  </a:lnTo>
                  <a:lnTo>
                    <a:pt x="1393" y="0"/>
                  </a:lnTo>
                  <a:lnTo>
                    <a:pt x="226" y="78"/>
                  </a:lnTo>
                  <a:lnTo>
                    <a:pt x="226" y="100"/>
                  </a:lnTo>
                  <a:lnTo>
                    <a:pt x="264" y="105"/>
                  </a:lnTo>
                  <a:lnTo>
                    <a:pt x="319" y="126"/>
                  </a:lnTo>
                  <a:lnTo>
                    <a:pt x="319" y="148"/>
                  </a:lnTo>
                  <a:lnTo>
                    <a:pt x="682" y="148"/>
                  </a:lnTo>
                  <a:lnTo>
                    <a:pt x="680" y="62"/>
                  </a:lnTo>
                  <a:lnTo>
                    <a:pt x="226" y="78"/>
                  </a:lnTo>
                  <a:lnTo>
                    <a:pt x="1393" y="0"/>
                  </a:lnTo>
                  <a:lnTo>
                    <a:pt x="729" y="62"/>
                  </a:lnTo>
                  <a:lnTo>
                    <a:pt x="729" y="148"/>
                  </a:lnTo>
                  <a:lnTo>
                    <a:pt x="1277" y="148"/>
                  </a:lnTo>
                  <a:lnTo>
                    <a:pt x="1277" y="41"/>
                  </a:lnTo>
                  <a:lnTo>
                    <a:pt x="729" y="62"/>
                  </a:lnTo>
                  <a:lnTo>
                    <a:pt x="1393" y="0"/>
                  </a:lnTo>
                  <a:close/>
                </a:path>
              </a:pathLst>
            </a:custGeom>
            <a:solidFill>
              <a:srgbClr val="6E73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86" name="Freeform 423"/>
            <p:cNvSpPr>
              <a:spLocks/>
            </p:cNvSpPr>
            <p:nvPr/>
          </p:nvSpPr>
          <p:spPr bwMode="auto">
            <a:xfrm>
              <a:off x="3651546" y="5664608"/>
              <a:ext cx="519113" cy="527050"/>
            </a:xfrm>
            <a:custGeom>
              <a:avLst/>
              <a:gdLst>
                <a:gd name="T0" fmla="*/ 515742 w 308"/>
                <a:gd name="T1" fmla="*/ 290958 h 317"/>
                <a:gd name="T2" fmla="*/ 507315 w 308"/>
                <a:gd name="T3" fmla="*/ 340837 h 317"/>
                <a:gd name="T4" fmla="*/ 485404 w 308"/>
                <a:gd name="T5" fmla="*/ 389053 h 317"/>
                <a:gd name="T6" fmla="*/ 458437 w 308"/>
                <a:gd name="T7" fmla="*/ 432281 h 317"/>
                <a:gd name="T8" fmla="*/ 423043 w 308"/>
                <a:gd name="T9" fmla="*/ 468858 h 317"/>
                <a:gd name="T10" fmla="*/ 384278 w 308"/>
                <a:gd name="T11" fmla="*/ 495460 h 317"/>
                <a:gd name="T12" fmla="*/ 335401 w 308"/>
                <a:gd name="T13" fmla="*/ 515412 h 317"/>
                <a:gd name="T14" fmla="*/ 284838 w 308"/>
                <a:gd name="T15" fmla="*/ 527050 h 317"/>
                <a:gd name="T16" fmla="*/ 232590 w 308"/>
                <a:gd name="T17" fmla="*/ 527050 h 317"/>
                <a:gd name="T18" fmla="*/ 182027 w 308"/>
                <a:gd name="T19" fmla="*/ 515412 h 317"/>
                <a:gd name="T20" fmla="*/ 134835 w 308"/>
                <a:gd name="T21" fmla="*/ 495460 h 317"/>
                <a:gd name="T22" fmla="*/ 96070 w 308"/>
                <a:gd name="T23" fmla="*/ 468858 h 317"/>
                <a:gd name="T24" fmla="*/ 58990 w 308"/>
                <a:gd name="T25" fmla="*/ 432281 h 317"/>
                <a:gd name="T26" fmla="*/ 32023 w 308"/>
                <a:gd name="T27" fmla="*/ 389053 h 317"/>
                <a:gd name="T28" fmla="*/ 11798 w 308"/>
                <a:gd name="T29" fmla="*/ 340837 h 317"/>
                <a:gd name="T30" fmla="*/ 1685 w 308"/>
                <a:gd name="T31" fmla="*/ 290958 h 317"/>
                <a:gd name="T32" fmla="*/ 1685 w 308"/>
                <a:gd name="T33" fmla="*/ 237754 h 317"/>
                <a:gd name="T34" fmla="*/ 11798 w 308"/>
                <a:gd name="T35" fmla="*/ 184551 h 317"/>
                <a:gd name="T36" fmla="*/ 32023 w 308"/>
                <a:gd name="T37" fmla="*/ 136335 h 317"/>
                <a:gd name="T38" fmla="*/ 58990 w 308"/>
                <a:gd name="T39" fmla="*/ 94769 h 317"/>
                <a:gd name="T40" fmla="*/ 96070 w 308"/>
                <a:gd name="T41" fmla="*/ 59854 h 317"/>
                <a:gd name="T42" fmla="*/ 134835 w 308"/>
                <a:gd name="T43" fmla="*/ 29927 h 317"/>
                <a:gd name="T44" fmla="*/ 182027 w 308"/>
                <a:gd name="T45" fmla="*/ 11638 h 317"/>
                <a:gd name="T46" fmla="*/ 232590 w 308"/>
                <a:gd name="T47" fmla="*/ 0 h 317"/>
                <a:gd name="T48" fmla="*/ 284838 w 308"/>
                <a:gd name="T49" fmla="*/ 0 h 317"/>
                <a:gd name="T50" fmla="*/ 335401 w 308"/>
                <a:gd name="T51" fmla="*/ 11638 h 317"/>
                <a:gd name="T52" fmla="*/ 384278 w 308"/>
                <a:gd name="T53" fmla="*/ 29927 h 317"/>
                <a:gd name="T54" fmla="*/ 423043 w 308"/>
                <a:gd name="T55" fmla="*/ 59854 h 317"/>
                <a:gd name="T56" fmla="*/ 458437 w 308"/>
                <a:gd name="T57" fmla="*/ 94769 h 317"/>
                <a:gd name="T58" fmla="*/ 485404 w 308"/>
                <a:gd name="T59" fmla="*/ 136335 h 317"/>
                <a:gd name="T60" fmla="*/ 507315 w 308"/>
                <a:gd name="T61" fmla="*/ 184551 h 317"/>
                <a:gd name="T62" fmla="*/ 515742 w 308"/>
                <a:gd name="T63" fmla="*/ 237754 h 3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8" h="317">
                  <a:moveTo>
                    <a:pt x="308" y="159"/>
                  </a:moveTo>
                  <a:lnTo>
                    <a:pt x="306" y="175"/>
                  </a:lnTo>
                  <a:lnTo>
                    <a:pt x="304" y="191"/>
                  </a:lnTo>
                  <a:lnTo>
                    <a:pt x="301" y="205"/>
                  </a:lnTo>
                  <a:lnTo>
                    <a:pt x="295" y="221"/>
                  </a:lnTo>
                  <a:lnTo>
                    <a:pt x="288" y="234"/>
                  </a:lnTo>
                  <a:lnTo>
                    <a:pt x="281" y="248"/>
                  </a:lnTo>
                  <a:lnTo>
                    <a:pt x="272" y="260"/>
                  </a:lnTo>
                  <a:lnTo>
                    <a:pt x="263" y="271"/>
                  </a:lnTo>
                  <a:lnTo>
                    <a:pt x="251" y="282"/>
                  </a:lnTo>
                  <a:lnTo>
                    <a:pt x="240" y="291"/>
                  </a:lnTo>
                  <a:lnTo>
                    <a:pt x="228" y="298"/>
                  </a:lnTo>
                  <a:lnTo>
                    <a:pt x="213" y="305"/>
                  </a:lnTo>
                  <a:lnTo>
                    <a:pt x="199" y="310"/>
                  </a:lnTo>
                  <a:lnTo>
                    <a:pt x="185" y="314"/>
                  </a:lnTo>
                  <a:lnTo>
                    <a:pt x="169" y="317"/>
                  </a:lnTo>
                  <a:lnTo>
                    <a:pt x="154" y="317"/>
                  </a:lnTo>
                  <a:lnTo>
                    <a:pt x="138" y="317"/>
                  </a:lnTo>
                  <a:lnTo>
                    <a:pt x="122" y="314"/>
                  </a:lnTo>
                  <a:lnTo>
                    <a:pt x="108" y="310"/>
                  </a:lnTo>
                  <a:lnTo>
                    <a:pt x="94" y="305"/>
                  </a:lnTo>
                  <a:lnTo>
                    <a:pt x="80" y="298"/>
                  </a:lnTo>
                  <a:lnTo>
                    <a:pt x="67" y="291"/>
                  </a:lnTo>
                  <a:lnTo>
                    <a:pt x="57" y="282"/>
                  </a:lnTo>
                  <a:lnTo>
                    <a:pt x="46" y="271"/>
                  </a:lnTo>
                  <a:lnTo>
                    <a:pt x="35" y="260"/>
                  </a:lnTo>
                  <a:lnTo>
                    <a:pt x="26" y="248"/>
                  </a:lnTo>
                  <a:lnTo>
                    <a:pt x="19" y="234"/>
                  </a:lnTo>
                  <a:lnTo>
                    <a:pt x="12" y="221"/>
                  </a:lnTo>
                  <a:lnTo>
                    <a:pt x="7" y="205"/>
                  </a:lnTo>
                  <a:lnTo>
                    <a:pt x="3" y="191"/>
                  </a:lnTo>
                  <a:lnTo>
                    <a:pt x="1" y="175"/>
                  </a:lnTo>
                  <a:lnTo>
                    <a:pt x="0" y="159"/>
                  </a:lnTo>
                  <a:lnTo>
                    <a:pt x="1" y="143"/>
                  </a:lnTo>
                  <a:lnTo>
                    <a:pt x="3" y="127"/>
                  </a:lnTo>
                  <a:lnTo>
                    <a:pt x="7" y="111"/>
                  </a:lnTo>
                  <a:lnTo>
                    <a:pt x="12" y="96"/>
                  </a:lnTo>
                  <a:lnTo>
                    <a:pt x="19" y="82"/>
                  </a:lnTo>
                  <a:lnTo>
                    <a:pt x="26" y="70"/>
                  </a:lnTo>
                  <a:lnTo>
                    <a:pt x="35" y="57"/>
                  </a:lnTo>
                  <a:lnTo>
                    <a:pt x="46" y="47"/>
                  </a:lnTo>
                  <a:lnTo>
                    <a:pt x="57" y="36"/>
                  </a:lnTo>
                  <a:lnTo>
                    <a:pt x="67" y="27"/>
                  </a:lnTo>
                  <a:lnTo>
                    <a:pt x="80" y="18"/>
                  </a:lnTo>
                  <a:lnTo>
                    <a:pt x="94" y="13"/>
                  </a:lnTo>
                  <a:lnTo>
                    <a:pt x="108" y="7"/>
                  </a:lnTo>
                  <a:lnTo>
                    <a:pt x="122" y="2"/>
                  </a:lnTo>
                  <a:lnTo>
                    <a:pt x="138" y="0"/>
                  </a:lnTo>
                  <a:lnTo>
                    <a:pt x="154" y="0"/>
                  </a:lnTo>
                  <a:lnTo>
                    <a:pt x="169" y="0"/>
                  </a:lnTo>
                  <a:lnTo>
                    <a:pt x="185" y="2"/>
                  </a:lnTo>
                  <a:lnTo>
                    <a:pt x="199" y="7"/>
                  </a:lnTo>
                  <a:lnTo>
                    <a:pt x="213" y="13"/>
                  </a:lnTo>
                  <a:lnTo>
                    <a:pt x="228" y="18"/>
                  </a:lnTo>
                  <a:lnTo>
                    <a:pt x="240" y="27"/>
                  </a:lnTo>
                  <a:lnTo>
                    <a:pt x="251" y="36"/>
                  </a:lnTo>
                  <a:lnTo>
                    <a:pt x="263" y="47"/>
                  </a:lnTo>
                  <a:lnTo>
                    <a:pt x="272" y="57"/>
                  </a:lnTo>
                  <a:lnTo>
                    <a:pt x="281" y="70"/>
                  </a:lnTo>
                  <a:lnTo>
                    <a:pt x="288" y="82"/>
                  </a:lnTo>
                  <a:lnTo>
                    <a:pt x="295" y="96"/>
                  </a:lnTo>
                  <a:lnTo>
                    <a:pt x="301" y="111"/>
                  </a:lnTo>
                  <a:lnTo>
                    <a:pt x="304" y="127"/>
                  </a:lnTo>
                  <a:lnTo>
                    <a:pt x="306" y="143"/>
                  </a:lnTo>
                  <a:lnTo>
                    <a:pt x="308" y="159"/>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87" name="Freeform 445"/>
            <p:cNvSpPr>
              <a:spLocks/>
            </p:cNvSpPr>
            <p:nvPr/>
          </p:nvSpPr>
          <p:spPr bwMode="auto">
            <a:xfrm>
              <a:off x="3764259" y="5777320"/>
              <a:ext cx="292100" cy="303213"/>
            </a:xfrm>
            <a:custGeom>
              <a:avLst/>
              <a:gdLst>
                <a:gd name="T0" fmla="*/ 292100 w 173"/>
                <a:gd name="T1" fmla="*/ 151607 h 182"/>
                <a:gd name="T2" fmla="*/ 288723 w 173"/>
                <a:gd name="T3" fmla="*/ 181595 h 182"/>
                <a:gd name="T4" fmla="*/ 280281 w 173"/>
                <a:gd name="T5" fmla="*/ 209917 h 182"/>
                <a:gd name="T6" fmla="*/ 268462 w 173"/>
                <a:gd name="T7" fmla="*/ 234907 h 182"/>
                <a:gd name="T8" fmla="*/ 249889 w 173"/>
                <a:gd name="T9" fmla="*/ 258231 h 182"/>
                <a:gd name="T10" fmla="*/ 229628 w 173"/>
                <a:gd name="T11" fmla="*/ 276557 h 182"/>
                <a:gd name="T12" fmla="*/ 204301 w 173"/>
                <a:gd name="T13" fmla="*/ 289885 h 182"/>
                <a:gd name="T14" fmla="*/ 177286 w 173"/>
                <a:gd name="T15" fmla="*/ 299881 h 182"/>
                <a:gd name="T16" fmla="*/ 146894 w 173"/>
                <a:gd name="T17" fmla="*/ 303213 h 182"/>
                <a:gd name="T18" fmla="*/ 118191 w 173"/>
                <a:gd name="T19" fmla="*/ 299881 h 182"/>
                <a:gd name="T20" fmla="*/ 91176 w 173"/>
                <a:gd name="T21" fmla="*/ 289885 h 182"/>
                <a:gd name="T22" fmla="*/ 65849 w 173"/>
                <a:gd name="T23" fmla="*/ 276557 h 182"/>
                <a:gd name="T24" fmla="*/ 45588 w 173"/>
                <a:gd name="T25" fmla="*/ 258231 h 182"/>
                <a:gd name="T26" fmla="*/ 27015 w 173"/>
                <a:gd name="T27" fmla="*/ 234907 h 182"/>
                <a:gd name="T28" fmla="*/ 11819 w 173"/>
                <a:gd name="T29" fmla="*/ 209917 h 182"/>
                <a:gd name="T30" fmla="*/ 3377 w 173"/>
                <a:gd name="T31" fmla="*/ 181595 h 182"/>
                <a:gd name="T32" fmla="*/ 0 w 173"/>
                <a:gd name="T33" fmla="*/ 151607 h 182"/>
                <a:gd name="T34" fmla="*/ 3377 w 173"/>
                <a:gd name="T35" fmla="*/ 121618 h 182"/>
                <a:gd name="T36" fmla="*/ 11819 w 173"/>
                <a:gd name="T37" fmla="*/ 91630 h 182"/>
                <a:gd name="T38" fmla="*/ 27015 w 173"/>
                <a:gd name="T39" fmla="*/ 64974 h 182"/>
                <a:gd name="T40" fmla="*/ 45588 w 173"/>
                <a:gd name="T41" fmla="*/ 44982 h 182"/>
                <a:gd name="T42" fmla="*/ 65849 w 173"/>
                <a:gd name="T43" fmla="*/ 26656 h 182"/>
                <a:gd name="T44" fmla="*/ 91176 w 173"/>
                <a:gd name="T45" fmla="*/ 11662 h 182"/>
                <a:gd name="T46" fmla="*/ 118191 w 173"/>
                <a:gd name="T47" fmla="*/ 3332 h 182"/>
                <a:gd name="T48" fmla="*/ 146894 w 173"/>
                <a:gd name="T49" fmla="*/ 0 h 182"/>
                <a:gd name="T50" fmla="*/ 177286 w 173"/>
                <a:gd name="T51" fmla="*/ 3332 h 182"/>
                <a:gd name="T52" fmla="*/ 204301 w 173"/>
                <a:gd name="T53" fmla="*/ 11662 h 182"/>
                <a:gd name="T54" fmla="*/ 229628 w 173"/>
                <a:gd name="T55" fmla="*/ 26656 h 182"/>
                <a:gd name="T56" fmla="*/ 249889 w 173"/>
                <a:gd name="T57" fmla="*/ 44982 h 182"/>
                <a:gd name="T58" fmla="*/ 268462 w 173"/>
                <a:gd name="T59" fmla="*/ 64974 h 182"/>
                <a:gd name="T60" fmla="*/ 280281 w 173"/>
                <a:gd name="T61" fmla="*/ 91630 h 182"/>
                <a:gd name="T62" fmla="*/ 288723 w 173"/>
                <a:gd name="T63" fmla="*/ 121618 h 182"/>
                <a:gd name="T64" fmla="*/ 292100 w 173"/>
                <a:gd name="T65" fmla="*/ 151607 h 1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3" h="182">
                  <a:moveTo>
                    <a:pt x="173" y="91"/>
                  </a:moveTo>
                  <a:lnTo>
                    <a:pt x="171" y="109"/>
                  </a:lnTo>
                  <a:lnTo>
                    <a:pt x="166" y="126"/>
                  </a:lnTo>
                  <a:lnTo>
                    <a:pt x="159" y="141"/>
                  </a:lnTo>
                  <a:lnTo>
                    <a:pt x="148" y="155"/>
                  </a:lnTo>
                  <a:lnTo>
                    <a:pt x="136" y="166"/>
                  </a:lnTo>
                  <a:lnTo>
                    <a:pt x="121" y="174"/>
                  </a:lnTo>
                  <a:lnTo>
                    <a:pt x="105" y="180"/>
                  </a:lnTo>
                  <a:lnTo>
                    <a:pt x="87" y="182"/>
                  </a:lnTo>
                  <a:lnTo>
                    <a:pt x="70" y="180"/>
                  </a:lnTo>
                  <a:lnTo>
                    <a:pt x="54" y="174"/>
                  </a:lnTo>
                  <a:lnTo>
                    <a:pt x="39" y="166"/>
                  </a:lnTo>
                  <a:lnTo>
                    <a:pt x="27" y="155"/>
                  </a:lnTo>
                  <a:lnTo>
                    <a:pt x="16" y="141"/>
                  </a:lnTo>
                  <a:lnTo>
                    <a:pt x="7" y="126"/>
                  </a:lnTo>
                  <a:lnTo>
                    <a:pt x="2" y="109"/>
                  </a:lnTo>
                  <a:lnTo>
                    <a:pt x="0" y="91"/>
                  </a:lnTo>
                  <a:lnTo>
                    <a:pt x="2" y="73"/>
                  </a:lnTo>
                  <a:lnTo>
                    <a:pt x="7" y="55"/>
                  </a:lnTo>
                  <a:lnTo>
                    <a:pt x="16" y="39"/>
                  </a:lnTo>
                  <a:lnTo>
                    <a:pt x="27" y="27"/>
                  </a:lnTo>
                  <a:lnTo>
                    <a:pt x="39" y="16"/>
                  </a:lnTo>
                  <a:lnTo>
                    <a:pt x="54" y="7"/>
                  </a:lnTo>
                  <a:lnTo>
                    <a:pt x="70" y="2"/>
                  </a:lnTo>
                  <a:lnTo>
                    <a:pt x="87" y="0"/>
                  </a:lnTo>
                  <a:lnTo>
                    <a:pt x="105" y="2"/>
                  </a:lnTo>
                  <a:lnTo>
                    <a:pt x="121" y="7"/>
                  </a:lnTo>
                  <a:lnTo>
                    <a:pt x="136" y="16"/>
                  </a:lnTo>
                  <a:lnTo>
                    <a:pt x="148" y="27"/>
                  </a:lnTo>
                  <a:lnTo>
                    <a:pt x="159" y="39"/>
                  </a:lnTo>
                  <a:lnTo>
                    <a:pt x="166" y="55"/>
                  </a:lnTo>
                  <a:lnTo>
                    <a:pt x="171" y="73"/>
                  </a:lnTo>
                  <a:lnTo>
                    <a:pt x="173" y="91"/>
                  </a:lnTo>
                  <a:close/>
                </a:path>
              </a:pathLst>
            </a:custGeom>
            <a:solidFill>
              <a:srgbClr val="B0B0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188" name="Group 446"/>
            <p:cNvGrpSpPr>
              <a:grpSpLocks/>
            </p:cNvGrpSpPr>
            <p:nvPr/>
          </p:nvGrpSpPr>
          <p:grpSpPr bwMode="auto">
            <a:xfrm>
              <a:off x="3794421" y="5807483"/>
              <a:ext cx="231775" cy="242887"/>
              <a:chOff x="2448" y="3515"/>
              <a:chExt cx="146" cy="153"/>
            </a:xfrm>
          </p:grpSpPr>
          <p:sp>
            <p:nvSpPr>
              <p:cNvPr id="189" name="Freeform 447"/>
              <p:cNvSpPr>
                <a:spLocks/>
              </p:cNvSpPr>
              <p:nvPr/>
            </p:nvSpPr>
            <p:spPr bwMode="auto">
              <a:xfrm>
                <a:off x="2484" y="3554"/>
                <a:ext cx="76" cy="76"/>
              </a:xfrm>
              <a:custGeom>
                <a:avLst/>
                <a:gdLst>
                  <a:gd name="T0" fmla="*/ 37 w 71"/>
                  <a:gd name="T1" fmla="*/ 0 h 73"/>
                  <a:gd name="T2" fmla="*/ 30 w 71"/>
                  <a:gd name="T3" fmla="*/ 0 h 73"/>
                  <a:gd name="T4" fmla="*/ 22 w 71"/>
                  <a:gd name="T5" fmla="*/ 2 h 73"/>
                  <a:gd name="T6" fmla="*/ 17 w 71"/>
                  <a:gd name="T7" fmla="*/ 5 h 73"/>
                  <a:gd name="T8" fmla="*/ 12 w 71"/>
                  <a:gd name="T9" fmla="*/ 11 h 73"/>
                  <a:gd name="T10" fmla="*/ 7 w 71"/>
                  <a:gd name="T11" fmla="*/ 17 h 73"/>
                  <a:gd name="T12" fmla="*/ 3 w 71"/>
                  <a:gd name="T13" fmla="*/ 22 h 73"/>
                  <a:gd name="T14" fmla="*/ 2 w 71"/>
                  <a:gd name="T15" fmla="*/ 30 h 73"/>
                  <a:gd name="T16" fmla="*/ 0 w 71"/>
                  <a:gd name="T17" fmla="*/ 37 h 73"/>
                  <a:gd name="T18" fmla="*/ 2 w 71"/>
                  <a:gd name="T19" fmla="*/ 47 h 73"/>
                  <a:gd name="T20" fmla="*/ 3 w 71"/>
                  <a:gd name="T21" fmla="*/ 52 h 73"/>
                  <a:gd name="T22" fmla="*/ 7 w 71"/>
                  <a:gd name="T23" fmla="*/ 59 h 73"/>
                  <a:gd name="T24" fmla="*/ 12 w 71"/>
                  <a:gd name="T25" fmla="*/ 65 h 73"/>
                  <a:gd name="T26" fmla="*/ 17 w 71"/>
                  <a:gd name="T27" fmla="*/ 71 h 73"/>
                  <a:gd name="T28" fmla="*/ 22 w 71"/>
                  <a:gd name="T29" fmla="*/ 74 h 73"/>
                  <a:gd name="T30" fmla="*/ 30 w 71"/>
                  <a:gd name="T31" fmla="*/ 76 h 73"/>
                  <a:gd name="T32" fmla="*/ 37 w 71"/>
                  <a:gd name="T33" fmla="*/ 76 h 73"/>
                  <a:gd name="T34" fmla="*/ 46 w 71"/>
                  <a:gd name="T35" fmla="*/ 76 h 73"/>
                  <a:gd name="T36" fmla="*/ 54 w 71"/>
                  <a:gd name="T37" fmla="*/ 74 h 73"/>
                  <a:gd name="T38" fmla="*/ 59 w 71"/>
                  <a:gd name="T39" fmla="*/ 71 h 73"/>
                  <a:gd name="T40" fmla="*/ 64 w 71"/>
                  <a:gd name="T41" fmla="*/ 65 h 73"/>
                  <a:gd name="T42" fmla="*/ 69 w 71"/>
                  <a:gd name="T43" fmla="*/ 59 h 73"/>
                  <a:gd name="T44" fmla="*/ 73 w 71"/>
                  <a:gd name="T45" fmla="*/ 52 h 73"/>
                  <a:gd name="T46" fmla="*/ 74 w 71"/>
                  <a:gd name="T47" fmla="*/ 47 h 73"/>
                  <a:gd name="T48" fmla="*/ 76 w 71"/>
                  <a:gd name="T49" fmla="*/ 37 h 73"/>
                  <a:gd name="T50" fmla="*/ 74 w 71"/>
                  <a:gd name="T51" fmla="*/ 30 h 73"/>
                  <a:gd name="T52" fmla="*/ 73 w 71"/>
                  <a:gd name="T53" fmla="*/ 22 h 73"/>
                  <a:gd name="T54" fmla="*/ 69 w 71"/>
                  <a:gd name="T55" fmla="*/ 17 h 73"/>
                  <a:gd name="T56" fmla="*/ 64 w 71"/>
                  <a:gd name="T57" fmla="*/ 11 h 73"/>
                  <a:gd name="T58" fmla="*/ 59 w 71"/>
                  <a:gd name="T59" fmla="*/ 5 h 73"/>
                  <a:gd name="T60" fmla="*/ 54 w 71"/>
                  <a:gd name="T61" fmla="*/ 2 h 73"/>
                  <a:gd name="T62" fmla="*/ 46 w 71"/>
                  <a:gd name="T63" fmla="*/ 0 h 73"/>
                  <a:gd name="T64" fmla="*/ 37 w 71"/>
                  <a:gd name="T65" fmla="*/ 0 h 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1" h="73">
                    <a:moveTo>
                      <a:pt x="35" y="0"/>
                    </a:moveTo>
                    <a:lnTo>
                      <a:pt x="28" y="0"/>
                    </a:lnTo>
                    <a:lnTo>
                      <a:pt x="21" y="2"/>
                    </a:lnTo>
                    <a:lnTo>
                      <a:pt x="16" y="5"/>
                    </a:lnTo>
                    <a:lnTo>
                      <a:pt x="11" y="11"/>
                    </a:lnTo>
                    <a:lnTo>
                      <a:pt x="7" y="16"/>
                    </a:lnTo>
                    <a:lnTo>
                      <a:pt x="3" y="21"/>
                    </a:lnTo>
                    <a:lnTo>
                      <a:pt x="2" y="29"/>
                    </a:lnTo>
                    <a:lnTo>
                      <a:pt x="0" y="36"/>
                    </a:lnTo>
                    <a:lnTo>
                      <a:pt x="2" y="45"/>
                    </a:lnTo>
                    <a:lnTo>
                      <a:pt x="3" y="50"/>
                    </a:lnTo>
                    <a:lnTo>
                      <a:pt x="7" y="57"/>
                    </a:lnTo>
                    <a:lnTo>
                      <a:pt x="11" y="62"/>
                    </a:lnTo>
                    <a:lnTo>
                      <a:pt x="16" y="68"/>
                    </a:lnTo>
                    <a:lnTo>
                      <a:pt x="21" y="71"/>
                    </a:lnTo>
                    <a:lnTo>
                      <a:pt x="28" y="73"/>
                    </a:lnTo>
                    <a:lnTo>
                      <a:pt x="35" y="73"/>
                    </a:lnTo>
                    <a:lnTo>
                      <a:pt x="43" y="73"/>
                    </a:lnTo>
                    <a:lnTo>
                      <a:pt x="50" y="71"/>
                    </a:lnTo>
                    <a:lnTo>
                      <a:pt x="55" y="68"/>
                    </a:lnTo>
                    <a:lnTo>
                      <a:pt x="60" y="62"/>
                    </a:lnTo>
                    <a:lnTo>
                      <a:pt x="64" y="57"/>
                    </a:lnTo>
                    <a:lnTo>
                      <a:pt x="68" y="50"/>
                    </a:lnTo>
                    <a:lnTo>
                      <a:pt x="69" y="45"/>
                    </a:lnTo>
                    <a:lnTo>
                      <a:pt x="71" y="36"/>
                    </a:lnTo>
                    <a:lnTo>
                      <a:pt x="69" y="29"/>
                    </a:lnTo>
                    <a:lnTo>
                      <a:pt x="68" y="21"/>
                    </a:lnTo>
                    <a:lnTo>
                      <a:pt x="64" y="16"/>
                    </a:lnTo>
                    <a:lnTo>
                      <a:pt x="60" y="11"/>
                    </a:lnTo>
                    <a:lnTo>
                      <a:pt x="55" y="5"/>
                    </a:lnTo>
                    <a:lnTo>
                      <a:pt x="50" y="2"/>
                    </a:lnTo>
                    <a:lnTo>
                      <a:pt x="43" y="0"/>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90" name="Freeform 448"/>
              <p:cNvSpPr>
                <a:spLocks/>
              </p:cNvSpPr>
              <p:nvPr/>
            </p:nvSpPr>
            <p:spPr bwMode="auto">
              <a:xfrm>
                <a:off x="2509" y="3515"/>
                <a:ext cx="22" cy="24"/>
              </a:xfrm>
              <a:custGeom>
                <a:avLst/>
                <a:gdLst>
                  <a:gd name="T0" fmla="*/ 12 w 21"/>
                  <a:gd name="T1" fmla="*/ 0 h 23"/>
                  <a:gd name="T2" fmla="*/ 7 w 21"/>
                  <a:gd name="T3" fmla="*/ 1 h 23"/>
                  <a:gd name="T4" fmla="*/ 4 w 21"/>
                  <a:gd name="T5" fmla="*/ 3 h 23"/>
                  <a:gd name="T6" fmla="*/ 2 w 21"/>
                  <a:gd name="T7" fmla="*/ 7 h 23"/>
                  <a:gd name="T8" fmla="*/ 0 w 21"/>
                  <a:gd name="T9" fmla="*/ 10 h 23"/>
                  <a:gd name="T10" fmla="*/ 2 w 21"/>
                  <a:gd name="T11" fmla="*/ 17 h 23"/>
                  <a:gd name="T12" fmla="*/ 4 w 21"/>
                  <a:gd name="T13" fmla="*/ 20 h 23"/>
                  <a:gd name="T14" fmla="*/ 7 w 21"/>
                  <a:gd name="T15" fmla="*/ 22 h 23"/>
                  <a:gd name="T16" fmla="*/ 12 w 21"/>
                  <a:gd name="T17" fmla="*/ 24 h 23"/>
                  <a:gd name="T18" fmla="*/ 15 w 21"/>
                  <a:gd name="T19" fmla="*/ 22 h 23"/>
                  <a:gd name="T20" fmla="*/ 19 w 21"/>
                  <a:gd name="T21" fmla="*/ 20 h 23"/>
                  <a:gd name="T22" fmla="*/ 22 w 21"/>
                  <a:gd name="T23" fmla="*/ 17 h 23"/>
                  <a:gd name="T24" fmla="*/ 22 w 21"/>
                  <a:gd name="T25" fmla="*/ 10 h 23"/>
                  <a:gd name="T26" fmla="*/ 22 w 21"/>
                  <a:gd name="T27" fmla="*/ 7 h 23"/>
                  <a:gd name="T28" fmla="*/ 19 w 21"/>
                  <a:gd name="T29" fmla="*/ 3 h 23"/>
                  <a:gd name="T30" fmla="*/ 15 w 21"/>
                  <a:gd name="T31" fmla="*/ 1 h 23"/>
                  <a:gd name="T32" fmla="*/ 12 w 21"/>
                  <a:gd name="T33" fmla="*/ 0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 h="23">
                    <a:moveTo>
                      <a:pt x="11" y="0"/>
                    </a:moveTo>
                    <a:lnTo>
                      <a:pt x="7" y="1"/>
                    </a:lnTo>
                    <a:lnTo>
                      <a:pt x="4" y="3"/>
                    </a:lnTo>
                    <a:lnTo>
                      <a:pt x="2" y="7"/>
                    </a:lnTo>
                    <a:lnTo>
                      <a:pt x="0" y="10"/>
                    </a:lnTo>
                    <a:lnTo>
                      <a:pt x="2" y="16"/>
                    </a:lnTo>
                    <a:lnTo>
                      <a:pt x="4" y="19"/>
                    </a:lnTo>
                    <a:lnTo>
                      <a:pt x="7" y="21"/>
                    </a:lnTo>
                    <a:lnTo>
                      <a:pt x="11" y="23"/>
                    </a:lnTo>
                    <a:lnTo>
                      <a:pt x="14" y="21"/>
                    </a:lnTo>
                    <a:lnTo>
                      <a:pt x="18" y="19"/>
                    </a:lnTo>
                    <a:lnTo>
                      <a:pt x="21" y="16"/>
                    </a:lnTo>
                    <a:lnTo>
                      <a:pt x="21" y="10"/>
                    </a:lnTo>
                    <a:lnTo>
                      <a:pt x="21" y="7"/>
                    </a:lnTo>
                    <a:lnTo>
                      <a:pt x="18" y="3"/>
                    </a:lnTo>
                    <a:lnTo>
                      <a:pt x="14" y="1"/>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91" name="Freeform 449"/>
              <p:cNvSpPr>
                <a:spLocks/>
              </p:cNvSpPr>
              <p:nvPr/>
            </p:nvSpPr>
            <p:spPr bwMode="auto">
              <a:xfrm>
                <a:off x="2571" y="3578"/>
                <a:ext cx="23" cy="24"/>
              </a:xfrm>
              <a:custGeom>
                <a:avLst/>
                <a:gdLst>
                  <a:gd name="T0" fmla="*/ 12 w 21"/>
                  <a:gd name="T1" fmla="*/ 0 h 23"/>
                  <a:gd name="T2" fmla="*/ 8 w 21"/>
                  <a:gd name="T3" fmla="*/ 2 h 23"/>
                  <a:gd name="T4" fmla="*/ 3 w 21"/>
                  <a:gd name="T5" fmla="*/ 4 h 23"/>
                  <a:gd name="T6" fmla="*/ 2 w 21"/>
                  <a:gd name="T7" fmla="*/ 7 h 23"/>
                  <a:gd name="T8" fmla="*/ 0 w 21"/>
                  <a:gd name="T9" fmla="*/ 11 h 23"/>
                  <a:gd name="T10" fmla="*/ 2 w 21"/>
                  <a:gd name="T11" fmla="*/ 17 h 23"/>
                  <a:gd name="T12" fmla="*/ 3 w 21"/>
                  <a:gd name="T13" fmla="*/ 21 h 23"/>
                  <a:gd name="T14" fmla="*/ 8 w 21"/>
                  <a:gd name="T15" fmla="*/ 23 h 23"/>
                  <a:gd name="T16" fmla="*/ 12 w 21"/>
                  <a:gd name="T17" fmla="*/ 24 h 23"/>
                  <a:gd name="T18" fmla="*/ 15 w 21"/>
                  <a:gd name="T19" fmla="*/ 23 h 23"/>
                  <a:gd name="T20" fmla="*/ 20 w 21"/>
                  <a:gd name="T21" fmla="*/ 21 h 23"/>
                  <a:gd name="T22" fmla="*/ 23 w 21"/>
                  <a:gd name="T23" fmla="*/ 17 h 23"/>
                  <a:gd name="T24" fmla="*/ 23 w 21"/>
                  <a:gd name="T25" fmla="*/ 11 h 23"/>
                  <a:gd name="T26" fmla="*/ 23 w 21"/>
                  <a:gd name="T27" fmla="*/ 7 h 23"/>
                  <a:gd name="T28" fmla="*/ 20 w 21"/>
                  <a:gd name="T29" fmla="*/ 4 h 23"/>
                  <a:gd name="T30" fmla="*/ 15 w 21"/>
                  <a:gd name="T31" fmla="*/ 2 h 23"/>
                  <a:gd name="T32" fmla="*/ 12 w 21"/>
                  <a:gd name="T33" fmla="*/ 0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 h="23">
                    <a:moveTo>
                      <a:pt x="11" y="0"/>
                    </a:moveTo>
                    <a:lnTo>
                      <a:pt x="7" y="2"/>
                    </a:lnTo>
                    <a:lnTo>
                      <a:pt x="3" y="4"/>
                    </a:lnTo>
                    <a:lnTo>
                      <a:pt x="2" y="7"/>
                    </a:lnTo>
                    <a:lnTo>
                      <a:pt x="0" y="11"/>
                    </a:lnTo>
                    <a:lnTo>
                      <a:pt x="2" y="16"/>
                    </a:lnTo>
                    <a:lnTo>
                      <a:pt x="3" y="20"/>
                    </a:lnTo>
                    <a:lnTo>
                      <a:pt x="7" y="22"/>
                    </a:lnTo>
                    <a:lnTo>
                      <a:pt x="11" y="23"/>
                    </a:lnTo>
                    <a:lnTo>
                      <a:pt x="14" y="22"/>
                    </a:lnTo>
                    <a:lnTo>
                      <a:pt x="18" y="20"/>
                    </a:lnTo>
                    <a:lnTo>
                      <a:pt x="21" y="16"/>
                    </a:lnTo>
                    <a:lnTo>
                      <a:pt x="21" y="11"/>
                    </a:lnTo>
                    <a:lnTo>
                      <a:pt x="21" y="7"/>
                    </a:lnTo>
                    <a:lnTo>
                      <a:pt x="18" y="4"/>
                    </a:lnTo>
                    <a:lnTo>
                      <a:pt x="14" y="2"/>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92" name="Freeform 450"/>
              <p:cNvSpPr>
                <a:spLocks/>
              </p:cNvSpPr>
              <p:nvPr/>
            </p:nvSpPr>
            <p:spPr bwMode="auto">
              <a:xfrm>
                <a:off x="2513" y="3645"/>
                <a:ext cx="20" cy="23"/>
              </a:xfrm>
              <a:custGeom>
                <a:avLst/>
                <a:gdLst>
                  <a:gd name="T0" fmla="*/ 8 w 19"/>
                  <a:gd name="T1" fmla="*/ 0 h 22"/>
                  <a:gd name="T2" fmla="*/ 5 w 19"/>
                  <a:gd name="T3" fmla="*/ 0 h 22"/>
                  <a:gd name="T4" fmla="*/ 1 w 19"/>
                  <a:gd name="T5" fmla="*/ 2 h 22"/>
                  <a:gd name="T6" fmla="*/ 0 w 19"/>
                  <a:gd name="T7" fmla="*/ 6 h 22"/>
                  <a:gd name="T8" fmla="*/ 0 w 19"/>
                  <a:gd name="T9" fmla="*/ 12 h 22"/>
                  <a:gd name="T10" fmla="*/ 0 w 19"/>
                  <a:gd name="T11" fmla="*/ 16 h 22"/>
                  <a:gd name="T12" fmla="*/ 1 w 19"/>
                  <a:gd name="T13" fmla="*/ 19 h 22"/>
                  <a:gd name="T14" fmla="*/ 5 w 19"/>
                  <a:gd name="T15" fmla="*/ 23 h 22"/>
                  <a:gd name="T16" fmla="*/ 8 w 19"/>
                  <a:gd name="T17" fmla="*/ 23 h 22"/>
                  <a:gd name="T18" fmla="*/ 15 w 19"/>
                  <a:gd name="T19" fmla="*/ 23 h 22"/>
                  <a:gd name="T20" fmla="*/ 18 w 19"/>
                  <a:gd name="T21" fmla="*/ 19 h 22"/>
                  <a:gd name="T22" fmla="*/ 20 w 19"/>
                  <a:gd name="T23" fmla="*/ 16 h 22"/>
                  <a:gd name="T24" fmla="*/ 20 w 19"/>
                  <a:gd name="T25" fmla="*/ 12 h 22"/>
                  <a:gd name="T26" fmla="*/ 20 w 19"/>
                  <a:gd name="T27" fmla="*/ 6 h 22"/>
                  <a:gd name="T28" fmla="*/ 18 w 19"/>
                  <a:gd name="T29" fmla="*/ 2 h 22"/>
                  <a:gd name="T30" fmla="*/ 15 w 19"/>
                  <a:gd name="T31" fmla="*/ 0 h 22"/>
                  <a:gd name="T32" fmla="*/ 8 w 19"/>
                  <a:gd name="T33" fmla="*/ 0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9" h="22">
                    <a:moveTo>
                      <a:pt x="8" y="0"/>
                    </a:moveTo>
                    <a:lnTo>
                      <a:pt x="5" y="0"/>
                    </a:lnTo>
                    <a:lnTo>
                      <a:pt x="1" y="2"/>
                    </a:lnTo>
                    <a:lnTo>
                      <a:pt x="0" y="6"/>
                    </a:lnTo>
                    <a:lnTo>
                      <a:pt x="0" y="11"/>
                    </a:lnTo>
                    <a:lnTo>
                      <a:pt x="0" y="15"/>
                    </a:lnTo>
                    <a:lnTo>
                      <a:pt x="1" y="18"/>
                    </a:lnTo>
                    <a:lnTo>
                      <a:pt x="5" y="22"/>
                    </a:lnTo>
                    <a:lnTo>
                      <a:pt x="8" y="22"/>
                    </a:lnTo>
                    <a:lnTo>
                      <a:pt x="14" y="22"/>
                    </a:lnTo>
                    <a:lnTo>
                      <a:pt x="17" y="18"/>
                    </a:lnTo>
                    <a:lnTo>
                      <a:pt x="19" y="15"/>
                    </a:lnTo>
                    <a:lnTo>
                      <a:pt x="19" y="11"/>
                    </a:lnTo>
                    <a:lnTo>
                      <a:pt x="19" y="6"/>
                    </a:lnTo>
                    <a:lnTo>
                      <a:pt x="17" y="2"/>
                    </a:lnTo>
                    <a:lnTo>
                      <a:pt x="14"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93" name="Freeform 451"/>
              <p:cNvSpPr>
                <a:spLocks/>
              </p:cNvSpPr>
              <p:nvPr/>
            </p:nvSpPr>
            <p:spPr bwMode="auto">
              <a:xfrm>
                <a:off x="2448" y="3578"/>
                <a:ext cx="23" cy="24"/>
              </a:xfrm>
              <a:custGeom>
                <a:avLst/>
                <a:gdLst>
                  <a:gd name="T0" fmla="*/ 12 w 21"/>
                  <a:gd name="T1" fmla="*/ 0 h 23"/>
                  <a:gd name="T2" fmla="*/ 8 w 21"/>
                  <a:gd name="T3" fmla="*/ 2 h 23"/>
                  <a:gd name="T4" fmla="*/ 4 w 21"/>
                  <a:gd name="T5" fmla="*/ 4 h 23"/>
                  <a:gd name="T6" fmla="*/ 2 w 21"/>
                  <a:gd name="T7" fmla="*/ 7 h 23"/>
                  <a:gd name="T8" fmla="*/ 0 w 21"/>
                  <a:gd name="T9" fmla="*/ 11 h 23"/>
                  <a:gd name="T10" fmla="*/ 2 w 21"/>
                  <a:gd name="T11" fmla="*/ 17 h 23"/>
                  <a:gd name="T12" fmla="*/ 4 w 21"/>
                  <a:gd name="T13" fmla="*/ 21 h 23"/>
                  <a:gd name="T14" fmla="*/ 8 w 21"/>
                  <a:gd name="T15" fmla="*/ 23 h 23"/>
                  <a:gd name="T16" fmla="*/ 12 w 21"/>
                  <a:gd name="T17" fmla="*/ 24 h 23"/>
                  <a:gd name="T18" fmla="*/ 15 w 21"/>
                  <a:gd name="T19" fmla="*/ 23 h 23"/>
                  <a:gd name="T20" fmla="*/ 20 w 21"/>
                  <a:gd name="T21" fmla="*/ 21 h 23"/>
                  <a:gd name="T22" fmla="*/ 22 w 21"/>
                  <a:gd name="T23" fmla="*/ 17 h 23"/>
                  <a:gd name="T24" fmla="*/ 23 w 21"/>
                  <a:gd name="T25" fmla="*/ 11 h 23"/>
                  <a:gd name="T26" fmla="*/ 22 w 21"/>
                  <a:gd name="T27" fmla="*/ 7 h 23"/>
                  <a:gd name="T28" fmla="*/ 20 w 21"/>
                  <a:gd name="T29" fmla="*/ 4 h 23"/>
                  <a:gd name="T30" fmla="*/ 15 w 21"/>
                  <a:gd name="T31" fmla="*/ 2 h 23"/>
                  <a:gd name="T32" fmla="*/ 12 w 21"/>
                  <a:gd name="T33" fmla="*/ 0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 h="23">
                    <a:moveTo>
                      <a:pt x="11" y="0"/>
                    </a:moveTo>
                    <a:lnTo>
                      <a:pt x="7" y="2"/>
                    </a:lnTo>
                    <a:lnTo>
                      <a:pt x="4" y="4"/>
                    </a:lnTo>
                    <a:lnTo>
                      <a:pt x="2" y="7"/>
                    </a:lnTo>
                    <a:lnTo>
                      <a:pt x="0" y="11"/>
                    </a:lnTo>
                    <a:lnTo>
                      <a:pt x="2" y="16"/>
                    </a:lnTo>
                    <a:lnTo>
                      <a:pt x="4" y="20"/>
                    </a:lnTo>
                    <a:lnTo>
                      <a:pt x="7" y="22"/>
                    </a:lnTo>
                    <a:lnTo>
                      <a:pt x="11" y="23"/>
                    </a:lnTo>
                    <a:lnTo>
                      <a:pt x="14" y="22"/>
                    </a:lnTo>
                    <a:lnTo>
                      <a:pt x="18" y="20"/>
                    </a:lnTo>
                    <a:lnTo>
                      <a:pt x="20" y="16"/>
                    </a:lnTo>
                    <a:lnTo>
                      <a:pt x="21" y="11"/>
                    </a:lnTo>
                    <a:lnTo>
                      <a:pt x="20" y="7"/>
                    </a:lnTo>
                    <a:lnTo>
                      <a:pt x="18" y="4"/>
                    </a:lnTo>
                    <a:lnTo>
                      <a:pt x="14" y="2"/>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94" name="Freeform 452"/>
              <p:cNvSpPr>
                <a:spLocks/>
              </p:cNvSpPr>
              <p:nvPr/>
            </p:nvSpPr>
            <p:spPr bwMode="auto">
              <a:xfrm>
                <a:off x="2554" y="3532"/>
                <a:ext cx="23" cy="22"/>
              </a:xfrm>
              <a:custGeom>
                <a:avLst/>
                <a:gdLst>
                  <a:gd name="T0" fmla="*/ 20 w 21"/>
                  <a:gd name="T1" fmla="*/ 3 h 21"/>
                  <a:gd name="T2" fmla="*/ 15 w 21"/>
                  <a:gd name="T3" fmla="*/ 0 h 21"/>
                  <a:gd name="T4" fmla="*/ 11 w 21"/>
                  <a:gd name="T5" fmla="*/ 0 h 21"/>
                  <a:gd name="T6" fmla="*/ 5 w 21"/>
                  <a:gd name="T7" fmla="*/ 0 h 21"/>
                  <a:gd name="T8" fmla="*/ 3 w 21"/>
                  <a:gd name="T9" fmla="*/ 3 h 21"/>
                  <a:gd name="T10" fmla="*/ 0 w 21"/>
                  <a:gd name="T11" fmla="*/ 7 h 21"/>
                  <a:gd name="T12" fmla="*/ 0 w 21"/>
                  <a:gd name="T13" fmla="*/ 10 h 21"/>
                  <a:gd name="T14" fmla="*/ 0 w 21"/>
                  <a:gd name="T15" fmla="*/ 15 h 21"/>
                  <a:gd name="T16" fmla="*/ 2 w 21"/>
                  <a:gd name="T17" fmla="*/ 19 h 21"/>
                  <a:gd name="T18" fmla="*/ 5 w 21"/>
                  <a:gd name="T19" fmla="*/ 22 h 21"/>
                  <a:gd name="T20" fmla="*/ 11 w 21"/>
                  <a:gd name="T21" fmla="*/ 22 h 21"/>
                  <a:gd name="T22" fmla="*/ 15 w 21"/>
                  <a:gd name="T23" fmla="*/ 22 h 21"/>
                  <a:gd name="T24" fmla="*/ 20 w 21"/>
                  <a:gd name="T25" fmla="*/ 20 h 21"/>
                  <a:gd name="T26" fmla="*/ 21 w 21"/>
                  <a:gd name="T27" fmla="*/ 17 h 21"/>
                  <a:gd name="T28" fmla="*/ 23 w 21"/>
                  <a:gd name="T29" fmla="*/ 10 h 21"/>
                  <a:gd name="T30" fmla="*/ 21 w 21"/>
                  <a:gd name="T31" fmla="*/ 7 h 21"/>
                  <a:gd name="T32" fmla="*/ 20 w 21"/>
                  <a:gd name="T33" fmla="*/ 3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 h="21">
                    <a:moveTo>
                      <a:pt x="18" y="3"/>
                    </a:moveTo>
                    <a:lnTo>
                      <a:pt x="14" y="0"/>
                    </a:lnTo>
                    <a:lnTo>
                      <a:pt x="10" y="0"/>
                    </a:lnTo>
                    <a:lnTo>
                      <a:pt x="5" y="0"/>
                    </a:lnTo>
                    <a:lnTo>
                      <a:pt x="3" y="3"/>
                    </a:lnTo>
                    <a:lnTo>
                      <a:pt x="0" y="7"/>
                    </a:lnTo>
                    <a:lnTo>
                      <a:pt x="0" y="10"/>
                    </a:lnTo>
                    <a:lnTo>
                      <a:pt x="0" y="14"/>
                    </a:lnTo>
                    <a:lnTo>
                      <a:pt x="2" y="18"/>
                    </a:lnTo>
                    <a:lnTo>
                      <a:pt x="5" y="21"/>
                    </a:lnTo>
                    <a:lnTo>
                      <a:pt x="10" y="21"/>
                    </a:lnTo>
                    <a:lnTo>
                      <a:pt x="14" y="21"/>
                    </a:lnTo>
                    <a:lnTo>
                      <a:pt x="18" y="19"/>
                    </a:lnTo>
                    <a:lnTo>
                      <a:pt x="19" y="16"/>
                    </a:lnTo>
                    <a:lnTo>
                      <a:pt x="21" y="10"/>
                    </a:lnTo>
                    <a:lnTo>
                      <a:pt x="19" y="7"/>
                    </a:lnTo>
                    <a:lnTo>
                      <a:pt x="18"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95" name="Freeform 453"/>
              <p:cNvSpPr>
                <a:spLocks/>
              </p:cNvSpPr>
              <p:nvPr/>
            </p:nvSpPr>
            <p:spPr bwMode="auto">
              <a:xfrm>
                <a:off x="2556" y="3625"/>
                <a:ext cx="23" cy="24"/>
              </a:xfrm>
              <a:custGeom>
                <a:avLst/>
                <a:gdLst>
                  <a:gd name="T0" fmla="*/ 19 w 21"/>
                  <a:gd name="T1" fmla="*/ 3 h 23"/>
                  <a:gd name="T2" fmla="*/ 15 w 21"/>
                  <a:gd name="T3" fmla="*/ 2 h 23"/>
                  <a:gd name="T4" fmla="*/ 11 w 21"/>
                  <a:gd name="T5" fmla="*/ 0 h 23"/>
                  <a:gd name="T6" fmla="*/ 8 w 21"/>
                  <a:gd name="T7" fmla="*/ 2 h 23"/>
                  <a:gd name="T8" fmla="*/ 3 w 21"/>
                  <a:gd name="T9" fmla="*/ 3 h 23"/>
                  <a:gd name="T10" fmla="*/ 0 w 21"/>
                  <a:gd name="T11" fmla="*/ 7 h 23"/>
                  <a:gd name="T12" fmla="*/ 0 w 21"/>
                  <a:gd name="T13" fmla="*/ 13 h 23"/>
                  <a:gd name="T14" fmla="*/ 0 w 21"/>
                  <a:gd name="T15" fmla="*/ 17 h 23"/>
                  <a:gd name="T16" fmla="*/ 1 w 21"/>
                  <a:gd name="T17" fmla="*/ 20 h 23"/>
                  <a:gd name="T18" fmla="*/ 5 w 21"/>
                  <a:gd name="T19" fmla="*/ 22 h 23"/>
                  <a:gd name="T20" fmla="*/ 11 w 21"/>
                  <a:gd name="T21" fmla="*/ 24 h 23"/>
                  <a:gd name="T22" fmla="*/ 15 w 21"/>
                  <a:gd name="T23" fmla="*/ 22 h 23"/>
                  <a:gd name="T24" fmla="*/ 19 w 21"/>
                  <a:gd name="T25" fmla="*/ 20 h 23"/>
                  <a:gd name="T26" fmla="*/ 21 w 21"/>
                  <a:gd name="T27" fmla="*/ 17 h 23"/>
                  <a:gd name="T28" fmla="*/ 23 w 21"/>
                  <a:gd name="T29" fmla="*/ 13 h 23"/>
                  <a:gd name="T30" fmla="*/ 21 w 21"/>
                  <a:gd name="T31" fmla="*/ 7 h 23"/>
                  <a:gd name="T32" fmla="*/ 19 w 21"/>
                  <a:gd name="T33" fmla="*/ 3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 h="23">
                    <a:moveTo>
                      <a:pt x="17" y="3"/>
                    </a:moveTo>
                    <a:lnTo>
                      <a:pt x="14" y="2"/>
                    </a:lnTo>
                    <a:lnTo>
                      <a:pt x="10" y="0"/>
                    </a:lnTo>
                    <a:lnTo>
                      <a:pt x="7" y="2"/>
                    </a:lnTo>
                    <a:lnTo>
                      <a:pt x="3" y="3"/>
                    </a:lnTo>
                    <a:lnTo>
                      <a:pt x="0" y="7"/>
                    </a:lnTo>
                    <a:lnTo>
                      <a:pt x="0" y="12"/>
                    </a:lnTo>
                    <a:lnTo>
                      <a:pt x="0" y="16"/>
                    </a:lnTo>
                    <a:lnTo>
                      <a:pt x="1" y="19"/>
                    </a:lnTo>
                    <a:lnTo>
                      <a:pt x="5" y="21"/>
                    </a:lnTo>
                    <a:lnTo>
                      <a:pt x="10" y="23"/>
                    </a:lnTo>
                    <a:lnTo>
                      <a:pt x="14" y="21"/>
                    </a:lnTo>
                    <a:lnTo>
                      <a:pt x="17" y="19"/>
                    </a:lnTo>
                    <a:lnTo>
                      <a:pt x="19" y="16"/>
                    </a:lnTo>
                    <a:lnTo>
                      <a:pt x="21" y="12"/>
                    </a:lnTo>
                    <a:lnTo>
                      <a:pt x="19" y="7"/>
                    </a:lnTo>
                    <a:lnTo>
                      <a:pt x="1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96" name="Freeform 454"/>
              <p:cNvSpPr>
                <a:spLocks/>
              </p:cNvSpPr>
              <p:nvPr/>
            </p:nvSpPr>
            <p:spPr bwMode="auto">
              <a:xfrm>
                <a:off x="2465" y="3625"/>
                <a:ext cx="23" cy="24"/>
              </a:xfrm>
              <a:custGeom>
                <a:avLst/>
                <a:gdLst>
                  <a:gd name="T0" fmla="*/ 20 w 21"/>
                  <a:gd name="T1" fmla="*/ 3 h 23"/>
                  <a:gd name="T2" fmla="*/ 15 w 21"/>
                  <a:gd name="T3" fmla="*/ 2 h 23"/>
                  <a:gd name="T4" fmla="*/ 12 w 21"/>
                  <a:gd name="T5" fmla="*/ 0 h 23"/>
                  <a:gd name="T6" fmla="*/ 8 w 21"/>
                  <a:gd name="T7" fmla="*/ 2 h 23"/>
                  <a:gd name="T8" fmla="*/ 4 w 21"/>
                  <a:gd name="T9" fmla="*/ 3 h 23"/>
                  <a:gd name="T10" fmla="*/ 0 w 21"/>
                  <a:gd name="T11" fmla="*/ 7 h 23"/>
                  <a:gd name="T12" fmla="*/ 0 w 21"/>
                  <a:gd name="T13" fmla="*/ 13 h 23"/>
                  <a:gd name="T14" fmla="*/ 0 w 21"/>
                  <a:gd name="T15" fmla="*/ 17 h 23"/>
                  <a:gd name="T16" fmla="*/ 4 w 21"/>
                  <a:gd name="T17" fmla="*/ 20 h 23"/>
                  <a:gd name="T18" fmla="*/ 8 w 21"/>
                  <a:gd name="T19" fmla="*/ 22 h 23"/>
                  <a:gd name="T20" fmla="*/ 12 w 21"/>
                  <a:gd name="T21" fmla="*/ 24 h 23"/>
                  <a:gd name="T22" fmla="*/ 15 w 21"/>
                  <a:gd name="T23" fmla="*/ 24 h 23"/>
                  <a:gd name="T24" fmla="*/ 20 w 21"/>
                  <a:gd name="T25" fmla="*/ 20 h 23"/>
                  <a:gd name="T26" fmla="*/ 22 w 21"/>
                  <a:gd name="T27" fmla="*/ 17 h 23"/>
                  <a:gd name="T28" fmla="*/ 23 w 21"/>
                  <a:gd name="T29" fmla="*/ 13 h 23"/>
                  <a:gd name="T30" fmla="*/ 22 w 21"/>
                  <a:gd name="T31" fmla="*/ 7 h 23"/>
                  <a:gd name="T32" fmla="*/ 20 w 21"/>
                  <a:gd name="T33" fmla="*/ 3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 h="23">
                    <a:moveTo>
                      <a:pt x="18" y="3"/>
                    </a:moveTo>
                    <a:lnTo>
                      <a:pt x="14" y="2"/>
                    </a:lnTo>
                    <a:lnTo>
                      <a:pt x="11" y="0"/>
                    </a:lnTo>
                    <a:lnTo>
                      <a:pt x="7" y="2"/>
                    </a:lnTo>
                    <a:lnTo>
                      <a:pt x="4" y="3"/>
                    </a:lnTo>
                    <a:lnTo>
                      <a:pt x="0" y="7"/>
                    </a:lnTo>
                    <a:lnTo>
                      <a:pt x="0" y="12"/>
                    </a:lnTo>
                    <a:lnTo>
                      <a:pt x="0" y="16"/>
                    </a:lnTo>
                    <a:lnTo>
                      <a:pt x="4" y="19"/>
                    </a:lnTo>
                    <a:lnTo>
                      <a:pt x="7" y="21"/>
                    </a:lnTo>
                    <a:lnTo>
                      <a:pt x="11" y="23"/>
                    </a:lnTo>
                    <a:lnTo>
                      <a:pt x="14" y="23"/>
                    </a:lnTo>
                    <a:lnTo>
                      <a:pt x="18" y="19"/>
                    </a:lnTo>
                    <a:lnTo>
                      <a:pt x="20" y="16"/>
                    </a:lnTo>
                    <a:lnTo>
                      <a:pt x="21" y="12"/>
                    </a:lnTo>
                    <a:lnTo>
                      <a:pt x="20" y="7"/>
                    </a:lnTo>
                    <a:lnTo>
                      <a:pt x="18"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97" name="Freeform 455"/>
              <p:cNvSpPr>
                <a:spLocks/>
              </p:cNvSpPr>
              <p:nvPr/>
            </p:nvSpPr>
            <p:spPr bwMode="auto">
              <a:xfrm>
                <a:off x="2465" y="3534"/>
                <a:ext cx="23" cy="24"/>
              </a:xfrm>
              <a:custGeom>
                <a:avLst/>
                <a:gdLst>
                  <a:gd name="T0" fmla="*/ 20 w 21"/>
                  <a:gd name="T1" fmla="*/ 3 h 23"/>
                  <a:gd name="T2" fmla="*/ 18 w 21"/>
                  <a:gd name="T3" fmla="*/ 1 h 23"/>
                  <a:gd name="T4" fmla="*/ 12 w 21"/>
                  <a:gd name="T5" fmla="*/ 0 h 23"/>
                  <a:gd name="T6" fmla="*/ 8 w 21"/>
                  <a:gd name="T7" fmla="*/ 1 h 23"/>
                  <a:gd name="T8" fmla="*/ 4 w 21"/>
                  <a:gd name="T9" fmla="*/ 3 h 23"/>
                  <a:gd name="T10" fmla="*/ 2 w 21"/>
                  <a:gd name="T11" fmla="*/ 7 h 23"/>
                  <a:gd name="T12" fmla="*/ 0 w 21"/>
                  <a:gd name="T13" fmla="*/ 10 h 23"/>
                  <a:gd name="T14" fmla="*/ 2 w 21"/>
                  <a:gd name="T15" fmla="*/ 17 h 23"/>
                  <a:gd name="T16" fmla="*/ 4 w 21"/>
                  <a:gd name="T17" fmla="*/ 20 h 23"/>
                  <a:gd name="T18" fmla="*/ 8 w 21"/>
                  <a:gd name="T19" fmla="*/ 22 h 23"/>
                  <a:gd name="T20" fmla="*/ 12 w 21"/>
                  <a:gd name="T21" fmla="*/ 24 h 23"/>
                  <a:gd name="T22" fmla="*/ 15 w 21"/>
                  <a:gd name="T23" fmla="*/ 22 h 23"/>
                  <a:gd name="T24" fmla="*/ 20 w 21"/>
                  <a:gd name="T25" fmla="*/ 20 h 23"/>
                  <a:gd name="T26" fmla="*/ 23 w 21"/>
                  <a:gd name="T27" fmla="*/ 17 h 23"/>
                  <a:gd name="T28" fmla="*/ 23 w 21"/>
                  <a:gd name="T29" fmla="*/ 13 h 23"/>
                  <a:gd name="T30" fmla="*/ 23 w 21"/>
                  <a:gd name="T31" fmla="*/ 7 h 23"/>
                  <a:gd name="T32" fmla="*/ 20 w 21"/>
                  <a:gd name="T33" fmla="*/ 3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 h="23">
                    <a:moveTo>
                      <a:pt x="18" y="3"/>
                    </a:moveTo>
                    <a:lnTo>
                      <a:pt x="16" y="1"/>
                    </a:lnTo>
                    <a:lnTo>
                      <a:pt x="11" y="0"/>
                    </a:lnTo>
                    <a:lnTo>
                      <a:pt x="7" y="1"/>
                    </a:lnTo>
                    <a:lnTo>
                      <a:pt x="4" y="3"/>
                    </a:lnTo>
                    <a:lnTo>
                      <a:pt x="2" y="7"/>
                    </a:lnTo>
                    <a:lnTo>
                      <a:pt x="0" y="10"/>
                    </a:lnTo>
                    <a:lnTo>
                      <a:pt x="2" y="16"/>
                    </a:lnTo>
                    <a:lnTo>
                      <a:pt x="4" y="19"/>
                    </a:lnTo>
                    <a:lnTo>
                      <a:pt x="7" y="21"/>
                    </a:lnTo>
                    <a:lnTo>
                      <a:pt x="11" y="23"/>
                    </a:lnTo>
                    <a:lnTo>
                      <a:pt x="14" y="21"/>
                    </a:lnTo>
                    <a:lnTo>
                      <a:pt x="18" y="19"/>
                    </a:lnTo>
                    <a:lnTo>
                      <a:pt x="21" y="16"/>
                    </a:lnTo>
                    <a:lnTo>
                      <a:pt x="21" y="12"/>
                    </a:lnTo>
                    <a:lnTo>
                      <a:pt x="21" y="7"/>
                    </a:lnTo>
                    <a:lnTo>
                      <a:pt x="18"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198" name="Freeform 456"/>
            <p:cNvSpPr>
              <a:spLocks/>
            </p:cNvSpPr>
            <p:nvPr/>
          </p:nvSpPr>
          <p:spPr bwMode="auto">
            <a:xfrm>
              <a:off x="1502071" y="5736045"/>
              <a:ext cx="531813" cy="530225"/>
            </a:xfrm>
            <a:custGeom>
              <a:avLst/>
              <a:gdLst>
                <a:gd name="T0" fmla="*/ 531813 w 316"/>
                <a:gd name="T1" fmla="*/ 292538 h 319"/>
                <a:gd name="T2" fmla="*/ 518349 w 316"/>
                <a:gd name="T3" fmla="*/ 344064 h 319"/>
                <a:gd name="T4" fmla="*/ 498154 w 316"/>
                <a:gd name="T5" fmla="*/ 390605 h 319"/>
                <a:gd name="T6" fmla="*/ 471227 w 316"/>
                <a:gd name="T7" fmla="*/ 432158 h 319"/>
                <a:gd name="T8" fmla="*/ 435885 w 316"/>
                <a:gd name="T9" fmla="*/ 470388 h 319"/>
                <a:gd name="T10" fmla="*/ 393811 w 316"/>
                <a:gd name="T11" fmla="*/ 496982 h 319"/>
                <a:gd name="T12" fmla="*/ 345005 w 316"/>
                <a:gd name="T13" fmla="*/ 518590 h 319"/>
                <a:gd name="T14" fmla="*/ 294517 w 316"/>
                <a:gd name="T15" fmla="*/ 526901 h 319"/>
                <a:gd name="T16" fmla="*/ 237296 w 316"/>
                <a:gd name="T17" fmla="*/ 526901 h 319"/>
                <a:gd name="T18" fmla="*/ 186808 w 316"/>
                <a:gd name="T19" fmla="*/ 518590 h 319"/>
                <a:gd name="T20" fmla="*/ 138002 w 316"/>
                <a:gd name="T21" fmla="*/ 496982 h 319"/>
                <a:gd name="T22" fmla="*/ 95928 w 316"/>
                <a:gd name="T23" fmla="*/ 470388 h 319"/>
                <a:gd name="T24" fmla="*/ 60586 w 316"/>
                <a:gd name="T25" fmla="*/ 432158 h 319"/>
                <a:gd name="T26" fmla="*/ 33659 w 316"/>
                <a:gd name="T27" fmla="*/ 390605 h 319"/>
                <a:gd name="T28" fmla="*/ 11781 w 316"/>
                <a:gd name="T29" fmla="*/ 344064 h 319"/>
                <a:gd name="T30" fmla="*/ 0 w 316"/>
                <a:gd name="T31" fmla="*/ 292538 h 319"/>
                <a:gd name="T32" fmla="*/ 0 w 316"/>
                <a:gd name="T33" fmla="*/ 236025 h 319"/>
                <a:gd name="T34" fmla="*/ 11781 w 316"/>
                <a:gd name="T35" fmla="*/ 186161 h 319"/>
                <a:gd name="T36" fmla="*/ 33659 w 316"/>
                <a:gd name="T37" fmla="*/ 139620 h 319"/>
                <a:gd name="T38" fmla="*/ 60586 w 316"/>
                <a:gd name="T39" fmla="*/ 98067 h 319"/>
                <a:gd name="T40" fmla="*/ 95928 w 316"/>
                <a:gd name="T41" fmla="*/ 61499 h 319"/>
                <a:gd name="T42" fmla="*/ 138002 w 316"/>
                <a:gd name="T43" fmla="*/ 33243 h 319"/>
                <a:gd name="T44" fmla="*/ 186808 w 316"/>
                <a:gd name="T45" fmla="*/ 11635 h 319"/>
                <a:gd name="T46" fmla="*/ 237296 w 316"/>
                <a:gd name="T47" fmla="*/ 3324 h 319"/>
                <a:gd name="T48" fmla="*/ 294517 w 316"/>
                <a:gd name="T49" fmla="*/ 3324 h 319"/>
                <a:gd name="T50" fmla="*/ 345005 w 316"/>
                <a:gd name="T51" fmla="*/ 11635 h 319"/>
                <a:gd name="T52" fmla="*/ 393811 w 316"/>
                <a:gd name="T53" fmla="*/ 33243 h 319"/>
                <a:gd name="T54" fmla="*/ 435885 w 316"/>
                <a:gd name="T55" fmla="*/ 61499 h 319"/>
                <a:gd name="T56" fmla="*/ 471227 w 316"/>
                <a:gd name="T57" fmla="*/ 98067 h 319"/>
                <a:gd name="T58" fmla="*/ 498154 w 316"/>
                <a:gd name="T59" fmla="*/ 139620 h 319"/>
                <a:gd name="T60" fmla="*/ 518349 w 316"/>
                <a:gd name="T61" fmla="*/ 186161 h 319"/>
                <a:gd name="T62" fmla="*/ 531813 w 316"/>
                <a:gd name="T63" fmla="*/ 236025 h 3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16" h="319">
                  <a:moveTo>
                    <a:pt x="316" y="160"/>
                  </a:moveTo>
                  <a:lnTo>
                    <a:pt x="316" y="176"/>
                  </a:lnTo>
                  <a:lnTo>
                    <a:pt x="312" y="192"/>
                  </a:lnTo>
                  <a:lnTo>
                    <a:pt x="308" y="207"/>
                  </a:lnTo>
                  <a:lnTo>
                    <a:pt x="303" y="221"/>
                  </a:lnTo>
                  <a:lnTo>
                    <a:pt x="296" y="235"/>
                  </a:lnTo>
                  <a:lnTo>
                    <a:pt x="289" y="249"/>
                  </a:lnTo>
                  <a:lnTo>
                    <a:pt x="280" y="260"/>
                  </a:lnTo>
                  <a:lnTo>
                    <a:pt x="269" y="272"/>
                  </a:lnTo>
                  <a:lnTo>
                    <a:pt x="259" y="283"/>
                  </a:lnTo>
                  <a:lnTo>
                    <a:pt x="246" y="292"/>
                  </a:lnTo>
                  <a:lnTo>
                    <a:pt x="234" y="299"/>
                  </a:lnTo>
                  <a:lnTo>
                    <a:pt x="219" y="306"/>
                  </a:lnTo>
                  <a:lnTo>
                    <a:pt x="205" y="312"/>
                  </a:lnTo>
                  <a:lnTo>
                    <a:pt x="189" y="315"/>
                  </a:lnTo>
                  <a:lnTo>
                    <a:pt x="175" y="317"/>
                  </a:lnTo>
                  <a:lnTo>
                    <a:pt x="157" y="319"/>
                  </a:lnTo>
                  <a:lnTo>
                    <a:pt x="141" y="317"/>
                  </a:lnTo>
                  <a:lnTo>
                    <a:pt x="127" y="315"/>
                  </a:lnTo>
                  <a:lnTo>
                    <a:pt x="111" y="312"/>
                  </a:lnTo>
                  <a:lnTo>
                    <a:pt x="96" y="306"/>
                  </a:lnTo>
                  <a:lnTo>
                    <a:pt x="82" y="299"/>
                  </a:lnTo>
                  <a:lnTo>
                    <a:pt x="70" y="292"/>
                  </a:lnTo>
                  <a:lnTo>
                    <a:pt x="57" y="283"/>
                  </a:lnTo>
                  <a:lnTo>
                    <a:pt x="47" y="272"/>
                  </a:lnTo>
                  <a:lnTo>
                    <a:pt x="36" y="260"/>
                  </a:lnTo>
                  <a:lnTo>
                    <a:pt x="27" y="249"/>
                  </a:lnTo>
                  <a:lnTo>
                    <a:pt x="20" y="235"/>
                  </a:lnTo>
                  <a:lnTo>
                    <a:pt x="13" y="221"/>
                  </a:lnTo>
                  <a:lnTo>
                    <a:pt x="7" y="207"/>
                  </a:lnTo>
                  <a:lnTo>
                    <a:pt x="4" y="192"/>
                  </a:lnTo>
                  <a:lnTo>
                    <a:pt x="0" y="176"/>
                  </a:lnTo>
                  <a:lnTo>
                    <a:pt x="0" y="160"/>
                  </a:lnTo>
                  <a:lnTo>
                    <a:pt x="0" y="142"/>
                  </a:lnTo>
                  <a:lnTo>
                    <a:pt x="4" y="128"/>
                  </a:lnTo>
                  <a:lnTo>
                    <a:pt x="7" y="112"/>
                  </a:lnTo>
                  <a:lnTo>
                    <a:pt x="13" y="98"/>
                  </a:lnTo>
                  <a:lnTo>
                    <a:pt x="20" y="84"/>
                  </a:lnTo>
                  <a:lnTo>
                    <a:pt x="27" y="71"/>
                  </a:lnTo>
                  <a:lnTo>
                    <a:pt x="36" y="59"/>
                  </a:lnTo>
                  <a:lnTo>
                    <a:pt x="47" y="46"/>
                  </a:lnTo>
                  <a:lnTo>
                    <a:pt x="57" y="37"/>
                  </a:lnTo>
                  <a:lnTo>
                    <a:pt x="70" y="28"/>
                  </a:lnTo>
                  <a:lnTo>
                    <a:pt x="82" y="20"/>
                  </a:lnTo>
                  <a:lnTo>
                    <a:pt x="96" y="12"/>
                  </a:lnTo>
                  <a:lnTo>
                    <a:pt x="111" y="7"/>
                  </a:lnTo>
                  <a:lnTo>
                    <a:pt x="127" y="4"/>
                  </a:lnTo>
                  <a:lnTo>
                    <a:pt x="141" y="2"/>
                  </a:lnTo>
                  <a:lnTo>
                    <a:pt x="157" y="0"/>
                  </a:lnTo>
                  <a:lnTo>
                    <a:pt x="175" y="2"/>
                  </a:lnTo>
                  <a:lnTo>
                    <a:pt x="189" y="4"/>
                  </a:lnTo>
                  <a:lnTo>
                    <a:pt x="205" y="7"/>
                  </a:lnTo>
                  <a:lnTo>
                    <a:pt x="219" y="12"/>
                  </a:lnTo>
                  <a:lnTo>
                    <a:pt x="234" y="20"/>
                  </a:lnTo>
                  <a:lnTo>
                    <a:pt x="246" y="28"/>
                  </a:lnTo>
                  <a:lnTo>
                    <a:pt x="259" y="37"/>
                  </a:lnTo>
                  <a:lnTo>
                    <a:pt x="269" y="46"/>
                  </a:lnTo>
                  <a:lnTo>
                    <a:pt x="280" y="59"/>
                  </a:lnTo>
                  <a:lnTo>
                    <a:pt x="289" y="71"/>
                  </a:lnTo>
                  <a:lnTo>
                    <a:pt x="296" y="84"/>
                  </a:lnTo>
                  <a:lnTo>
                    <a:pt x="303" y="98"/>
                  </a:lnTo>
                  <a:lnTo>
                    <a:pt x="308" y="112"/>
                  </a:lnTo>
                  <a:lnTo>
                    <a:pt x="312" y="128"/>
                  </a:lnTo>
                  <a:lnTo>
                    <a:pt x="316" y="142"/>
                  </a:lnTo>
                  <a:lnTo>
                    <a:pt x="316" y="16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99" name="Freeform 457"/>
            <p:cNvSpPr>
              <a:spLocks/>
            </p:cNvSpPr>
            <p:nvPr/>
          </p:nvSpPr>
          <p:spPr bwMode="auto">
            <a:xfrm>
              <a:off x="1619546" y="5850345"/>
              <a:ext cx="296863" cy="303213"/>
            </a:xfrm>
            <a:custGeom>
              <a:avLst/>
              <a:gdLst>
                <a:gd name="T0" fmla="*/ 296863 w 176"/>
                <a:gd name="T1" fmla="*/ 151607 h 182"/>
                <a:gd name="T2" fmla="*/ 293490 w 176"/>
                <a:gd name="T3" fmla="*/ 181595 h 182"/>
                <a:gd name="T4" fmla="*/ 285056 w 176"/>
                <a:gd name="T5" fmla="*/ 208251 h 182"/>
                <a:gd name="T6" fmla="*/ 273249 w 176"/>
                <a:gd name="T7" fmla="*/ 234907 h 182"/>
                <a:gd name="T8" fmla="*/ 254695 w 176"/>
                <a:gd name="T9" fmla="*/ 258231 h 182"/>
                <a:gd name="T10" fmla="*/ 231081 w 176"/>
                <a:gd name="T11" fmla="*/ 276557 h 182"/>
                <a:gd name="T12" fmla="*/ 207467 w 176"/>
                <a:gd name="T13" fmla="*/ 291551 h 182"/>
                <a:gd name="T14" fmla="*/ 180479 w 176"/>
                <a:gd name="T15" fmla="*/ 299881 h 182"/>
                <a:gd name="T16" fmla="*/ 150118 w 176"/>
                <a:gd name="T17" fmla="*/ 303213 h 182"/>
                <a:gd name="T18" fmla="*/ 119757 w 176"/>
                <a:gd name="T19" fmla="*/ 299881 h 182"/>
                <a:gd name="T20" fmla="*/ 89396 w 176"/>
                <a:gd name="T21" fmla="*/ 291551 h 182"/>
                <a:gd name="T22" fmla="*/ 65782 w 176"/>
                <a:gd name="T23" fmla="*/ 276557 h 182"/>
                <a:gd name="T24" fmla="*/ 43855 w 176"/>
                <a:gd name="T25" fmla="*/ 258231 h 182"/>
                <a:gd name="T26" fmla="*/ 23614 w 176"/>
                <a:gd name="T27" fmla="*/ 234907 h 182"/>
                <a:gd name="T28" fmla="*/ 11807 w 176"/>
                <a:gd name="T29" fmla="*/ 208251 h 182"/>
                <a:gd name="T30" fmla="*/ 3373 w 176"/>
                <a:gd name="T31" fmla="*/ 181595 h 182"/>
                <a:gd name="T32" fmla="*/ 0 w 176"/>
                <a:gd name="T33" fmla="*/ 151607 h 182"/>
                <a:gd name="T34" fmla="*/ 3373 w 176"/>
                <a:gd name="T35" fmla="*/ 119952 h 182"/>
                <a:gd name="T36" fmla="*/ 11807 w 176"/>
                <a:gd name="T37" fmla="*/ 93296 h 182"/>
                <a:gd name="T38" fmla="*/ 23614 w 176"/>
                <a:gd name="T39" fmla="*/ 66640 h 182"/>
                <a:gd name="T40" fmla="*/ 43855 w 176"/>
                <a:gd name="T41" fmla="*/ 44982 h 182"/>
                <a:gd name="T42" fmla="*/ 65782 w 176"/>
                <a:gd name="T43" fmla="*/ 24990 h 182"/>
                <a:gd name="T44" fmla="*/ 89396 w 176"/>
                <a:gd name="T45" fmla="*/ 13328 h 182"/>
                <a:gd name="T46" fmla="*/ 119757 w 176"/>
                <a:gd name="T47" fmla="*/ 3332 h 182"/>
                <a:gd name="T48" fmla="*/ 150118 w 176"/>
                <a:gd name="T49" fmla="*/ 0 h 182"/>
                <a:gd name="T50" fmla="*/ 180479 w 176"/>
                <a:gd name="T51" fmla="*/ 3332 h 182"/>
                <a:gd name="T52" fmla="*/ 207467 w 176"/>
                <a:gd name="T53" fmla="*/ 13328 h 182"/>
                <a:gd name="T54" fmla="*/ 231081 w 176"/>
                <a:gd name="T55" fmla="*/ 24990 h 182"/>
                <a:gd name="T56" fmla="*/ 254695 w 176"/>
                <a:gd name="T57" fmla="*/ 44982 h 182"/>
                <a:gd name="T58" fmla="*/ 273249 w 176"/>
                <a:gd name="T59" fmla="*/ 66640 h 182"/>
                <a:gd name="T60" fmla="*/ 285056 w 176"/>
                <a:gd name="T61" fmla="*/ 93296 h 182"/>
                <a:gd name="T62" fmla="*/ 293490 w 176"/>
                <a:gd name="T63" fmla="*/ 119952 h 182"/>
                <a:gd name="T64" fmla="*/ 296863 w 176"/>
                <a:gd name="T65" fmla="*/ 151607 h 1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6" h="182">
                  <a:moveTo>
                    <a:pt x="176" y="91"/>
                  </a:moveTo>
                  <a:lnTo>
                    <a:pt x="174" y="109"/>
                  </a:lnTo>
                  <a:lnTo>
                    <a:pt x="169" y="125"/>
                  </a:lnTo>
                  <a:lnTo>
                    <a:pt x="162" y="141"/>
                  </a:lnTo>
                  <a:lnTo>
                    <a:pt x="151" y="155"/>
                  </a:lnTo>
                  <a:lnTo>
                    <a:pt x="137" y="166"/>
                  </a:lnTo>
                  <a:lnTo>
                    <a:pt x="123" y="175"/>
                  </a:lnTo>
                  <a:lnTo>
                    <a:pt x="107" y="180"/>
                  </a:lnTo>
                  <a:lnTo>
                    <a:pt x="89" y="182"/>
                  </a:lnTo>
                  <a:lnTo>
                    <a:pt x="71" y="180"/>
                  </a:lnTo>
                  <a:lnTo>
                    <a:pt x="53" y="175"/>
                  </a:lnTo>
                  <a:lnTo>
                    <a:pt x="39" y="166"/>
                  </a:lnTo>
                  <a:lnTo>
                    <a:pt x="26" y="155"/>
                  </a:lnTo>
                  <a:lnTo>
                    <a:pt x="14" y="141"/>
                  </a:lnTo>
                  <a:lnTo>
                    <a:pt x="7" y="125"/>
                  </a:lnTo>
                  <a:lnTo>
                    <a:pt x="2" y="109"/>
                  </a:lnTo>
                  <a:lnTo>
                    <a:pt x="0" y="91"/>
                  </a:lnTo>
                  <a:lnTo>
                    <a:pt x="2" y="72"/>
                  </a:lnTo>
                  <a:lnTo>
                    <a:pt x="7" y="56"/>
                  </a:lnTo>
                  <a:lnTo>
                    <a:pt x="14" y="40"/>
                  </a:lnTo>
                  <a:lnTo>
                    <a:pt x="26" y="27"/>
                  </a:lnTo>
                  <a:lnTo>
                    <a:pt x="39" y="15"/>
                  </a:lnTo>
                  <a:lnTo>
                    <a:pt x="53" y="8"/>
                  </a:lnTo>
                  <a:lnTo>
                    <a:pt x="71" y="2"/>
                  </a:lnTo>
                  <a:lnTo>
                    <a:pt x="89" y="0"/>
                  </a:lnTo>
                  <a:lnTo>
                    <a:pt x="107" y="2"/>
                  </a:lnTo>
                  <a:lnTo>
                    <a:pt x="123" y="8"/>
                  </a:lnTo>
                  <a:lnTo>
                    <a:pt x="137" y="15"/>
                  </a:lnTo>
                  <a:lnTo>
                    <a:pt x="151" y="27"/>
                  </a:lnTo>
                  <a:lnTo>
                    <a:pt x="162" y="40"/>
                  </a:lnTo>
                  <a:lnTo>
                    <a:pt x="169" y="56"/>
                  </a:lnTo>
                  <a:lnTo>
                    <a:pt x="174" y="72"/>
                  </a:lnTo>
                  <a:lnTo>
                    <a:pt x="176" y="91"/>
                  </a:lnTo>
                  <a:close/>
                </a:path>
              </a:pathLst>
            </a:custGeom>
            <a:solidFill>
              <a:srgbClr val="B0B0AC"/>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GB"/>
            </a:p>
          </p:txBody>
        </p:sp>
        <p:grpSp>
          <p:nvGrpSpPr>
            <p:cNvPr id="200" name="Group 458"/>
            <p:cNvGrpSpPr>
              <a:grpSpLocks/>
            </p:cNvGrpSpPr>
            <p:nvPr/>
          </p:nvGrpSpPr>
          <p:grpSpPr bwMode="auto">
            <a:xfrm>
              <a:off x="1649709" y="5880508"/>
              <a:ext cx="236537" cy="242887"/>
              <a:chOff x="1097" y="3561"/>
              <a:chExt cx="149" cy="153"/>
            </a:xfrm>
          </p:grpSpPr>
          <p:sp>
            <p:nvSpPr>
              <p:cNvPr id="201" name="Freeform 459"/>
              <p:cNvSpPr>
                <a:spLocks/>
              </p:cNvSpPr>
              <p:nvPr/>
            </p:nvSpPr>
            <p:spPr bwMode="auto">
              <a:xfrm>
                <a:off x="1135" y="3599"/>
                <a:ext cx="75" cy="78"/>
              </a:xfrm>
              <a:custGeom>
                <a:avLst/>
                <a:gdLst>
                  <a:gd name="T0" fmla="*/ 38 w 71"/>
                  <a:gd name="T1" fmla="*/ 0 h 75"/>
                  <a:gd name="T2" fmla="*/ 31 w 71"/>
                  <a:gd name="T3" fmla="*/ 2 h 75"/>
                  <a:gd name="T4" fmla="*/ 23 w 71"/>
                  <a:gd name="T5" fmla="*/ 3 h 75"/>
                  <a:gd name="T6" fmla="*/ 17 w 71"/>
                  <a:gd name="T7" fmla="*/ 7 h 75"/>
                  <a:gd name="T8" fmla="*/ 12 w 71"/>
                  <a:gd name="T9" fmla="*/ 11 h 75"/>
                  <a:gd name="T10" fmla="*/ 6 w 71"/>
                  <a:gd name="T11" fmla="*/ 19 h 75"/>
                  <a:gd name="T12" fmla="*/ 2 w 71"/>
                  <a:gd name="T13" fmla="*/ 24 h 75"/>
                  <a:gd name="T14" fmla="*/ 0 w 71"/>
                  <a:gd name="T15" fmla="*/ 31 h 75"/>
                  <a:gd name="T16" fmla="*/ 0 w 71"/>
                  <a:gd name="T17" fmla="*/ 38 h 75"/>
                  <a:gd name="T18" fmla="*/ 0 w 71"/>
                  <a:gd name="T19" fmla="*/ 46 h 75"/>
                  <a:gd name="T20" fmla="*/ 2 w 71"/>
                  <a:gd name="T21" fmla="*/ 53 h 75"/>
                  <a:gd name="T22" fmla="*/ 6 w 71"/>
                  <a:gd name="T23" fmla="*/ 61 h 75"/>
                  <a:gd name="T24" fmla="*/ 12 w 71"/>
                  <a:gd name="T25" fmla="*/ 67 h 75"/>
                  <a:gd name="T26" fmla="*/ 17 w 71"/>
                  <a:gd name="T27" fmla="*/ 71 h 75"/>
                  <a:gd name="T28" fmla="*/ 23 w 71"/>
                  <a:gd name="T29" fmla="*/ 74 h 75"/>
                  <a:gd name="T30" fmla="*/ 31 w 71"/>
                  <a:gd name="T31" fmla="*/ 78 h 75"/>
                  <a:gd name="T32" fmla="*/ 38 w 71"/>
                  <a:gd name="T33" fmla="*/ 78 h 75"/>
                  <a:gd name="T34" fmla="*/ 45 w 71"/>
                  <a:gd name="T35" fmla="*/ 78 h 75"/>
                  <a:gd name="T36" fmla="*/ 53 w 71"/>
                  <a:gd name="T37" fmla="*/ 74 h 75"/>
                  <a:gd name="T38" fmla="*/ 58 w 71"/>
                  <a:gd name="T39" fmla="*/ 71 h 75"/>
                  <a:gd name="T40" fmla="*/ 64 w 71"/>
                  <a:gd name="T41" fmla="*/ 67 h 75"/>
                  <a:gd name="T42" fmla="*/ 70 w 71"/>
                  <a:gd name="T43" fmla="*/ 61 h 75"/>
                  <a:gd name="T44" fmla="*/ 74 w 71"/>
                  <a:gd name="T45" fmla="*/ 53 h 75"/>
                  <a:gd name="T46" fmla="*/ 75 w 71"/>
                  <a:gd name="T47" fmla="*/ 46 h 75"/>
                  <a:gd name="T48" fmla="*/ 75 w 71"/>
                  <a:gd name="T49" fmla="*/ 38 h 75"/>
                  <a:gd name="T50" fmla="*/ 75 w 71"/>
                  <a:gd name="T51" fmla="*/ 31 h 75"/>
                  <a:gd name="T52" fmla="*/ 74 w 71"/>
                  <a:gd name="T53" fmla="*/ 24 h 75"/>
                  <a:gd name="T54" fmla="*/ 70 w 71"/>
                  <a:gd name="T55" fmla="*/ 19 h 75"/>
                  <a:gd name="T56" fmla="*/ 64 w 71"/>
                  <a:gd name="T57" fmla="*/ 11 h 75"/>
                  <a:gd name="T58" fmla="*/ 58 w 71"/>
                  <a:gd name="T59" fmla="*/ 7 h 75"/>
                  <a:gd name="T60" fmla="*/ 53 w 71"/>
                  <a:gd name="T61" fmla="*/ 3 h 75"/>
                  <a:gd name="T62" fmla="*/ 45 w 71"/>
                  <a:gd name="T63" fmla="*/ 2 h 75"/>
                  <a:gd name="T64" fmla="*/ 38 w 71"/>
                  <a:gd name="T65" fmla="*/ 0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1" h="75">
                    <a:moveTo>
                      <a:pt x="36" y="0"/>
                    </a:moveTo>
                    <a:lnTo>
                      <a:pt x="29" y="2"/>
                    </a:lnTo>
                    <a:lnTo>
                      <a:pt x="22" y="3"/>
                    </a:lnTo>
                    <a:lnTo>
                      <a:pt x="16" y="7"/>
                    </a:lnTo>
                    <a:lnTo>
                      <a:pt x="11" y="11"/>
                    </a:lnTo>
                    <a:lnTo>
                      <a:pt x="6" y="18"/>
                    </a:lnTo>
                    <a:lnTo>
                      <a:pt x="2" y="23"/>
                    </a:lnTo>
                    <a:lnTo>
                      <a:pt x="0" y="30"/>
                    </a:lnTo>
                    <a:lnTo>
                      <a:pt x="0" y="37"/>
                    </a:lnTo>
                    <a:lnTo>
                      <a:pt x="0" y="44"/>
                    </a:lnTo>
                    <a:lnTo>
                      <a:pt x="2" y="51"/>
                    </a:lnTo>
                    <a:lnTo>
                      <a:pt x="6" y="59"/>
                    </a:lnTo>
                    <a:lnTo>
                      <a:pt x="11" y="64"/>
                    </a:lnTo>
                    <a:lnTo>
                      <a:pt x="16" y="68"/>
                    </a:lnTo>
                    <a:lnTo>
                      <a:pt x="22" y="71"/>
                    </a:lnTo>
                    <a:lnTo>
                      <a:pt x="29" y="75"/>
                    </a:lnTo>
                    <a:lnTo>
                      <a:pt x="36" y="75"/>
                    </a:lnTo>
                    <a:lnTo>
                      <a:pt x="43" y="75"/>
                    </a:lnTo>
                    <a:lnTo>
                      <a:pt x="50" y="71"/>
                    </a:lnTo>
                    <a:lnTo>
                      <a:pt x="55" y="68"/>
                    </a:lnTo>
                    <a:lnTo>
                      <a:pt x="61" y="64"/>
                    </a:lnTo>
                    <a:lnTo>
                      <a:pt x="66" y="59"/>
                    </a:lnTo>
                    <a:lnTo>
                      <a:pt x="70" y="51"/>
                    </a:lnTo>
                    <a:lnTo>
                      <a:pt x="71" y="44"/>
                    </a:lnTo>
                    <a:lnTo>
                      <a:pt x="71" y="37"/>
                    </a:lnTo>
                    <a:lnTo>
                      <a:pt x="71" y="30"/>
                    </a:lnTo>
                    <a:lnTo>
                      <a:pt x="70" y="23"/>
                    </a:lnTo>
                    <a:lnTo>
                      <a:pt x="66" y="18"/>
                    </a:lnTo>
                    <a:lnTo>
                      <a:pt x="61" y="11"/>
                    </a:lnTo>
                    <a:lnTo>
                      <a:pt x="55" y="7"/>
                    </a:lnTo>
                    <a:lnTo>
                      <a:pt x="50" y="3"/>
                    </a:lnTo>
                    <a:lnTo>
                      <a:pt x="43" y="2"/>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02" name="Freeform 460"/>
              <p:cNvSpPr>
                <a:spLocks/>
              </p:cNvSpPr>
              <p:nvPr/>
            </p:nvSpPr>
            <p:spPr bwMode="auto">
              <a:xfrm>
                <a:off x="1159" y="3561"/>
                <a:ext cx="23" cy="24"/>
              </a:xfrm>
              <a:custGeom>
                <a:avLst/>
                <a:gdLst>
                  <a:gd name="T0" fmla="*/ 12 w 22"/>
                  <a:gd name="T1" fmla="*/ 0 h 23"/>
                  <a:gd name="T2" fmla="*/ 7 w 22"/>
                  <a:gd name="T3" fmla="*/ 0 h 23"/>
                  <a:gd name="T4" fmla="*/ 4 w 22"/>
                  <a:gd name="T5" fmla="*/ 4 h 23"/>
                  <a:gd name="T6" fmla="*/ 0 w 22"/>
                  <a:gd name="T7" fmla="*/ 7 h 23"/>
                  <a:gd name="T8" fmla="*/ 0 w 22"/>
                  <a:gd name="T9" fmla="*/ 11 h 23"/>
                  <a:gd name="T10" fmla="*/ 0 w 22"/>
                  <a:gd name="T11" fmla="*/ 17 h 23"/>
                  <a:gd name="T12" fmla="*/ 4 w 22"/>
                  <a:gd name="T13" fmla="*/ 21 h 23"/>
                  <a:gd name="T14" fmla="*/ 7 w 22"/>
                  <a:gd name="T15" fmla="*/ 23 h 23"/>
                  <a:gd name="T16" fmla="*/ 12 w 22"/>
                  <a:gd name="T17" fmla="*/ 24 h 23"/>
                  <a:gd name="T18" fmla="*/ 16 w 22"/>
                  <a:gd name="T19" fmla="*/ 23 h 23"/>
                  <a:gd name="T20" fmla="*/ 19 w 22"/>
                  <a:gd name="T21" fmla="*/ 21 h 23"/>
                  <a:gd name="T22" fmla="*/ 23 w 22"/>
                  <a:gd name="T23" fmla="*/ 17 h 23"/>
                  <a:gd name="T24" fmla="*/ 23 w 22"/>
                  <a:gd name="T25" fmla="*/ 11 h 23"/>
                  <a:gd name="T26" fmla="*/ 23 w 22"/>
                  <a:gd name="T27" fmla="*/ 7 h 23"/>
                  <a:gd name="T28" fmla="*/ 19 w 22"/>
                  <a:gd name="T29" fmla="*/ 4 h 23"/>
                  <a:gd name="T30" fmla="*/ 16 w 22"/>
                  <a:gd name="T31" fmla="*/ 0 h 23"/>
                  <a:gd name="T32" fmla="*/ 12 w 22"/>
                  <a:gd name="T33" fmla="*/ 0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2" h="23">
                    <a:moveTo>
                      <a:pt x="11" y="0"/>
                    </a:moveTo>
                    <a:lnTo>
                      <a:pt x="7" y="0"/>
                    </a:lnTo>
                    <a:lnTo>
                      <a:pt x="4" y="4"/>
                    </a:lnTo>
                    <a:lnTo>
                      <a:pt x="0" y="7"/>
                    </a:lnTo>
                    <a:lnTo>
                      <a:pt x="0" y="11"/>
                    </a:lnTo>
                    <a:lnTo>
                      <a:pt x="0" y="16"/>
                    </a:lnTo>
                    <a:lnTo>
                      <a:pt x="4" y="20"/>
                    </a:lnTo>
                    <a:lnTo>
                      <a:pt x="7" y="22"/>
                    </a:lnTo>
                    <a:lnTo>
                      <a:pt x="11" y="23"/>
                    </a:lnTo>
                    <a:lnTo>
                      <a:pt x="15" y="22"/>
                    </a:lnTo>
                    <a:lnTo>
                      <a:pt x="18" y="20"/>
                    </a:lnTo>
                    <a:lnTo>
                      <a:pt x="22" y="16"/>
                    </a:lnTo>
                    <a:lnTo>
                      <a:pt x="22" y="11"/>
                    </a:lnTo>
                    <a:lnTo>
                      <a:pt x="22" y="7"/>
                    </a:lnTo>
                    <a:lnTo>
                      <a:pt x="18" y="4"/>
                    </a:lnTo>
                    <a:lnTo>
                      <a:pt x="15"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03" name="Freeform 461"/>
              <p:cNvSpPr>
                <a:spLocks/>
              </p:cNvSpPr>
              <p:nvPr/>
            </p:nvSpPr>
            <p:spPr bwMode="auto">
              <a:xfrm>
                <a:off x="1224" y="3625"/>
                <a:ext cx="22" cy="22"/>
              </a:xfrm>
              <a:custGeom>
                <a:avLst/>
                <a:gdLst>
                  <a:gd name="T0" fmla="*/ 12 w 21"/>
                  <a:gd name="T1" fmla="*/ 0 h 21"/>
                  <a:gd name="T2" fmla="*/ 7 w 21"/>
                  <a:gd name="T3" fmla="*/ 0 h 21"/>
                  <a:gd name="T4" fmla="*/ 3 w 21"/>
                  <a:gd name="T5" fmla="*/ 3 h 21"/>
                  <a:gd name="T6" fmla="*/ 0 w 21"/>
                  <a:gd name="T7" fmla="*/ 7 h 21"/>
                  <a:gd name="T8" fmla="*/ 0 w 21"/>
                  <a:gd name="T9" fmla="*/ 10 h 21"/>
                  <a:gd name="T10" fmla="*/ 0 w 21"/>
                  <a:gd name="T11" fmla="*/ 17 h 21"/>
                  <a:gd name="T12" fmla="*/ 3 w 21"/>
                  <a:gd name="T13" fmla="*/ 20 h 21"/>
                  <a:gd name="T14" fmla="*/ 7 w 21"/>
                  <a:gd name="T15" fmla="*/ 22 h 21"/>
                  <a:gd name="T16" fmla="*/ 12 w 21"/>
                  <a:gd name="T17" fmla="*/ 22 h 21"/>
                  <a:gd name="T18" fmla="*/ 15 w 21"/>
                  <a:gd name="T19" fmla="*/ 22 h 21"/>
                  <a:gd name="T20" fmla="*/ 19 w 21"/>
                  <a:gd name="T21" fmla="*/ 20 h 21"/>
                  <a:gd name="T22" fmla="*/ 20 w 21"/>
                  <a:gd name="T23" fmla="*/ 17 h 21"/>
                  <a:gd name="T24" fmla="*/ 22 w 21"/>
                  <a:gd name="T25" fmla="*/ 10 h 21"/>
                  <a:gd name="T26" fmla="*/ 20 w 21"/>
                  <a:gd name="T27" fmla="*/ 7 h 21"/>
                  <a:gd name="T28" fmla="*/ 19 w 21"/>
                  <a:gd name="T29" fmla="*/ 3 h 21"/>
                  <a:gd name="T30" fmla="*/ 15 w 21"/>
                  <a:gd name="T31" fmla="*/ 0 h 21"/>
                  <a:gd name="T32" fmla="*/ 12 w 21"/>
                  <a:gd name="T33" fmla="*/ 0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 h="21">
                    <a:moveTo>
                      <a:pt x="11" y="0"/>
                    </a:moveTo>
                    <a:lnTo>
                      <a:pt x="7" y="0"/>
                    </a:lnTo>
                    <a:lnTo>
                      <a:pt x="3" y="3"/>
                    </a:lnTo>
                    <a:lnTo>
                      <a:pt x="0" y="7"/>
                    </a:lnTo>
                    <a:lnTo>
                      <a:pt x="0" y="10"/>
                    </a:lnTo>
                    <a:lnTo>
                      <a:pt x="0" y="16"/>
                    </a:lnTo>
                    <a:lnTo>
                      <a:pt x="3" y="19"/>
                    </a:lnTo>
                    <a:lnTo>
                      <a:pt x="7" y="21"/>
                    </a:lnTo>
                    <a:lnTo>
                      <a:pt x="11" y="21"/>
                    </a:lnTo>
                    <a:lnTo>
                      <a:pt x="14" y="21"/>
                    </a:lnTo>
                    <a:lnTo>
                      <a:pt x="18" y="19"/>
                    </a:lnTo>
                    <a:lnTo>
                      <a:pt x="19" y="16"/>
                    </a:lnTo>
                    <a:lnTo>
                      <a:pt x="21" y="10"/>
                    </a:lnTo>
                    <a:lnTo>
                      <a:pt x="19" y="7"/>
                    </a:lnTo>
                    <a:lnTo>
                      <a:pt x="18" y="3"/>
                    </a:lnTo>
                    <a:lnTo>
                      <a:pt x="1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04" name="Freeform 462"/>
              <p:cNvSpPr>
                <a:spLocks/>
              </p:cNvSpPr>
              <p:nvPr/>
            </p:nvSpPr>
            <p:spPr bwMode="auto">
              <a:xfrm>
                <a:off x="1161" y="3690"/>
                <a:ext cx="22" cy="24"/>
              </a:xfrm>
              <a:custGeom>
                <a:avLst/>
                <a:gdLst>
                  <a:gd name="T0" fmla="*/ 12 w 21"/>
                  <a:gd name="T1" fmla="*/ 0 h 23"/>
                  <a:gd name="T2" fmla="*/ 7 w 21"/>
                  <a:gd name="T3" fmla="*/ 2 h 23"/>
                  <a:gd name="T4" fmla="*/ 4 w 21"/>
                  <a:gd name="T5" fmla="*/ 4 h 23"/>
                  <a:gd name="T6" fmla="*/ 2 w 21"/>
                  <a:gd name="T7" fmla="*/ 7 h 23"/>
                  <a:gd name="T8" fmla="*/ 0 w 21"/>
                  <a:gd name="T9" fmla="*/ 14 h 23"/>
                  <a:gd name="T10" fmla="*/ 2 w 21"/>
                  <a:gd name="T11" fmla="*/ 17 h 23"/>
                  <a:gd name="T12" fmla="*/ 4 w 21"/>
                  <a:gd name="T13" fmla="*/ 21 h 23"/>
                  <a:gd name="T14" fmla="*/ 7 w 21"/>
                  <a:gd name="T15" fmla="*/ 22 h 23"/>
                  <a:gd name="T16" fmla="*/ 12 w 21"/>
                  <a:gd name="T17" fmla="*/ 24 h 23"/>
                  <a:gd name="T18" fmla="*/ 17 w 21"/>
                  <a:gd name="T19" fmla="*/ 22 h 23"/>
                  <a:gd name="T20" fmla="*/ 21 w 21"/>
                  <a:gd name="T21" fmla="*/ 21 h 23"/>
                  <a:gd name="T22" fmla="*/ 22 w 21"/>
                  <a:gd name="T23" fmla="*/ 17 h 23"/>
                  <a:gd name="T24" fmla="*/ 22 w 21"/>
                  <a:gd name="T25" fmla="*/ 14 h 23"/>
                  <a:gd name="T26" fmla="*/ 22 w 21"/>
                  <a:gd name="T27" fmla="*/ 7 h 23"/>
                  <a:gd name="T28" fmla="*/ 21 w 21"/>
                  <a:gd name="T29" fmla="*/ 4 h 23"/>
                  <a:gd name="T30" fmla="*/ 17 w 21"/>
                  <a:gd name="T31" fmla="*/ 2 h 23"/>
                  <a:gd name="T32" fmla="*/ 12 w 21"/>
                  <a:gd name="T33" fmla="*/ 0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 h="23">
                    <a:moveTo>
                      <a:pt x="11" y="0"/>
                    </a:moveTo>
                    <a:lnTo>
                      <a:pt x="7" y="2"/>
                    </a:lnTo>
                    <a:lnTo>
                      <a:pt x="4" y="4"/>
                    </a:lnTo>
                    <a:lnTo>
                      <a:pt x="2" y="7"/>
                    </a:lnTo>
                    <a:lnTo>
                      <a:pt x="0" y="13"/>
                    </a:lnTo>
                    <a:lnTo>
                      <a:pt x="2" y="16"/>
                    </a:lnTo>
                    <a:lnTo>
                      <a:pt x="4" y="20"/>
                    </a:lnTo>
                    <a:lnTo>
                      <a:pt x="7" y="21"/>
                    </a:lnTo>
                    <a:lnTo>
                      <a:pt x="11" y="23"/>
                    </a:lnTo>
                    <a:lnTo>
                      <a:pt x="16" y="21"/>
                    </a:lnTo>
                    <a:lnTo>
                      <a:pt x="20" y="20"/>
                    </a:lnTo>
                    <a:lnTo>
                      <a:pt x="21" y="16"/>
                    </a:lnTo>
                    <a:lnTo>
                      <a:pt x="21" y="13"/>
                    </a:lnTo>
                    <a:lnTo>
                      <a:pt x="21" y="7"/>
                    </a:lnTo>
                    <a:lnTo>
                      <a:pt x="20" y="4"/>
                    </a:lnTo>
                    <a:lnTo>
                      <a:pt x="16" y="2"/>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05" name="Freeform 463"/>
              <p:cNvSpPr>
                <a:spLocks/>
              </p:cNvSpPr>
              <p:nvPr/>
            </p:nvSpPr>
            <p:spPr bwMode="auto">
              <a:xfrm>
                <a:off x="1097" y="3625"/>
                <a:ext cx="23" cy="22"/>
              </a:xfrm>
              <a:custGeom>
                <a:avLst/>
                <a:gdLst>
                  <a:gd name="T0" fmla="*/ 11 w 21"/>
                  <a:gd name="T1" fmla="*/ 0 h 21"/>
                  <a:gd name="T2" fmla="*/ 8 w 21"/>
                  <a:gd name="T3" fmla="*/ 0 h 21"/>
                  <a:gd name="T4" fmla="*/ 3 w 21"/>
                  <a:gd name="T5" fmla="*/ 3 h 21"/>
                  <a:gd name="T6" fmla="*/ 0 w 21"/>
                  <a:gd name="T7" fmla="*/ 7 h 21"/>
                  <a:gd name="T8" fmla="*/ 0 w 21"/>
                  <a:gd name="T9" fmla="*/ 10 h 21"/>
                  <a:gd name="T10" fmla="*/ 0 w 21"/>
                  <a:gd name="T11" fmla="*/ 17 h 21"/>
                  <a:gd name="T12" fmla="*/ 3 w 21"/>
                  <a:gd name="T13" fmla="*/ 20 h 21"/>
                  <a:gd name="T14" fmla="*/ 8 w 21"/>
                  <a:gd name="T15" fmla="*/ 22 h 21"/>
                  <a:gd name="T16" fmla="*/ 11 w 21"/>
                  <a:gd name="T17" fmla="*/ 22 h 21"/>
                  <a:gd name="T18" fmla="*/ 15 w 21"/>
                  <a:gd name="T19" fmla="*/ 22 h 21"/>
                  <a:gd name="T20" fmla="*/ 19 w 21"/>
                  <a:gd name="T21" fmla="*/ 20 h 21"/>
                  <a:gd name="T22" fmla="*/ 23 w 21"/>
                  <a:gd name="T23" fmla="*/ 17 h 21"/>
                  <a:gd name="T24" fmla="*/ 23 w 21"/>
                  <a:gd name="T25" fmla="*/ 10 h 21"/>
                  <a:gd name="T26" fmla="*/ 23 w 21"/>
                  <a:gd name="T27" fmla="*/ 7 h 21"/>
                  <a:gd name="T28" fmla="*/ 19 w 21"/>
                  <a:gd name="T29" fmla="*/ 3 h 21"/>
                  <a:gd name="T30" fmla="*/ 15 w 21"/>
                  <a:gd name="T31" fmla="*/ 0 h 21"/>
                  <a:gd name="T32" fmla="*/ 11 w 21"/>
                  <a:gd name="T33" fmla="*/ 0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 h="21">
                    <a:moveTo>
                      <a:pt x="10" y="0"/>
                    </a:moveTo>
                    <a:lnTo>
                      <a:pt x="7" y="0"/>
                    </a:lnTo>
                    <a:lnTo>
                      <a:pt x="3" y="3"/>
                    </a:lnTo>
                    <a:lnTo>
                      <a:pt x="0" y="7"/>
                    </a:lnTo>
                    <a:lnTo>
                      <a:pt x="0" y="10"/>
                    </a:lnTo>
                    <a:lnTo>
                      <a:pt x="0" y="16"/>
                    </a:lnTo>
                    <a:lnTo>
                      <a:pt x="3" y="19"/>
                    </a:lnTo>
                    <a:lnTo>
                      <a:pt x="7" y="21"/>
                    </a:lnTo>
                    <a:lnTo>
                      <a:pt x="10" y="21"/>
                    </a:lnTo>
                    <a:lnTo>
                      <a:pt x="14" y="21"/>
                    </a:lnTo>
                    <a:lnTo>
                      <a:pt x="17" y="19"/>
                    </a:lnTo>
                    <a:lnTo>
                      <a:pt x="21" y="16"/>
                    </a:lnTo>
                    <a:lnTo>
                      <a:pt x="21" y="10"/>
                    </a:lnTo>
                    <a:lnTo>
                      <a:pt x="21" y="7"/>
                    </a:lnTo>
                    <a:lnTo>
                      <a:pt x="17" y="3"/>
                    </a:lnTo>
                    <a:lnTo>
                      <a:pt x="14"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06" name="Freeform 464"/>
              <p:cNvSpPr>
                <a:spLocks/>
              </p:cNvSpPr>
              <p:nvPr/>
            </p:nvSpPr>
            <p:spPr bwMode="auto">
              <a:xfrm>
                <a:off x="1204" y="3578"/>
                <a:ext cx="23" cy="23"/>
              </a:xfrm>
              <a:custGeom>
                <a:avLst/>
                <a:gdLst>
                  <a:gd name="T0" fmla="*/ 20 w 21"/>
                  <a:gd name="T1" fmla="*/ 4 h 22"/>
                  <a:gd name="T2" fmla="*/ 15 w 21"/>
                  <a:gd name="T3" fmla="*/ 0 h 22"/>
                  <a:gd name="T4" fmla="*/ 12 w 21"/>
                  <a:gd name="T5" fmla="*/ 0 h 22"/>
                  <a:gd name="T6" fmla="*/ 8 w 21"/>
                  <a:gd name="T7" fmla="*/ 0 h 22"/>
                  <a:gd name="T8" fmla="*/ 4 w 21"/>
                  <a:gd name="T9" fmla="*/ 2 h 22"/>
                  <a:gd name="T10" fmla="*/ 2 w 21"/>
                  <a:gd name="T11" fmla="*/ 6 h 22"/>
                  <a:gd name="T12" fmla="*/ 0 w 21"/>
                  <a:gd name="T13" fmla="*/ 12 h 22"/>
                  <a:gd name="T14" fmla="*/ 0 w 21"/>
                  <a:gd name="T15" fmla="*/ 15 h 22"/>
                  <a:gd name="T16" fmla="*/ 4 w 21"/>
                  <a:gd name="T17" fmla="*/ 19 h 22"/>
                  <a:gd name="T18" fmla="*/ 8 w 21"/>
                  <a:gd name="T19" fmla="*/ 23 h 22"/>
                  <a:gd name="T20" fmla="*/ 12 w 21"/>
                  <a:gd name="T21" fmla="*/ 23 h 22"/>
                  <a:gd name="T22" fmla="*/ 15 w 21"/>
                  <a:gd name="T23" fmla="*/ 23 h 22"/>
                  <a:gd name="T24" fmla="*/ 20 w 21"/>
                  <a:gd name="T25" fmla="*/ 19 h 22"/>
                  <a:gd name="T26" fmla="*/ 23 w 21"/>
                  <a:gd name="T27" fmla="*/ 15 h 22"/>
                  <a:gd name="T28" fmla="*/ 23 w 21"/>
                  <a:gd name="T29" fmla="*/ 12 h 22"/>
                  <a:gd name="T30" fmla="*/ 23 w 21"/>
                  <a:gd name="T31" fmla="*/ 7 h 22"/>
                  <a:gd name="T32" fmla="*/ 20 w 21"/>
                  <a:gd name="T33" fmla="*/ 4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 h="22">
                    <a:moveTo>
                      <a:pt x="18" y="4"/>
                    </a:moveTo>
                    <a:lnTo>
                      <a:pt x="14" y="0"/>
                    </a:lnTo>
                    <a:lnTo>
                      <a:pt x="11" y="0"/>
                    </a:lnTo>
                    <a:lnTo>
                      <a:pt x="7" y="0"/>
                    </a:lnTo>
                    <a:lnTo>
                      <a:pt x="4" y="2"/>
                    </a:lnTo>
                    <a:lnTo>
                      <a:pt x="2" y="6"/>
                    </a:lnTo>
                    <a:lnTo>
                      <a:pt x="0" y="11"/>
                    </a:lnTo>
                    <a:lnTo>
                      <a:pt x="0" y="14"/>
                    </a:lnTo>
                    <a:lnTo>
                      <a:pt x="4" y="18"/>
                    </a:lnTo>
                    <a:lnTo>
                      <a:pt x="7" y="22"/>
                    </a:lnTo>
                    <a:lnTo>
                      <a:pt x="11" y="22"/>
                    </a:lnTo>
                    <a:lnTo>
                      <a:pt x="14" y="22"/>
                    </a:lnTo>
                    <a:lnTo>
                      <a:pt x="18" y="18"/>
                    </a:lnTo>
                    <a:lnTo>
                      <a:pt x="21" y="14"/>
                    </a:lnTo>
                    <a:lnTo>
                      <a:pt x="21" y="11"/>
                    </a:lnTo>
                    <a:lnTo>
                      <a:pt x="21" y="7"/>
                    </a:ln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07" name="Freeform 465"/>
              <p:cNvSpPr>
                <a:spLocks/>
              </p:cNvSpPr>
              <p:nvPr/>
            </p:nvSpPr>
            <p:spPr bwMode="auto">
              <a:xfrm>
                <a:off x="1207" y="3671"/>
                <a:ext cx="22" cy="24"/>
              </a:xfrm>
              <a:custGeom>
                <a:avLst/>
                <a:gdLst>
                  <a:gd name="T0" fmla="*/ 20 w 21"/>
                  <a:gd name="T1" fmla="*/ 4 h 23"/>
                  <a:gd name="T2" fmla="*/ 17 w 21"/>
                  <a:gd name="T3" fmla="*/ 2 h 23"/>
                  <a:gd name="T4" fmla="*/ 12 w 21"/>
                  <a:gd name="T5" fmla="*/ 0 h 23"/>
                  <a:gd name="T6" fmla="*/ 7 w 21"/>
                  <a:gd name="T7" fmla="*/ 2 h 23"/>
                  <a:gd name="T8" fmla="*/ 3 w 21"/>
                  <a:gd name="T9" fmla="*/ 4 h 23"/>
                  <a:gd name="T10" fmla="*/ 2 w 21"/>
                  <a:gd name="T11" fmla="*/ 7 h 23"/>
                  <a:gd name="T12" fmla="*/ 0 w 21"/>
                  <a:gd name="T13" fmla="*/ 11 h 23"/>
                  <a:gd name="T14" fmla="*/ 2 w 21"/>
                  <a:gd name="T15" fmla="*/ 17 h 23"/>
                  <a:gd name="T16" fmla="*/ 3 w 21"/>
                  <a:gd name="T17" fmla="*/ 21 h 23"/>
                  <a:gd name="T18" fmla="*/ 7 w 21"/>
                  <a:gd name="T19" fmla="*/ 23 h 23"/>
                  <a:gd name="T20" fmla="*/ 12 w 21"/>
                  <a:gd name="T21" fmla="*/ 24 h 23"/>
                  <a:gd name="T22" fmla="*/ 15 w 21"/>
                  <a:gd name="T23" fmla="*/ 23 h 23"/>
                  <a:gd name="T24" fmla="*/ 19 w 21"/>
                  <a:gd name="T25" fmla="*/ 21 h 23"/>
                  <a:gd name="T26" fmla="*/ 22 w 21"/>
                  <a:gd name="T27" fmla="*/ 17 h 23"/>
                  <a:gd name="T28" fmla="*/ 22 w 21"/>
                  <a:gd name="T29" fmla="*/ 14 h 23"/>
                  <a:gd name="T30" fmla="*/ 22 w 21"/>
                  <a:gd name="T31" fmla="*/ 7 h 23"/>
                  <a:gd name="T32" fmla="*/ 20 w 21"/>
                  <a:gd name="T33" fmla="*/ 4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 h="23">
                    <a:moveTo>
                      <a:pt x="19" y="4"/>
                    </a:moveTo>
                    <a:lnTo>
                      <a:pt x="16" y="2"/>
                    </a:lnTo>
                    <a:lnTo>
                      <a:pt x="11" y="0"/>
                    </a:lnTo>
                    <a:lnTo>
                      <a:pt x="7" y="2"/>
                    </a:lnTo>
                    <a:lnTo>
                      <a:pt x="3" y="4"/>
                    </a:lnTo>
                    <a:lnTo>
                      <a:pt x="2" y="7"/>
                    </a:lnTo>
                    <a:lnTo>
                      <a:pt x="0" y="11"/>
                    </a:lnTo>
                    <a:lnTo>
                      <a:pt x="2" y="16"/>
                    </a:lnTo>
                    <a:lnTo>
                      <a:pt x="3" y="20"/>
                    </a:lnTo>
                    <a:lnTo>
                      <a:pt x="7" y="22"/>
                    </a:lnTo>
                    <a:lnTo>
                      <a:pt x="11" y="23"/>
                    </a:lnTo>
                    <a:lnTo>
                      <a:pt x="14" y="22"/>
                    </a:lnTo>
                    <a:lnTo>
                      <a:pt x="18" y="20"/>
                    </a:lnTo>
                    <a:lnTo>
                      <a:pt x="21" y="16"/>
                    </a:lnTo>
                    <a:lnTo>
                      <a:pt x="21" y="13"/>
                    </a:lnTo>
                    <a:lnTo>
                      <a:pt x="21" y="7"/>
                    </a:lnTo>
                    <a:lnTo>
                      <a:pt x="19"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08" name="Freeform 466"/>
              <p:cNvSpPr>
                <a:spLocks/>
              </p:cNvSpPr>
              <p:nvPr/>
            </p:nvSpPr>
            <p:spPr bwMode="auto">
              <a:xfrm>
                <a:off x="1114" y="3671"/>
                <a:ext cx="23" cy="24"/>
              </a:xfrm>
              <a:custGeom>
                <a:avLst/>
                <a:gdLst>
                  <a:gd name="T0" fmla="*/ 19 w 21"/>
                  <a:gd name="T1" fmla="*/ 4 h 23"/>
                  <a:gd name="T2" fmla="*/ 15 w 21"/>
                  <a:gd name="T3" fmla="*/ 2 h 23"/>
                  <a:gd name="T4" fmla="*/ 11 w 21"/>
                  <a:gd name="T5" fmla="*/ 0 h 23"/>
                  <a:gd name="T6" fmla="*/ 8 w 21"/>
                  <a:gd name="T7" fmla="*/ 2 h 23"/>
                  <a:gd name="T8" fmla="*/ 3 w 21"/>
                  <a:gd name="T9" fmla="*/ 4 h 23"/>
                  <a:gd name="T10" fmla="*/ 1 w 21"/>
                  <a:gd name="T11" fmla="*/ 7 h 23"/>
                  <a:gd name="T12" fmla="*/ 0 w 21"/>
                  <a:gd name="T13" fmla="*/ 11 h 23"/>
                  <a:gd name="T14" fmla="*/ 0 w 21"/>
                  <a:gd name="T15" fmla="*/ 17 h 23"/>
                  <a:gd name="T16" fmla="*/ 3 w 21"/>
                  <a:gd name="T17" fmla="*/ 21 h 23"/>
                  <a:gd name="T18" fmla="*/ 8 w 21"/>
                  <a:gd name="T19" fmla="*/ 23 h 23"/>
                  <a:gd name="T20" fmla="*/ 11 w 21"/>
                  <a:gd name="T21" fmla="*/ 24 h 23"/>
                  <a:gd name="T22" fmla="*/ 15 w 21"/>
                  <a:gd name="T23" fmla="*/ 23 h 23"/>
                  <a:gd name="T24" fmla="*/ 19 w 21"/>
                  <a:gd name="T25" fmla="*/ 21 h 23"/>
                  <a:gd name="T26" fmla="*/ 23 w 21"/>
                  <a:gd name="T27" fmla="*/ 17 h 23"/>
                  <a:gd name="T28" fmla="*/ 23 w 21"/>
                  <a:gd name="T29" fmla="*/ 14 h 23"/>
                  <a:gd name="T30" fmla="*/ 23 w 21"/>
                  <a:gd name="T31" fmla="*/ 7 h 23"/>
                  <a:gd name="T32" fmla="*/ 19 w 21"/>
                  <a:gd name="T33" fmla="*/ 4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 h="23">
                    <a:moveTo>
                      <a:pt x="17" y="4"/>
                    </a:moveTo>
                    <a:lnTo>
                      <a:pt x="14" y="2"/>
                    </a:lnTo>
                    <a:lnTo>
                      <a:pt x="10" y="0"/>
                    </a:lnTo>
                    <a:lnTo>
                      <a:pt x="7" y="2"/>
                    </a:lnTo>
                    <a:lnTo>
                      <a:pt x="3" y="4"/>
                    </a:lnTo>
                    <a:lnTo>
                      <a:pt x="1" y="7"/>
                    </a:lnTo>
                    <a:lnTo>
                      <a:pt x="0" y="11"/>
                    </a:lnTo>
                    <a:lnTo>
                      <a:pt x="0" y="16"/>
                    </a:lnTo>
                    <a:lnTo>
                      <a:pt x="3" y="20"/>
                    </a:lnTo>
                    <a:lnTo>
                      <a:pt x="7" y="22"/>
                    </a:lnTo>
                    <a:lnTo>
                      <a:pt x="10" y="23"/>
                    </a:lnTo>
                    <a:lnTo>
                      <a:pt x="14" y="22"/>
                    </a:lnTo>
                    <a:lnTo>
                      <a:pt x="17" y="20"/>
                    </a:lnTo>
                    <a:lnTo>
                      <a:pt x="21" y="16"/>
                    </a:lnTo>
                    <a:lnTo>
                      <a:pt x="21" y="13"/>
                    </a:lnTo>
                    <a:lnTo>
                      <a:pt x="21" y="7"/>
                    </a:lnTo>
                    <a:lnTo>
                      <a:pt x="1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09" name="Freeform 467"/>
              <p:cNvSpPr>
                <a:spLocks/>
              </p:cNvSpPr>
              <p:nvPr/>
            </p:nvSpPr>
            <p:spPr bwMode="auto">
              <a:xfrm>
                <a:off x="1114" y="3580"/>
                <a:ext cx="25" cy="24"/>
              </a:xfrm>
              <a:custGeom>
                <a:avLst/>
                <a:gdLst>
                  <a:gd name="T0" fmla="*/ 21 w 23"/>
                  <a:gd name="T1" fmla="*/ 4 h 23"/>
                  <a:gd name="T2" fmla="*/ 17 w 23"/>
                  <a:gd name="T3" fmla="*/ 2 h 23"/>
                  <a:gd name="T4" fmla="*/ 13 w 23"/>
                  <a:gd name="T5" fmla="*/ 0 h 23"/>
                  <a:gd name="T6" fmla="*/ 8 w 23"/>
                  <a:gd name="T7" fmla="*/ 2 h 23"/>
                  <a:gd name="T8" fmla="*/ 3 w 23"/>
                  <a:gd name="T9" fmla="*/ 4 h 23"/>
                  <a:gd name="T10" fmla="*/ 1 w 23"/>
                  <a:gd name="T11" fmla="*/ 7 h 23"/>
                  <a:gd name="T12" fmla="*/ 0 w 23"/>
                  <a:gd name="T13" fmla="*/ 11 h 23"/>
                  <a:gd name="T14" fmla="*/ 1 w 23"/>
                  <a:gd name="T15" fmla="*/ 17 h 23"/>
                  <a:gd name="T16" fmla="*/ 3 w 23"/>
                  <a:gd name="T17" fmla="*/ 21 h 23"/>
                  <a:gd name="T18" fmla="*/ 8 w 23"/>
                  <a:gd name="T19" fmla="*/ 22 h 23"/>
                  <a:gd name="T20" fmla="*/ 11 w 23"/>
                  <a:gd name="T21" fmla="*/ 24 h 23"/>
                  <a:gd name="T22" fmla="*/ 17 w 23"/>
                  <a:gd name="T23" fmla="*/ 22 h 23"/>
                  <a:gd name="T24" fmla="*/ 21 w 23"/>
                  <a:gd name="T25" fmla="*/ 21 h 23"/>
                  <a:gd name="T26" fmla="*/ 23 w 23"/>
                  <a:gd name="T27" fmla="*/ 17 h 23"/>
                  <a:gd name="T28" fmla="*/ 25 w 23"/>
                  <a:gd name="T29" fmla="*/ 13 h 23"/>
                  <a:gd name="T30" fmla="*/ 23 w 23"/>
                  <a:gd name="T31" fmla="*/ 7 h 23"/>
                  <a:gd name="T32" fmla="*/ 21 w 23"/>
                  <a:gd name="T33" fmla="*/ 4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 h="23">
                    <a:moveTo>
                      <a:pt x="19" y="4"/>
                    </a:moveTo>
                    <a:lnTo>
                      <a:pt x="16" y="2"/>
                    </a:lnTo>
                    <a:lnTo>
                      <a:pt x="12" y="0"/>
                    </a:lnTo>
                    <a:lnTo>
                      <a:pt x="7" y="2"/>
                    </a:lnTo>
                    <a:lnTo>
                      <a:pt x="3" y="4"/>
                    </a:lnTo>
                    <a:lnTo>
                      <a:pt x="1" y="7"/>
                    </a:lnTo>
                    <a:lnTo>
                      <a:pt x="0" y="11"/>
                    </a:lnTo>
                    <a:lnTo>
                      <a:pt x="1" y="16"/>
                    </a:lnTo>
                    <a:lnTo>
                      <a:pt x="3" y="20"/>
                    </a:lnTo>
                    <a:lnTo>
                      <a:pt x="7" y="21"/>
                    </a:lnTo>
                    <a:lnTo>
                      <a:pt x="10" y="23"/>
                    </a:lnTo>
                    <a:lnTo>
                      <a:pt x="16" y="21"/>
                    </a:lnTo>
                    <a:lnTo>
                      <a:pt x="19" y="20"/>
                    </a:lnTo>
                    <a:lnTo>
                      <a:pt x="21" y="16"/>
                    </a:lnTo>
                    <a:lnTo>
                      <a:pt x="23" y="12"/>
                    </a:lnTo>
                    <a:lnTo>
                      <a:pt x="21" y="7"/>
                    </a:lnTo>
                    <a:lnTo>
                      <a:pt x="19"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210" name="Group 502"/>
            <p:cNvGrpSpPr>
              <a:grpSpLocks/>
            </p:cNvGrpSpPr>
            <p:nvPr/>
          </p:nvGrpSpPr>
          <p:grpSpPr bwMode="auto">
            <a:xfrm>
              <a:off x="789284" y="4548595"/>
              <a:ext cx="3552825" cy="687388"/>
              <a:chOff x="4760" y="-1038"/>
              <a:chExt cx="2360" cy="457"/>
            </a:xfrm>
          </p:grpSpPr>
          <p:sp>
            <p:nvSpPr>
              <p:cNvPr id="211" name="Rectangle 481"/>
              <p:cNvSpPr>
                <a:spLocks noChangeArrowheads="1"/>
              </p:cNvSpPr>
              <p:nvPr/>
            </p:nvSpPr>
            <p:spPr bwMode="auto">
              <a:xfrm>
                <a:off x="4760" y="-884"/>
                <a:ext cx="42" cy="30"/>
              </a:xfrm>
              <a:prstGeom prst="rect">
                <a:avLst/>
              </a:prstGeom>
              <a:solidFill>
                <a:srgbClr val="E4F5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212" name="Freeform 482"/>
              <p:cNvSpPr>
                <a:spLocks/>
              </p:cNvSpPr>
              <p:nvPr/>
            </p:nvSpPr>
            <p:spPr bwMode="auto">
              <a:xfrm>
                <a:off x="4814" y="-900"/>
                <a:ext cx="457" cy="62"/>
              </a:xfrm>
              <a:custGeom>
                <a:avLst/>
                <a:gdLst>
                  <a:gd name="T0" fmla="*/ 0 w 457"/>
                  <a:gd name="T1" fmla="*/ 16 h 62"/>
                  <a:gd name="T2" fmla="*/ 0 w 457"/>
                  <a:gd name="T3" fmla="*/ 54 h 62"/>
                  <a:gd name="T4" fmla="*/ 32 w 457"/>
                  <a:gd name="T5" fmla="*/ 62 h 62"/>
                  <a:gd name="T6" fmla="*/ 457 w 457"/>
                  <a:gd name="T7" fmla="*/ 40 h 62"/>
                  <a:gd name="T8" fmla="*/ 453 w 457"/>
                  <a:gd name="T9" fmla="*/ 0 h 62"/>
                  <a:gd name="T10" fmla="*/ 0 w 457"/>
                  <a:gd name="T11" fmla="*/ 16 h 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7" h="62">
                    <a:moveTo>
                      <a:pt x="0" y="16"/>
                    </a:moveTo>
                    <a:lnTo>
                      <a:pt x="0" y="54"/>
                    </a:lnTo>
                    <a:lnTo>
                      <a:pt x="32" y="62"/>
                    </a:lnTo>
                    <a:lnTo>
                      <a:pt x="457" y="40"/>
                    </a:lnTo>
                    <a:lnTo>
                      <a:pt x="453" y="0"/>
                    </a:lnTo>
                    <a:lnTo>
                      <a:pt x="0" y="16"/>
                    </a:lnTo>
                    <a:close/>
                  </a:path>
                </a:pathLst>
              </a:custGeom>
              <a:solidFill>
                <a:srgbClr val="E4F5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13" name="Freeform 483"/>
              <p:cNvSpPr>
                <a:spLocks/>
              </p:cNvSpPr>
              <p:nvPr/>
            </p:nvSpPr>
            <p:spPr bwMode="auto">
              <a:xfrm>
                <a:off x="5323" y="-922"/>
                <a:ext cx="306" cy="54"/>
              </a:xfrm>
              <a:custGeom>
                <a:avLst/>
                <a:gdLst>
                  <a:gd name="T0" fmla="*/ 0 w 306"/>
                  <a:gd name="T1" fmla="*/ 20 h 54"/>
                  <a:gd name="T2" fmla="*/ 0 w 306"/>
                  <a:gd name="T3" fmla="*/ 54 h 54"/>
                  <a:gd name="T4" fmla="*/ 306 w 306"/>
                  <a:gd name="T5" fmla="*/ 0 h 54"/>
                  <a:gd name="T6" fmla="*/ 0 w 306"/>
                  <a:gd name="T7" fmla="*/ 2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6" h="54">
                    <a:moveTo>
                      <a:pt x="0" y="20"/>
                    </a:moveTo>
                    <a:lnTo>
                      <a:pt x="0" y="54"/>
                    </a:lnTo>
                    <a:lnTo>
                      <a:pt x="306" y="0"/>
                    </a:lnTo>
                    <a:lnTo>
                      <a:pt x="0" y="20"/>
                    </a:lnTo>
                    <a:close/>
                  </a:path>
                </a:pathLst>
              </a:custGeom>
              <a:solidFill>
                <a:srgbClr val="E4F5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14" name="Freeform 484"/>
              <p:cNvSpPr>
                <a:spLocks/>
              </p:cNvSpPr>
              <p:nvPr/>
            </p:nvSpPr>
            <p:spPr bwMode="auto">
              <a:xfrm>
                <a:off x="6127" y="-892"/>
                <a:ext cx="110" cy="88"/>
              </a:xfrm>
              <a:custGeom>
                <a:avLst/>
                <a:gdLst>
                  <a:gd name="T0" fmla="*/ 110 w 110"/>
                  <a:gd name="T1" fmla="*/ 0 h 88"/>
                  <a:gd name="T2" fmla="*/ 0 w 110"/>
                  <a:gd name="T3" fmla="*/ 16 h 88"/>
                  <a:gd name="T4" fmla="*/ 0 w 110"/>
                  <a:gd name="T5" fmla="*/ 88 h 88"/>
                  <a:gd name="T6" fmla="*/ 32 w 110"/>
                  <a:gd name="T7" fmla="*/ 88 h 88"/>
                  <a:gd name="T8" fmla="*/ 110 w 110"/>
                  <a:gd name="T9" fmla="*/ 20 h 88"/>
                  <a:gd name="T10" fmla="*/ 110 w 110"/>
                  <a:gd name="T11" fmla="*/ 0 h 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 h="88">
                    <a:moveTo>
                      <a:pt x="110" y="0"/>
                    </a:moveTo>
                    <a:lnTo>
                      <a:pt x="0" y="16"/>
                    </a:lnTo>
                    <a:lnTo>
                      <a:pt x="0" y="88"/>
                    </a:lnTo>
                    <a:lnTo>
                      <a:pt x="32" y="88"/>
                    </a:lnTo>
                    <a:lnTo>
                      <a:pt x="110" y="20"/>
                    </a:lnTo>
                    <a:lnTo>
                      <a:pt x="110" y="0"/>
                    </a:lnTo>
                    <a:close/>
                  </a:path>
                </a:pathLst>
              </a:custGeom>
              <a:solidFill>
                <a:srgbClr val="E4F5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15" name="Freeform 485"/>
              <p:cNvSpPr>
                <a:spLocks/>
              </p:cNvSpPr>
              <p:nvPr/>
            </p:nvSpPr>
            <p:spPr bwMode="auto">
              <a:xfrm>
                <a:off x="5979" y="-870"/>
                <a:ext cx="102" cy="66"/>
              </a:xfrm>
              <a:custGeom>
                <a:avLst/>
                <a:gdLst>
                  <a:gd name="T0" fmla="*/ 0 w 102"/>
                  <a:gd name="T1" fmla="*/ 22 h 66"/>
                  <a:gd name="T2" fmla="*/ 0 w 102"/>
                  <a:gd name="T3" fmla="*/ 66 h 66"/>
                  <a:gd name="T4" fmla="*/ 102 w 102"/>
                  <a:gd name="T5" fmla="*/ 66 h 66"/>
                  <a:gd name="T6" fmla="*/ 102 w 102"/>
                  <a:gd name="T7" fmla="*/ 0 h 66"/>
                  <a:gd name="T8" fmla="*/ 0 w 102"/>
                  <a:gd name="T9" fmla="*/ 22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66">
                    <a:moveTo>
                      <a:pt x="0" y="22"/>
                    </a:moveTo>
                    <a:lnTo>
                      <a:pt x="0" y="66"/>
                    </a:lnTo>
                    <a:lnTo>
                      <a:pt x="102" y="66"/>
                    </a:lnTo>
                    <a:lnTo>
                      <a:pt x="102" y="0"/>
                    </a:lnTo>
                    <a:lnTo>
                      <a:pt x="0" y="22"/>
                    </a:lnTo>
                    <a:close/>
                  </a:path>
                </a:pathLst>
              </a:custGeom>
              <a:solidFill>
                <a:srgbClr val="E4F5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16" name="Freeform 486"/>
              <p:cNvSpPr>
                <a:spLocks/>
              </p:cNvSpPr>
              <p:nvPr/>
            </p:nvSpPr>
            <p:spPr bwMode="auto">
              <a:xfrm>
                <a:off x="5823" y="-848"/>
                <a:ext cx="116" cy="20"/>
              </a:xfrm>
              <a:custGeom>
                <a:avLst/>
                <a:gdLst>
                  <a:gd name="T0" fmla="*/ 0 w 116"/>
                  <a:gd name="T1" fmla="*/ 20 h 20"/>
                  <a:gd name="T2" fmla="*/ 116 w 116"/>
                  <a:gd name="T3" fmla="*/ 20 h 20"/>
                  <a:gd name="T4" fmla="*/ 116 w 116"/>
                  <a:gd name="T5" fmla="*/ 0 h 20"/>
                  <a:gd name="T6" fmla="*/ 0 w 116"/>
                  <a:gd name="T7" fmla="*/ 20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6" h="20">
                    <a:moveTo>
                      <a:pt x="0" y="20"/>
                    </a:moveTo>
                    <a:lnTo>
                      <a:pt x="116" y="20"/>
                    </a:lnTo>
                    <a:lnTo>
                      <a:pt x="116" y="0"/>
                    </a:lnTo>
                    <a:lnTo>
                      <a:pt x="0" y="20"/>
                    </a:lnTo>
                    <a:close/>
                  </a:path>
                </a:pathLst>
              </a:custGeom>
              <a:solidFill>
                <a:srgbClr val="E4F5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17" name="Freeform 487"/>
              <p:cNvSpPr>
                <a:spLocks/>
              </p:cNvSpPr>
              <p:nvPr/>
            </p:nvSpPr>
            <p:spPr bwMode="auto">
              <a:xfrm>
                <a:off x="5331" y="-1028"/>
                <a:ext cx="1122" cy="208"/>
              </a:xfrm>
              <a:custGeom>
                <a:avLst/>
                <a:gdLst>
                  <a:gd name="T0" fmla="*/ 1120 w 1122"/>
                  <a:gd name="T1" fmla="*/ 0 h 208"/>
                  <a:gd name="T2" fmla="*/ 0 w 1122"/>
                  <a:gd name="T3" fmla="*/ 200 h 208"/>
                  <a:gd name="T4" fmla="*/ 2 w 1122"/>
                  <a:gd name="T5" fmla="*/ 208 h 208"/>
                  <a:gd name="T6" fmla="*/ 1122 w 1122"/>
                  <a:gd name="T7" fmla="*/ 10 h 208"/>
                  <a:gd name="T8" fmla="*/ 1120 w 1122"/>
                  <a:gd name="T9" fmla="*/ 0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2" h="208">
                    <a:moveTo>
                      <a:pt x="1120" y="0"/>
                    </a:moveTo>
                    <a:lnTo>
                      <a:pt x="0" y="200"/>
                    </a:lnTo>
                    <a:lnTo>
                      <a:pt x="2" y="208"/>
                    </a:lnTo>
                    <a:lnTo>
                      <a:pt x="1122" y="10"/>
                    </a:lnTo>
                    <a:lnTo>
                      <a:pt x="1120" y="0"/>
                    </a:lnTo>
                    <a:close/>
                  </a:path>
                </a:pathLst>
              </a:custGeom>
              <a:solidFill>
                <a:srgbClr val="E4F5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18" name="Freeform 488"/>
              <p:cNvSpPr>
                <a:spLocks/>
              </p:cNvSpPr>
              <p:nvPr/>
            </p:nvSpPr>
            <p:spPr bwMode="auto">
              <a:xfrm>
                <a:off x="5327" y="-856"/>
                <a:ext cx="80" cy="18"/>
              </a:xfrm>
              <a:custGeom>
                <a:avLst/>
                <a:gdLst>
                  <a:gd name="T0" fmla="*/ 80 w 80"/>
                  <a:gd name="T1" fmla="*/ 0 h 18"/>
                  <a:gd name="T2" fmla="*/ 0 w 80"/>
                  <a:gd name="T3" fmla="*/ 12 h 18"/>
                  <a:gd name="T4" fmla="*/ 2 w 80"/>
                  <a:gd name="T5" fmla="*/ 18 h 18"/>
                  <a:gd name="T6" fmla="*/ 80 w 80"/>
                  <a:gd name="T7" fmla="*/ 6 h 18"/>
                  <a:gd name="T8" fmla="*/ 80 w 80"/>
                  <a:gd name="T9" fmla="*/ 0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18">
                    <a:moveTo>
                      <a:pt x="80" y="0"/>
                    </a:moveTo>
                    <a:lnTo>
                      <a:pt x="0" y="12"/>
                    </a:lnTo>
                    <a:lnTo>
                      <a:pt x="2" y="18"/>
                    </a:lnTo>
                    <a:lnTo>
                      <a:pt x="80" y="6"/>
                    </a:lnTo>
                    <a:lnTo>
                      <a:pt x="80" y="0"/>
                    </a:lnTo>
                    <a:close/>
                  </a:path>
                </a:pathLst>
              </a:custGeom>
              <a:solidFill>
                <a:srgbClr val="E4F5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19" name="Freeform 489"/>
              <p:cNvSpPr>
                <a:spLocks/>
              </p:cNvSpPr>
              <p:nvPr/>
            </p:nvSpPr>
            <p:spPr bwMode="auto">
              <a:xfrm>
                <a:off x="5433" y="-874"/>
                <a:ext cx="78" cy="18"/>
              </a:xfrm>
              <a:custGeom>
                <a:avLst/>
                <a:gdLst>
                  <a:gd name="T0" fmla="*/ 78 w 78"/>
                  <a:gd name="T1" fmla="*/ 0 h 18"/>
                  <a:gd name="T2" fmla="*/ 0 w 78"/>
                  <a:gd name="T3" fmla="*/ 14 h 18"/>
                  <a:gd name="T4" fmla="*/ 0 w 78"/>
                  <a:gd name="T5" fmla="*/ 18 h 18"/>
                  <a:gd name="T6" fmla="*/ 78 w 78"/>
                  <a:gd name="T7" fmla="*/ 6 h 18"/>
                  <a:gd name="T8" fmla="*/ 78 w 78"/>
                  <a:gd name="T9" fmla="*/ 0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18">
                    <a:moveTo>
                      <a:pt x="78" y="0"/>
                    </a:moveTo>
                    <a:lnTo>
                      <a:pt x="0" y="14"/>
                    </a:lnTo>
                    <a:lnTo>
                      <a:pt x="0" y="18"/>
                    </a:lnTo>
                    <a:lnTo>
                      <a:pt x="78" y="6"/>
                    </a:lnTo>
                    <a:lnTo>
                      <a:pt x="78" y="0"/>
                    </a:lnTo>
                    <a:close/>
                  </a:path>
                </a:pathLst>
              </a:custGeom>
              <a:solidFill>
                <a:srgbClr val="E4F5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20" name="Freeform 490"/>
              <p:cNvSpPr>
                <a:spLocks/>
              </p:cNvSpPr>
              <p:nvPr/>
            </p:nvSpPr>
            <p:spPr bwMode="auto">
              <a:xfrm>
                <a:off x="5525" y="-888"/>
                <a:ext cx="80" cy="16"/>
              </a:xfrm>
              <a:custGeom>
                <a:avLst/>
                <a:gdLst>
                  <a:gd name="T0" fmla="*/ 80 w 80"/>
                  <a:gd name="T1" fmla="*/ 0 h 16"/>
                  <a:gd name="T2" fmla="*/ 0 w 80"/>
                  <a:gd name="T3" fmla="*/ 12 h 16"/>
                  <a:gd name="T4" fmla="*/ 0 w 80"/>
                  <a:gd name="T5" fmla="*/ 16 h 16"/>
                  <a:gd name="T6" fmla="*/ 80 w 80"/>
                  <a:gd name="T7" fmla="*/ 4 h 16"/>
                  <a:gd name="T8" fmla="*/ 80 w 80"/>
                  <a:gd name="T9" fmla="*/ 0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16">
                    <a:moveTo>
                      <a:pt x="80" y="0"/>
                    </a:moveTo>
                    <a:lnTo>
                      <a:pt x="0" y="12"/>
                    </a:lnTo>
                    <a:lnTo>
                      <a:pt x="0" y="16"/>
                    </a:lnTo>
                    <a:lnTo>
                      <a:pt x="80" y="4"/>
                    </a:lnTo>
                    <a:lnTo>
                      <a:pt x="80" y="0"/>
                    </a:lnTo>
                    <a:close/>
                  </a:path>
                </a:pathLst>
              </a:custGeom>
              <a:solidFill>
                <a:srgbClr val="E4F5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21" name="Freeform 491"/>
              <p:cNvSpPr>
                <a:spLocks/>
              </p:cNvSpPr>
              <p:nvPr/>
            </p:nvSpPr>
            <p:spPr bwMode="auto">
              <a:xfrm>
                <a:off x="5625" y="-906"/>
                <a:ext cx="80" cy="18"/>
              </a:xfrm>
              <a:custGeom>
                <a:avLst/>
                <a:gdLst>
                  <a:gd name="T0" fmla="*/ 80 w 80"/>
                  <a:gd name="T1" fmla="*/ 0 h 18"/>
                  <a:gd name="T2" fmla="*/ 0 w 80"/>
                  <a:gd name="T3" fmla="*/ 12 h 18"/>
                  <a:gd name="T4" fmla="*/ 2 w 80"/>
                  <a:gd name="T5" fmla="*/ 18 h 18"/>
                  <a:gd name="T6" fmla="*/ 80 w 80"/>
                  <a:gd name="T7" fmla="*/ 6 h 18"/>
                  <a:gd name="T8" fmla="*/ 80 w 80"/>
                  <a:gd name="T9" fmla="*/ 0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18">
                    <a:moveTo>
                      <a:pt x="80" y="0"/>
                    </a:moveTo>
                    <a:lnTo>
                      <a:pt x="0" y="12"/>
                    </a:lnTo>
                    <a:lnTo>
                      <a:pt x="2" y="18"/>
                    </a:lnTo>
                    <a:lnTo>
                      <a:pt x="80" y="6"/>
                    </a:lnTo>
                    <a:lnTo>
                      <a:pt x="80" y="0"/>
                    </a:lnTo>
                    <a:close/>
                  </a:path>
                </a:pathLst>
              </a:custGeom>
              <a:solidFill>
                <a:srgbClr val="E4F5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22" name="Freeform 492"/>
              <p:cNvSpPr>
                <a:spLocks/>
              </p:cNvSpPr>
              <p:nvPr/>
            </p:nvSpPr>
            <p:spPr bwMode="auto">
              <a:xfrm>
                <a:off x="6073" y="-986"/>
                <a:ext cx="80" cy="18"/>
              </a:xfrm>
              <a:custGeom>
                <a:avLst/>
                <a:gdLst>
                  <a:gd name="T0" fmla="*/ 80 w 80"/>
                  <a:gd name="T1" fmla="*/ 0 h 18"/>
                  <a:gd name="T2" fmla="*/ 0 w 80"/>
                  <a:gd name="T3" fmla="*/ 12 h 18"/>
                  <a:gd name="T4" fmla="*/ 2 w 80"/>
                  <a:gd name="T5" fmla="*/ 18 h 18"/>
                  <a:gd name="T6" fmla="*/ 80 w 80"/>
                  <a:gd name="T7" fmla="*/ 6 h 18"/>
                  <a:gd name="T8" fmla="*/ 80 w 80"/>
                  <a:gd name="T9" fmla="*/ 0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18">
                    <a:moveTo>
                      <a:pt x="80" y="0"/>
                    </a:moveTo>
                    <a:lnTo>
                      <a:pt x="0" y="12"/>
                    </a:lnTo>
                    <a:lnTo>
                      <a:pt x="2" y="18"/>
                    </a:lnTo>
                    <a:lnTo>
                      <a:pt x="80" y="6"/>
                    </a:lnTo>
                    <a:lnTo>
                      <a:pt x="80" y="0"/>
                    </a:lnTo>
                    <a:close/>
                  </a:path>
                </a:pathLst>
              </a:custGeom>
              <a:solidFill>
                <a:srgbClr val="E4F5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23" name="Freeform 493"/>
              <p:cNvSpPr>
                <a:spLocks/>
              </p:cNvSpPr>
              <p:nvPr/>
            </p:nvSpPr>
            <p:spPr bwMode="auto">
              <a:xfrm>
                <a:off x="6179" y="-1004"/>
                <a:ext cx="78" cy="18"/>
              </a:xfrm>
              <a:custGeom>
                <a:avLst/>
                <a:gdLst>
                  <a:gd name="T0" fmla="*/ 78 w 78"/>
                  <a:gd name="T1" fmla="*/ 0 h 18"/>
                  <a:gd name="T2" fmla="*/ 0 w 78"/>
                  <a:gd name="T3" fmla="*/ 14 h 18"/>
                  <a:gd name="T4" fmla="*/ 0 w 78"/>
                  <a:gd name="T5" fmla="*/ 18 h 18"/>
                  <a:gd name="T6" fmla="*/ 78 w 78"/>
                  <a:gd name="T7" fmla="*/ 6 h 18"/>
                  <a:gd name="T8" fmla="*/ 78 w 78"/>
                  <a:gd name="T9" fmla="*/ 0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18">
                    <a:moveTo>
                      <a:pt x="78" y="0"/>
                    </a:moveTo>
                    <a:lnTo>
                      <a:pt x="0" y="14"/>
                    </a:lnTo>
                    <a:lnTo>
                      <a:pt x="0" y="18"/>
                    </a:lnTo>
                    <a:lnTo>
                      <a:pt x="78" y="6"/>
                    </a:lnTo>
                    <a:lnTo>
                      <a:pt x="78" y="0"/>
                    </a:lnTo>
                    <a:close/>
                  </a:path>
                </a:pathLst>
              </a:custGeom>
              <a:solidFill>
                <a:srgbClr val="E4F5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24" name="Freeform 494"/>
              <p:cNvSpPr>
                <a:spLocks/>
              </p:cNvSpPr>
              <p:nvPr/>
            </p:nvSpPr>
            <p:spPr bwMode="auto">
              <a:xfrm>
                <a:off x="6271" y="-1022"/>
                <a:ext cx="80" cy="20"/>
              </a:xfrm>
              <a:custGeom>
                <a:avLst/>
                <a:gdLst>
                  <a:gd name="T0" fmla="*/ 78 w 80"/>
                  <a:gd name="T1" fmla="*/ 0 h 20"/>
                  <a:gd name="T2" fmla="*/ 0 w 80"/>
                  <a:gd name="T3" fmla="*/ 14 h 20"/>
                  <a:gd name="T4" fmla="*/ 2 w 80"/>
                  <a:gd name="T5" fmla="*/ 20 h 20"/>
                  <a:gd name="T6" fmla="*/ 80 w 80"/>
                  <a:gd name="T7" fmla="*/ 6 h 20"/>
                  <a:gd name="T8" fmla="*/ 78 w 80"/>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20">
                    <a:moveTo>
                      <a:pt x="78" y="0"/>
                    </a:moveTo>
                    <a:lnTo>
                      <a:pt x="0" y="14"/>
                    </a:lnTo>
                    <a:lnTo>
                      <a:pt x="2" y="20"/>
                    </a:lnTo>
                    <a:lnTo>
                      <a:pt x="80" y="6"/>
                    </a:lnTo>
                    <a:lnTo>
                      <a:pt x="78" y="0"/>
                    </a:lnTo>
                    <a:close/>
                  </a:path>
                </a:pathLst>
              </a:custGeom>
              <a:solidFill>
                <a:srgbClr val="E4F5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25" name="Freeform 495"/>
              <p:cNvSpPr>
                <a:spLocks/>
              </p:cNvSpPr>
              <p:nvPr/>
            </p:nvSpPr>
            <p:spPr bwMode="auto">
              <a:xfrm>
                <a:off x="6371" y="-1038"/>
                <a:ext cx="80" cy="16"/>
              </a:xfrm>
              <a:custGeom>
                <a:avLst/>
                <a:gdLst>
                  <a:gd name="T0" fmla="*/ 80 w 80"/>
                  <a:gd name="T1" fmla="*/ 0 h 16"/>
                  <a:gd name="T2" fmla="*/ 0 w 80"/>
                  <a:gd name="T3" fmla="*/ 12 h 16"/>
                  <a:gd name="T4" fmla="*/ 2 w 80"/>
                  <a:gd name="T5" fmla="*/ 16 h 16"/>
                  <a:gd name="T6" fmla="*/ 80 w 80"/>
                  <a:gd name="T7" fmla="*/ 4 h 16"/>
                  <a:gd name="T8" fmla="*/ 80 w 80"/>
                  <a:gd name="T9" fmla="*/ 0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16">
                    <a:moveTo>
                      <a:pt x="80" y="0"/>
                    </a:moveTo>
                    <a:lnTo>
                      <a:pt x="0" y="12"/>
                    </a:lnTo>
                    <a:lnTo>
                      <a:pt x="2" y="16"/>
                    </a:lnTo>
                    <a:lnTo>
                      <a:pt x="80" y="4"/>
                    </a:lnTo>
                    <a:lnTo>
                      <a:pt x="80" y="0"/>
                    </a:lnTo>
                    <a:close/>
                  </a:path>
                </a:pathLst>
              </a:custGeom>
              <a:solidFill>
                <a:srgbClr val="E4F5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26" name="Freeform 496"/>
              <p:cNvSpPr>
                <a:spLocks/>
              </p:cNvSpPr>
              <p:nvPr/>
            </p:nvSpPr>
            <p:spPr bwMode="auto">
              <a:xfrm>
                <a:off x="6077" y="-946"/>
                <a:ext cx="80" cy="18"/>
              </a:xfrm>
              <a:custGeom>
                <a:avLst/>
                <a:gdLst>
                  <a:gd name="T0" fmla="*/ 80 w 80"/>
                  <a:gd name="T1" fmla="*/ 0 h 18"/>
                  <a:gd name="T2" fmla="*/ 0 w 80"/>
                  <a:gd name="T3" fmla="*/ 12 h 18"/>
                  <a:gd name="T4" fmla="*/ 2 w 80"/>
                  <a:gd name="T5" fmla="*/ 18 h 18"/>
                  <a:gd name="T6" fmla="*/ 80 w 80"/>
                  <a:gd name="T7" fmla="*/ 6 h 18"/>
                  <a:gd name="T8" fmla="*/ 80 w 80"/>
                  <a:gd name="T9" fmla="*/ 0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18">
                    <a:moveTo>
                      <a:pt x="80" y="0"/>
                    </a:moveTo>
                    <a:lnTo>
                      <a:pt x="0" y="12"/>
                    </a:lnTo>
                    <a:lnTo>
                      <a:pt x="2" y="18"/>
                    </a:lnTo>
                    <a:lnTo>
                      <a:pt x="80" y="6"/>
                    </a:lnTo>
                    <a:lnTo>
                      <a:pt x="80" y="0"/>
                    </a:lnTo>
                    <a:close/>
                  </a:path>
                </a:pathLst>
              </a:custGeom>
              <a:solidFill>
                <a:srgbClr val="E4F5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27" name="Freeform 497"/>
              <p:cNvSpPr>
                <a:spLocks/>
              </p:cNvSpPr>
              <p:nvPr/>
            </p:nvSpPr>
            <p:spPr bwMode="auto">
              <a:xfrm>
                <a:off x="6183" y="-966"/>
                <a:ext cx="80" cy="20"/>
              </a:xfrm>
              <a:custGeom>
                <a:avLst/>
                <a:gdLst>
                  <a:gd name="T0" fmla="*/ 78 w 80"/>
                  <a:gd name="T1" fmla="*/ 0 h 20"/>
                  <a:gd name="T2" fmla="*/ 0 w 80"/>
                  <a:gd name="T3" fmla="*/ 14 h 20"/>
                  <a:gd name="T4" fmla="*/ 0 w 80"/>
                  <a:gd name="T5" fmla="*/ 20 h 20"/>
                  <a:gd name="T6" fmla="*/ 80 w 80"/>
                  <a:gd name="T7" fmla="*/ 6 h 20"/>
                  <a:gd name="T8" fmla="*/ 78 w 80"/>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20">
                    <a:moveTo>
                      <a:pt x="78" y="0"/>
                    </a:moveTo>
                    <a:lnTo>
                      <a:pt x="0" y="14"/>
                    </a:lnTo>
                    <a:lnTo>
                      <a:pt x="0" y="20"/>
                    </a:lnTo>
                    <a:lnTo>
                      <a:pt x="80" y="6"/>
                    </a:lnTo>
                    <a:lnTo>
                      <a:pt x="78" y="0"/>
                    </a:lnTo>
                    <a:close/>
                  </a:path>
                </a:pathLst>
              </a:custGeom>
              <a:solidFill>
                <a:srgbClr val="E4F5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28" name="Freeform 498"/>
              <p:cNvSpPr>
                <a:spLocks/>
              </p:cNvSpPr>
              <p:nvPr/>
            </p:nvSpPr>
            <p:spPr bwMode="auto">
              <a:xfrm>
                <a:off x="6275" y="-980"/>
                <a:ext cx="80" cy="18"/>
              </a:xfrm>
              <a:custGeom>
                <a:avLst/>
                <a:gdLst>
                  <a:gd name="T0" fmla="*/ 80 w 80"/>
                  <a:gd name="T1" fmla="*/ 0 h 18"/>
                  <a:gd name="T2" fmla="*/ 0 w 80"/>
                  <a:gd name="T3" fmla="*/ 12 h 18"/>
                  <a:gd name="T4" fmla="*/ 2 w 80"/>
                  <a:gd name="T5" fmla="*/ 18 h 18"/>
                  <a:gd name="T6" fmla="*/ 80 w 80"/>
                  <a:gd name="T7" fmla="*/ 6 h 18"/>
                  <a:gd name="T8" fmla="*/ 80 w 80"/>
                  <a:gd name="T9" fmla="*/ 0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18">
                    <a:moveTo>
                      <a:pt x="80" y="0"/>
                    </a:moveTo>
                    <a:lnTo>
                      <a:pt x="0" y="12"/>
                    </a:lnTo>
                    <a:lnTo>
                      <a:pt x="2" y="18"/>
                    </a:lnTo>
                    <a:lnTo>
                      <a:pt x="80" y="6"/>
                    </a:lnTo>
                    <a:lnTo>
                      <a:pt x="80" y="0"/>
                    </a:lnTo>
                    <a:close/>
                  </a:path>
                </a:pathLst>
              </a:custGeom>
              <a:solidFill>
                <a:srgbClr val="E4F5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29" name="Freeform 499"/>
              <p:cNvSpPr>
                <a:spLocks/>
              </p:cNvSpPr>
              <p:nvPr/>
            </p:nvSpPr>
            <p:spPr bwMode="auto">
              <a:xfrm>
                <a:off x="6375" y="-998"/>
                <a:ext cx="80" cy="18"/>
              </a:xfrm>
              <a:custGeom>
                <a:avLst/>
                <a:gdLst>
                  <a:gd name="T0" fmla="*/ 80 w 80"/>
                  <a:gd name="T1" fmla="*/ 0 h 18"/>
                  <a:gd name="T2" fmla="*/ 0 w 80"/>
                  <a:gd name="T3" fmla="*/ 12 h 18"/>
                  <a:gd name="T4" fmla="*/ 2 w 80"/>
                  <a:gd name="T5" fmla="*/ 18 h 18"/>
                  <a:gd name="T6" fmla="*/ 80 w 80"/>
                  <a:gd name="T7" fmla="*/ 6 h 18"/>
                  <a:gd name="T8" fmla="*/ 80 w 80"/>
                  <a:gd name="T9" fmla="*/ 0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18">
                    <a:moveTo>
                      <a:pt x="80" y="0"/>
                    </a:moveTo>
                    <a:lnTo>
                      <a:pt x="0" y="12"/>
                    </a:lnTo>
                    <a:lnTo>
                      <a:pt x="2" y="18"/>
                    </a:lnTo>
                    <a:lnTo>
                      <a:pt x="80" y="6"/>
                    </a:lnTo>
                    <a:lnTo>
                      <a:pt x="80" y="0"/>
                    </a:lnTo>
                    <a:close/>
                  </a:path>
                </a:pathLst>
              </a:custGeom>
              <a:solidFill>
                <a:srgbClr val="E4F5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30" name="Freeform 500"/>
              <p:cNvSpPr>
                <a:spLocks/>
              </p:cNvSpPr>
              <p:nvPr/>
            </p:nvSpPr>
            <p:spPr bwMode="auto">
              <a:xfrm>
                <a:off x="6371" y="-864"/>
                <a:ext cx="303" cy="271"/>
              </a:xfrm>
              <a:custGeom>
                <a:avLst/>
                <a:gdLst>
                  <a:gd name="T0" fmla="*/ 0 w 303"/>
                  <a:gd name="T1" fmla="*/ 36 h 271"/>
                  <a:gd name="T2" fmla="*/ 22 w 303"/>
                  <a:gd name="T3" fmla="*/ 233 h 271"/>
                  <a:gd name="T4" fmla="*/ 303 w 303"/>
                  <a:gd name="T5" fmla="*/ 271 h 271"/>
                  <a:gd name="T6" fmla="*/ 293 w 303"/>
                  <a:gd name="T7" fmla="*/ 36 h 271"/>
                  <a:gd name="T8" fmla="*/ 293 w 303"/>
                  <a:gd name="T9" fmla="*/ 30 h 271"/>
                  <a:gd name="T10" fmla="*/ 293 w 303"/>
                  <a:gd name="T11" fmla="*/ 24 h 271"/>
                  <a:gd name="T12" fmla="*/ 289 w 303"/>
                  <a:gd name="T13" fmla="*/ 18 h 271"/>
                  <a:gd name="T14" fmla="*/ 283 w 303"/>
                  <a:gd name="T15" fmla="*/ 12 h 271"/>
                  <a:gd name="T16" fmla="*/ 273 w 303"/>
                  <a:gd name="T17" fmla="*/ 6 h 271"/>
                  <a:gd name="T18" fmla="*/ 257 w 303"/>
                  <a:gd name="T19" fmla="*/ 2 h 271"/>
                  <a:gd name="T20" fmla="*/ 235 w 303"/>
                  <a:gd name="T21" fmla="*/ 0 h 271"/>
                  <a:gd name="T22" fmla="*/ 48 w 303"/>
                  <a:gd name="T23" fmla="*/ 0 h 271"/>
                  <a:gd name="T24" fmla="*/ 40 w 303"/>
                  <a:gd name="T25" fmla="*/ 0 h 271"/>
                  <a:gd name="T26" fmla="*/ 32 w 303"/>
                  <a:gd name="T27" fmla="*/ 0 h 271"/>
                  <a:gd name="T28" fmla="*/ 22 w 303"/>
                  <a:gd name="T29" fmla="*/ 2 h 271"/>
                  <a:gd name="T30" fmla="*/ 14 w 303"/>
                  <a:gd name="T31" fmla="*/ 6 h 271"/>
                  <a:gd name="T32" fmla="*/ 6 w 303"/>
                  <a:gd name="T33" fmla="*/ 14 h 271"/>
                  <a:gd name="T34" fmla="*/ 2 w 303"/>
                  <a:gd name="T35" fmla="*/ 22 h 271"/>
                  <a:gd name="T36" fmla="*/ 0 w 303"/>
                  <a:gd name="T37" fmla="*/ 30 h 271"/>
                  <a:gd name="T38" fmla="*/ 0 w 303"/>
                  <a:gd name="T39" fmla="*/ 36 h 2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03" h="271">
                    <a:moveTo>
                      <a:pt x="0" y="36"/>
                    </a:moveTo>
                    <a:lnTo>
                      <a:pt x="22" y="233"/>
                    </a:lnTo>
                    <a:lnTo>
                      <a:pt x="303" y="271"/>
                    </a:lnTo>
                    <a:lnTo>
                      <a:pt x="293" y="36"/>
                    </a:lnTo>
                    <a:lnTo>
                      <a:pt x="293" y="30"/>
                    </a:lnTo>
                    <a:lnTo>
                      <a:pt x="293" y="24"/>
                    </a:lnTo>
                    <a:lnTo>
                      <a:pt x="289" y="18"/>
                    </a:lnTo>
                    <a:lnTo>
                      <a:pt x="283" y="12"/>
                    </a:lnTo>
                    <a:lnTo>
                      <a:pt x="273" y="6"/>
                    </a:lnTo>
                    <a:lnTo>
                      <a:pt x="257" y="2"/>
                    </a:lnTo>
                    <a:lnTo>
                      <a:pt x="235" y="0"/>
                    </a:lnTo>
                    <a:lnTo>
                      <a:pt x="48" y="0"/>
                    </a:lnTo>
                    <a:lnTo>
                      <a:pt x="40" y="0"/>
                    </a:lnTo>
                    <a:lnTo>
                      <a:pt x="32" y="0"/>
                    </a:lnTo>
                    <a:lnTo>
                      <a:pt x="22" y="2"/>
                    </a:lnTo>
                    <a:lnTo>
                      <a:pt x="14" y="6"/>
                    </a:lnTo>
                    <a:lnTo>
                      <a:pt x="6" y="14"/>
                    </a:lnTo>
                    <a:lnTo>
                      <a:pt x="2" y="22"/>
                    </a:lnTo>
                    <a:lnTo>
                      <a:pt x="0" y="30"/>
                    </a:lnTo>
                    <a:lnTo>
                      <a:pt x="0" y="36"/>
                    </a:lnTo>
                    <a:close/>
                  </a:path>
                </a:pathLst>
              </a:custGeom>
              <a:solidFill>
                <a:srgbClr val="E4F5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31" name="Freeform 501"/>
              <p:cNvSpPr>
                <a:spLocks/>
              </p:cNvSpPr>
              <p:nvPr/>
            </p:nvSpPr>
            <p:spPr bwMode="auto">
              <a:xfrm>
                <a:off x="6866" y="-844"/>
                <a:ext cx="254" cy="263"/>
              </a:xfrm>
              <a:custGeom>
                <a:avLst/>
                <a:gdLst>
                  <a:gd name="T0" fmla="*/ 0 w 254"/>
                  <a:gd name="T1" fmla="*/ 18 h 263"/>
                  <a:gd name="T2" fmla="*/ 16 w 254"/>
                  <a:gd name="T3" fmla="*/ 223 h 263"/>
                  <a:gd name="T4" fmla="*/ 254 w 254"/>
                  <a:gd name="T5" fmla="*/ 263 h 263"/>
                  <a:gd name="T6" fmla="*/ 254 w 254"/>
                  <a:gd name="T7" fmla="*/ 28 h 263"/>
                  <a:gd name="T8" fmla="*/ 252 w 254"/>
                  <a:gd name="T9" fmla="*/ 24 h 263"/>
                  <a:gd name="T10" fmla="*/ 246 w 254"/>
                  <a:gd name="T11" fmla="*/ 14 h 263"/>
                  <a:gd name="T12" fmla="*/ 242 w 254"/>
                  <a:gd name="T13" fmla="*/ 10 h 263"/>
                  <a:gd name="T14" fmla="*/ 236 w 254"/>
                  <a:gd name="T15" fmla="*/ 6 h 263"/>
                  <a:gd name="T16" fmla="*/ 228 w 254"/>
                  <a:gd name="T17" fmla="*/ 2 h 263"/>
                  <a:gd name="T18" fmla="*/ 220 w 254"/>
                  <a:gd name="T19" fmla="*/ 0 h 263"/>
                  <a:gd name="T20" fmla="*/ 26 w 254"/>
                  <a:gd name="T21" fmla="*/ 0 h 263"/>
                  <a:gd name="T22" fmla="*/ 12 w 254"/>
                  <a:gd name="T23" fmla="*/ 2 h 263"/>
                  <a:gd name="T24" fmla="*/ 4 w 254"/>
                  <a:gd name="T25" fmla="*/ 4 h 263"/>
                  <a:gd name="T26" fmla="*/ 0 w 254"/>
                  <a:gd name="T27" fmla="*/ 6 h 263"/>
                  <a:gd name="T28" fmla="*/ 0 w 254"/>
                  <a:gd name="T29" fmla="*/ 10 h 263"/>
                  <a:gd name="T30" fmla="*/ 0 w 254"/>
                  <a:gd name="T31" fmla="*/ 18 h 2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4" h="263">
                    <a:moveTo>
                      <a:pt x="0" y="18"/>
                    </a:moveTo>
                    <a:lnTo>
                      <a:pt x="16" y="223"/>
                    </a:lnTo>
                    <a:lnTo>
                      <a:pt x="254" y="263"/>
                    </a:lnTo>
                    <a:lnTo>
                      <a:pt x="254" y="28"/>
                    </a:lnTo>
                    <a:lnTo>
                      <a:pt x="252" y="24"/>
                    </a:lnTo>
                    <a:lnTo>
                      <a:pt x="246" y="14"/>
                    </a:lnTo>
                    <a:lnTo>
                      <a:pt x="242" y="10"/>
                    </a:lnTo>
                    <a:lnTo>
                      <a:pt x="236" y="6"/>
                    </a:lnTo>
                    <a:lnTo>
                      <a:pt x="228" y="2"/>
                    </a:lnTo>
                    <a:lnTo>
                      <a:pt x="220" y="0"/>
                    </a:lnTo>
                    <a:lnTo>
                      <a:pt x="26" y="0"/>
                    </a:lnTo>
                    <a:lnTo>
                      <a:pt x="12" y="2"/>
                    </a:lnTo>
                    <a:lnTo>
                      <a:pt x="4" y="4"/>
                    </a:lnTo>
                    <a:lnTo>
                      <a:pt x="0" y="6"/>
                    </a:lnTo>
                    <a:lnTo>
                      <a:pt x="0" y="10"/>
                    </a:lnTo>
                    <a:lnTo>
                      <a:pt x="0" y="18"/>
                    </a:lnTo>
                    <a:close/>
                  </a:path>
                </a:pathLst>
              </a:custGeom>
              <a:solidFill>
                <a:srgbClr val="E4F5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232" name="Group 552"/>
            <p:cNvGrpSpPr>
              <a:grpSpLocks/>
            </p:cNvGrpSpPr>
            <p:nvPr/>
          </p:nvGrpSpPr>
          <p:grpSpPr bwMode="auto">
            <a:xfrm>
              <a:off x="633709" y="5259795"/>
              <a:ext cx="3330575" cy="325438"/>
              <a:chOff x="481" y="3186"/>
              <a:chExt cx="2098" cy="205"/>
            </a:xfrm>
          </p:grpSpPr>
          <p:grpSp>
            <p:nvGrpSpPr>
              <p:cNvPr id="233" name="Group 505"/>
              <p:cNvGrpSpPr>
                <a:grpSpLocks/>
              </p:cNvGrpSpPr>
              <p:nvPr/>
            </p:nvGrpSpPr>
            <p:grpSpPr bwMode="auto">
              <a:xfrm>
                <a:off x="481" y="3186"/>
                <a:ext cx="1538" cy="205"/>
                <a:chOff x="481" y="3186"/>
                <a:chExt cx="1538" cy="205"/>
              </a:xfrm>
            </p:grpSpPr>
            <p:sp>
              <p:nvSpPr>
                <p:cNvPr id="238" name="Rectangle 428"/>
                <p:cNvSpPr>
                  <a:spLocks noChangeArrowheads="1"/>
                </p:cNvSpPr>
                <p:nvPr/>
              </p:nvSpPr>
              <p:spPr bwMode="auto">
                <a:xfrm>
                  <a:off x="1448" y="3190"/>
                  <a:ext cx="105" cy="138"/>
                </a:xfrm>
                <a:prstGeom prst="rect">
                  <a:avLst/>
                </a:prstGeom>
                <a:solidFill>
                  <a:srgbClr val="A01D21"/>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239" name="Rectangle 429"/>
                <p:cNvSpPr>
                  <a:spLocks noChangeArrowheads="1"/>
                </p:cNvSpPr>
                <p:nvPr/>
              </p:nvSpPr>
              <p:spPr bwMode="auto">
                <a:xfrm>
                  <a:off x="1553" y="3328"/>
                  <a:ext cx="266" cy="63"/>
                </a:xfrm>
                <a:prstGeom prst="rect">
                  <a:avLst/>
                </a:prstGeom>
                <a:solidFill>
                  <a:srgbClr val="A01D21"/>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240" name="Rectangle 430"/>
                <p:cNvSpPr>
                  <a:spLocks noChangeArrowheads="1"/>
                </p:cNvSpPr>
                <p:nvPr/>
              </p:nvSpPr>
              <p:spPr bwMode="auto">
                <a:xfrm>
                  <a:off x="1819" y="3190"/>
                  <a:ext cx="95" cy="138"/>
                </a:xfrm>
                <a:prstGeom prst="rect">
                  <a:avLst/>
                </a:prstGeom>
                <a:solidFill>
                  <a:srgbClr val="A01D21"/>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241" name="Rectangle 431"/>
                <p:cNvSpPr>
                  <a:spLocks noChangeArrowheads="1"/>
                </p:cNvSpPr>
                <p:nvPr/>
              </p:nvSpPr>
              <p:spPr bwMode="auto">
                <a:xfrm>
                  <a:off x="946" y="3192"/>
                  <a:ext cx="105" cy="140"/>
                </a:xfrm>
                <a:prstGeom prst="rect">
                  <a:avLst/>
                </a:prstGeom>
                <a:solidFill>
                  <a:srgbClr val="A01D21"/>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242" name="Rectangle 432"/>
                <p:cNvSpPr>
                  <a:spLocks noChangeArrowheads="1"/>
                </p:cNvSpPr>
                <p:nvPr/>
              </p:nvSpPr>
              <p:spPr bwMode="auto">
                <a:xfrm>
                  <a:off x="1051" y="3326"/>
                  <a:ext cx="270" cy="63"/>
                </a:xfrm>
                <a:prstGeom prst="rect">
                  <a:avLst/>
                </a:prstGeom>
                <a:solidFill>
                  <a:srgbClr val="A01D21"/>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243" name="Rectangle 433"/>
                <p:cNvSpPr>
                  <a:spLocks noChangeArrowheads="1"/>
                </p:cNvSpPr>
                <p:nvPr/>
              </p:nvSpPr>
              <p:spPr bwMode="auto">
                <a:xfrm>
                  <a:off x="1321" y="3186"/>
                  <a:ext cx="94" cy="140"/>
                </a:xfrm>
                <a:prstGeom prst="rect">
                  <a:avLst/>
                </a:prstGeom>
                <a:solidFill>
                  <a:srgbClr val="A01D21"/>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244" name="Rectangle 434"/>
                <p:cNvSpPr>
                  <a:spLocks noChangeArrowheads="1"/>
                </p:cNvSpPr>
                <p:nvPr/>
              </p:nvSpPr>
              <p:spPr bwMode="auto">
                <a:xfrm>
                  <a:off x="481" y="3193"/>
                  <a:ext cx="98" cy="136"/>
                </a:xfrm>
                <a:prstGeom prst="rect">
                  <a:avLst/>
                </a:prstGeom>
                <a:solidFill>
                  <a:srgbClr val="A01D21"/>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245" name="Rectangle 435"/>
                <p:cNvSpPr>
                  <a:spLocks noChangeArrowheads="1"/>
                </p:cNvSpPr>
                <p:nvPr/>
              </p:nvSpPr>
              <p:spPr bwMode="auto">
                <a:xfrm>
                  <a:off x="577" y="3329"/>
                  <a:ext cx="253" cy="60"/>
                </a:xfrm>
                <a:prstGeom prst="rect">
                  <a:avLst/>
                </a:prstGeom>
                <a:solidFill>
                  <a:srgbClr val="A01D21"/>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246" name="Rectangle 436"/>
                <p:cNvSpPr>
                  <a:spLocks noChangeArrowheads="1"/>
                </p:cNvSpPr>
                <p:nvPr/>
              </p:nvSpPr>
              <p:spPr bwMode="auto">
                <a:xfrm>
                  <a:off x="830" y="3193"/>
                  <a:ext cx="89" cy="136"/>
                </a:xfrm>
                <a:prstGeom prst="rect">
                  <a:avLst/>
                </a:prstGeom>
                <a:solidFill>
                  <a:srgbClr val="A01D21"/>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247" name="Rectangle 437"/>
                <p:cNvSpPr>
                  <a:spLocks noChangeArrowheads="1"/>
                </p:cNvSpPr>
                <p:nvPr/>
              </p:nvSpPr>
              <p:spPr bwMode="auto">
                <a:xfrm>
                  <a:off x="1914" y="3190"/>
                  <a:ext cx="105" cy="138"/>
                </a:xfrm>
                <a:prstGeom prst="rect">
                  <a:avLst/>
                </a:prstGeom>
                <a:solidFill>
                  <a:srgbClr val="A01D21"/>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grpSp>
          <p:sp>
            <p:nvSpPr>
              <p:cNvPr id="234" name="Rectangle 530"/>
              <p:cNvSpPr>
                <a:spLocks noChangeArrowheads="1"/>
              </p:cNvSpPr>
              <p:nvPr/>
            </p:nvSpPr>
            <p:spPr bwMode="auto">
              <a:xfrm>
                <a:off x="2008" y="3190"/>
                <a:ext cx="105" cy="138"/>
              </a:xfrm>
              <a:prstGeom prst="rect">
                <a:avLst/>
              </a:prstGeom>
              <a:solidFill>
                <a:srgbClr val="A01D21"/>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235" name="Rectangle 531"/>
              <p:cNvSpPr>
                <a:spLocks noChangeArrowheads="1"/>
              </p:cNvSpPr>
              <p:nvPr/>
            </p:nvSpPr>
            <p:spPr bwMode="auto">
              <a:xfrm>
                <a:off x="2113" y="3328"/>
                <a:ext cx="266" cy="63"/>
              </a:xfrm>
              <a:prstGeom prst="rect">
                <a:avLst/>
              </a:prstGeom>
              <a:solidFill>
                <a:srgbClr val="A01D21"/>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236" name="Rectangle 532"/>
              <p:cNvSpPr>
                <a:spLocks noChangeArrowheads="1"/>
              </p:cNvSpPr>
              <p:nvPr/>
            </p:nvSpPr>
            <p:spPr bwMode="auto">
              <a:xfrm>
                <a:off x="2379" y="3190"/>
                <a:ext cx="95" cy="138"/>
              </a:xfrm>
              <a:prstGeom prst="rect">
                <a:avLst/>
              </a:prstGeom>
              <a:solidFill>
                <a:srgbClr val="A01D21"/>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237" name="Rectangle 539"/>
              <p:cNvSpPr>
                <a:spLocks noChangeArrowheads="1"/>
              </p:cNvSpPr>
              <p:nvPr/>
            </p:nvSpPr>
            <p:spPr bwMode="auto">
              <a:xfrm>
                <a:off x="2474" y="3190"/>
                <a:ext cx="105" cy="138"/>
              </a:xfrm>
              <a:prstGeom prst="rect">
                <a:avLst/>
              </a:prstGeom>
              <a:solidFill>
                <a:srgbClr val="A01D21"/>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grpSp>
        <p:grpSp>
          <p:nvGrpSpPr>
            <p:cNvPr id="248" name="Group 551"/>
            <p:cNvGrpSpPr>
              <a:grpSpLocks/>
            </p:cNvGrpSpPr>
            <p:nvPr/>
          </p:nvGrpSpPr>
          <p:grpSpPr bwMode="auto">
            <a:xfrm>
              <a:off x="633709" y="5262970"/>
              <a:ext cx="3333750" cy="328613"/>
              <a:chOff x="481" y="3188"/>
              <a:chExt cx="2100" cy="207"/>
            </a:xfrm>
          </p:grpSpPr>
          <p:grpSp>
            <p:nvGrpSpPr>
              <p:cNvPr id="249" name="Group 506"/>
              <p:cNvGrpSpPr>
                <a:grpSpLocks/>
              </p:cNvGrpSpPr>
              <p:nvPr/>
            </p:nvGrpSpPr>
            <p:grpSpPr bwMode="auto">
              <a:xfrm>
                <a:off x="481" y="3188"/>
                <a:ext cx="1540" cy="203"/>
                <a:chOff x="481" y="3188"/>
                <a:chExt cx="1540" cy="203"/>
              </a:xfrm>
            </p:grpSpPr>
            <p:sp>
              <p:nvSpPr>
                <p:cNvPr id="254" name="Rectangle 409"/>
                <p:cNvSpPr>
                  <a:spLocks noChangeArrowheads="1"/>
                </p:cNvSpPr>
                <p:nvPr/>
              </p:nvSpPr>
              <p:spPr bwMode="auto">
                <a:xfrm>
                  <a:off x="1555" y="3190"/>
                  <a:ext cx="266" cy="138"/>
                </a:xfrm>
                <a:prstGeom prst="rect">
                  <a:avLst/>
                </a:prstGeom>
                <a:solidFill>
                  <a:srgbClr val="9ACA3C"/>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255" name="Rectangle 410"/>
                <p:cNvSpPr>
                  <a:spLocks noChangeArrowheads="1"/>
                </p:cNvSpPr>
                <p:nvPr/>
              </p:nvSpPr>
              <p:spPr bwMode="auto">
                <a:xfrm>
                  <a:off x="1450" y="3328"/>
                  <a:ext cx="105" cy="63"/>
                </a:xfrm>
                <a:prstGeom prst="rect">
                  <a:avLst/>
                </a:prstGeom>
                <a:solidFill>
                  <a:srgbClr val="9ACA3C"/>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256" name="Rectangle 411"/>
                <p:cNvSpPr>
                  <a:spLocks noChangeArrowheads="1"/>
                </p:cNvSpPr>
                <p:nvPr/>
              </p:nvSpPr>
              <p:spPr bwMode="auto">
                <a:xfrm>
                  <a:off x="1821" y="3328"/>
                  <a:ext cx="95" cy="63"/>
                </a:xfrm>
                <a:prstGeom prst="rect">
                  <a:avLst/>
                </a:prstGeom>
                <a:solidFill>
                  <a:srgbClr val="9ACA3C"/>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257" name="Rectangle 413"/>
                <p:cNvSpPr>
                  <a:spLocks noChangeArrowheads="1"/>
                </p:cNvSpPr>
                <p:nvPr/>
              </p:nvSpPr>
              <p:spPr bwMode="auto">
                <a:xfrm>
                  <a:off x="1053" y="3188"/>
                  <a:ext cx="270" cy="138"/>
                </a:xfrm>
                <a:prstGeom prst="rect">
                  <a:avLst/>
                </a:prstGeom>
                <a:solidFill>
                  <a:srgbClr val="9ACA3C"/>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258" name="Rectangle 414"/>
                <p:cNvSpPr>
                  <a:spLocks noChangeArrowheads="1"/>
                </p:cNvSpPr>
                <p:nvPr/>
              </p:nvSpPr>
              <p:spPr bwMode="auto">
                <a:xfrm>
                  <a:off x="948" y="3326"/>
                  <a:ext cx="105" cy="63"/>
                </a:xfrm>
                <a:prstGeom prst="rect">
                  <a:avLst/>
                </a:prstGeom>
                <a:solidFill>
                  <a:srgbClr val="9ACA3C"/>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259" name="Rectangle 415"/>
                <p:cNvSpPr>
                  <a:spLocks noChangeArrowheads="1"/>
                </p:cNvSpPr>
                <p:nvPr/>
              </p:nvSpPr>
              <p:spPr bwMode="auto">
                <a:xfrm>
                  <a:off x="1323" y="3326"/>
                  <a:ext cx="94" cy="63"/>
                </a:xfrm>
                <a:prstGeom prst="rect">
                  <a:avLst/>
                </a:prstGeom>
                <a:solidFill>
                  <a:srgbClr val="9ACA3C"/>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260" name="Rectangle 417"/>
                <p:cNvSpPr>
                  <a:spLocks noChangeArrowheads="1"/>
                </p:cNvSpPr>
                <p:nvPr/>
              </p:nvSpPr>
              <p:spPr bwMode="auto">
                <a:xfrm>
                  <a:off x="579" y="3193"/>
                  <a:ext cx="253" cy="136"/>
                </a:xfrm>
                <a:prstGeom prst="rect">
                  <a:avLst/>
                </a:prstGeom>
                <a:solidFill>
                  <a:srgbClr val="9ACA3C"/>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261" name="Rectangle 418"/>
                <p:cNvSpPr>
                  <a:spLocks noChangeArrowheads="1"/>
                </p:cNvSpPr>
                <p:nvPr/>
              </p:nvSpPr>
              <p:spPr bwMode="auto">
                <a:xfrm>
                  <a:off x="481" y="3329"/>
                  <a:ext cx="98" cy="60"/>
                </a:xfrm>
                <a:prstGeom prst="rect">
                  <a:avLst/>
                </a:prstGeom>
                <a:solidFill>
                  <a:srgbClr val="9ACA3C"/>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262" name="Rectangle 419"/>
                <p:cNvSpPr>
                  <a:spLocks noChangeArrowheads="1"/>
                </p:cNvSpPr>
                <p:nvPr/>
              </p:nvSpPr>
              <p:spPr bwMode="auto">
                <a:xfrm>
                  <a:off x="832" y="3329"/>
                  <a:ext cx="89" cy="60"/>
                </a:xfrm>
                <a:prstGeom prst="rect">
                  <a:avLst/>
                </a:prstGeom>
                <a:solidFill>
                  <a:srgbClr val="9ACA3C"/>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263" name="Rectangle 420"/>
                <p:cNvSpPr>
                  <a:spLocks noChangeArrowheads="1"/>
                </p:cNvSpPr>
                <p:nvPr/>
              </p:nvSpPr>
              <p:spPr bwMode="auto">
                <a:xfrm>
                  <a:off x="1916" y="3327"/>
                  <a:ext cx="105" cy="64"/>
                </a:xfrm>
                <a:prstGeom prst="rect">
                  <a:avLst/>
                </a:prstGeom>
                <a:solidFill>
                  <a:srgbClr val="9ACA3C"/>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grpSp>
          <p:sp>
            <p:nvSpPr>
              <p:cNvPr id="250" name="Rectangle 541"/>
              <p:cNvSpPr>
                <a:spLocks noChangeArrowheads="1"/>
              </p:cNvSpPr>
              <p:nvPr/>
            </p:nvSpPr>
            <p:spPr bwMode="auto">
              <a:xfrm>
                <a:off x="2115" y="3190"/>
                <a:ext cx="266" cy="138"/>
              </a:xfrm>
              <a:prstGeom prst="rect">
                <a:avLst/>
              </a:prstGeom>
              <a:solidFill>
                <a:srgbClr val="9ACA3C"/>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251" name="Rectangle 542"/>
              <p:cNvSpPr>
                <a:spLocks noChangeArrowheads="1"/>
              </p:cNvSpPr>
              <p:nvPr/>
            </p:nvSpPr>
            <p:spPr bwMode="auto">
              <a:xfrm>
                <a:off x="2010" y="3328"/>
                <a:ext cx="105" cy="63"/>
              </a:xfrm>
              <a:prstGeom prst="rect">
                <a:avLst/>
              </a:prstGeom>
              <a:solidFill>
                <a:srgbClr val="9ACA3C"/>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252" name="Rectangle 543"/>
              <p:cNvSpPr>
                <a:spLocks noChangeArrowheads="1"/>
              </p:cNvSpPr>
              <p:nvPr/>
            </p:nvSpPr>
            <p:spPr bwMode="auto">
              <a:xfrm>
                <a:off x="2381" y="3332"/>
                <a:ext cx="95" cy="63"/>
              </a:xfrm>
              <a:prstGeom prst="rect">
                <a:avLst/>
              </a:prstGeom>
              <a:solidFill>
                <a:srgbClr val="9ACA3C"/>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253" name="Rectangle 550"/>
              <p:cNvSpPr>
                <a:spLocks noChangeArrowheads="1"/>
              </p:cNvSpPr>
              <p:nvPr/>
            </p:nvSpPr>
            <p:spPr bwMode="auto">
              <a:xfrm>
                <a:off x="2476" y="3331"/>
                <a:ext cx="105" cy="64"/>
              </a:xfrm>
              <a:prstGeom prst="rect">
                <a:avLst/>
              </a:prstGeom>
              <a:solidFill>
                <a:srgbClr val="9ACA3C"/>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grpSp>
      </p:grpSp>
      <p:sp>
        <p:nvSpPr>
          <p:cNvPr id="265" name="Slide Number Placeholder 264"/>
          <p:cNvSpPr>
            <a:spLocks noGrp="1"/>
          </p:cNvSpPr>
          <p:nvPr>
            <p:ph type="sldNum" sz="quarter" idx="12"/>
          </p:nvPr>
        </p:nvSpPr>
        <p:spPr>
          <a:xfrm>
            <a:off x="8584558" y="6430293"/>
            <a:ext cx="548640" cy="396240"/>
          </a:xfrm>
        </p:spPr>
        <p:txBody>
          <a:bodyPr/>
          <a:lstStyle/>
          <a:p>
            <a:fld id="{E7D98B81-955B-6841-9747-E03BBBCFB43B}" type="slidenum">
              <a:rPr lang="en-US" smtClean="0"/>
              <a:t>42</a:t>
            </a:fld>
            <a:endParaRPr lang="en-US"/>
          </a:p>
        </p:txBody>
      </p:sp>
      <p:pic>
        <p:nvPicPr>
          <p:cNvPr id="3" name="Picture 2" descr="passenger_vehic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5371" y="3961741"/>
            <a:ext cx="4121650" cy="1753894"/>
          </a:xfrm>
          <a:prstGeom prst="rect">
            <a:avLst/>
          </a:prstGeom>
        </p:spPr>
      </p:pic>
    </p:spTree>
    <p:extLst>
      <p:ext uri="{BB962C8B-B14F-4D97-AF65-F5344CB8AC3E}">
        <p14:creationId xmlns:p14="http://schemas.microsoft.com/office/powerpoint/2010/main" val="37697169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1143000"/>
          </a:xfrm>
        </p:spPr>
        <p:txBody>
          <a:bodyPr/>
          <a:lstStyle/>
          <a:p>
            <a:r>
              <a:rPr lang="en-US" sz="3600" dirty="0" smtClean="0"/>
              <a:t>Research Motivation</a:t>
            </a:r>
            <a:endParaRPr lang="en-US" sz="3600" dirty="0"/>
          </a:p>
        </p:txBody>
      </p:sp>
      <p:sp>
        <p:nvSpPr>
          <p:cNvPr id="3" name="Content Placeholder 2"/>
          <p:cNvSpPr>
            <a:spLocks noGrp="1"/>
          </p:cNvSpPr>
          <p:nvPr>
            <p:ph idx="1"/>
          </p:nvPr>
        </p:nvSpPr>
        <p:spPr>
          <a:xfrm>
            <a:off x="457200" y="1143000"/>
            <a:ext cx="7620000" cy="5257800"/>
          </a:xfrm>
        </p:spPr>
        <p:txBody>
          <a:bodyPr>
            <a:normAutofit/>
          </a:bodyPr>
          <a:lstStyle/>
          <a:p>
            <a:pPr>
              <a:buFont typeface="Wingdings" charset="2"/>
              <a:buChar char="§"/>
            </a:pPr>
            <a:r>
              <a:rPr lang="en-US" sz="3200" dirty="0" smtClean="0"/>
              <a:t>Minimize GHG emissions in the transportation sector</a:t>
            </a:r>
          </a:p>
          <a:p>
            <a:endParaRPr lang="en-US" sz="2400" dirty="0"/>
          </a:p>
          <a:p>
            <a:pPr marL="114300" indent="0">
              <a:buNone/>
            </a:pPr>
            <a:r>
              <a:rPr lang="en-US" sz="2800" b="1" dirty="0" smtClean="0">
                <a:solidFill>
                  <a:schemeClr val="accent2">
                    <a:lumMod val="50000"/>
                  </a:schemeClr>
                </a:solidFill>
              </a:rPr>
              <a:t>Sources </a:t>
            </a:r>
            <a:r>
              <a:rPr lang="en-US" sz="2800" b="1" dirty="0">
                <a:solidFill>
                  <a:schemeClr val="accent2">
                    <a:lumMod val="50000"/>
                  </a:schemeClr>
                </a:solidFill>
              </a:rPr>
              <a:t>of emissions in the transportation sector:</a:t>
            </a:r>
          </a:p>
          <a:p>
            <a:pPr lvl="1"/>
            <a:r>
              <a:rPr lang="en-US" sz="2400" dirty="0" smtClean="0"/>
              <a:t>Vehicle emissions</a:t>
            </a:r>
          </a:p>
          <a:p>
            <a:pPr lvl="2"/>
            <a:r>
              <a:rPr lang="en-US" sz="2400" dirty="0" smtClean="0"/>
              <a:t>Vehicle type</a:t>
            </a:r>
          </a:p>
          <a:p>
            <a:pPr lvl="2"/>
            <a:r>
              <a:rPr lang="en-US" sz="2400" dirty="0" smtClean="0"/>
              <a:t>Road surface condition (roughness)</a:t>
            </a:r>
          </a:p>
          <a:p>
            <a:pPr lvl="1"/>
            <a:r>
              <a:rPr lang="en-US" sz="2400" dirty="0" smtClean="0"/>
              <a:t>Agency Maintenance and Rehabilitation (M&amp;R)</a:t>
            </a:r>
          </a:p>
          <a:p>
            <a:pPr lvl="2"/>
            <a:r>
              <a:rPr lang="en-US" sz="2400" dirty="0" smtClean="0"/>
              <a:t>Type of M&amp;R action</a:t>
            </a:r>
          </a:p>
          <a:p>
            <a:pPr lvl="2"/>
            <a:r>
              <a:rPr lang="en-US" sz="2400" dirty="0" smtClean="0"/>
              <a:t>Frequency of M&amp;R</a:t>
            </a:r>
            <a:endParaRPr lang="en-US" sz="2400" dirty="0"/>
          </a:p>
        </p:txBody>
      </p:sp>
      <p:sp>
        <p:nvSpPr>
          <p:cNvPr id="4" name="Slide Number Placeholder 3"/>
          <p:cNvSpPr>
            <a:spLocks noGrp="1"/>
          </p:cNvSpPr>
          <p:nvPr>
            <p:ph type="sldNum" sz="quarter" idx="12"/>
          </p:nvPr>
        </p:nvSpPr>
        <p:spPr>
          <a:xfrm>
            <a:off x="8494341" y="5619214"/>
            <a:ext cx="548640" cy="396240"/>
          </a:xfrm>
        </p:spPr>
        <p:txBody>
          <a:bodyPr/>
          <a:lstStyle/>
          <a:p>
            <a:fld id="{E7D98B81-955B-6841-9747-E03BBBCFB43B}" type="slidenum">
              <a:rPr lang="en-US" smtClean="0"/>
              <a:t>5</a:t>
            </a:fld>
            <a:endParaRPr lang="en-US" dirty="0"/>
          </a:p>
        </p:txBody>
      </p:sp>
    </p:spTree>
    <p:extLst>
      <p:ext uri="{BB962C8B-B14F-4D97-AF65-F5344CB8AC3E}">
        <p14:creationId xmlns:p14="http://schemas.microsoft.com/office/powerpoint/2010/main" val="28624496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7D98B81-955B-6841-9747-E03BBBCFB43B}" type="slidenum">
              <a:rPr lang="en-US" smtClean="0"/>
              <a:t>6</a:t>
            </a:fld>
            <a:endParaRPr lang="en-US"/>
          </a:p>
        </p:txBody>
      </p:sp>
      <p:pic>
        <p:nvPicPr>
          <p:cNvPr id="5" name="Picture 4" descr="Asphalt-Paving-6-VDOT-e128931460935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9310" y="1514846"/>
            <a:ext cx="2472045" cy="3304873"/>
          </a:xfrm>
          <a:prstGeom prst="rect">
            <a:avLst/>
          </a:prstGeom>
        </p:spPr>
      </p:pic>
      <p:sp>
        <p:nvSpPr>
          <p:cNvPr id="6" name="TextBox 5"/>
          <p:cNvSpPr txBox="1"/>
          <p:nvPr/>
        </p:nvSpPr>
        <p:spPr>
          <a:xfrm>
            <a:off x="115450" y="6536926"/>
            <a:ext cx="8196949" cy="307777"/>
          </a:xfrm>
          <a:prstGeom prst="rect">
            <a:avLst/>
          </a:prstGeom>
          <a:noFill/>
        </p:spPr>
        <p:txBody>
          <a:bodyPr wrap="square" rtlCol="0">
            <a:spAutoFit/>
          </a:bodyPr>
          <a:lstStyle/>
          <a:p>
            <a:r>
              <a:rPr lang="en-US" sz="1400" dirty="0"/>
              <a:t>http://</a:t>
            </a:r>
            <a:r>
              <a:rPr lang="en-US" sz="1400" dirty="0" err="1"/>
              <a:t>www.eapa.org</a:t>
            </a:r>
            <a:r>
              <a:rPr lang="en-US" sz="1400" dirty="0"/>
              <a:t>/</a:t>
            </a:r>
            <a:r>
              <a:rPr lang="en-US" sz="1400" dirty="0" err="1"/>
              <a:t>userfiles</a:t>
            </a:r>
            <a:r>
              <a:rPr lang="en-US" sz="1400" dirty="0"/>
              <a:t>/2/Publications/</a:t>
            </a:r>
            <a:r>
              <a:rPr lang="en-US" sz="1400" dirty="0" err="1"/>
              <a:t>NVF_en.pdf</a:t>
            </a:r>
            <a:endParaRPr lang="en-US" sz="1400" dirty="0"/>
          </a:p>
        </p:txBody>
      </p:sp>
      <p:pic>
        <p:nvPicPr>
          <p:cNvPr id="3" name="Picture 2" descr="Screen Shot 2015-07-15 at 2.30.5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4116"/>
            <a:ext cx="9144000" cy="5691211"/>
          </a:xfrm>
          <a:prstGeom prst="rect">
            <a:avLst/>
          </a:prstGeom>
        </p:spPr>
      </p:pic>
      <p:sp>
        <p:nvSpPr>
          <p:cNvPr id="2" name="Title 1"/>
          <p:cNvSpPr>
            <a:spLocks noGrp="1"/>
          </p:cNvSpPr>
          <p:nvPr>
            <p:ph type="title"/>
          </p:nvPr>
        </p:nvSpPr>
        <p:spPr>
          <a:xfrm>
            <a:off x="0" y="-11554"/>
            <a:ext cx="7605268" cy="845670"/>
          </a:xfrm>
        </p:spPr>
        <p:txBody>
          <a:bodyPr/>
          <a:lstStyle/>
          <a:p>
            <a:pPr marL="914400" indent="-914400">
              <a:buFont typeface="Wingdings" charset="2"/>
              <a:buChar char="u"/>
            </a:pPr>
            <a:r>
              <a:rPr lang="en-US" dirty="0" smtClean="0"/>
              <a:t>Asphalt Pavement</a:t>
            </a:r>
            <a:endParaRPr lang="en-US" dirty="0"/>
          </a:p>
        </p:txBody>
      </p:sp>
    </p:spTree>
    <p:extLst>
      <p:ext uri="{BB962C8B-B14F-4D97-AF65-F5344CB8AC3E}">
        <p14:creationId xmlns:p14="http://schemas.microsoft.com/office/powerpoint/2010/main" val="148074843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R509CrackingPavement510.jpg"/>
          <p:cNvPicPr>
            <a:picLocks noChangeAspect="1"/>
          </p:cNvPicPr>
          <p:nvPr/>
        </p:nvPicPr>
        <p:blipFill rotWithShape="1">
          <a:blip r:embed="rId2">
            <a:extLst>
              <a:ext uri="{28A0092B-C50C-407E-A947-70E740481C1C}">
                <a14:useLocalDpi xmlns:a14="http://schemas.microsoft.com/office/drawing/2010/main" val="0"/>
              </a:ext>
            </a:extLst>
          </a:blip>
          <a:srcRect b="8426"/>
          <a:stretch/>
        </p:blipFill>
        <p:spPr>
          <a:xfrm>
            <a:off x="2" y="3245821"/>
            <a:ext cx="4526601" cy="3023642"/>
          </a:xfrm>
          <a:prstGeom prst="rect">
            <a:avLst/>
          </a:prstGeom>
        </p:spPr>
      </p:pic>
      <p:sp>
        <p:nvSpPr>
          <p:cNvPr id="7" name="Title 1"/>
          <p:cNvSpPr>
            <a:spLocks noGrp="1"/>
          </p:cNvSpPr>
          <p:nvPr>
            <p:ph type="title"/>
          </p:nvPr>
        </p:nvSpPr>
        <p:spPr>
          <a:xfrm>
            <a:off x="2" y="28862"/>
            <a:ext cx="8456710" cy="606072"/>
          </a:xfrm>
        </p:spPr>
        <p:txBody>
          <a:bodyPr/>
          <a:lstStyle/>
          <a:p>
            <a:pPr algn="ctr"/>
            <a:r>
              <a:rPr lang="en-US" sz="3600" dirty="0" smtClean="0"/>
              <a:t>Road condition and M&amp;R action</a:t>
            </a:r>
            <a:endParaRPr lang="en-US" sz="3600" dirty="0"/>
          </a:p>
        </p:txBody>
      </p:sp>
      <p:sp>
        <p:nvSpPr>
          <p:cNvPr id="8" name="Slide Number Placeholder 7"/>
          <p:cNvSpPr>
            <a:spLocks noGrp="1"/>
          </p:cNvSpPr>
          <p:nvPr>
            <p:ph type="sldNum" sz="quarter" idx="12"/>
          </p:nvPr>
        </p:nvSpPr>
        <p:spPr>
          <a:xfrm>
            <a:off x="8531788" y="6269463"/>
            <a:ext cx="548640" cy="396240"/>
          </a:xfrm>
        </p:spPr>
        <p:txBody>
          <a:bodyPr/>
          <a:lstStyle/>
          <a:p>
            <a:fld id="{E7D98B81-955B-6841-9747-E03BBBCFB43B}" type="slidenum">
              <a:rPr lang="en-US" smtClean="0"/>
              <a:t>7</a:t>
            </a:fld>
            <a:endParaRPr lang="en-US" dirty="0"/>
          </a:p>
        </p:txBody>
      </p:sp>
      <p:sp>
        <p:nvSpPr>
          <p:cNvPr id="2" name="TextBox 1"/>
          <p:cNvSpPr txBox="1"/>
          <p:nvPr/>
        </p:nvSpPr>
        <p:spPr>
          <a:xfrm>
            <a:off x="129881" y="6269463"/>
            <a:ext cx="8326831" cy="738664"/>
          </a:xfrm>
          <a:prstGeom prst="rect">
            <a:avLst/>
          </a:prstGeom>
          <a:noFill/>
        </p:spPr>
        <p:txBody>
          <a:bodyPr wrap="square" rtlCol="0">
            <a:spAutoFit/>
          </a:bodyPr>
          <a:lstStyle/>
          <a:p>
            <a:r>
              <a:rPr lang="en-US" sz="1400" dirty="0">
                <a:hlinkClick r:id="rId3"/>
              </a:rPr>
              <a:t>http://www.site-kconstructionzone.com/?p=</a:t>
            </a:r>
            <a:r>
              <a:rPr lang="en-US" sz="1400" dirty="0" smtClean="0">
                <a:hlinkClick r:id="rId3"/>
              </a:rPr>
              <a:t>3205</a:t>
            </a:r>
            <a:r>
              <a:rPr lang="en-US" sz="1400" dirty="0"/>
              <a:t>, </a:t>
            </a:r>
            <a:r>
              <a:rPr lang="en-US" sz="1400" dirty="0">
                <a:hlinkClick r:id="rId4"/>
              </a:rPr>
              <a:t>http://www.roadscience.net/services/distress-</a:t>
            </a:r>
            <a:r>
              <a:rPr lang="en-US" sz="1400" dirty="0" smtClean="0">
                <a:hlinkClick r:id="rId4"/>
              </a:rPr>
              <a:t>guide</a:t>
            </a:r>
            <a:r>
              <a:rPr lang="en-US" sz="1400" dirty="0"/>
              <a:t>, </a:t>
            </a:r>
            <a:r>
              <a:rPr lang="en-US" sz="1400" dirty="0">
                <a:hlinkClick r:id="rId5"/>
              </a:rPr>
              <a:t>http://asphaltmagazine.com/kentuckys-experience-with-rehabilitating-pcc-pavements-with-asphalt-overlays</a:t>
            </a:r>
            <a:r>
              <a:rPr lang="en-US" sz="1400" dirty="0" smtClean="0">
                <a:hlinkClick r:id="rId5"/>
              </a:rPr>
              <a:t>/</a:t>
            </a:r>
            <a:r>
              <a:rPr lang="en-US" sz="1400" dirty="0"/>
              <a:t> </a:t>
            </a:r>
            <a:r>
              <a:rPr lang="en-US" sz="1400" dirty="0">
                <a:hlinkClick r:id="rId6"/>
              </a:rPr>
              <a:t>http://www.millergroupusa.com/full_depth_reclamation/</a:t>
            </a:r>
            <a:r>
              <a:rPr lang="en-US" sz="1400" dirty="0" smtClean="0">
                <a:hlinkClick r:id="rId6"/>
              </a:rPr>
              <a:t>index.html</a:t>
            </a:r>
            <a:r>
              <a:rPr lang="en-US" sz="1400" dirty="0" smtClean="0"/>
              <a:t> </a:t>
            </a:r>
            <a:endParaRPr lang="en-US" sz="1400" dirty="0"/>
          </a:p>
        </p:txBody>
      </p:sp>
      <p:pic>
        <p:nvPicPr>
          <p:cNvPr id="10" name="Picture 9" descr="full_depth1.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26603" y="3308781"/>
            <a:ext cx="4285478" cy="2960682"/>
          </a:xfrm>
          <a:prstGeom prst="rect">
            <a:avLst/>
          </a:prstGeom>
        </p:spPr>
      </p:pic>
      <p:pic>
        <p:nvPicPr>
          <p:cNvPr id="4" name="Content Placeholder 3" descr="Pavement_good.jpg"/>
          <p:cNvPicPr>
            <a:picLocks noGrp="1" noChangeAspect="1"/>
          </p:cNvPicPr>
          <p:nvPr>
            <p:ph idx="1"/>
          </p:nvPr>
        </p:nvPicPr>
        <p:blipFill>
          <a:blip r:embed="rId8">
            <a:extLst>
              <a:ext uri="{28A0092B-C50C-407E-A947-70E740481C1C}">
                <a14:useLocalDpi xmlns:a14="http://schemas.microsoft.com/office/drawing/2010/main" val="0"/>
              </a:ext>
            </a:extLst>
          </a:blip>
          <a:srcRect t="8000" b="8000"/>
          <a:stretch>
            <a:fillRect/>
          </a:stretch>
        </p:blipFill>
        <p:spPr>
          <a:xfrm>
            <a:off x="4064804" y="833257"/>
            <a:ext cx="4747277" cy="2990784"/>
          </a:xfrm>
        </p:spPr>
      </p:pic>
      <p:pic>
        <p:nvPicPr>
          <p:cNvPr id="3" name="Picture 2" descr="overlayPic.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833257"/>
            <a:ext cx="5232875" cy="3657600"/>
          </a:xfrm>
          <a:prstGeom prst="rect">
            <a:avLst/>
          </a:prstGeom>
        </p:spPr>
      </p:pic>
    </p:spTree>
    <p:extLst>
      <p:ext uri="{BB962C8B-B14F-4D97-AF65-F5344CB8AC3E}">
        <p14:creationId xmlns:p14="http://schemas.microsoft.com/office/powerpoint/2010/main" val="12420316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2"/>
            <a:ext cx="7620000" cy="1143000"/>
          </a:xfrm>
        </p:spPr>
        <p:txBody>
          <a:bodyPr/>
          <a:lstStyle/>
          <a:p>
            <a:r>
              <a:rPr lang="en-US" sz="3600" dirty="0" smtClean="0"/>
              <a:t>Pavement Condition </a:t>
            </a:r>
            <a:endParaRPr lang="en-US" sz="3600" dirty="0"/>
          </a:p>
        </p:txBody>
      </p:sp>
      <p:sp>
        <p:nvSpPr>
          <p:cNvPr id="3" name="Content Placeholder 2"/>
          <p:cNvSpPr>
            <a:spLocks noGrp="1"/>
          </p:cNvSpPr>
          <p:nvPr>
            <p:ph idx="1"/>
          </p:nvPr>
        </p:nvSpPr>
        <p:spPr>
          <a:xfrm>
            <a:off x="457200" y="1443030"/>
            <a:ext cx="7620000" cy="4957770"/>
          </a:xfrm>
        </p:spPr>
        <p:txBody>
          <a:bodyPr>
            <a:normAutofit/>
          </a:bodyPr>
          <a:lstStyle/>
          <a:p>
            <a:r>
              <a:rPr lang="en-US" sz="2400" dirty="0" smtClean="0"/>
              <a:t>Three common distresses</a:t>
            </a:r>
          </a:p>
          <a:p>
            <a:pPr lvl="1"/>
            <a:r>
              <a:rPr lang="en-US" sz="2400" dirty="0" smtClean="0"/>
              <a:t>Cracking </a:t>
            </a:r>
          </a:p>
          <a:p>
            <a:pPr lvl="1"/>
            <a:r>
              <a:rPr lang="en-US" sz="2400" dirty="0" smtClean="0"/>
              <a:t>Rutting</a:t>
            </a:r>
          </a:p>
          <a:p>
            <a:pPr lvl="1"/>
            <a:r>
              <a:rPr lang="en-US" sz="2400" dirty="0" smtClean="0"/>
              <a:t>Roughness</a:t>
            </a:r>
          </a:p>
          <a:p>
            <a:pPr lvl="1"/>
            <a:endParaRPr lang="en-US" sz="2400" dirty="0"/>
          </a:p>
          <a:p>
            <a:r>
              <a:rPr lang="en-US" sz="2800" b="1" dirty="0">
                <a:solidFill>
                  <a:schemeClr val="accent2">
                    <a:lumMod val="50000"/>
                  </a:schemeClr>
                </a:solidFill>
              </a:rPr>
              <a:t>Cracking</a:t>
            </a:r>
            <a:r>
              <a:rPr lang="en-US" sz="2400" dirty="0" smtClean="0"/>
              <a:t> used as </a:t>
            </a:r>
            <a:r>
              <a:rPr lang="en-US" sz="2800" b="1" dirty="0">
                <a:solidFill>
                  <a:schemeClr val="accent2">
                    <a:lumMod val="50000"/>
                  </a:schemeClr>
                </a:solidFill>
              </a:rPr>
              <a:t>indicator</a:t>
            </a:r>
            <a:r>
              <a:rPr lang="en-US" sz="2400" dirty="0" smtClean="0"/>
              <a:t> for pavement condition because</a:t>
            </a:r>
          </a:p>
          <a:p>
            <a:pPr lvl="1"/>
            <a:r>
              <a:rPr lang="en-US" sz="2400" dirty="0" smtClean="0"/>
              <a:t>Easy to measure (observable)</a:t>
            </a:r>
          </a:p>
          <a:p>
            <a:pPr lvl="1"/>
            <a:r>
              <a:rPr lang="en-US" sz="2400" dirty="0" smtClean="0"/>
              <a:t>Leads to other distresses </a:t>
            </a:r>
            <a:endParaRPr lang="en-US" sz="2400" dirty="0"/>
          </a:p>
        </p:txBody>
      </p:sp>
      <p:sp>
        <p:nvSpPr>
          <p:cNvPr id="4" name="Slide Number Placeholder 3"/>
          <p:cNvSpPr>
            <a:spLocks noGrp="1"/>
          </p:cNvSpPr>
          <p:nvPr>
            <p:ph type="sldNum" sz="quarter" idx="12"/>
          </p:nvPr>
        </p:nvSpPr>
        <p:spPr/>
        <p:txBody>
          <a:bodyPr/>
          <a:lstStyle/>
          <a:p>
            <a:fld id="{E7D98B81-955B-6841-9747-E03BBBCFB43B}" type="slidenum">
              <a:rPr lang="en-US" smtClean="0"/>
              <a:t>8</a:t>
            </a:fld>
            <a:endParaRPr lang="en-US"/>
          </a:p>
        </p:txBody>
      </p:sp>
    </p:spTree>
    <p:extLst>
      <p:ext uri="{BB962C8B-B14F-4D97-AF65-F5344CB8AC3E}">
        <p14:creationId xmlns:p14="http://schemas.microsoft.com/office/powerpoint/2010/main" val="24558090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184"/>
            <a:ext cx="7620000" cy="749913"/>
          </a:xfrm>
        </p:spPr>
        <p:txBody>
          <a:bodyPr/>
          <a:lstStyle/>
          <a:p>
            <a:r>
              <a:rPr lang="en-US" sz="3600" dirty="0" smtClean="0"/>
              <a:t>Pavement Damage</a:t>
            </a:r>
            <a:endParaRPr lang="en-US" sz="3600" dirty="0"/>
          </a:p>
        </p:txBody>
      </p:sp>
      <p:sp>
        <p:nvSpPr>
          <p:cNvPr id="3" name="Content Placeholder 2"/>
          <p:cNvSpPr>
            <a:spLocks noGrp="1"/>
          </p:cNvSpPr>
          <p:nvPr>
            <p:ph idx="1"/>
          </p:nvPr>
        </p:nvSpPr>
        <p:spPr>
          <a:xfrm>
            <a:off x="457200" y="1067842"/>
            <a:ext cx="7620000" cy="5332958"/>
          </a:xfrm>
        </p:spPr>
        <p:txBody>
          <a:bodyPr>
            <a:normAutofit/>
          </a:bodyPr>
          <a:lstStyle/>
          <a:p>
            <a:r>
              <a:rPr lang="en-US" sz="2400" dirty="0" smtClean="0"/>
              <a:t>Environmental effects</a:t>
            </a:r>
          </a:p>
          <a:p>
            <a:pPr lvl="1"/>
            <a:r>
              <a:rPr lang="en-US" sz="2400" dirty="0" smtClean="0"/>
              <a:t>Temperature</a:t>
            </a:r>
          </a:p>
          <a:p>
            <a:pPr lvl="1"/>
            <a:r>
              <a:rPr lang="en-US" sz="2400" dirty="0" smtClean="0"/>
              <a:t>Precipitation</a:t>
            </a:r>
          </a:p>
          <a:p>
            <a:pPr lvl="1"/>
            <a:r>
              <a:rPr lang="en-US" sz="2400" dirty="0" smtClean="0"/>
              <a:t>Freezing and thawing process</a:t>
            </a:r>
          </a:p>
          <a:p>
            <a:pPr lvl="1"/>
            <a:endParaRPr lang="en-US" sz="2400" dirty="0"/>
          </a:p>
          <a:p>
            <a:r>
              <a:rPr lang="en-US" sz="2400" dirty="0" smtClean="0"/>
              <a:t>Traffic loading	</a:t>
            </a:r>
          </a:p>
          <a:p>
            <a:pPr lvl="1"/>
            <a:r>
              <a:rPr lang="en-US" sz="2400" dirty="0" smtClean="0"/>
              <a:t>Unit of measure: Equivalent single axle loading (ESAL)</a:t>
            </a:r>
          </a:p>
          <a:p>
            <a:pPr lvl="1"/>
            <a:r>
              <a:rPr lang="en-US" sz="2400" dirty="0" smtClean="0"/>
              <a:t>Presented as cumulative ESALs from time of resurfacing.</a:t>
            </a:r>
          </a:p>
        </p:txBody>
      </p:sp>
      <p:sp>
        <p:nvSpPr>
          <p:cNvPr id="4" name="Slide Number Placeholder 3"/>
          <p:cNvSpPr>
            <a:spLocks noGrp="1"/>
          </p:cNvSpPr>
          <p:nvPr>
            <p:ph type="sldNum" sz="quarter" idx="12"/>
          </p:nvPr>
        </p:nvSpPr>
        <p:spPr/>
        <p:txBody>
          <a:bodyPr/>
          <a:lstStyle/>
          <a:p>
            <a:fld id="{E7D98B81-955B-6841-9747-E03BBBCFB43B}" type="slidenum">
              <a:rPr lang="en-US" smtClean="0"/>
              <a:t>9</a:t>
            </a:fld>
            <a:endParaRPr lang="en-US"/>
          </a:p>
        </p:txBody>
      </p:sp>
    </p:spTree>
    <p:extLst>
      <p:ext uri="{BB962C8B-B14F-4D97-AF65-F5344CB8AC3E}">
        <p14:creationId xmlns:p14="http://schemas.microsoft.com/office/powerpoint/2010/main" val="21612157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6799</TotalTime>
  <Words>1639</Words>
  <Application>Microsoft Macintosh PowerPoint</Application>
  <PresentationFormat>On-screen Show (4:3)</PresentationFormat>
  <Paragraphs>337</Paragraphs>
  <Slides>42</Slides>
  <Notes>5</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Adjacency</vt:lpstr>
      <vt:lpstr>Optimal cracking threshold resurfacing policies for pavement management</vt:lpstr>
      <vt:lpstr>Contents</vt:lpstr>
      <vt:lpstr>Research Objective</vt:lpstr>
      <vt:lpstr>Research Motivation</vt:lpstr>
      <vt:lpstr>Research Motivation</vt:lpstr>
      <vt:lpstr>Asphalt Pavement</vt:lpstr>
      <vt:lpstr>Road condition and M&amp;R action</vt:lpstr>
      <vt:lpstr>Pavement Condition </vt:lpstr>
      <vt:lpstr>Pavement Damage</vt:lpstr>
      <vt:lpstr>Asphalt pavement performance curve</vt:lpstr>
      <vt:lpstr>How resurfacing interval changes</vt:lpstr>
      <vt:lpstr>Steps to accomplish research</vt:lpstr>
      <vt:lpstr>Cracking threshold and Agency GHG emissions</vt:lpstr>
      <vt:lpstr>GHG Emissions Scope</vt:lpstr>
      <vt:lpstr>Methodology used</vt:lpstr>
      <vt:lpstr>Models used</vt:lpstr>
      <vt:lpstr>PowerPoint Presentation</vt:lpstr>
      <vt:lpstr>Case Study</vt:lpstr>
      <vt:lpstr>Washington State Route System</vt:lpstr>
      <vt:lpstr>Application of methodology on pavement segments in dataset</vt:lpstr>
      <vt:lpstr>Application of methodology on pavement segments in dataset</vt:lpstr>
      <vt:lpstr>Results</vt:lpstr>
      <vt:lpstr>Results</vt:lpstr>
      <vt:lpstr>Transportation GHG emissions reduction measures</vt:lpstr>
      <vt:lpstr>WSDOT fleet GHG reduction strategies</vt:lpstr>
      <vt:lpstr>Policy Implications: GHG reduction strategies</vt:lpstr>
      <vt:lpstr>Summary</vt:lpstr>
      <vt:lpstr>Next Steps</vt:lpstr>
      <vt:lpstr>Next Steps</vt:lpstr>
      <vt:lpstr>Quantify the relationship between cracking threshold and user emissions </vt:lpstr>
      <vt:lpstr>Determine expected annual agency costs at various cracking threshold policies </vt:lpstr>
      <vt:lpstr>Determine user costs at various cracking threshold policies </vt:lpstr>
      <vt:lpstr>Expected Findings</vt:lpstr>
      <vt:lpstr>Expected findings</vt:lpstr>
      <vt:lpstr>Thank you  </vt:lpstr>
      <vt:lpstr>Crack Initiation and Progression</vt:lpstr>
      <vt:lpstr>Pavement segment overlay frequency curve</vt:lpstr>
      <vt:lpstr>ESAL equation:</vt:lpstr>
      <vt:lpstr>Typical lane section - Caltrans</vt:lpstr>
      <vt:lpstr>Types of pavement cracking</vt:lpstr>
      <vt:lpstr>Crack progression and Initiation models</vt:lpstr>
      <vt:lpstr>Vehicle Types</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cracking threshold resurfacing policies for pavement management</dc:title>
  <dc:creator>Allan Ogwang</dc:creator>
  <cp:lastModifiedBy>Allan Ogwang</cp:lastModifiedBy>
  <cp:revision>95</cp:revision>
  <dcterms:created xsi:type="dcterms:W3CDTF">2015-06-16T18:30:55Z</dcterms:created>
  <dcterms:modified xsi:type="dcterms:W3CDTF">2015-07-16T04:37:27Z</dcterms:modified>
</cp:coreProperties>
</file>