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7" r:id="rId2"/>
    <p:sldId id="262" r:id="rId3"/>
    <p:sldId id="258" r:id="rId4"/>
    <p:sldId id="259" r:id="rId5"/>
    <p:sldId id="261" r:id="rId6"/>
    <p:sldId id="282" r:id="rId7"/>
    <p:sldId id="283" r:id="rId8"/>
    <p:sldId id="256" r:id="rId9"/>
    <p:sldId id="281" r:id="rId10"/>
    <p:sldId id="278" r:id="rId11"/>
  </p:sldIdLst>
  <p:sldSz cx="9144000" cy="5143500" type="screen16x9"/>
  <p:notesSz cx="6858000" cy="9144000"/>
  <p:embeddedFontLst>
    <p:embeddedFont>
      <p:font typeface="Quicksand" panose="020B0604020202020204" charset="0"/>
      <p:regular r:id="rId13"/>
      <p:bold r:id="rId14"/>
    </p:embeddedFont>
    <p:embeddedFont>
      <p:font typeface="Amatic SC" panose="020B0604020202020204" charset="-79"/>
      <p:regular r:id="rId15"/>
      <p:bold r:id="rId16"/>
    </p:embeddedFont>
    <p:embeddedFont>
      <p:font typeface="Oswald" panose="020B0604020202020204" charset="0"/>
      <p:regular r:id="rId17"/>
      <p:bold r:id="rId18"/>
    </p:embeddedFont>
    <p:embeddedFont>
      <p:font typeface="Wingdings 3" panose="05040102010807070707" pitchFamily="18" charset="2"/>
      <p:regular r:id="rId19"/>
    </p:embeddedFont>
    <p:embeddedFont>
      <p:font typeface="Short Stack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03CB37-95F9-485E-A174-E9CAC466BC3E}">
  <a:tblStyle styleId="{2B03CB37-95F9-485E-A174-E9CAC466BC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D57D16-7341-47D1-A7A5-6802A93928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9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35648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197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674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445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77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725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446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63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993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931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05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13" name="Google Shape;113;p3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3" name="Google Shape;133;p3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8" name="Google Shape;138;p3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139" name="Google Shape;139;p3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41" name="Google Shape;141;p3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2" name="Google Shape;162;p3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163" name="Google Shape;163;p3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65" name="Google Shape;165;p3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7" name="Google Shape;167;p3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68" name="Google Shape;168;p3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71" name="Google Shape;171;p3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07" name="Google Shape;307;p6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7" name="Google Shape;327;p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28" name="Google Shape;328;p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0" name="Google Shape;330;p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2" name="Google Shape;332;p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5" name="Google Shape;335;p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5" name="Google Shape;355;p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4" name="Google Shape;364;p6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8" name="Google Shape;368;p6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9" name="Google Shape;369;p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4"/>
          <p:cNvSpPr txBox="1">
            <a:spLocks noGrp="1"/>
          </p:cNvSpPr>
          <p:nvPr>
            <p:ph type="title"/>
          </p:nvPr>
        </p:nvSpPr>
        <p:spPr>
          <a:xfrm>
            <a:off x="754025" y="38327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 panose="02020603050405020304" pitchFamily="18" charset="0"/>
                <a:cs typeface="Times New Roman" panose="02020603050405020304" pitchFamily="18" charset="0"/>
              </a:rPr>
              <a:t>BÁO </a:t>
            </a:r>
            <a:r>
              <a:rPr lang="en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 </a:t>
            </a:r>
            <a:br>
              <a:rPr lang="en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TẬP CHUYÊN MÔN  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3" name="Google Shape;703;p1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3" name="Subtitle 2">
            <a:extLst>
              <a:ext uri="{FF2B5EF4-FFF2-40B4-BE49-F238E27FC236}">
                <a16:creationId xmlns="" xmlns:a16="http://schemas.microsoft.com/office/drawing/2014/main" id="{86DD0A5D-43A1-4A39-988D-CDF99DC918AB}"/>
              </a:ext>
            </a:extLst>
          </p:cNvPr>
          <p:cNvSpPr txBox="1">
            <a:spLocks/>
          </p:cNvSpPr>
          <p:nvPr/>
        </p:nvSpPr>
        <p:spPr>
          <a:xfrm>
            <a:off x="279868" y="2446846"/>
            <a:ext cx="4145504" cy="3857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b="0" i="0" u="none" strike="noStrike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1pPr>
            <a:lvl2pPr marL="457200" marR="0" lvl="1" indent="0" algn="ctr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b="0" i="0" u="none" strike="noStrike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2pPr>
            <a:lvl3pPr marL="914400" marR="0" lvl="2" indent="0" algn="ctr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b="0" i="0" u="none" strike="noStrike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3pPr>
            <a:lvl4pPr marL="1371600" marR="0" lvl="3" indent="0" algn="ctr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b="0" i="0" u="none" strike="noStrike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4pPr>
            <a:lvl5pPr marL="1828800" marR="0" lvl="4" indent="0" algn="ctr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b="0" i="0" u="none" strike="noStrike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5pPr>
            <a:lvl6pPr marL="2286000" marR="0" lvl="5" indent="0" algn="ctr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b="0" i="0" u="none" strike="noStrike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6pPr>
            <a:lvl7pPr marL="2743200" marR="0" lvl="6" indent="0" algn="ctr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b="0" i="0" u="none" strike="noStrike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7pPr>
            <a:lvl8pPr marL="3200400" marR="0" lvl="7" indent="0" algn="ctr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b="0" i="0" u="none" strike="noStrike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8pPr>
            <a:lvl9pPr marL="3657600" marR="0" lvl="8" indent="0" algn="ctr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b="0" i="0" u="none" strike="noStrike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</a:t>
            </a:r>
            <a:r>
              <a:rPr lang="en-US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Ths. Phạm Thị Miên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="" xmlns:a16="http://schemas.microsoft.com/office/drawing/2014/main" id="{2934C55E-C2E8-4FD1-A7E9-5564B334D9BC}"/>
              </a:ext>
            </a:extLst>
          </p:cNvPr>
          <p:cNvSpPr txBox="1">
            <a:spLocks/>
          </p:cNvSpPr>
          <p:nvPr/>
        </p:nvSpPr>
        <p:spPr>
          <a:xfrm>
            <a:off x="198580" y="3405467"/>
            <a:ext cx="4226792" cy="38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MSSV:             6051071104          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699;p14"/>
          <p:cNvSpPr txBox="1">
            <a:spLocks/>
          </p:cNvSpPr>
          <p:nvPr/>
        </p:nvSpPr>
        <p:spPr>
          <a:xfrm>
            <a:off x="881772" y="1222177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 : XÂY DỰNG WEBSITE MẠNG XÃ HỘI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="" xmlns:a16="http://schemas.microsoft.com/office/drawing/2014/main" id="{2934C55E-C2E8-4FD1-A7E9-5564B334D9BC}"/>
              </a:ext>
            </a:extLst>
          </p:cNvPr>
          <p:cNvSpPr txBox="1">
            <a:spLocks/>
          </p:cNvSpPr>
          <p:nvPr/>
        </p:nvSpPr>
        <p:spPr>
          <a:xfrm>
            <a:off x="198580" y="2962960"/>
            <a:ext cx="4226792" cy="38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SV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Bùi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25" y="2017770"/>
            <a:ext cx="4420776" cy="2486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18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923" name="Google Shape;923;p35"/>
          <p:cNvSpPr txBox="1">
            <a:spLocks noGrp="1"/>
          </p:cNvSpPr>
          <p:nvPr>
            <p:ph type="ctrTitle" idx="4294967295"/>
          </p:nvPr>
        </p:nvSpPr>
        <p:spPr>
          <a:xfrm>
            <a:off x="1392600" y="2140129"/>
            <a:ext cx="6593700" cy="86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925" name="Google Shape;925;p35"/>
          <p:cNvSpPr/>
          <p:nvPr/>
        </p:nvSpPr>
        <p:spPr>
          <a:xfrm>
            <a:off x="4039248" y="927032"/>
            <a:ext cx="1300413" cy="114978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9"/>
          <p:cNvSpPr/>
          <p:nvPr/>
        </p:nvSpPr>
        <p:spPr>
          <a:xfrm>
            <a:off x="7061199" y="352267"/>
            <a:ext cx="1628410" cy="165009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7" name="Google Shape;737;p19"/>
          <p:cNvSpPr/>
          <p:nvPr/>
        </p:nvSpPr>
        <p:spPr>
          <a:xfrm rot="1473006">
            <a:off x="536506" y="599427"/>
            <a:ext cx="952095" cy="927409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8" name="Google Shape;738;p19"/>
          <p:cNvSpPr/>
          <p:nvPr/>
        </p:nvSpPr>
        <p:spPr>
          <a:xfrm>
            <a:off x="1420112" y="241032"/>
            <a:ext cx="416822" cy="40504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9" name="Google Shape;739;p19"/>
          <p:cNvSpPr/>
          <p:nvPr/>
        </p:nvSpPr>
        <p:spPr>
          <a:xfrm rot="2487045">
            <a:off x="8109402" y="93299"/>
            <a:ext cx="296567" cy="2881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0" name="Google Shape;740;p1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41" name="Google Shape;741;p19"/>
          <p:cNvSpPr txBox="1">
            <a:spLocks noGrp="1"/>
          </p:cNvSpPr>
          <p:nvPr>
            <p:ph type="ctrTitle" idx="4294967295"/>
          </p:nvPr>
        </p:nvSpPr>
        <p:spPr>
          <a:xfrm>
            <a:off x="1377177" y="337612"/>
            <a:ext cx="6147600" cy="83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</a:rPr>
              <a:t>MỤC LỤC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10" name="Google Shape;189;p15">
            <a:extLst>
              <a:ext uri="{FF2B5EF4-FFF2-40B4-BE49-F238E27FC236}">
                <a16:creationId xmlns="" xmlns:a16="http://schemas.microsoft.com/office/drawing/2014/main" id="{D0012F83-A865-43DE-88AE-BAF0634B859C}"/>
              </a:ext>
            </a:extLst>
          </p:cNvPr>
          <p:cNvSpPr txBox="1">
            <a:spLocks/>
          </p:cNvSpPr>
          <p:nvPr/>
        </p:nvSpPr>
        <p:spPr>
          <a:xfrm>
            <a:off x="880215" y="1171524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400" dirty="0">
                <a:solidFill>
                  <a:schemeClr val="bg1"/>
                </a:solidFill>
                <a:latin typeface="Oswald" panose="00000500000000000000" pitchFamily="2" charset="0"/>
              </a:rPr>
              <a:t>1. GIỚI THIỆU</a:t>
            </a:r>
          </a:p>
          <a:p>
            <a:endParaRPr lang="en-US" sz="3400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pic>
        <p:nvPicPr>
          <p:cNvPr id="11" name="Picture 2" descr="Cách viết bảng mô tả công việc chuyên nghiệp nhất">
            <a:extLst>
              <a:ext uri="{FF2B5EF4-FFF2-40B4-BE49-F238E27FC236}">
                <a16:creationId xmlns="" xmlns:a16="http://schemas.microsoft.com/office/drawing/2014/main" id="{E22D89CF-419B-43A0-9BCC-51A189F89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87" y="1804073"/>
            <a:ext cx="1913848" cy="108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112BE13-78D5-4155-9A2D-8CDFB6F7611E}"/>
              </a:ext>
            </a:extLst>
          </p:cNvPr>
          <p:cNvSpPr txBox="1"/>
          <p:nvPr/>
        </p:nvSpPr>
        <p:spPr>
          <a:xfrm>
            <a:off x="880009" y="3277853"/>
            <a:ext cx="4572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400" dirty="0">
                <a:solidFill>
                  <a:schemeClr val="bg1"/>
                </a:solidFill>
                <a:latin typeface="Oswald" panose="00000500000000000000" pitchFamily="2" charset="0"/>
              </a:rPr>
              <a:t>2</a:t>
            </a:r>
            <a:r>
              <a:rPr lang="en" sz="3400" b="0" dirty="0">
                <a:solidFill>
                  <a:schemeClr val="bg1"/>
                </a:solidFill>
                <a:latin typeface="Oswald" panose="00000500000000000000" pitchFamily="2" charset="0"/>
              </a:rPr>
              <a:t>. </a:t>
            </a:r>
            <a:r>
              <a:rPr lang="en" sz="3400" b="0">
                <a:solidFill>
                  <a:schemeClr val="bg1"/>
                </a:solidFill>
                <a:latin typeface="Oswald" panose="00000500000000000000" pitchFamily="2" charset="0"/>
              </a:rPr>
              <a:t>PHÂN </a:t>
            </a:r>
            <a:r>
              <a:rPr lang="en" sz="3400" b="0" smtClean="0">
                <a:solidFill>
                  <a:schemeClr val="bg1"/>
                </a:solidFill>
                <a:latin typeface="Oswald" panose="00000500000000000000" pitchFamily="2" charset="0"/>
              </a:rPr>
              <a:t>TÍCH &amp; THIẾT KẾ</a:t>
            </a:r>
            <a:endParaRPr lang="en-US" sz="3400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pic>
        <p:nvPicPr>
          <p:cNvPr id="13" name="Picture 4" descr="Phân tích chính sách (Policy analysis) là gì? Tại sao phải phân tích chính  sách?">
            <a:extLst>
              <a:ext uri="{FF2B5EF4-FFF2-40B4-BE49-F238E27FC236}">
                <a16:creationId xmlns="" xmlns:a16="http://schemas.microsoft.com/office/drawing/2014/main" id="{5641F124-6B01-4C96-B797-5D2DCB822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09" y="3893406"/>
            <a:ext cx="1913849" cy="107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4961EAB-3283-491B-9F38-2B72ABAB859C}"/>
              </a:ext>
            </a:extLst>
          </p:cNvPr>
          <p:cNvSpPr txBox="1"/>
          <p:nvPr/>
        </p:nvSpPr>
        <p:spPr>
          <a:xfrm>
            <a:off x="5375673" y="1085743"/>
            <a:ext cx="4572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400" b="0" dirty="0">
                <a:solidFill>
                  <a:schemeClr val="bg1"/>
                </a:solidFill>
                <a:latin typeface="Oswald" panose="00000500000000000000" pitchFamily="2" charset="0"/>
              </a:rPr>
              <a:t>3</a:t>
            </a:r>
            <a:r>
              <a:rPr lang="en" sz="3400" b="0">
                <a:solidFill>
                  <a:schemeClr val="bg1"/>
                </a:solidFill>
                <a:latin typeface="Oswald" panose="00000500000000000000" pitchFamily="2" charset="0"/>
              </a:rPr>
              <a:t>. </a:t>
            </a:r>
            <a:r>
              <a:rPr lang="en" sz="3400" smtClean="0">
                <a:solidFill>
                  <a:schemeClr val="bg1"/>
                </a:solidFill>
                <a:latin typeface="Oswald" panose="00000500000000000000" pitchFamily="2" charset="0"/>
              </a:rPr>
              <a:t>DEMO</a:t>
            </a:r>
            <a:endParaRPr lang="en-US" sz="3400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pic>
        <p:nvPicPr>
          <p:cNvPr id="15" name="Picture 6" descr="Thiết kế là gì? Ngành thiết kế đồ họa và những điều cần biết">
            <a:extLst>
              <a:ext uri="{FF2B5EF4-FFF2-40B4-BE49-F238E27FC236}">
                <a16:creationId xmlns="" xmlns:a16="http://schemas.microsoft.com/office/drawing/2014/main" id="{FB235061-D300-4A8E-A457-2C2FCC6C8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695" y="1767453"/>
            <a:ext cx="1906604" cy="108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AE3879C-BD82-4B05-9C58-0358141235DA}"/>
              </a:ext>
            </a:extLst>
          </p:cNvPr>
          <p:cNvSpPr txBox="1"/>
          <p:nvPr/>
        </p:nvSpPr>
        <p:spPr>
          <a:xfrm>
            <a:off x="5375673" y="3311750"/>
            <a:ext cx="4572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400" dirty="0">
                <a:solidFill>
                  <a:schemeClr val="bg1"/>
                </a:solidFill>
                <a:latin typeface="Oswald" panose="00000500000000000000" pitchFamily="2" charset="0"/>
              </a:rPr>
              <a:t>4</a:t>
            </a:r>
            <a:r>
              <a:rPr lang="en" sz="3400">
                <a:solidFill>
                  <a:schemeClr val="bg1"/>
                </a:solidFill>
                <a:latin typeface="Oswald" panose="00000500000000000000" pitchFamily="2" charset="0"/>
              </a:rPr>
              <a:t>. </a:t>
            </a:r>
            <a:r>
              <a:rPr lang="en" sz="3400" smtClean="0">
                <a:solidFill>
                  <a:schemeClr val="bg1"/>
                </a:solidFill>
                <a:latin typeface="Oswald" panose="00000500000000000000" pitchFamily="2" charset="0"/>
              </a:rPr>
              <a:t>KẾT LUẬN</a:t>
            </a:r>
            <a:endParaRPr lang="en-US" sz="3400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pic>
        <p:nvPicPr>
          <p:cNvPr id="17" name="Picture 8" descr="Demo là gì?">
            <a:extLst>
              <a:ext uri="{FF2B5EF4-FFF2-40B4-BE49-F238E27FC236}">
                <a16:creationId xmlns="" xmlns:a16="http://schemas.microsoft.com/office/drawing/2014/main" id="{75E2EA10-FA52-4234-ABE2-633FC5D0A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292" y="3850317"/>
            <a:ext cx="1913848" cy="108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716;p16"/>
          <p:cNvSpPr txBox="1">
            <a:spLocks/>
          </p:cNvSpPr>
          <p:nvPr/>
        </p:nvSpPr>
        <p:spPr>
          <a:xfrm>
            <a:off x="-887896" y="0"/>
            <a:ext cx="5128591" cy="486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 GIỚI THIỆU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525547" y="1462326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br>
              <a:rPr lang="e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</a:t>
            </a: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b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THIẾT KẾ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Cách xây dựng trang giới thiệu ấn tượng và truyền cảm hứng">
            <a:extLst>
              <a:ext uri="{FF2B5EF4-FFF2-40B4-BE49-F238E27FC236}">
                <a16:creationId xmlns="" xmlns:a16="http://schemas.microsoft.com/office/drawing/2014/main" id="{C1678EEA-2B8C-475F-88F9-0C4320F03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073" y="0"/>
            <a:ext cx="5052927" cy="5143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724114" y="559085"/>
            <a:ext cx="5345921" cy="37733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phân cấp chức năng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716;p16"/>
          <p:cNvSpPr txBox="1">
            <a:spLocks/>
          </p:cNvSpPr>
          <p:nvPr/>
        </p:nvSpPr>
        <p:spPr>
          <a:xfrm>
            <a:off x="0" y="0"/>
            <a:ext cx="5128591" cy="486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&amp; THIẾT KẾ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81" y="1159565"/>
            <a:ext cx="8550756" cy="33660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724114" y="559085"/>
            <a:ext cx="5345921" cy="37733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 </a:t>
            </a:r>
            <a:r>
              <a:rPr lang="en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đồ Use Case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716;p16"/>
          <p:cNvSpPr txBox="1">
            <a:spLocks/>
          </p:cNvSpPr>
          <p:nvPr/>
        </p:nvSpPr>
        <p:spPr>
          <a:xfrm>
            <a:off x="205409" y="72887"/>
            <a:ext cx="5241234" cy="486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&amp; THIẾT KẾ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92" y="1290098"/>
            <a:ext cx="8410517" cy="315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8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684358" y="421582"/>
            <a:ext cx="5345921" cy="37733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</a:t>
            </a:r>
            <a:r>
              <a:rPr lang="en" sz="2500">
                <a:latin typeface="Times New Roman" panose="02020603050405020304" pitchFamily="18" charset="0"/>
                <a:cs typeface="Times New Roman" panose="02020603050405020304" pitchFamily="18" charset="0"/>
              </a:rPr>
              <a:t>quan hệ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716;p16"/>
          <p:cNvSpPr txBox="1">
            <a:spLocks/>
          </p:cNvSpPr>
          <p:nvPr/>
        </p:nvSpPr>
        <p:spPr>
          <a:xfrm>
            <a:off x="205409" y="72887"/>
            <a:ext cx="5413513" cy="486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&amp; THIẾT KẾ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520" y="852232"/>
            <a:ext cx="6169932" cy="42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6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9;p15">
            <a:extLst>
              <a:ext uri="{FF2B5EF4-FFF2-40B4-BE49-F238E27FC236}">
                <a16:creationId xmlns="" xmlns:a16="http://schemas.microsoft.com/office/drawing/2014/main" id="{78CD62A7-ABF3-4B09-85F3-B6BE1FF92085}"/>
              </a:ext>
            </a:extLst>
          </p:cNvPr>
          <p:cNvSpPr txBox="1">
            <a:spLocks/>
          </p:cNvSpPr>
          <p:nvPr/>
        </p:nvSpPr>
        <p:spPr>
          <a:xfrm>
            <a:off x="2339596" y="750512"/>
            <a:ext cx="546623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r>
              <a:rPr lang="en-US" sz="32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4" descr="Phân tích chính sách (Policy analysis) là gì? Tại sao phải phân tích chính  sách?">
            <a:extLst>
              <a:ext uri="{FF2B5EF4-FFF2-40B4-BE49-F238E27FC236}">
                <a16:creationId xmlns="" xmlns:a16="http://schemas.microsoft.com/office/drawing/2014/main" id="{50222A75-ADCB-43A1-94C8-248EACF47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596" y="1200520"/>
            <a:ext cx="4438303" cy="248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52280" y="0"/>
            <a:ext cx="3184637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 KẾT LUẬN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0397888"/>
      </p:ext>
    </p:extLst>
  </p:cSld>
  <p:clrMapOvr>
    <a:masterClrMapping/>
  </p:clrMapOvr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114</Words>
  <Application>Microsoft Office PowerPoint</Application>
  <PresentationFormat>On-screen Show (16:9)</PresentationFormat>
  <Paragraphs>29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Quicksand</vt:lpstr>
      <vt:lpstr>Arial</vt:lpstr>
      <vt:lpstr>Amatic SC</vt:lpstr>
      <vt:lpstr>Oswald</vt:lpstr>
      <vt:lpstr>Wingdings 3</vt:lpstr>
      <vt:lpstr>Short Stack</vt:lpstr>
      <vt:lpstr>Times New Roman</vt:lpstr>
      <vt:lpstr>Knight template</vt:lpstr>
      <vt:lpstr>BÁO CÁO  THỰC TẬP CHUYÊN MÔN  </vt:lpstr>
      <vt:lpstr>MỤC LỤC</vt:lpstr>
      <vt:lpstr>PowerPoint Presentation</vt:lpstr>
      <vt:lpstr>2.  PHÂN TÍCH &amp; THIẾT KẾ</vt:lpstr>
      <vt:lpstr> Sơ đồ phân cấp chức năng</vt:lpstr>
      <vt:lpstr> Sơ đồ Use Case</vt:lpstr>
      <vt:lpstr> Mô hình quan hệ</vt:lpstr>
      <vt:lpstr>PowerPoint Presentation</vt:lpstr>
      <vt:lpstr> 4. KẾT LUẬN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Tân Bùi Văn</dc:creator>
  <cp:lastModifiedBy>Microsoft account</cp:lastModifiedBy>
  <cp:revision>26</cp:revision>
  <dcterms:modified xsi:type="dcterms:W3CDTF">2022-06-12T07:04:11Z</dcterms:modified>
</cp:coreProperties>
</file>