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156235a8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a156235a8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156235a8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a156235a8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156235a80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a156235a80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156235a8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a156235a8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156235a80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a156235a80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a156235a8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a156235a8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156235a8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a156235a8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a9de6a99d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a9de6a99d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a9de6a99d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a9de6a99d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9de6a99d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a9de6a99d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9de6a99d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a9de6a99d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a9de6a99d8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a9de6a99d8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a9de6a99d8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a9de6a99d8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a9de6a99d8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a9de6a99d8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4675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CPU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ldengineer.com/arduino-internal-pull-up-resistor-tutorial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aes.online-domain-tools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inaryhexconverter.com/binary-to-hex-converte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000"/>
              <a:buFont typeface="Calibri"/>
              <a:buNone/>
            </a:pPr>
            <a:r>
              <a:rPr lang="en-US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Midterm Project</a:t>
            </a:r>
            <a:endParaRPr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</a:pPr>
            <a:r>
              <a:rPr lang="en-US">
                <a:solidFill>
                  <a:srgbClr val="2F5496"/>
                </a:solidFill>
              </a:rPr>
              <a:t>Team 4</a:t>
            </a:r>
            <a:endParaRPr>
              <a:solidFill>
                <a:srgbClr val="2F549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838200" y="135803"/>
            <a:ext cx="10515600" cy="107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600"/>
              <a:buFont typeface="Calibri"/>
              <a:buNone/>
            </a:pPr>
            <a:r>
              <a:rPr lang="en-US" sz="6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Key expansion</a:t>
            </a:r>
            <a:endParaRPr sz="64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p22"/>
          <p:cNvGrpSpPr/>
          <p:nvPr/>
        </p:nvGrpSpPr>
        <p:grpSpPr>
          <a:xfrm>
            <a:off x="5150257" y="1774479"/>
            <a:ext cx="2102214" cy="4671586"/>
            <a:chOff x="4715691" y="0"/>
            <a:chExt cx="2102214" cy="4671586"/>
          </a:xfrm>
        </p:grpSpPr>
        <p:sp>
          <p:nvSpPr>
            <p:cNvPr id="155" name="Google Shape;155;p22"/>
            <p:cNvSpPr/>
            <p:nvPr/>
          </p:nvSpPr>
          <p:spPr>
            <a:xfrm>
              <a:off x="4715691" y="0"/>
              <a:ext cx="2102214" cy="1167896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2"/>
            <p:cNvSpPr txBox="1"/>
            <p:nvPr/>
          </p:nvSpPr>
          <p:spPr>
            <a:xfrm>
              <a:off x="4749898" y="34207"/>
              <a:ext cx="2033800" cy="10994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0" tIns="190500" rIns="190500" bIns="190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0"/>
                <a:buFont typeface="Calibri"/>
                <a:buNone/>
              </a:pPr>
              <a:r>
                <a:rPr lang="en-US" sz="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Key 1</a:t>
              </a:r>
              <a:endParaRPr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2"/>
            <p:cNvSpPr/>
            <p:nvPr/>
          </p:nvSpPr>
          <p:spPr>
            <a:xfrm rot="5400000">
              <a:off x="5547817" y="1197094"/>
              <a:ext cx="437961" cy="5255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2"/>
            <p:cNvSpPr txBox="1"/>
            <p:nvPr/>
          </p:nvSpPr>
          <p:spPr>
            <a:xfrm>
              <a:off x="5609132" y="1240890"/>
              <a:ext cx="315331" cy="3065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4715691" y="1751845"/>
              <a:ext cx="2102214" cy="1167896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2"/>
            <p:cNvSpPr txBox="1"/>
            <p:nvPr/>
          </p:nvSpPr>
          <p:spPr>
            <a:xfrm>
              <a:off x="4749898" y="1786052"/>
              <a:ext cx="2033800" cy="10994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0" tIns="190500" rIns="190500" bIns="190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0"/>
                <a:buFont typeface="Calibri"/>
                <a:buNone/>
              </a:pPr>
              <a:r>
                <a:rPr lang="en-US" sz="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Key 2</a:t>
              </a:r>
              <a:endParaRPr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2"/>
            <p:cNvSpPr/>
            <p:nvPr/>
          </p:nvSpPr>
          <p:spPr>
            <a:xfrm rot="5400000">
              <a:off x="5547817" y="2948939"/>
              <a:ext cx="437961" cy="5255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2"/>
            <p:cNvSpPr txBox="1"/>
            <p:nvPr/>
          </p:nvSpPr>
          <p:spPr>
            <a:xfrm>
              <a:off x="5609132" y="2992735"/>
              <a:ext cx="315331" cy="3065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4715691" y="3503690"/>
              <a:ext cx="2102214" cy="1167896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2"/>
            <p:cNvSpPr txBox="1"/>
            <p:nvPr/>
          </p:nvSpPr>
          <p:spPr>
            <a:xfrm>
              <a:off x="4749898" y="3537897"/>
              <a:ext cx="2033800" cy="10994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0" tIns="190500" rIns="190500" bIns="190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0"/>
                <a:buFont typeface="Calibri"/>
                <a:buNone/>
              </a:pPr>
              <a:r>
                <a:rPr lang="en-US" sz="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Key 3</a:t>
              </a:r>
              <a:endParaRPr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838200" y="153909"/>
            <a:ext cx="10515600" cy="1186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600"/>
              <a:buFont typeface="Calibri"/>
              <a:buNone/>
            </a:pPr>
            <a:r>
              <a:rPr lang="en-US" sz="6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Cipher</a:t>
            </a:r>
            <a:endParaRPr sz="64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0" name="Google Shape;170;p23"/>
          <p:cNvGrpSpPr/>
          <p:nvPr/>
        </p:nvGrpSpPr>
        <p:grpSpPr>
          <a:xfrm>
            <a:off x="1067230" y="1827643"/>
            <a:ext cx="10057538" cy="4347301"/>
            <a:chOff x="229030" y="2018"/>
            <a:chExt cx="10057538" cy="4347301"/>
          </a:xfrm>
        </p:grpSpPr>
        <p:sp>
          <p:nvSpPr>
            <p:cNvPr id="171" name="Google Shape;171;p23"/>
            <p:cNvSpPr/>
            <p:nvPr/>
          </p:nvSpPr>
          <p:spPr>
            <a:xfrm>
              <a:off x="229030" y="2018"/>
              <a:ext cx="4699784" cy="1174946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3"/>
            <p:cNvSpPr txBox="1"/>
            <p:nvPr/>
          </p:nvSpPr>
          <p:spPr>
            <a:xfrm>
              <a:off x="263443" y="36431"/>
              <a:ext cx="4630958" cy="1106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550" tIns="82550" rIns="82550" bIns="82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500"/>
                <a:buFont typeface="Calibri"/>
                <a:buNone/>
              </a:pPr>
              <a:r>
                <a:rPr lang="en-US" sz="6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Plain text 1</a:t>
              </a:r>
              <a:endParaRPr sz="6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3"/>
            <p:cNvSpPr/>
            <p:nvPr/>
          </p:nvSpPr>
          <p:spPr>
            <a:xfrm rot="5400000">
              <a:off x="2476114" y="1279772"/>
              <a:ext cx="205615" cy="205615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FFC000"/>
            </a:solidFill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229030" y="1588195"/>
              <a:ext cx="4699784" cy="1174946"/>
            </a:xfrm>
            <a:prstGeom prst="roundRect">
              <a:avLst>
                <a:gd name="adj" fmla="val 10000"/>
              </a:avLst>
            </a:prstGeom>
            <a:solidFill>
              <a:srgbClr val="CCD3EA">
                <a:alpha val="89803"/>
              </a:srgbClr>
            </a:solidFill>
            <a:ln w="12700" cap="flat" cmpd="sng">
              <a:solidFill>
                <a:srgbClr val="CCD3EA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3"/>
            <p:cNvSpPr txBox="1"/>
            <p:nvPr/>
          </p:nvSpPr>
          <p:spPr>
            <a:xfrm>
              <a:off x="263443" y="1622608"/>
              <a:ext cx="4630958" cy="1106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550" tIns="82550" rIns="82550" bIns="82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500"/>
                <a:buFont typeface="Calibri"/>
                <a:buNone/>
              </a:pPr>
              <a:r>
                <a:rPr lang="en-US" sz="6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Plain text 2</a:t>
              </a:r>
              <a:endParaRPr sz="6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3"/>
            <p:cNvSpPr/>
            <p:nvPr/>
          </p:nvSpPr>
          <p:spPr>
            <a:xfrm rot="5400000">
              <a:off x="2476114" y="2865949"/>
              <a:ext cx="205615" cy="205615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229030" y="3174373"/>
              <a:ext cx="4699784" cy="1174946"/>
            </a:xfrm>
            <a:prstGeom prst="roundRect">
              <a:avLst>
                <a:gd name="adj" fmla="val 10000"/>
              </a:avLst>
            </a:prstGeom>
            <a:solidFill>
              <a:srgbClr val="CCD3EA">
                <a:alpha val="89803"/>
              </a:srgbClr>
            </a:solidFill>
            <a:ln w="12700" cap="flat" cmpd="sng">
              <a:solidFill>
                <a:srgbClr val="CCD3EA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3"/>
            <p:cNvSpPr txBox="1"/>
            <p:nvPr/>
          </p:nvSpPr>
          <p:spPr>
            <a:xfrm>
              <a:off x="263443" y="3208786"/>
              <a:ext cx="4630958" cy="1106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550" tIns="82550" rIns="82550" bIns="82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500"/>
                <a:buFont typeface="Calibri"/>
                <a:buNone/>
              </a:pPr>
              <a:r>
                <a:rPr lang="en-US" sz="6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Plain text 3</a:t>
              </a:r>
              <a:endParaRPr sz="6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5586784" y="2018"/>
              <a:ext cx="4699784" cy="1174946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3"/>
            <p:cNvSpPr txBox="1"/>
            <p:nvPr/>
          </p:nvSpPr>
          <p:spPr>
            <a:xfrm>
              <a:off x="5621197" y="36431"/>
              <a:ext cx="4630958" cy="1106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550" tIns="82550" rIns="82550" bIns="82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500"/>
                <a:buFont typeface="Calibri"/>
                <a:buNone/>
              </a:pPr>
              <a:r>
                <a:rPr lang="en-US" sz="6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Key 1</a:t>
              </a:r>
              <a:endParaRPr sz="6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3"/>
            <p:cNvSpPr/>
            <p:nvPr/>
          </p:nvSpPr>
          <p:spPr>
            <a:xfrm rot="5400000">
              <a:off x="7833869" y="1279772"/>
              <a:ext cx="205615" cy="205615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5586784" y="1588195"/>
              <a:ext cx="4699784" cy="1174946"/>
            </a:xfrm>
            <a:prstGeom prst="roundRect">
              <a:avLst>
                <a:gd name="adj" fmla="val 10000"/>
              </a:avLst>
            </a:prstGeom>
            <a:solidFill>
              <a:srgbClr val="CCD3EA">
                <a:alpha val="89803"/>
              </a:srgbClr>
            </a:solidFill>
            <a:ln w="12700" cap="flat" cmpd="sng">
              <a:solidFill>
                <a:srgbClr val="CCD3EA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3"/>
            <p:cNvSpPr txBox="1"/>
            <p:nvPr/>
          </p:nvSpPr>
          <p:spPr>
            <a:xfrm>
              <a:off x="5621197" y="1622608"/>
              <a:ext cx="4630958" cy="1106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550" tIns="82550" rIns="82550" bIns="82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500"/>
                <a:buFont typeface="Calibri"/>
                <a:buNone/>
              </a:pPr>
              <a:r>
                <a:rPr lang="en-US" sz="6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Key 2</a:t>
              </a:r>
              <a:endParaRPr sz="6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3"/>
            <p:cNvSpPr/>
            <p:nvPr/>
          </p:nvSpPr>
          <p:spPr>
            <a:xfrm rot="5400000">
              <a:off x="7833869" y="2865949"/>
              <a:ext cx="205615" cy="205615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5586784" y="3174373"/>
              <a:ext cx="4699784" cy="1174946"/>
            </a:xfrm>
            <a:prstGeom prst="roundRect">
              <a:avLst>
                <a:gd name="adj" fmla="val 10000"/>
              </a:avLst>
            </a:prstGeom>
            <a:solidFill>
              <a:srgbClr val="CCD3EA">
                <a:alpha val="89803"/>
              </a:srgbClr>
            </a:solidFill>
            <a:ln w="12700" cap="flat" cmpd="sng">
              <a:solidFill>
                <a:srgbClr val="CCD3EA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3"/>
            <p:cNvSpPr txBox="1"/>
            <p:nvPr/>
          </p:nvSpPr>
          <p:spPr>
            <a:xfrm>
              <a:off x="5621197" y="3208786"/>
              <a:ext cx="4630958" cy="1106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550" tIns="82550" rIns="82550" bIns="82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500"/>
                <a:buFont typeface="Calibri"/>
                <a:buNone/>
              </a:pPr>
              <a:r>
                <a:rPr lang="en-US" sz="6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Key 3</a:t>
              </a:r>
              <a:endParaRPr sz="6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Google Shape;187;p23"/>
          <p:cNvSpPr/>
          <p:nvPr/>
        </p:nvSpPr>
        <p:spPr>
          <a:xfrm>
            <a:off x="5606796" y="2172017"/>
            <a:ext cx="978408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3"/>
          <p:cNvSpPr/>
          <p:nvPr/>
        </p:nvSpPr>
        <p:spPr>
          <a:xfrm>
            <a:off x="5606796" y="5321930"/>
            <a:ext cx="978408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3"/>
          <p:cNvSpPr/>
          <p:nvPr/>
        </p:nvSpPr>
        <p:spPr>
          <a:xfrm>
            <a:off x="5606796" y="3761172"/>
            <a:ext cx="978408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>
            <a:spLocks noGrp="1"/>
          </p:cNvSpPr>
          <p:nvPr>
            <p:ph type="title"/>
          </p:nvPr>
        </p:nvSpPr>
        <p:spPr>
          <a:xfrm>
            <a:off x="838200" y="497941"/>
            <a:ext cx="10515600" cy="107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600"/>
              <a:buFont typeface="Calibri"/>
              <a:buNone/>
            </a:pPr>
            <a:r>
              <a:rPr lang="en-US" sz="6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Print Out</a:t>
            </a:r>
            <a:endParaRPr sz="64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4"/>
          <p:cNvSpPr txBox="1">
            <a:spLocks noGrp="1"/>
          </p:cNvSpPr>
          <p:nvPr>
            <p:ph type="body" idx="1"/>
          </p:nvPr>
        </p:nvSpPr>
        <p:spPr>
          <a:xfrm>
            <a:off x="838200" y="2308634"/>
            <a:ext cx="10515600" cy="2372008"/>
          </a:xfrm>
          <a:prstGeom prst="rect">
            <a:avLst/>
          </a:prstGeom>
          <a:noFill/>
          <a:ln w="57150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endParaRPr sz="4800">
              <a:solidFill>
                <a:srgbClr val="2F5496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4800"/>
              <a:buNone/>
            </a:pPr>
            <a:r>
              <a:rPr lang="en-US" sz="4800">
                <a:solidFill>
                  <a:srgbClr val="2F5496"/>
                </a:solidFill>
              </a:rPr>
              <a:t>Serial.print(out[0],HEX)</a:t>
            </a:r>
            <a:endParaRPr sz="4800">
              <a:solidFill>
                <a:srgbClr val="2F549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>
            <a:spLocks noGrp="1"/>
          </p:cNvSpPr>
          <p:nvPr>
            <p:ph type="title"/>
          </p:nvPr>
        </p:nvSpPr>
        <p:spPr>
          <a:xfrm>
            <a:off x="838200" y="63375"/>
            <a:ext cx="10515600" cy="107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600"/>
              <a:buFont typeface="Calibri"/>
              <a:buNone/>
            </a:pPr>
            <a:r>
              <a:rPr lang="en-US" sz="6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64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385526" y="1448431"/>
            <a:ext cx="1803186" cy="923330"/>
          </a:xfrm>
          <a:prstGeom prst="rect">
            <a:avLst/>
          </a:prstGeom>
          <a:noFill/>
          <a:ln w="57150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Setup</a:t>
            </a:r>
            <a:endParaRPr sz="54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2756026" y="1448431"/>
            <a:ext cx="1571264" cy="923330"/>
          </a:xfrm>
          <a:prstGeom prst="rect">
            <a:avLst/>
          </a:prstGeom>
          <a:noFill/>
          <a:ln w="57150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Loop</a:t>
            </a:r>
            <a:endParaRPr sz="54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4894604" y="4011921"/>
            <a:ext cx="1234312" cy="923330"/>
          </a:xfrm>
          <a:prstGeom prst="rect">
            <a:avLst/>
          </a:prstGeom>
          <a:noFill/>
          <a:ln w="57150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AES</a:t>
            </a:r>
            <a:endParaRPr sz="54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4894604" y="2739106"/>
            <a:ext cx="3609321" cy="923330"/>
          </a:xfrm>
          <a:prstGeom prst="rect">
            <a:avLst/>
          </a:prstGeom>
          <a:noFill/>
          <a:ln w="57150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TRNG(Read)</a:t>
            </a:r>
            <a:endParaRPr sz="54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4894604" y="1466291"/>
            <a:ext cx="3128421" cy="923330"/>
          </a:xfrm>
          <a:prstGeom prst="rect">
            <a:avLst/>
          </a:prstGeom>
          <a:noFill/>
          <a:ln w="57150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PUF(Read)</a:t>
            </a:r>
            <a:endParaRPr sz="54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5"/>
          <p:cNvSpPr txBox="1"/>
          <p:nvPr/>
        </p:nvSpPr>
        <p:spPr>
          <a:xfrm>
            <a:off x="6835048" y="5610290"/>
            <a:ext cx="2026517" cy="923330"/>
          </a:xfrm>
          <a:prstGeom prst="rect">
            <a:avLst/>
          </a:prstGeom>
          <a:noFill/>
          <a:ln w="57150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Cipher</a:t>
            </a:r>
            <a:endParaRPr sz="54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6835048" y="4011921"/>
            <a:ext cx="4195251" cy="923330"/>
          </a:xfrm>
          <a:prstGeom prst="rect">
            <a:avLst/>
          </a:prstGeom>
          <a:noFill/>
          <a:ln w="57150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Key expansion</a:t>
            </a:r>
            <a:endParaRPr sz="54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5"/>
          <p:cNvSpPr txBox="1"/>
          <p:nvPr/>
        </p:nvSpPr>
        <p:spPr>
          <a:xfrm>
            <a:off x="9712541" y="5610290"/>
            <a:ext cx="1532792" cy="923330"/>
          </a:xfrm>
          <a:prstGeom prst="rect">
            <a:avLst/>
          </a:prstGeom>
          <a:noFill/>
          <a:ln w="57150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endParaRPr sz="54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5"/>
          <p:cNvSpPr/>
          <p:nvPr/>
        </p:nvSpPr>
        <p:spPr>
          <a:xfrm rot="10800000">
            <a:off x="2126670" y="1761994"/>
            <a:ext cx="691398" cy="355855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5"/>
          <p:cNvSpPr/>
          <p:nvPr/>
        </p:nvSpPr>
        <p:spPr>
          <a:xfrm rot="10800000">
            <a:off x="4249698" y="1761994"/>
            <a:ext cx="706948" cy="373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5"/>
          <p:cNvSpPr/>
          <p:nvPr/>
        </p:nvSpPr>
        <p:spPr>
          <a:xfrm rot="10800000">
            <a:off x="6143650" y="4337475"/>
            <a:ext cx="691398" cy="355855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5"/>
          <p:cNvSpPr/>
          <p:nvPr/>
        </p:nvSpPr>
        <p:spPr>
          <a:xfrm rot="10800000">
            <a:off x="8941354" y="5894027"/>
            <a:ext cx="691398" cy="355855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5"/>
          <p:cNvSpPr/>
          <p:nvPr/>
        </p:nvSpPr>
        <p:spPr>
          <a:xfrm rot="-5400000">
            <a:off x="7502607" y="5106809"/>
            <a:ext cx="691398" cy="355855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5"/>
          <p:cNvSpPr/>
          <p:nvPr/>
        </p:nvSpPr>
        <p:spPr>
          <a:xfrm rot="10800000">
            <a:off x="4249698" y="3035807"/>
            <a:ext cx="691398" cy="355855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5"/>
          <p:cNvSpPr/>
          <p:nvPr/>
        </p:nvSpPr>
        <p:spPr>
          <a:xfrm rot="10800000">
            <a:off x="4327290" y="4322203"/>
            <a:ext cx="691398" cy="355855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5"/>
          <p:cNvSpPr/>
          <p:nvPr/>
        </p:nvSpPr>
        <p:spPr>
          <a:xfrm rot="-5400000">
            <a:off x="3040000" y="3101993"/>
            <a:ext cx="2602462" cy="400615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600"/>
              <a:buFont typeface="Calibri"/>
              <a:buNone/>
            </a:pPr>
            <a:r>
              <a:rPr lang="en-US" sz="6400">
                <a:solidFill>
                  <a:srgbClr val="2F5496"/>
                </a:solidFill>
              </a:rPr>
              <a:t>遇到的問題-1</a:t>
            </a:r>
            <a:endParaRPr sz="64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524" y="2770913"/>
            <a:ext cx="8010702" cy="246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6"/>
          <p:cNvSpPr/>
          <p:nvPr/>
        </p:nvSpPr>
        <p:spPr>
          <a:xfrm>
            <a:off x="1888900" y="4582725"/>
            <a:ext cx="3767100" cy="354300"/>
          </a:xfrm>
          <a:prstGeom prst="rect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600"/>
              <a:buFont typeface="Calibri"/>
              <a:buNone/>
            </a:pPr>
            <a:r>
              <a:rPr lang="en-US" sz="6400">
                <a:solidFill>
                  <a:srgbClr val="2F5496"/>
                </a:solidFill>
              </a:rPr>
              <a:t>遇到的問題-1</a:t>
            </a:r>
            <a:endParaRPr sz="64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1" name="Google Shape;231;p27"/>
          <p:cNvPicPr preferRelativeResize="0"/>
          <p:nvPr/>
        </p:nvPicPr>
        <p:blipFill rotWithShape="1">
          <a:blip r:embed="rId3">
            <a:alphaModFix/>
          </a:blip>
          <a:srcRect t="20826" b="-21581"/>
          <a:stretch/>
        </p:blipFill>
        <p:spPr>
          <a:xfrm>
            <a:off x="3128050" y="1690825"/>
            <a:ext cx="5935899" cy="576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7"/>
          <p:cNvSpPr/>
          <p:nvPr/>
        </p:nvSpPr>
        <p:spPr>
          <a:xfrm>
            <a:off x="6879475" y="4292950"/>
            <a:ext cx="2184600" cy="268500"/>
          </a:xfrm>
          <a:prstGeom prst="rect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600"/>
              <a:buFont typeface="Calibri"/>
              <a:buNone/>
            </a:pPr>
            <a:r>
              <a:rPr lang="en-US" sz="6400">
                <a:solidFill>
                  <a:srgbClr val="2F5496"/>
                </a:solidFill>
              </a:rPr>
              <a:t>遇到的問題-1</a:t>
            </a:r>
            <a:endParaRPr sz="64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624" y="1458075"/>
            <a:ext cx="7646749" cy="527115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8"/>
          <p:cNvSpPr/>
          <p:nvPr/>
        </p:nvSpPr>
        <p:spPr>
          <a:xfrm>
            <a:off x="4035375" y="4433375"/>
            <a:ext cx="2629500" cy="268500"/>
          </a:xfrm>
          <a:prstGeom prst="rect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8"/>
          <p:cNvSpPr/>
          <p:nvPr/>
        </p:nvSpPr>
        <p:spPr>
          <a:xfrm>
            <a:off x="4035375" y="2675400"/>
            <a:ext cx="2511300" cy="268500"/>
          </a:xfrm>
          <a:prstGeom prst="rect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600"/>
              <a:buFont typeface="Calibri"/>
              <a:buNone/>
            </a:pPr>
            <a:r>
              <a:rPr lang="en-US" sz="6400">
                <a:solidFill>
                  <a:srgbClr val="2F5496"/>
                </a:solidFill>
              </a:rPr>
              <a:t>遇到的問題-2</a:t>
            </a:r>
            <a:endParaRPr sz="64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8" name="Google Shape;2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663" y="2929950"/>
            <a:ext cx="9518676" cy="60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0913" y="4024625"/>
            <a:ext cx="4070150" cy="7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600"/>
              <a:buFont typeface="Calibri"/>
              <a:buNone/>
            </a:pPr>
            <a:r>
              <a:rPr lang="en-US" sz="6400">
                <a:solidFill>
                  <a:srgbClr val="2F5496"/>
                </a:solidFill>
              </a:rPr>
              <a:t>遇到的問題-2</a:t>
            </a:r>
            <a:endParaRPr sz="64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6" name="Google Shape;2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125" y="1825625"/>
            <a:ext cx="3266075" cy="46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075" y="1825625"/>
            <a:ext cx="3886815" cy="462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0"/>
          <p:cNvSpPr/>
          <p:nvPr/>
        </p:nvSpPr>
        <p:spPr>
          <a:xfrm>
            <a:off x="2739175" y="1878575"/>
            <a:ext cx="525300" cy="4298400"/>
          </a:xfrm>
          <a:prstGeom prst="rect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/>
          <p:nvPr/>
        </p:nvSpPr>
        <p:spPr>
          <a:xfrm>
            <a:off x="6884325" y="3002625"/>
            <a:ext cx="605400" cy="3444000"/>
          </a:xfrm>
          <a:prstGeom prst="rect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600"/>
              <a:buFont typeface="Calibri"/>
              <a:buNone/>
            </a:pPr>
            <a:r>
              <a:rPr lang="en-US" sz="6400">
                <a:solidFill>
                  <a:srgbClr val="2F5496"/>
                </a:solidFill>
              </a:rPr>
              <a:t>遇到的問題-2</a:t>
            </a:r>
            <a:endParaRPr sz="64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6" name="Google Shape;2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325" y="2577159"/>
            <a:ext cx="3186050" cy="28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1833" y="2522858"/>
            <a:ext cx="3675546" cy="28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600"/>
              <a:buFont typeface="Calibri"/>
              <a:buNone/>
            </a:pPr>
            <a:r>
              <a:rPr lang="en-US" sz="6400">
                <a:solidFill>
                  <a:srgbClr val="2F5496"/>
                </a:solidFill>
              </a:rPr>
              <a:t>開發環境</a:t>
            </a:r>
            <a:endParaRPr sz="64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2F5496"/>
                </a:solidFill>
              </a:rPr>
              <a:t>macOS Catalina 10.16.7</a:t>
            </a:r>
            <a:endParaRPr sz="4400">
              <a:solidFill>
                <a:srgbClr val="2F5496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2F5496"/>
                </a:solidFill>
              </a:rPr>
              <a:t>Sublime text 3 with Arduino-like IDE</a:t>
            </a:r>
            <a:endParaRPr sz="4400">
              <a:solidFill>
                <a:srgbClr val="2F5496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2F5496"/>
                </a:solidFill>
              </a:rPr>
              <a:t>Platform : Arduino SAM(32bits)</a:t>
            </a:r>
            <a:endParaRPr sz="4400">
              <a:solidFill>
                <a:srgbClr val="2F5496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2F5496"/>
                </a:solidFill>
              </a:rPr>
              <a:t>					 Arduino DUE(Programming port)</a:t>
            </a:r>
            <a:endParaRPr sz="4400">
              <a:solidFill>
                <a:srgbClr val="2F5496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4400">
              <a:solidFill>
                <a:srgbClr val="2F549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600"/>
              <a:buFont typeface="Calibri"/>
              <a:buNone/>
            </a:pPr>
            <a:r>
              <a:rPr lang="en-US" sz="6400">
                <a:solidFill>
                  <a:srgbClr val="2F5496"/>
                </a:solidFill>
              </a:rPr>
              <a:t>Polling</a:t>
            </a:r>
            <a:endParaRPr sz="64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輪詢（Polling）是一種</a:t>
            </a:r>
            <a:r>
              <a:rPr lang="en-US" sz="2400">
                <a:solidFill>
                  <a:srgbClr val="0B008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CPU</a:t>
            </a:r>
            <a:r>
              <a:rPr lang="en-US" sz="24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決策如何提供週邊裝置服務的方式，又稱「程式控制輸入輸出」（Programmed I/O）。輪詢法的概念是：由CPU定時發出詢問，依序詢問每一個週邊裝置是否需要其服務，有即給予服務，服務結束後再問下一個週邊，接著不斷週而復始。</a:t>
            </a:r>
            <a:endParaRPr sz="2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56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2"/>
          <p:cNvSpPr/>
          <p:nvPr/>
        </p:nvSpPr>
        <p:spPr>
          <a:xfrm>
            <a:off x="3309063" y="4165400"/>
            <a:ext cx="2033100" cy="1527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Test chip</a:t>
            </a:r>
            <a:endParaRPr sz="2400"/>
          </a:p>
        </p:txBody>
      </p:sp>
      <p:sp>
        <p:nvSpPr>
          <p:cNvPr id="275" name="Google Shape;275;p32"/>
          <p:cNvSpPr/>
          <p:nvPr/>
        </p:nvSpPr>
        <p:spPr>
          <a:xfrm>
            <a:off x="4836038" y="4165400"/>
            <a:ext cx="243900" cy="271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2"/>
          <p:cNvSpPr txBox="1"/>
          <p:nvPr/>
        </p:nvSpPr>
        <p:spPr>
          <a:xfrm>
            <a:off x="4248488" y="4009550"/>
            <a:ext cx="7320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pin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7" name="Google Shape;277;p32"/>
          <p:cNvCxnSpPr>
            <a:stCxn id="275" idx="0"/>
          </p:cNvCxnSpPr>
          <p:nvPr/>
        </p:nvCxnSpPr>
        <p:spPr>
          <a:xfrm rot="10800000" flipH="1">
            <a:off x="4957988" y="3740600"/>
            <a:ext cx="22500" cy="424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32"/>
          <p:cNvCxnSpPr/>
          <p:nvPr/>
        </p:nvCxnSpPr>
        <p:spPr>
          <a:xfrm rot="10800000" flipH="1">
            <a:off x="4962538" y="3749500"/>
            <a:ext cx="2331300" cy="9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9" name="Google Shape;279;p32"/>
          <p:cNvSpPr/>
          <p:nvPr/>
        </p:nvSpPr>
        <p:spPr>
          <a:xfrm>
            <a:off x="6849838" y="4165400"/>
            <a:ext cx="2033100" cy="1527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MCU on Arduino DUE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cxnSp>
        <p:nvCxnSpPr>
          <p:cNvPr id="280" name="Google Shape;280;p32"/>
          <p:cNvCxnSpPr/>
          <p:nvPr/>
        </p:nvCxnSpPr>
        <p:spPr>
          <a:xfrm rot="10800000">
            <a:off x="7248588" y="3731725"/>
            <a:ext cx="9000" cy="524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1" name="Google Shape;281;p32"/>
          <p:cNvSpPr/>
          <p:nvPr/>
        </p:nvSpPr>
        <p:spPr>
          <a:xfrm>
            <a:off x="7148013" y="4165400"/>
            <a:ext cx="243900" cy="271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2"/>
          <p:cNvSpPr txBox="1"/>
          <p:nvPr/>
        </p:nvSpPr>
        <p:spPr>
          <a:xfrm>
            <a:off x="7391913" y="4009550"/>
            <a:ext cx="7320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pin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600"/>
              <a:buFont typeface="Calibri"/>
              <a:buNone/>
            </a:pPr>
            <a:r>
              <a:rPr lang="en-US" sz="6400">
                <a:solidFill>
                  <a:srgbClr val="2F5496"/>
                </a:solidFill>
              </a:rPr>
              <a:t>Polling</a:t>
            </a:r>
            <a:endParaRPr sz="64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56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725" y="1935422"/>
            <a:ext cx="5619123" cy="273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3"/>
          <p:cNvSpPr txBox="1"/>
          <p:nvPr/>
        </p:nvSpPr>
        <p:spPr>
          <a:xfrm>
            <a:off x="6523675" y="1987825"/>
            <a:ext cx="37770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 setup():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pinMode( mypin ,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);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6523675" y="3148950"/>
            <a:ext cx="46803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 loop():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if( digital.read ( mypin )  == HIGH){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   // do something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3"/>
          <p:cNvSpPr txBox="1"/>
          <p:nvPr/>
        </p:nvSpPr>
        <p:spPr>
          <a:xfrm>
            <a:off x="6389125" y="4707525"/>
            <a:ext cx="43452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mypin is a Floating pin !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3" name="Google Shape;29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6988" y="3723775"/>
            <a:ext cx="4181475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600"/>
              <a:buFont typeface="Calibri"/>
              <a:buNone/>
            </a:pPr>
            <a:r>
              <a:rPr lang="en-US" sz="6400">
                <a:solidFill>
                  <a:srgbClr val="2F5496"/>
                </a:solidFill>
              </a:rPr>
              <a:t>Polling</a:t>
            </a:r>
            <a:endParaRPr sz="64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參考資料</a:t>
            </a:r>
            <a:r>
              <a:rPr lang="en-US" sz="2400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https://www.baldengineer.com/arduino-internal-pull-up-resistor-tutorial.html</a:t>
            </a:r>
            <a:endParaRPr sz="2400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5600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4150" y="1825624"/>
            <a:ext cx="4305714" cy="280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4"/>
          <p:cNvSpPr txBox="1"/>
          <p:nvPr/>
        </p:nvSpPr>
        <p:spPr>
          <a:xfrm>
            <a:off x="6523675" y="1987825"/>
            <a:ext cx="55569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 setup():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pinMode( mypin ,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INPUT_PULLUP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);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4"/>
          <p:cNvSpPr txBox="1"/>
          <p:nvPr/>
        </p:nvSpPr>
        <p:spPr>
          <a:xfrm>
            <a:off x="6523675" y="3148950"/>
            <a:ext cx="52317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 loop():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if( digital.read ( mypin ) == HIGH){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   // do something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600"/>
              <a:buFont typeface="Calibri"/>
              <a:buNone/>
            </a:pPr>
            <a:r>
              <a:rPr lang="en-US" sz="6400" dirty="0">
                <a:solidFill>
                  <a:srgbClr val="2F5496"/>
                </a:solidFill>
              </a:rPr>
              <a:t>S box generation</a:t>
            </a:r>
            <a:endParaRPr sz="6400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00" y="2558175"/>
            <a:ext cx="6886575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5"/>
          <p:cNvSpPr/>
          <p:nvPr/>
        </p:nvSpPr>
        <p:spPr>
          <a:xfrm>
            <a:off x="2558825" y="2558175"/>
            <a:ext cx="517500" cy="2895600"/>
          </a:xfrm>
          <a:prstGeom prst="rect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5"/>
          <p:cNvSpPr/>
          <p:nvPr/>
        </p:nvSpPr>
        <p:spPr>
          <a:xfrm>
            <a:off x="244600" y="3979325"/>
            <a:ext cx="6785100" cy="357600"/>
          </a:xfrm>
          <a:prstGeom prst="rect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5"/>
          <p:cNvSpPr txBox="1"/>
          <p:nvPr/>
        </p:nvSpPr>
        <p:spPr>
          <a:xfrm>
            <a:off x="7271950" y="2930400"/>
            <a:ext cx="4487400" cy="15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Translate rows and column into binary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( row | column ) = ( 8 | 6)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		    = ( 1000 0110 )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600"/>
              <a:buFont typeface="Calibri"/>
              <a:buNone/>
            </a:pPr>
            <a:r>
              <a:rPr lang="en-US" sz="6400">
                <a:solidFill>
                  <a:srgbClr val="2F5496"/>
                </a:solidFill>
              </a:rPr>
              <a:t>S box generation</a:t>
            </a:r>
            <a:endParaRPr sz="64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6"/>
          <p:cNvSpPr txBox="1"/>
          <p:nvPr/>
        </p:nvSpPr>
        <p:spPr>
          <a:xfrm>
            <a:off x="1143000" y="1321725"/>
            <a:ext cx="9906000" cy="8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Calculate the multiplicative inverse of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row | column ) in GF(2^8)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6"/>
          <p:cNvSpPr txBox="1"/>
          <p:nvPr/>
        </p:nvSpPr>
        <p:spPr>
          <a:xfrm>
            <a:off x="1514600" y="2060225"/>
            <a:ext cx="9388500" cy="3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initial : p = 1 , q = 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 * q ≡ 1 mod x^8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( p * ( x + 1 ) ) * ( q / ( x + 1 ) )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≡ p * q ≡ 1 mod x^8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p * ( x + 1 )^2  ) * ( q / ( x + 1 )^2 )  ≡ p * q ≡ 1 mod x^8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p * ( x + 1 )^255  ) * ( q / ( x + 1 )^255 )  ≡ ( p *  1 ) * ( q / 1  )  ≡ p * q  ≡ 1 mod x^8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 x + 1 )^255  ≡ 1 mod x^8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6"/>
          <p:cNvSpPr txBox="1"/>
          <p:nvPr/>
        </p:nvSpPr>
        <p:spPr>
          <a:xfrm>
            <a:off x="1128800" y="5813825"/>
            <a:ext cx="101601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Generate 255 pairs of ( p , q ) of 8 bits binary number + special solution( p = 0 )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600"/>
              <a:buFont typeface="Calibri"/>
              <a:buNone/>
            </a:pPr>
            <a:r>
              <a:rPr lang="en-US" sz="6400">
                <a:solidFill>
                  <a:srgbClr val="2F5496"/>
                </a:solidFill>
              </a:rPr>
              <a:t>S box generation</a:t>
            </a:r>
            <a:endParaRPr sz="64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7"/>
          <p:cNvSpPr txBox="1"/>
          <p:nvPr/>
        </p:nvSpPr>
        <p:spPr>
          <a:xfrm>
            <a:off x="1143000" y="1321725"/>
            <a:ext cx="9906000" cy="8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Affine transformation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6" name="Google Shape;3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7236" y="2427625"/>
            <a:ext cx="6117525" cy="31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7"/>
          <p:cNvSpPr/>
          <p:nvPr/>
        </p:nvSpPr>
        <p:spPr>
          <a:xfrm>
            <a:off x="7525950" y="2210625"/>
            <a:ext cx="724500" cy="3565500"/>
          </a:xfrm>
          <a:prstGeom prst="rect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7"/>
          <p:cNvSpPr/>
          <p:nvPr/>
        </p:nvSpPr>
        <p:spPr>
          <a:xfrm>
            <a:off x="3037225" y="2210625"/>
            <a:ext cx="724500" cy="3565500"/>
          </a:xfrm>
          <a:prstGeom prst="rect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7"/>
          <p:cNvSpPr txBox="1"/>
          <p:nvPr/>
        </p:nvSpPr>
        <p:spPr>
          <a:xfrm>
            <a:off x="2728150" y="5926650"/>
            <a:ext cx="1476900" cy="5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S_box[ p ]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7"/>
          <p:cNvSpPr txBox="1"/>
          <p:nvPr/>
        </p:nvSpPr>
        <p:spPr>
          <a:xfrm>
            <a:off x="5898600" y="5926650"/>
            <a:ext cx="3979200" cy="5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q (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multiplicative inverse of p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600"/>
              <a:buFont typeface="Calibri"/>
              <a:buNone/>
            </a:pPr>
            <a:r>
              <a:rPr lang="en-US" sz="6400" dirty="0">
                <a:solidFill>
                  <a:srgbClr val="2F5496"/>
                </a:solidFill>
              </a:rPr>
              <a:t>DEMO</a:t>
            </a:r>
            <a:endParaRPr sz="6400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6"/>
          <p:cNvSpPr txBox="1"/>
          <p:nvPr/>
        </p:nvSpPr>
        <p:spPr>
          <a:xfrm>
            <a:off x="1143000" y="1321725"/>
            <a:ext cx="9906000" cy="8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6"/>
          <p:cNvSpPr txBox="1"/>
          <p:nvPr/>
        </p:nvSpPr>
        <p:spPr>
          <a:xfrm>
            <a:off x="1514600" y="2060225"/>
            <a:ext cx="9388500" cy="3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http://aes.online-domain-tools.com/</a:t>
            </a:r>
            <a:endParaRPr lang="e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https://www.binaryhexconverter.com/binary-to-hex-converter</a:t>
            </a:r>
            <a:endParaRPr lang="e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259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63375"/>
            <a:ext cx="10515600" cy="107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600"/>
              <a:buFont typeface="Calibri"/>
              <a:buNone/>
            </a:pPr>
            <a:r>
              <a:rPr lang="en-US" sz="66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Overall Flowchart</a:t>
            </a:r>
            <a:endParaRPr sz="66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385526" y="1448431"/>
            <a:ext cx="1803186" cy="923330"/>
          </a:xfrm>
          <a:prstGeom prst="rect">
            <a:avLst/>
          </a:prstGeom>
          <a:noFill/>
          <a:ln w="57150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Setup</a:t>
            </a:r>
            <a:endParaRPr sz="54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2756026" y="1448431"/>
            <a:ext cx="1571264" cy="923330"/>
          </a:xfrm>
          <a:prstGeom prst="rect">
            <a:avLst/>
          </a:prstGeom>
          <a:noFill/>
          <a:ln w="57150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Loop</a:t>
            </a:r>
            <a:endParaRPr sz="54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4894604" y="4011921"/>
            <a:ext cx="1234312" cy="923330"/>
          </a:xfrm>
          <a:prstGeom prst="rect">
            <a:avLst/>
          </a:prstGeom>
          <a:noFill/>
          <a:ln w="57150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AES</a:t>
            </a:r>
            <a:endParaRPr sz="54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4894604" y="2739106"/>
            <a:ext cx="3609321" cy="923330"/>
          </a:xfrm>
          <a:prstGeom prst="rect">
            <a:avLst/>
          </a:prstGeom>
          <a:noFill/>
          <a:ln w="57150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TRNG(Read)</a:t>
            </a:r>
            <a:endParaRPr sz="54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4894604" y="1466291"/>
            <a:ext cx="3128421" cy="923330"/>
          </a:xfrm>
          <a:prstGeom prst="rect">
            <a:avLst/>
          </a:prstGeom>
          <a:noFill/>
          <a:ln w="57150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PUF(Read)</a:t>
            </a:r>
            <a:endParaRPr sz="54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6835048" y="5610290"/>
            <a:ext cx="2026517" cy="923330"/>
          </a:xfrm>
          <a:prstGeom prst="rect">
            <a:avLst/>
          </a:prstGeom>
          <a:noFill/>
          <a:ln w="57150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Cipher</a:t>
            </a:r>
            <a:endParaRPr sz="54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6835048" y="4011921"/>
            <a:ext cx="4195251" cy="923330"/>
          </a:xfrm>
          <a:prstGeom prst="rect">
            <a:avLst/>
          </a:prstGeom>
          <a:noFill/>
          <a:ln w="57150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Key expansion</a:t>
            </a:r>
            <a:endParaRPr sz="54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9712541" y="5610290"/>
            <a:ext cx="1532792" cy="923330"/>
          </a:xfrm>
          <a:prstGeom prst="rect">
            <a:avLst/>
          </a:prstGeom>
          <a:noFill/>
          <a:ln w="57150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endParaRPr sz="54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/>
          <p:nvPr/>
        </p:nvSpPr>
        <p:spPr>
          <a:xfrm rot="10800000">
            <a:off x="2126670" y="1761994"/>
            <a:ext cx="691398" cy="355855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/>
          <p:nvPr/>
        </p:nvSpPr>
        <p:spPr>
          <a:xfrm rot="10800000">
            <a:off x="4249698" y="1761994"/>
            <a:ext cx="706948" cy="373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/>
          <p:nvPr/>
        </p:nvSpPr>
        <p:spPr>
          <a:xfrm rot="10800000">
            <a:off x="6143650" y="4337475"/>
            <a:ext cx="691398" cy="355855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/>
          <p:nvPr/>
        </p:nvSpPr>
        <p:spPr>
          <a:xfrm rot="10800000">
            <a:off x="8941354" y="5894027"/>
            <a:ext cx="691398" cy="355855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/>
          <p:nvPr/>
        </p:nvSpPr>
        <p:spPr>
          <a:xfrm rot="-5400000">
            <a:off x="7502607" y="5106809"/>
            <a:ext cx="691398" cy="355855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/>
          <p:nvPr/>
        </p:nvSpPr>
        <p:spPr>
          <a:xfrm rot="10800000">
            <a:off x="4249698" y="3035807"/>
            <a:ext cx="691398" cy="355855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 rot="10800000">
            <a:off x="4327290" y="4322203"/>
            <a:ext cx="691398" cy="355855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 rot="-5400000">
            <a:off x="3040000" y="3101993"/>
            <a:ext cx="2602462" cy="400615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838200" y="158500"/>
            <a:ext cx="10515600" cy="11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7200"/>
              <a:buFont typeface="Calibri"/>
              <a:buNone/>
            </a:pPr>
            <a:r>
              <a:rPr lang="en-US" sz="6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Part 0  Setup</a:t>
            </a:r>
            <a:endParaRPr sz="64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407406" y="1448554"/>
            <a:ext cx="11506953" cy="4861711"/>
          </a:xfrm>
          <a:prstGeom prst="rect">
            <a:avLst/>
          </a:prstGeom>
          <a:noFill/>
          <a:ln w="57150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5600"/>
              <a:buNone/>
            </a:pPr>
            <a:r>
              <a:rPr lang="en-US" sz="5600">
                <a:solidFill>
                  <a:srgbClr val="2F5496"/>
                </a:solidFill>
              </a:rPr>
              <a:t>Set baud = 9600 times/sec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5600"/>
              <a:buNone/>
            </a:pPr>
            <a:r>
              <a:rPr lang="en-US" sz="5600">
                <a:solidFill>
                  <a:srgbClr val="2F5496"/>
                </a:solidFill>
              </a:rPr>
              <a:t>input 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5600"/>
              <a:buNone/>
            </a:pPr>
            <a:r>
              <a:rPr lang="en-US" sz="5600">
                <a:solidFill>
                  <a:srgbClr val="2F5496"/>
                </a:solidFill>
              </a:rPr>
              <a:t>pinMode(m , INPUT)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5600"/>
              <a:buNone/>
            </a:pPr>
            <a:r>
              <a:rPr lang="en-US" sz="5600">
                <a:solidFill>
                  <a:srgbClr val="2F5496"/>
                </a:solidFill>
              </a:rPr>
              <a:t>output 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5600"/>
              <a:buNone/>
            </a:pPr>
            <a:r>
              <a:rPr lang="en-US" sz="5600">
                <a:solidFill>
                  <a:srgbClr val="2F5496"/>
                </a:solidFill>
              </a:rPr>
              <a:t>pinMode(n , OUTPUT)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endParaRPr sz="4000">
              <a:solidFill>
                <a:srgbClr val="2F549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838200" y="102575"/>
            <a:ext cx="10515600" cy="1192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5400"/>
              <a:buFont typeface="Calibri"/>
              <a:buNone/>
            </a:pPr>
            <a:r>
              <a:rPr lang="en-US" sz="6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Part 1 (PUF data讀取)</a:t>
            </a:r>
            <a:endParaRPr sz="64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1"/>
          </p:nvPr>
        </p:nvSpPr>
        <p:spPr>
          <a:xfrm>
            <a:off x="407406" y="1448554"/>
            <a:ext cx="11506953" cy="4861711"/>
          </a:xfrm>
          <a:prstGeom prst="rect">
            <a:avLst/>
          </a:prstGeom>
          <a:noFill/>
          <a:ln w="57150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</a:pPr>
            <a:endParaRPr sz="9600">
              <a:solidFill>
                <a:srgbClr val="2F5496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6000"/>
              <a:buNone/>
            </a:pPr>
            <a:r>
              <a:rPr lang="en-US" sz="6000">
                <a:solidFill>
                  <a:srgbClr val="2F5496"/>
                </a:solidFill>
              </a:rPr>
              <a:t>PUF with 4096 bits.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6000"/>
              <a:buNone/>
            </a:pPr>
            <a:r>
              <a:rPr lang="en-US" sz="6000">
                <a:solidFill>
                  <a:srgbClr val="2F5496"/>
                </a:solidFill>
              </a:rPr>
              <a:t>TRNG with 8 bits.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endParaRPr sz="4000">
              <a:solidFill>
                <a:srgbClr val="2F5496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4000"/>
              <a:buNone/>
            </a:pPr>
            <a:r>
              <a:rPr lang="en-US" sz="4000">
                <a:solidFill>
                  <a:srgbClr val="2F5496"/>
                </a:solidFill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838200" y="102575"/>
            <a:ext cx="10515600" cy="1192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5400"/>
              <a:buFont typeface="Calibri"/>
              <a:buNone/>
            </a:pPr>
            <a:r>
              <a:rPr lang="en-US" sz="6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Part 1 (PUF data讀取)</a:t>
            </a:r>
            <a:endParaRPr sz="64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342523" y="1629624"/>
            <a:ext cx="11506953" cy="4581052"/>
          </a:xfrm>
          <a:prstGeom prst="rect">
            <a:avLst/>
          </a:prstGeom>
          <a:noFill/>
          <a:ln w="57150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endParaRPr sz="4000">
              <a:solidFill>
                <a:srgbClr val="2F5496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6600"/>
              <a:buNone/>
            </a:pPr>
            <a:r>
              <a:rPr lang="en-US" sz="6600">
                <a:solidFill>
                  <a:srgbClr val="2F5496"/>
                </a:solidFill>
              </a:rPr>
              <a:t>pinMode=0 -&gt; Read_PUF()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6600"/>
              <a:buNone/>
            </a:pPr>
            <a:r>
              <a:rPr lang="en-US" sz="6600">
                <a:solidFill>
                  <a:srgbClr val="2F5496"/>
                </a:solidFill>
              </a:rPr>
              <a:t>8bits a time, 512 times.</a:t>
            </a:r>
            <a:endParaRPr sz="6600">
              <a:solidFill>
                <a:srgbClr val="2F5496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6600"/>
              <a:buNone/>
            </a:pPr>
            <a:r>
              <a:rPr lang="en-US" sz="6600">
                <a:solidFill>
                  <a:srgbClr val="2F5496"/>
                </a:solidFill>
              </a:rPr>
              <a:t>pinMode=1 -&gt; Read_TRNG()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6600"/>
              <a:buNone/>
            </a:pPr>
            <a:r>
              <a:rPr lang="en-US" sz="6600">
                <a:solidFill>
                  <a:srgbClr val="2F5496"/>
                </a:solidFill>
              </a:rPr>
              <a:t>8bits a time, 1 time.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endParaRPr sz="6600">
              <a:solidFill>
                <a:srgbClr val="2F5496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endParaRPr sz="4800">
              <a:solidFill>
                <a:srgbClr val="2F549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838200" y="102575"/>
            <a:ext cx="10515600" cy="1192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5400"/>
              <a:buFont typeface="Calibri"/>
              <a:buNone/>
            </a:pPr>
            <a:r>
              <a:rPr lang="en-US" sz="6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Part 1 (PUF data讀取)</a:t>
            </a:r>
            <a:endParaRPr sz="64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1"/>
          </p:nvPr>
        </p:nvSpPr>
        <p:spPr>
          <a:xfrm>
            <a:off x="342523" y="1919335"/>
            <a:ext cx="11506953" cy="3594226"/>
          </a:xfrm>
          <a:prstGeom prst="rect">
            <a:avLst/>
          </a:prstGeom>
          <a:noFill/>
          <a:ln w="57150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endParaRPr sz="4800">
              <a:solidFill>
                <a:srgbClr val="2F5496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4800"/>
              <a:buNone/>
            </a:pPr>
            <a:r>
              <a:rPr lang="en-US" sz="4800">
                <a:solidFill>
                  <a:srgbClr val="2F5496"/>
                </a:solidFill>
              </a:rPr>
              <a:t>PUF_flag = 0 originally.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4800"/>
              <a:buNone/>
            </a:pPr>
            <a:r>
              <a:rPr lang="en-US" sz="4800">
                <a:solidFill>
                  <a:srgbClr val="2F5496"/>
                </a:solidFill>
              </a:rPr>
              <a:t>PUF_flag = 1 if all the 4096 bits being read.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108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Part2 (AES-128 coding &amp; 加密演練)</a:t>
            </a:r>
            <a:endParaRPr sz="54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1"/>
          </p:nvPr>
        </p:nvSpPr>
        <p:spPr>
          <a:xfrm>
            <a:off x="274622" y="1249379"/>
            <a:ext cx="11642755" cy="4644427"/>
          </a:xfrm>
          <a:prstGeom prst="rect">
            <a:avLst/>
          </a:prstGeom>
          <a:noFill/>
          <a:ln w="57150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endParaRPr sz="4400">
              <a:solidFill>
                <a:srgbClr val="2F5496"/>
              </a:solidFill>
            </a:endParaRPr>
          </a:p>
          <a:p>
            <a:pPr marL="228600" lvl="0" indent="-279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4400"/>
              <a:buChar char="•"/>
            </a:pPr>
            <a:r>
              <a:rPr lang="en-US" sz="4400">
                <a:solidFill>
                  <a:srgbClr val="2F5496"/>
                </a:solidFill>
              </a:rPr>
              <a:t>Being activated only if PUF_flag = 1. </a:t>
            </a:r>
            <a:endParaRPr sz="4400"/>
          </a:p>
          <a:p>
            <a:pPr marL="228600" lvl="0" indent="-279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4400"/>
              <a:buChar char="•"/>
            </a:pPr>
            <a:r>
              <a:rPr lang="en-US" sz="4400">
                <a:solidFill>
                  <a:srgbClr val="2F5496"/>
                </a:solidFill>
              </a:rPr>
              <a:t>AES with 128 bits.</a:t>
            </a:r>
            <a:endParaRPr/>
          </a:p>
          <a:p>
            <a:pPr marL="228600" lvl="0" indent="-279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4400"/>
              <a:buChar char="•"/>
            </a:pPr>
            <a:r>
              <a:rPr lang="en-US" sz="4400">
                <a:solidFill>
                  <a:srgbClr val="2F5496"/>
                </a:solidFill>
              </a:rPr>
              <a:t>Generate </a:t>
            </a:r>
            <a:r>
              <a:rPr lang="en-US" sz="4400" b="1">
                <a:solidFill>
                  <a:srgbClr val="2F5496"/>
                </a:solidFill>
              </a:rPr>
              <a:t>plain text </a:t>
            </a:r>
            <a:r>
              <a:rPr lang="en-US" sz="4400">
                <a:solidFill>
                  <a:srgbClr val="2F5496"/>
                </a:solidFill>
              </a:rPr>
              <a:t>from random()</a:t>
            </a:r>
            <a:endParaRPr/>
          </a:p>
          <a:p>
            <a:pPr marL="228600" lvl="0" indent="-279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4400"/>
              <a:buChar char="•"/>
            </a:pPr>
            <a:r>
              <a:rPr lang="en-US" sz="4400">
                <a:solidFill>
                  <a:srgbClr val="2F5496"/>
                </a:solidFill>
              </a:rPr>
              <a:t>Generate </a:t>
            </a:r>
            <a:r>
              <a:rPr lang="en-US" sz="4400" b="1">
                <a:solidFill>
                  <a:srgbClr val="2F5496"/>
                </a:solidFill>
              </a:rPr>
              <a:t>Key</a:t>
            </a:r>
            <a:r>
              <a:rPr lang="en-US" sz="4400">
                <a:solidFill>
                  <a:srgbClr val="2F5496"/>
                </a:solidFill>
              </a:rPr>
              <a:t> from PUF_data[0:127](changable)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108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Part2 (AES-128 coding &amp; 加密演練)</a:t>
            </a:r>
            <a:endParaRPr sz="54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274622" y="2046084"/>
            <a:ext cx="11642755" cy="3213979"/>
          </a:xfrm>
          <a:prstGeom prst="rect">
            <a:avLst/>
          </a:prstGeom>
          <a:noFill/>
          <a:ln w="57150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endParaRPr sz="4400">
              <a:solidFill>
                <a:srgbClr val="2F5496"/>
              </a:solidFill>
            </a:endParaRPr>
          </a:p>
          <a:p>
            <a:pPr marL="228600" lvl="0" indent="-279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4400"/>
              <a:buChar char="•"/>
            </a:pPr>
            <a:r>
              <a:rPr lang="en-US" sz="4400">
                <a:solidFill>
                  <a:srgbClr val="2F5496"/>
                </a:solidFill>
              </a:rPr>
              <a:t>int binary_plain text[128] -&gt; char </a:t>
            </a:r>
            <a:r>
              <a:rPr lang="en-US" sz="4400" b="1">
                <a:solidFill>
                  <a:srgbClr val="2F5496"/>
                </a:solidFill>
              </a:rPr>
              <a:t>in[16]</a:t>
            </a:r>
            <a:endParaRPr/>
          </a:p>
          <a:p>
            <a:pPr marL="228600" lvl="0" indent="-279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4400"/>
              <a:buChar char="•"/>
            </a:pPr>
            <a:r>
              <a:rPr lang="en-US" sz="4400">
                <a:solidFill>
                  <a:srgbClr val="2F5496"/>
                </a:solidFill>
              </a:rPr>
              <a:t>int binary_key -&gt; char </a:t>
            </a:r>
            <a:r>
              <a:rPr lang="en-US" sz="4400" b="1">
                <a:solidFill>
                  <a:srgbClr val="2F5496"/>
                </a:solidFill>
              </a:rPr>
              <a:t>key[16]</a:t>
            </a:r>
            <a:endParaRPr sz="4400" b="1">
              <a:solidFill>
                <a:srgbClr val="2F549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655</Words>
  <Application>Microsoft Macintosh PowerPoint</Application>
  <PresentationFormat>寬螢幕</PresentationFormat>
  <Paragraphs>149</Paragraphs>
  <Slides>26</Slides>
  <Notes>26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Midterm Project</vt:lpstr>
      <vt:lpstr>開發環境</vt:lpstr>
      <vt:lpstr>Overall Flowchart</vt:lpstr>
      <vt:lpstr>Part 0  Setup</vt:lpstr>
      <vt:lpstr>Part 1 (PUF data讀取)</vt:lpstr>
      <vt:lpstr>Part 1 (PUF data讀取)</vt:lpstr>
      <vt:lpstr>Part 1 (PUF data讀取)</vt:lpstr>
      <vt:lpstr>Part2 (AES-128 coding &amp; 加密演練)</vt:lpstr>
      <vt:lpstr>Part2 (AES-128 coding &amp; 加密演練)</vt:lpstr>
      <vt:lpstr>Key expansion</vt:lpstr>
      <vt:lpstr>Cipher</vt:lpstr>
      <vt:lpstr>Print Out</vt:lpstr>
      <vt:lpstr>Summary</vt:lpstr>
      <vt:lpstr>遇到的問題-1</vt:lpstr>
      <vt:lpstr>遇到的問題-1</vt:lpstr>
      <vt:lpstr>遇到的問題-1</vt:lpstr>
      <vt:lpstr>遇到的問題-2</vt:lpstr>
      <vt:lpstr>遇到的問題-2</vt:lpstr>
      <vt:lpstr>遇到的問題-2</vt:lpstr>
      <vt:lpstr>Polling</vt:lpstr>
      <vt:lpstr>Polling</vt:lpstr>
      <vt:lpstr>Polling</vt:lpstr>
      <vt:lpstr>S box generation</vt:lpstr>
      <vt:lpstr>S box generation</vt:lpstr>
      <vt:lpstr>S box generation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Project</dc:title>
  <cp:lastModifiedBy>Microsoft Office User</cp:lastModifiedBy>
  <cp:revision>3</cp:revision>
  <dcterms:modified xsi:type="dcterms:W3CDTF">2020-11-12T07:29:44Z</dcterms:modified>
</cp:coreProperties>
</file>