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305" r:id="rId2"/>
    <p:sldId id="306" r:id="rId3"/>
    <p:sldId id="327" r:id="rId4"/>
    <p:sldId id="308" r:id="rId5"/>
    <p:sldId id="325" r:id="rId6"/>
    <p:sldId id="326" r:id="rId7"/>
    <p:sldId id="328" r:id="rId8"/>
    <p:sldId id="329" r:id="rId9"/>
    <p:sldId id="330" r:id="rId10"/>
    <p:sldId id="331" r:id="rId11"/>
    <p:sldId id="339" r:id="rId12"/>
    <p:sldId id="332" r:id="rId13"/>
    <p:sldId id="333" r:id="rId14"/>
    <p:sldId id="340" r:id="rId15"/>
    <p:sldId id="343" r:id="rId16"/>
    <p:sldId id="342" r:id="rId17"/>
    <p:sldId id="344" r:id="rId18"/>
    <p:sldId id="335" r:id="rId19"/>
    <p:sldId id="336" r:id="rId20"/>
    <p:sldId id="341" r:id="rId21"/>
    <p:sldId id="338" r:id="rId22"/>
    <p:sldId id="337" r:id="rId23"/>
  </p:sldIdLst>
  <p:sldSz cx="18288000" cy="10287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mbria Math" panose="02040503050406030204" pitchFamily="18" charset="0"/>
      <p:regular r:id="rId29"/>
    </p:embeddedFont>
    <p:embeddedFont>
      <p:font typeface="Muli Bold Bold" panose="02020500000000000000" charset="0"/>
      <p:regular r:id="rId30"/>
    </p:embeddedFont>
    <p:embeddedFont>
      <p:font typeface="Muli Regular Bold" panose="02020500000000000000" charset="0"/>
      <p:regular r:id="rId31"/>
    </p:embeddedFont>
    <p:embeddedFont>
      <p:font typeface="微軟正黑體" panose="020B0604030504040204" pitchFamily="34" charset="-120"/>
      <p:regular r:id="rId32"/>
      <p:bold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825"/>
    <a:srgbClr val="0E2C4B"/>
    <a:srgbClr val="3E83AD"/>
    <a:srgbClr val="4150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8" d="100"/>
          <a:sy n="58" d="100"/>
        </p:scale>
        <p:origin x="51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CFC9B-C414-466B-9DB2-18197A56A1F7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5B7C3-61E9-4D09-A337-5EB2BC710D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18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301B-1B04-4C31-B94D-BB7F80F7C59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254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301B-1B04-4C31-B94D-BB7F80F7C59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6323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301B-1B04-4C31-B94D-BB7F80F7C59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5306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301B-1B04-4C31-B94D-BB7F80F7C59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220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301B-1B04-4C31-B94D-BB7F80F7C59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219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301B-1B04-4C31-B94D-BB7F80F7C59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011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301B-1B04-4C31-B94D-BB7F80F7C59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0495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301B-1B04-4C31-B94D-BB7F80F7C59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4301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301B-1B04-4C31-B94D-BB7F80F7C59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4352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301B-1B04-4C31-B94D-BB7F80F7C59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0168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301B-1B04-4C31-B94D-BB7F80F7C59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757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301B-1B04-4C31-B94D-BB7F80F7C59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8755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301B-1B04-4C31-B94D-BB7F80F7C59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5434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301B-1B04-4C31-B94D-BB7F80F7C59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1535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301B-1B04-4C31-B94D-BB7F80F7C59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832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301B-1B04-4C31-B94D-BB7F80F7C59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1667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301B-1B04-4C31-B94D-BB7F80F7C59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4359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3" Type="http://schemas.microsoft.com/office/2007/relationships/media" Target="../media/media2.mp4"/><Relationship Id="rId7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11" Type="http://schemas.openxmlformats.org/officeDocument/2006/relationships/image" Target="../media/image22.png"/><Relationship Id="rId5" Type="http://schemas.microsoft.com/office/2007/relationships/media" Target="../media/media3.mp4"/><Relationship Id="rId10" Type="http://schemas.openxmlformats.org/officeDocument/2006/relationships/image" Target="../media/image21.png"/><Relationship Id="rId4" Type="http://schemas.openxmlformats.org/officeDocument/2006/relationships/video" Target="../media/media2.mp4"/><Relationship Id="rId9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21999"/>
          </a:blip>
          <a:srcRect/>
          <a:stretch>
            <a:fillRect/>
          </a:stretch>
        </p:blipFill>
        <p:spPr>
          <a:xfrm>
            <a:off x="13971016" y="7410359"/>
            <a:ext cx="3288284" cy="1141308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063954" y="2122975"/>
            <a:ext cx="12160093" cy="6041050"/>
            <a:chOff x="0" y="0"/>
            <a:chExt cx="9728074" cy="4832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728074" cy="4832840"/>
            </a:xfrm>
            <a:custGeom>
              <a:avLst/>
              <a:gdLst/>
              <a:ahLst/>
              <a:cxnLst/>
              <a:rect l="l" t="t" r="r" b="b"/>
              <a:pathLst>
                <a:path w="9728074" h="4832840">
                  <a:moveTo>
                    <a:pt x="9603614" y="4832840"/>
                  </a:moveTo>
                  <a:lnTo>
                    <a:pt x="124460" y="4832840"/>
                  </a:lnTo>
                  <a:cubicBezTo>
                    <a:pt x="55880" y="4832840"/>
                    <a:pt x="0" y="4776960"/>
                    <a:pt x="0" y="47083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603614" y="0"/>
                  </a:lnTo>
                  <a:cubicBezTo>
                    <a:pt x="9672194" y="0"/>
                    <a:pt x="9728074" y="55880"/>
                    <a:pt x="9728074" y="124460"/>
                  </a:cubicBezTo>
                  <a:lnTo>
                    <a:pt x="9728074" y="4708380"/>
                  </a:lnTo>
                  <a:cubicBezTo>
                    <a:pt x="9728074" y="4776960"/>
                    <a:pt x="9672194" y="4832840"/>
                    <a:pt x="9603614" y="483284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379131" y="5697655"/>
            <a:ext cx="2628231" cy="2635783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857500" y="3483964"/>
            <a:ext cx="12573000" cy="3871802"/>
            <a:chOff x="-648669" y="-96348"/>
            <a:chExt cx="14270715" cy="5162404"/>
          </a:xfrm>
        </p:grpSpPr>
        <p:sp>
          <p:nvSpPr>
            <p:cNvPr id="7" name="TextBox 7"/>
            <p:cNvSpPr txBox="1"/>
            <p:nvPr/>
          </p:nvSpPr>
          <p:spPr>
            <a:xfrm>
              <a:off x="-648669" y="-96348"/>
              <a:ext cx="14270715" cy="272570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 algn="ctr">
                <a:lnSpc>
                  <a:spcPts val="8400"/>
                </a:lnSpc>
              </a:pPr>
              <a:r>
                <a:rPr lang="en-US" altLang="zh-TW" sz="4400" dirty="0">
                  <a:solidFill>
                    <a:srgbClr val="0E2C4B"/>
                  </a:solidFill>
                  <a:latin typeface="Muli Bold Bold" panose="02020500000000000000" charset="0"/>
                </a:rPr>
                <a:t>Ablation of “Implicit Quantile Networks for Distributional Reinforcement Learning”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E2C4B"/>
                </a:solidFill>
                <a:effectLst/>
                <a:uLnTx/>
                <a:uFillTx/>
                <a:latin typeface="Muli Bold Bold" panose="02020500000000000000" charset="0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414149" y="3514091"/>
              <a:ext cx="11293684" cy="15519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8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rgbClr val="0E2C4B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28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3200" b="1" dirty="0">
                  <a:solidFill>
                    <a:srgbClr val="0E2C4B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Team members</a:t>
              </a:r>
              <a:r>
                <a:rPr kumimoji="0" lang="zh-TW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E2C4B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E2C4B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  <a:r>
                <a:rPr kumimoji="0" lang="zh-TW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E2C4B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E2C4B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鍾承佑 、徐煜倫 、 柯秉志</a:t>
              </a:r>
              <a:br>
                <a:rPr kumimoji="0" lang="en-US" altLang="zh-TW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0E2C4B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</a:b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E2C4B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3">
            <a:alphaModFix amt="21999"/>
          </a:blip>
          <a:srcRect/>
          <a:stretch>
            <a:fillRect/>
          </a:stretch>
        </p:blipFill>
        <p:spPr>
          <a:xfrm>
            <a:off x="2470041" y="2784527"/>
            <a:ext cx="2223383" cy="771699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-1251902">
            <a:off x="2297276" y="1924267"/>
            <a:ext cx="2945311" cy="11449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8">
            <a:extLst>
              <a:ext uri="{FF2B5EF4-FFF2-40B4-BE49-F238E27FC236}">
                <a16:creationId xmlns:a16="http://schemas.microsoft.com/office/drawing/2014/main" id="{277B8D51-A6A7-48D9-B599-5B3E8F32987E}"/>
              </a:ext>
            </a:extLst>
          </p:cNvPr>
          <p:cNvSpPr/>
          <p:nvPr/>
        </p:nvSpPr>
        <p:spPr>
          <a:xfrm>
            <a:off x="609600" y="1638300"/>
            <a:ext cx="6353176" cy="8145226"/>
          </a:xfrm>
          <a:custGeom>
            <a:avLst/>
            <a:gdLst/>
            <a:ahLst/>
            <a:cxnLst/>
            <a:rect l="l" t="t" r="r" b="b"/>
            <a:pathLst>
              <a:path w="7619404" h="7851218">
                <a:moveTo>
                  <a:pt x="7494944" y="7851218"/>
                </a:moveTo>
                <a:lnTo>
                  <a:pt x="124460" y="7851218"/>
                </a:lnTo>
                <a:cubicBezTo>
                  <a:pt x="55880" y="7851218"/>
                  <a:pt x="0" y="7795338"/>
                  <a:pt x="0" y="772675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7494944" y="0"/>
                </a:lnTo>
                <a:cubicBezTo>
                  <a:pt x="7563524" y="0"/>
                  <a:pt x="7619404" y="55880"/>
                  <a:pt x="7619404" y="124460"/>
                </a:cubicBezTo>
                <a:lnTo>
                  <a:pt x="7619404" y="7726759"/>
                </a:lnTo>
                <a:cubicBezTo>
                  <a:pt x="7619404" y="7795339"/>
                  <a:pt x="7563524" y="7851218"/>
                  <a:pt x="7494944" y="7851218"/>
                </a:cubicBezTo>
                <a:close/>
              </a:path>
            </a:pathLst>
          </a:custGeom>
          <a:solidFill>
            <a:srgbClr val="FFFFFF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7318A54A-63BC-4137-816D-F4FACE4B065B}"/>
              </a:ext>
            </a:extLst>
          </p:cNvPr>
          <p:cNvSpPr txBox="1"/>
          <p:nvPr/>
        </p:nvSpPr>
        <p:spPr>
          <a:xfrm>
            <a:off x="381000" y="426290"/>
            <a:ext cx="12649200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1" i="0" u="none" strike="noStrike" kern="1200" cap="none" spc="0" normalizeH="0" baseline="0" noProof="0" dirty="0">
                <a:ln>
                  <a:noFill/>
                </a:ln>
                <a:solidFill>
                  <a:srgbClr val="41505F"/>
                </a:solidFill>
                <a:effectLst/>
                <a:uLnTx/>
                <a:uFillTx/>
                <a:latin typeface="Muli Bold Bold" panose="02020500000000000000" charset="0"/>
                <a:ea typeface="微軟正黑體" panose="020B0604030504040204" pitchFamily="34" charset="-120"/>
                <a:cs typeface="+mn-cs"/>
              </a:rPr>
              <a:t>Introduction of functions - 3</a:t>
            </a:r>
          </a:p>
        </p:txBody>
      </p:sp>
      <p:sp>
        <p:nvSpPr>
          <p:cNvPr id="14" name="Freeform 8">
            <a:extLst>
              <a:ext uri="{FF2B5EF4-FFF2-40B4-BE49-F238E27FC236}">
                <a16:creationId xmlns:a16="http://schemas.microsoft.com/office/drawing/2014/main" id="{AA5BC0F2-5390-4F37-A735-04BB8624A320}"/>
              </a:ext>
            </a:extLst>
          </p:cNvPr>
          <p:cNvSpPr/>
          <p:nvPr/>
        </p:nvSpPr>
        <p:spPr>
          <a:xfrm>
            <a:off x="7467600" y="3543300"/>
            <a:ext cx="10058400" cy="4038600"/>
          </a:xfrm>
          <a:custGeom>
            <a:avLst/>
            <a:gdLst/>
            <a:ahLst/>
            <a:cxnLst/>
            <a:rect l="l" t="t" r="r" b="b"/>
            <a:pathLst>
              <a:path w="7619404" h="7851218">
                <a:moveTo>
                  <a:pt x="7494944" y="7851218"/>
                </a:moveTo>
                <a:lnTo>
                  <a:pt x="124460" y="7851218"/>
                </a:lnTo>
                <a:cubicBezTo>
                  <a:pt x="55880" y="7851218"/>
                  <a:pt x="0" y="7795338"/>
                  <a:pt x="0" y="772675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7494944" y="0"/>
                </a:lnTo>
                <a:cubicBezTo>
                  <a:pt x="7563524" y="0"/>
                  <a:pt x="7619404" y="55880"/>
                  <a:pt x="7619404" y="124460"/>
                </a:cubicBezTo>
                <a:lnTo>
                  <a:pt x="7619404" y="7726759"/>
                </a:lnTo>
                <a:cubicBezTo>
                  <a:pt x="7619404" y="7795339"/>
                  <a:pt x="7563524" y="7851218"/>
                  <a:pt x="7494944" y="7851218"/>
                </a:cubicBezTo>
                <a:close/>
              </a:path>
            </a:pathLst>
          </a:custGeom>
          <a:solidFill>
            <a:srgbClr val="FFFFFF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738BE832-8FFA-4FF5-A07F-CC0256A80064}"/>
              </a:ext>
            </a:extLst>
          </p:cNvPr>
          <p:cNvSpPr/>
          <p:nvPr/>
        </p:nvSpPr>
        <p:spPr>
          <a:xfrm>
            <a:off x="7543800" y="3619499"/>
            <a:ext cx="1024153" cy="743420"/>
          </a:xfrm>
          <a:custGeom>
            <a:avLst/>
            <a:gdLst/>
            <a:ahLst/>
            <a:cxnLst/>
            <a:rect l="l" t="t" r="r" b="b"/>
            <a:pathLst>
              <a:path w="1760412" h="660400">
                <a:moveTo>
                  <a:pt x="1635952" y="660400"/>
                </a:moveTo>
                <a:lnTo>
                  <a:pt x="124460" y="660400"/>
                </a:lnTo>
                <a:cubicBezTo>
                  <a:pt x="55880" y="660400"/>
                  <a:pt x="0" y="604520"/>
                  <a:pt x="0" y="53594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35952" y="0"/>
                </a:lnTo>
                <a:cubicBezTo>
                  <a:pt x="1704532" y="0"/>
                  <a:pt x="1760412" y="55880"/>
                  <a:pt x="1760412" y="124460"/>
                </a:cubicBezTo>
                <a:lnTo>
                  <a:pt x="1760412" y="535940"/>
                </a:lnTo>
                <a:cubicBezTo>
                  <a:pt x="1760412" y="604520"/>
                  <a:pt x="1704532" y="660400"/>
                  <a:pt x="1635952" y="660400"/>
                </a:cubicBezTo>
                <a:close/>
              </a:path>
            </a:pathLst>
          </a:custGeom>
          <a:solidFill>
            <a:srgbClr val="EFF9FD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C2806AA-1622-497C-B09A-8281E66ADA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680" t="-133" r="3639" b="130"/>
          <a:stretch/>
        </p:blipFill>
        <p:spPr>
          <a:xfrm>
            <a:off x="1490457" y="1858726"/>
            <a:ext cx="4591463" cy="721142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D03A21BF-8DF6-4A2A-8ABD-58DA19ABD60F}"/>
              </a:ext>
            </a:extLst>
          </p:cNvPr>
          <p:cNvSpPr txBox="1"/>
          <p:nvPr/>
        </p:nvSpPr>
        <p:spPr>
          <a:xfrm>
            <a:off x="7843633" y="3698822"/>
            <a:ext cx="66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dirty="0">
                <a:solidFill>
                  <a:srgbClr val="0E2C4B"/>
                </a:solidFill>
                <a:latin typeface="Muli Bold Bold" panose="02020500000000000000" charset="0"/>
                <a:ea typeface="新細明體" panose="02020500000000000000" pitchFamily="18" charset="-120"/>
              </a:rPr>
              <a:t>3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E2C4B"/>
                </a:solidFill>
                <a:effectLst/>
                <a:uLnTx/>
                <a:uFillTx/>
                <a:latin typeface="Muli Bold Bold" panose="02020500000000000000" charset="0"/>
                <a:ea typeface="新細明體" panose="02020500000000000000" pitchFamily="18" charset="-120"/>
                <a:cs typeface="+mn-cs"/>
              </a:rPr>
              <a:t>.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E2C4B"/>
              </a:solidFill>
              <a:effectLst/>
              <a:uLnTx/>
              <a:uFillTx/>
              <a:latin typeface="Muli Bold Bold" panose="02020500000000000000" charset="0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DAEBCFF-9258-4355-AFA6-35DC97D0FF27}"/>
                  </a:ext>
                </a:extLst>
              </p:cNvPr>
              <p:cNvSpPr txBox="1"/>
              <p:nvPr/>
            </p:nvSpPr>
            <p:spPr>
              <a:xfrm>
                <a:off x="7624363" y="4914981"/>
                <a:ext cx="96644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2400" b="1" dirty="0">
                    <a:solidFill>
                      <a:srgbClr val="0E2C4B"/>
                    </a:solidFill>
                    <a:latin typeface="Muli Bold Bold" panose="02020500000000000000" charset="0"/>
                    <a:ea typeface="新細明體" panose="02020500000000000000" pitchFamily="18" charset="-120"/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rgbClr val="0E2C4B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𝒇</m:t>
                    </m:r>
                  </m:oMath>
                </a14:m>
                <a:r>
                  <a:rPr kumimoji="0" lang="en-US" altLang="zh-TW" sz="2400" b="1" i="0" u="none" strike="noStrike" kern="1200" cap="none" spc="0" normalizeH="0" noProof="0" dirty="0">
                    <a:ln>
                      <a:noFill/>
                    </a:ln>
                    <a:solidFill>
                      <a:srgbClr val="0E2C4B"/>
                    </a:solidFill>
                    <a:effectLst/>
                    <a:uLnTx/>
                    <a:uFillTx/>
                    <a:latin typeface="Muli Bold Bold" panose="02020500000000000000" charset="0"/>
                    <a:ea typeface="新細明體" panose="02020500000000000000" pitchFamily="18" charset="-120"/>
                  </a:rPr>
                  <a:t> outputs the result of the neural network. </a:t>
                </a:r>
                <a:r>
                  <a:rPr lang="en-US" altLang="zh-TW" sz="2400" b="1" dirty="0">
                    <a:solidFill>
                      <a:srgbClr val="0E2C4B"/>
                    </a:solidFill>
                    <a:latin typeface="Muli Bold Bold" panose="02020500000000000000" charset="0"/>
                    <a:ea typeface="新細明體" panose="02020500000000000000" pitchFamily="18" charset="-120"/>
                  </a:rPr>
                  <a:t>T</a:t>
                </a:r>
                <a:r>
                  <a:rPr kumimoji="0" lang="en-US" altLang="zh-TW" sz="2400" b="1" i="0" u="none" strike="noStrike" kern="1200" cap="none" spc="0" normalizeH="0" noProof="0" dirty="0">
                    <a:ln>
                      <a:noFill/>
                    </a:ln>
                    <a:solidFill>
                      <a:srgbClr val="0E2C4B"/>
                    </a:solidFill>
                    <a:effectLst/>
                    <a:uLnTx/>
                    <a:uFillTx/>
                    <a:latin typeface="Muli Bold Bold" panose="02020500000000000000" charset="0"/>
                    <a:ea typeface="新細明體" panose="02020500000000000000" pitchFamily="18" charset="-120"/>
                  </a:rPr>
                  <a:t>he outputs are approximations of the Z value.</a:t>
                </a:r>
                <a:endPara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E2C4B"/>
                  </a:solidFill>
                  <a:effectLst/>
                  <a:uLnTx/>
                  <a:uFillTx/>
                  <a:latin typeface="Muli Bold Bold" panose="02020500000000000000" charset="0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DAEBCFF-9258-4355-AFA6-35DC97D0F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363" y="4914981"/>
                <a:ext cx="9664419" cy="830997"/>
              </a:xfrm>
              <a:prstGeom prst="rect">
                <a:avLst/>
              </a:prstGeom>
              <a:blipFill>
                <a:blip r:embed="rId4"/>
                <a:stretch>
                  <a:fillRect l="-1009" t="-5839" r="-1830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0C513675-7FEE-410F-A936-B2A970A5B3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0970" y="6060344"/>
            <a:ext cx="5731203" cy="85832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719231B-A6F4-42A5-B01B-F95BFF745463}"/>
              </a:ext>
            </a:extLst>
          </p:cNvPr>
          <p:cNvSpPr/>
          <p:nvPr/>
        </p:nvSpPr>
        <p:spPr>
          <a:xfrm>
            <a:off x="1600200" y="4058119"/>
            <a:ext cx="4562285" cy="20759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915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9"/>
          <p:cNvSpPr txBox="1"/>
          <p:nvPr/>
        </p:nvSpPr>
        <p:spPr>
          <a:xfrm>
            <a:off x="5981700" y="4604891"/>
            <a:ext cx="6324600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0" b="1" i="0" u="none" strike="noStrike" kern="1200" cap="none" spc="0" normalizeH="0" baseline="0" noProof="0" dirty="0">
                <a:ln>
                  <a:noFill/>
                </a:ln>
                <a:solidFill>
                  <a:srgbClr val="0E2C4B"/>
                </a:solidFill>
                <a:effectLst/>
                <a:uLnTx/>
                <a:uFillTx/>
                <a:latin typeface="Muli Bold Bold" panose="02020500000000000000" charset="0"/>
                <a:ea typeface="微軟正黑體" panose="020B0604030504040204" pitchFamily="34" charset="-120"/>
                <a:cs typeface="+mn-cs"/>
              </a:rPr>
              <a:t>The NN of IQN</a:t>
            </a:r>
            <a:endParaRPr kumimoji="0" lang="en-US" sz="7000" b="1" i="0" u="none" strike="noStrike" kern="1200" cap="none" spc="0" normalizeH="0" baseline="0" noProof="0" dirty="0">
              <a:ln>
                <a:noFill/>
              </a:ln>
              <a:solidFill>
                <a:srgbClr val="0E2C4B"/>
              </a:solidFill>
              <a:effectLst/>
              <a:uLnTx/>
              <a:uFillTx/>
              <a:latin typeface="Muli Bold Bold" panose="02020500000000000000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1874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8">
            <a:extLst>
              <a:ext uri="{FF2B5EF4-FFF2-40B4-BE49-F238E27FC236}">
                <a16:creationId xmlns:a16="http://schemas.microsoft.com/office/drawing/2014/main" id="{277B8D51-A6A7-48D9-B599-5B3E8F32987E}"/>
              </a:ext>
            </a:extLst>
          </p:cNvPr>
          <p:cNvSpPr/>
          <p:nvPr/>
        </p:nvSpPr>
        <p:spPr>
          <a:xfrm>
            <a:off x="1295400" y="2082704"/>
            <a:ext cx="15697200" cy="7688026"/>
          </a:xfrm>
          <a:custGeom>
            <a:avLst/>
            <a:gdLst/>
            <a:ahLst/>
            <a:cxnLst/>
            <a:rect l="l" t="t" r="r" b="b"/>
            <a:pathLst>
              <a:path w="7619404" h="7851218">
                <a:moveTo>
                  <a:pt x="7494944" y="7851218"/>
                </a:moveTo>
                <a:lnTo>
                  <a:pt x="124460" y="7851218"/>
                </a:lnTo>
                <a:cubicBezTo>
                  <a:pt x="55880" y="7851218"/>
                  <a:pt x="0" y="7795338"/>
                  <a:pt x="0" y="772675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7494944" y="0"/>
                </a:lnTo>
                <a:cubicBezTo>
                  <a:pt x="7563524" y="0"/>
                  <a:pt x="7619404" y="55880"/>
                  <a:pt x="7619404" y="124460"/>
                </a:cubicBezTo>
                <a:lnTo>
                  <a:pt x="7619404" y="7726759"/>
                </a:lnTo>
                <a:cubicBezTo>
                  <a:pt x="7619404" y="7795339"/>
                  <a:pt x="7563524" y="7851218"/>
                  <a:pt x="7494944" y="7851218"/>
                </a:cubicBezTo>
                <a:close/>
              </a:path>
            </a:pathLst>
          </a:custGeom>
          <a:solidFill>
            <a:srgbClr val="FFFFFF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7318A54A-63BC-4137-816D-F4FACE4B065B}"/>
              </a:ext>
            </a:extLst>
          </p:cNvPr>
          <p:cNvSpPr txBox="1"/>
          <p:nvPr/>
        </p:nvSpPr>
        <p:spPr>
          <a:xfrm>
            <a:off x="381000" y="426290"/>
            <a:ext cx="12649200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1" i="0" u="none" strike="noStrike" kern="1200" cap="none" spc="0" normalizeH="0" baseline="0" noProof="0" dirty="0">
                <a:ln>
                  <a:noFill/>
                </a:ln>
                <a:solidFill>
                  <a:srgbClr val="41505F"/>
                </a:solidFill>
                <a:effectLst/>
                <a:uLnTx/>
                <a:uFillTx/>
                <a:latin typeface="Muli Bold Bold" panose="02020500000000000000" charset="0"/>
                <a:ea typeface="微軟正黑體" panose="020B0604030504040204" pitchFamily="34" charset="-120"/>
                <a:cs typeface="+mn-cs"/>
              </a:rPr>
              <a:t>The hyperparameter of NN</a:t>
            </a: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7AE30510-02D3-4D0E-AD84-D30BEF8823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44"/>
          <a:stretch/>
        </p:blipFill>
        <p:spPr>
          <a:xfrm>
            <a:off x="1752600" y="2933700"/>
            <a:ext cx="6477339" cy="5617501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9E212397-B0CA-4ABA-AC57-139A9A7EF0FA}"/>
              </a:ext>
            </a:extLst>
          </p:cNvPr>
          <p:cNvSpPr txBox="1"/>
          <p:nvPr/>
        </p:nvSpPr>
        <p:spPr>
          <a:xfrm>
            <a:off x="9410700" y="2495407"/>
            <a:ext cx="7239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F36825"/>
                </a:solidFill>
                <a:latin typeface="Muli Bold Bold" panose="02020500000000000000" charset="0"/>
              </a:rPr>
              <a:t>n=3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err="1">
                <a:solidFill>
                  <a:srgbClr val="F36825"/>
                </a:solidFill>
                <a:latin typeface="Muli Bold Bold" panose="02020500000000000000" charset="0"/>
              </a:rPr>
              <a:t>n_prime</a:t>
            </a:r>
            <a:r>
              <a:rPr lang="en-US" altLang="zh-TW" sz="3200" dirty="0">
                <a:solidFill>
                  <a:srgbClr val="F36825"/>
                </a:solidFill>
                <a:latin typeface="Muli Bold Bold" panose="02020500000000000000" charset="0"/>
              </a:rPr>
              <a:t>=3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err="1">
                <a:latin typeface="Muli Bold Bold" panose="02020500000000000000" charset="0"/>
              </a:rPr>
              <a:t>k_sample</a:t>
            </a:r>
            <a:r>
              <a:rPr lang="en-US" altLang="zh-TW" sz="3200" dirty="0">
                <a:latin typeface="Muli Bold Bold" panose="02020500000000000000" charset="0"/>
              </a:rPr>
              <a:t>=8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0E2C4B"/>
                </a:solidFill>
                <a:latin typeface="Muli Bold Bold" panose="02020500000000000000" charset="0"/>
              </a:rPr>
              <a:t>k=1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0E2C4B"/>
                </a:solidFill>
                <a:latin typeface="Muli Bold Bold" panose="02020500000000000000" charset="0"/>
              </a:rPr>
              <a:t>capacity=10000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0E2C4B"/>
                </a:solidFill>
                <a:latin typeface="Muli Bold Bold" panose="02020500000000000000" charset="0"/>
              </a:rPr>
              <a:t>episode=1000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0E2C4B"/>
                </a:solidFill>
                <a:latin typeface="Muli Bold Bold" panose="02020500000000000000" charset="0"/>
              </a:rPr>
              <a:t>exploration=1000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err="1">
                <a:solidFill>
                  <a:srgbClr val="0E2C4B"/>
                </a:solidFill>
                <a:latin typeface="Muli Bold Bold" panose="02020500000000000000" charset="0"/>
              </a:rPr>
              <a:t>batch_size</a:t>
            </a:r>
            <a:r>
              <a:rPr lang="en-US" altLang="zh-TW" sz="3200" dirty="0">
                <a:solidFill>
                  <a:srgbClr val="0E2C4B"/>
                </a:solidFill>
                <a:latin typeface="Muli Bold Bold" panose="02020500000000000000" charset="0"/>
              </a:rPr>
              <a:t>=32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err="1">
                <a:solidFill>
                  <a:srgbClr val="0E2C4B"/>
                </a:solidFill>
                <a:latin typeface="Muli Bold Bold" panose="02020500000000000000" charset="0"/>
              </a:rPr>
              <a:t>quant_num</a:t>
            </a:r>
            <a:r>
              <a:rPr lang="en-US" altLang="zh-TW" sz="3200" dirty="0">
                <a:solidFill>
                  <a:srgbClr val="0E2C4B"/>
                </a:solidFill>
                <a:latin typeface="Muli Bold Bold" panose="02020500000000000000" charset="0"/>
              </a:rPr>
              <a:t>=64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err="1">
                <a:solidFill>
                  <a:srgbClr val="0E2C4B"/>
                </a:solidFill>
                <a:latin typeface="Muli Bold Bold" panose="02020500000000000000" charset="0"/>
              </a:rPr>
              <a:t>update_freq</a:t>
            </a:r>
            <a:r>
              <a:rPr lang="en-US" altLang="zh-TW" sz="3200" dirty="0">
                <a:solidFill>
                  <a:srgbClr val="0E2C4B"/>
                </a:solidFill>
                <a:latin typeface="Muli Bold Bold" panose="02020500000000000000" charset="0"/>
              </a:rPr>
              <a:t>=100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0E2C4B"/>
                </a:solidFill>
                <a:latin typeface="Muli Bold Bold" panose="02020500000000000000" charset="0"/>
              </a:rPr>
              <a:t>epsilon=0.05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err="1">
                <a:solidFill>
                  <a:srgbClr val="0E2C4B"/>
                </a:solidFill>
                <a:latin typeface="Muli Bold Bold" panose="02020500000000000000" charset="0"/>
              </a:rPr>
              <a:t>learning_rate</a:t>
            </a:r>
            <a:r>
              <a:rPr lang="en-US" altLang="zh-TW" sz="3200" dirty="0">
                <a:solidFill>
                  <a:srgbClr val="0E2C4B"/>
                </a:solidFill>
                <a:latin typeface="Muli Bold Bold" panose="02020500000000000000" charset="0"/>
              </a:rPr>
              <a:t>=1e-4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0E2C4B"/>
                </a:solidFill>
                <a:latin typeface="Muli Bold Bold" panose="02020500000000000000" charset="0"/>
              </a:rPr>
              <a:t>gamma=0.97</a:t>
            </a:r>
          </a:p>
        </p:txBody>
      </p:sp>
    </p:spTree>
    <p:extLst>
      <p:ext uri="{BB962C8B-B14F-4D97-AF65-F5344CB8AC3E}">
        <p14:creationId xmlns:p14="http://schemas.microsoft.com/office/powerpoint/2010/main" val="2512746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8">
            <a:extLst>
              <a:ext uri="{FF2B5EF4-FFF2-40B4-BE49-F238E27FC236}">
                <a16:creationId xmlns:a16="http://schemas.microsoft.com/office/drawing/2014/main" id="{C041AE0D-5933-41CB-B95C-1309B97976EB}"/>
              </a:ext>
            </a:extLst>
          </p:cNvPr>
          <p:cNvSpPr/>
          <p:nvPr/>
        </p:nvSpPr>
        <p:spPr>
          <a:xfrm>
            <a:off x="152400" y="1714500"/>
            <a:ext cx="17983200" cy="8458200"/>
          </a:xfrm>
          <a:custGeom>
            <a:avLst/>
            <a:gdLst/>
            <a:ahLst/>
            <a:cxnLst/>
            <a:rect l="l" t="t" r="r" b="b"/>
            <a:pathLst>
              <a:path w="7619404" h="7851218">
                <a:moveTo>
                  <a:pt x="7494944" y="7851218"/>
                </a:moveTo>
                <a:lnTo>
                  <a:pt x="124460" y="7851218"/>
                </a:lnTo>
                <a:cubicBezTo>
                  <a:pt x="55880" y="7851218"/>
                  <a:pt x="0" y="7795338"/>
                  <a:pt x="0" y="772675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7494944" y="0"/>
                </a:lnTo>
                <a:cubicBezTo>
                  <a:pt x="7563524" y="0"/>
                  <a:pt x="7619404" y="55880"/>
                  <a:pt x="7619404" y="124460"/>
                </a:cubicBezTo>
                <a:lnTo>
                  <a:pt x="7619404" y="7726759"/>
                </a:lnTo>
                <a:cubicBezTo>
                  <a:pt x="7619404" y="7795339"/>
                  <a:pt x="7563524" y="7851218"/>
                  <a:pt x="7494944" y="7851218"/>
                </a:cubicBezTo>
                <a:close/>
              </a:path>
            </a:pathLst>
          </a:custGeom>
          <a:solidFill>
            <a:srgbClr val="FFFFFF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7318A54A-63BC-4137-816D-F4FACE4B065B}"/>
              </a:ext>
            </a:extLst>
          </p:cNvPr>
          <p:cNvSpPr txBox="1"/>
          <p:nvPr/>
        </p:nvSpPr>
        <p:spPr>
          <a:xfrm>
            <a:off x="381000" y="426290"/>
            <a:ext cx="12649200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1" i="0" u="none" strike="noStrike" kern="1200" cap="none" spc="0" normalizeH="0" baseline="0" noProof="0" dirty="0">
                <a:ln>
                  <a:noFill/>
                </a:ln>
                <a:solidFill>
                  <a:srgbClr val="41505F"/>
                </a:solidFill>
                <a:effectLst/>
                <a:uLnTx/>
                <a:uFillTx/>
                <a:latin typeface="Muli Bold Bold" panose="02020500000000000000" charset="0"/>
                <a:ea typeface="微軟正黑體" panose="020B0604030504040204" pitchFamily="34" charset="-120"/>
                <a:cs typeface="+mn-cs"/>
              </a:rPr>
              <a:t>The structure of NN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51E278-E811-49A7-9BF3-E6520CDAB261}"/>
              </a:ext>
            </a:extLst>
          </p:cNvPr>
          <p:cNvSpPr/>
          <p:nvPr/>
        </p:nvSpPr>
        <p:spPr>
          <a:xfrm>
            <a:off x="8406900" y="3820030"/>
            <a:ext cx="2340908" cy="2819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3A851C-3C5D-4FB8-97ED-7025EA8E5254}"/>
              </a:ext>
            </a:extLst>
          </p:cNvPr>
          <p:cNvSpPr/>
          <p:nvPr/>
        </p:nvSpPr>
        <p:spPr>
          <a:xfrm>
            <a:off x="3967704" y="2476500"/>
            <a:ext cx="1998617" cy="2819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6268915-D57D-4320-9EFC-213A197504C7}"/>
              </a:ext>
            </a:extLst>
          </p:cNvPr>
          <p:cNvSpPr/>
          <p:nvPr/>
        </p:nvSpPr>
        <p:spPr>
          <a:xfrm>
            <a:off x="4459739" y="6123615"/>
            <a:ext cx="1998616" cy="2819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D78131-1833-484A-B2FA-E20A70C0ABE2}"/>
              </a:ext>
            </a:extLst>
          </p:cNvPr>
          <p:cNvSpPr/>
          <p:nvPr/>
        </p:nvSpPr>
        <p:spPr>
          <a:xfrm>
            <a:off x="11861885" y="3820030"/>
            <a:ext cx="4269681" cy="2819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19734740-E7B7-41F9-AFB0-DB8691AAEF7B}"/>
              </a:ext>
            </a:extLst>
          </p:cNvPr>
          <p:cNvCxnSpPr/>
          <p:nvPr/>
        </p:nvCxnSpPr>
        <p:spPr>
          <a:xfrm>
            <a:off x="1834105" y="3886200"/>
            <a:ext cx="2133600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E7D0E19-A5AE-48F8-9C23-272888355339}"/>
              </a:ext>
            </a:extLst>
          </p:cNvPr>
          <p:cNvCxnSpPr/>
          <p:nvPr/>
        </p:nvCxnSpPr>
        <p:spPr>
          <a:xfrm>
            <a:off x="233905" y="7557664"/>
            <a:ext cx="2133600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4E229353-5E31-4C83-9D22-3C179332C1BB}"/>
              </a:ext>
            </a:extLst>
          </p:cNvPr>
          <p:cNvSpPr txBox="1"/>
          <p:nvPr/>
        </p:nvSpPr>
        <p:spPr>
          <a:xfrm>
            <a:off x="2225663" y="3343004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Muli Bold Bold" panose="02020500000000000000" charset="0"/>
              </a:rPr>
              <a:t>states</a:t>
            </a:r>
            <a:endParaRPr lang="zh-TW" altLang="en-US" sz="2400" dirty="0">
              <a:latin typeface="Muli Bold Bold" panose="0202050000000000000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A6FDC56F-22E9-442A-B14F-88E4295DA7B9}"/>
                  </a:ext>
                </a:extLst>
              </p:cNvPr>
              <p:cNvSpPr txBox="1"/>
              <p:nvPr/>
            </p:nvSpPr>
            <p:spPr>
              <a:xfrm>
                <a:off x="402633" y="6893039"/>
                <a:ext cx="1752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b="1" i="1" smtClean="0">
                          <a:latin typeface="Cambria Math" panose="02040503050406030204" pitchFamily="18" charset="0"/>
                        </a:rPr>
                        <m:t>𝝉</m:t>
                      </m:r>
                      <m:r>
                        <a:rPr lang="en-US" altLang="zh-TW" sz="3200" b="1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zh-TW" altLang="en-US" sz="3200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zh-TW" sz="3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3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3200" b="1" dirty="0">
                  <a:latin typeface="Muli Bold Bold" panose="02020500000000000000" charset="0"/>
                </a:endParaRP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A6FDC56F-22E9-442A-B14F-88E4295DA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33" y="6893039"/>
                <a:ext cx="175260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>
            <a:extLst>
              <a:ext uri="{FF2B5EF4-FFF2-40B4-BE49-F238E27FC236}">
                <a16:creationId xmlns:a16="http://schemas.microsoft.com/office/drawing/2014/main" id="{79F9BED9-2965-46D5-985B-B41F38BD4594}"/>
              </a:ext>
            </a:extLst>
          </p:cNvPr>
          <p:cNvSpPr txBox="1"/>
          <p:nvPr/>
        </p:nvSpPr>
        <p:spPr>
          <a:xfrm>
            <a:off x="3948111" y="3655367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>
                <a:latin typeface="Muli Bold Bold" panose="02020500000000000000" charset="0"/>
              </a:rPr>
              <a:t>(|state|,128)</a:t>
            </a:r>
            <a:endParaRPr lang="zh-TW" altLang="en-US" sz="2400" dirty="0">
              <a:latin typeface="Muli Bold Bold" panose="0202050000000000000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02026D6B-6906-4092-A27C-94B9C3A6531A}"/>
                  </a:ext>
                </a:extLst>
              </p:cNvPr>
              <p:cNvSpPr txBox="1"/>
              <p:nvPr/>
            </p:nvSpPr>
            <p:spPr>
              <a:xfrm>
                <a:off x="4729706" y="7191101"/>
                <a:ext cx="2133599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latin typeface="Muli Bold Bold" panose="02020500000000000000" charset="0"/>
                  </a:rPr>
                  <a:t>(|</a:t>
                </a:r>
                <a14:m>
                  <m:oMath xmlns:m="http://schemas.openxmlformats.org/officeDocument/2006/math">
                    <m:r>
                      <a:rPr lang="zh-TW" altLang="en-US" sz="3200" b="1" i="1" smtClean="0"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altLang="zh-TW" sz="2400" dirty="0">
                    <a:latin typeface="Muli Bold Bold" panose="02020500000000000000" charset="0"/>
                  </a:rPr>
                  <a:t>|,128)</a:t>
                </a:r>
                <a:endParaRPr lang="zh-TW" altLang="en-US" sz="2400" dirty="0">
                  <a:latin typeface="Muli Bold Bold" panose="02020500000000000000" charset="0"/>
                </a:endParaRPr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02026D6B-6906-4092-A27C-94B9C3A65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706" y="7191101"/>
                <a:ext cx="2133599" cy="573427"/>
              </a:xfrm>
              <a:prstGeom prst="rect">
                <a:avLst/>
              </a:prstGeom>
              <a:blipFill>
                <a:blip r:embed="rId4"/>
                <a:stretch>
                  <a:fillRect l="-4571" b="-202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8F5EFB6-6474-426D-AE7D-BF5053F5B844}"/>
              </a:ext>
            </a:extLst>
          </p:cNvPr>
          <p:cNvCxnSpPr>
            <a:cxnSpLocks/>
            <a:endCxn id="28" idx="7"/>
          </p:cNvCxnSpPr>
          <p:nvPr/>
        </p:nvCxnSpPr>
        <p:spPr>
          <a:xfrm>
            <a:off x="5966321" y="3852266"/>
            <a:ext cx="1326502" cy="1234878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16EFF80-B9A1-4BD6-898B-903AC534F1EA}"/>
              </a:ext>
            </a:extLst>
          </p:cNvPr>
          <p:cNvSpPr txBox="1"/>
          <p:nvPr/>
        </p:nvSpPr>
        <p:spPr>
          <a:xfrm>
            <a:off x="2478540" y="7265275"/>
            <a:ext cx="2133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Muli Bold Bold" panose="02020500000000000000" charset="0"/>
              </a:rPr>
              <a:t>cos</a:t>
            </a:r>
            <a:endParaRPr lang="zh-TW" altLang="en-US" sz="3200" dirty="0">
              <a:latin typeface="Muli Bold Bold" panose="02020500000000000000" charset="0"/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F5130DCB-F7B7-4BF9-9BE4-D630DDD0BAF7}"/>
              </a:ext>
            </a:extLst>
          </p:cNvPr>
          <p:cNvSpPr/>
          <p:nvPr/>
        </p:nvSpPr>
        <p:spPr>
          <a:xfrm>
            <a:off x="2359884" y="7014466"/>
            <a:ext cx="1086395" cy="1086395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2C3730A-F25A-4080-B6A9-7BFE26C8FDFF}"/>
              </a:ext>
            </a:extLst>
          </p:cNvPr>
          <p:cNvCxnSpPr>
            <a:cxnSpLocks/>
          </p:cNvCxnSpPr>
          <p:nvPr/>
        </p:nvCxnSpPr>
        <p:spPr>
          <a:xfrm>
            <a:off x="3436482" y="7557662"/>
            <a:ext cx="1023258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EDCC0936-79AE-4CEA-A6D7-71A8CC4D6378}"/>
              </a:ext>
            </a:extLst>
          </p:cNvPr>
          <p:cNvCxnSpPr>
            <a:cxnSpLocks/>
            <a:endCxn id="28" idx="4"/>
          </p:cNvCxnSpPr>
          <p:nvPr/>
        </p:nvCxnSpPr>
        <p:spPr>
          <a:xfrm flipV="1">
            <a:off x="6458355" y="5462929"/>
            <a:ext cx="990123" cy="2094734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84BCE9D5-59A4-4B6A-A99D-BB80011B1498}"/>
              </a:ext>
            </a:extLst>
          </p:cNvPr>
          <p:cNvGrpSpPr/>
          <p:nvPr/>
        </p:nvGrpSpPr>
        <p:grpSpPr>
          <a:xfrm>
            <a:off x="7228348" y="5022669"/>
            <a:ext cx="440260" cy="440260"/>
            <a:chOff x="7285294" y="5028688"/>
            <a:chExt cx="419612" cy="419612"/>
          </a:xfrm>
        </p:grpSpPr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31E6A7D5-3398-41E5-8E25-D3E61C8E0A58}"/>
                </a:ext>
              </a:extLst>
            </p:cNvPr>
            <p:cNvSpPr/>
            <p:nvPr/>
          </p:nvSpPr>
          <p:spPr>
            <a:xfrm flipH="1">
              <a:off x="7285294" y="5028688"/>
              <a:ext cx="419612" cy="419612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F892B733-F9AD-4B62-B1F5-0ACF9182EC07}"/>
                </a:ext>
              </a:extLst>
            </p:cNvPr>
            <p:cNvSpPr/>
            <p:nvPr/>
          </p:nvSpPr>
          <p:spPr>
            <a:xfrm>
              <a:off x="7391401" y="5152207"/>
              <a:ext cx="209524" cy="2095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A7DC1259-3988-4479-AE95-10C6202A9322}"/>
              </a:ext>
            </a:extLst>
          </p:cNvPr>
          <p:cNvCxnSpPr>
            <a:stCxn id="28" idx="2"/>
          </p:cNvCxnSpPr>
          <p:nvPr/>
        </p:nvCxnSpPr>
        <p:spPr>
          <a:xfrm>
            <a:off x="7668608" y="5242799"/>
            <a:ext cx="738292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51E8BABD-B6F8-4322-B87B-05FC7C8B74E1}"/>
              </a:ext>
            </a:extLst>
          </p:cNvPr>
          <p:cNvCxnSpPr>
            <a:cxnSpLocks/>
          </p:cNvCxnSpPr>
          <p:nvPr/>
        </p:nvCxnSpPr>
        <p:spPr>
          <a:xfrm>
            <a:off x="10747808" y="5236264"/>
            <a:ext cx="1114077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641DC29-1D30-45AB-B3A8-1E24C226B5FD}"/>
              </a:ext>
            </a:extLst>
          </p:cNvPr>
          <p:cNvSpPr txBox="1"/>
          <p:nvPr/>
        </p:nvSpPr>
        <p:spPr>
          <a:xfrm>
            <a:off x="8748245" y="5005431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Muli Bold Bold" panose="02020500000000000000" charset="0"/>
              </a:rPr>
              <a:t>(128,</a:t>
            </a:r>
            <a:r>
              <a:rPr lang="zh-TW" altLang="en-US" sz="2400" dirty="0">
                <a:latin typeface="Muli Bold Bold" panose="02020500000000000000" charset="0"/>
              </a:rPr>
              <a:t> </a:t>
            </a:r>
            <a:r>
              <a:rPr lang="en-US" altLang="zh-TW" sz="2400" dirty="0">
                <a:latin typeface="Muli Bold Bold" panose="02020500000000000000" charset="0"/>
              </a:rPr>
              <a:t>128)</a:t>
            </a:r>
            <a:endParaRPr lang="zh-TW" altLang="en-US" sz="2400" dirty="0">
              <a:latin typeface="Muli Bold Bold" panose="02020500000000000000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3E36F79-4E09-49DC-AB03-9F103FC16346}"/>
              </a:ext>
            </a:extLst>
          </p:cNvPr>
          <p:cNvSpPr txBox="1"/>
          <p:nvPr/>
        </p:nvSpPr>
        <p:spPr>
          <a:xfrm>
            <a:off x="11861885" y="4998897"/>
            <a:ext cx="4269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Muli Bold Bold" panose="02020500000000000000" charset="0"/>
              </a:rPr>
              <a:t>( 128,</a:t>
            </a:r>
            <a:r>
              <a:rPr lang="zh-TW" altLang="en-US" sz="2400" dirty="0">
                <a:latin typeface="Muli Bold Bold" panose="02020500000000000000" charset="0"/>
              </a:rPr>
              <a:t> </a:t>
            </a:r>
            <a:r>
              <a:rPr lang="en-US" altLang="zh-TW" sz="2400" dirty="0">
                <a:latin typeface="Muli Bold Bold" panose="02020500000000000000" charset="0"/>
              </a:rPr>
              <a:t>|</a:t>
            </a:r>
            <a:r>
              <a:rPr lang="en-US" altLang="zh-TW" sz="2400" dirty="0" err="1">
                <a:latin typeface="Muli Bold Bold" panose="02020500000000000000" charset="0"/>
              </a:rPr>
              <a:t>actions|x|quantiles</a:t>
            </a:r>
            <a:r>
              <a:rPr lang="en-US" altLang="zh-TW" sz="2400" dirty="0">
                <a:latin typeface="Muli Bold Bold" panose="02020500000000000000" charset="0"/>
              </a:rPr>
              <a:t>| )</a:t>
            </a:r>
            <a:endParaRPr lang="zh-TW" altLang="en-US" sz="2400" dirty="0">
              <a:latin typeface="Muli Bold Bold" panose="02020500000000000000" charset="0"/>
            </a:endParaRPr>
          </a:p>
        </p:txBody>
      </p: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3E092BFA-BC2D-4DFB-858A-05313B51A1F2}"/>
              </a:ext>
            </a:extLst>
          </p:cNvPr>
          <p:cNvCxnSpPr>
            <a:cxnSpLocks/>
          </p:cNvCxnSpPr>
          <p:nvPr/>
        </p:nvCxnSpPr>
        <p:spPr>
          <a:xfrm>
            <a:off x="1376905" y="7557662"/>
            <a:ext cx="14935200" cy="2057513"/>
          </a:xfrm>
          <a:prstGeom prst="bentConnector3">
            <a:avLst>
              <a:gd name="adj1" fmla="val 758"/>
            </a:avLst>
          </a:prstGeom>
          <a:ln w="57150">
            <a:solidFill>
              <a:srgbClr val="3E83A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FF40E4FF-97A2-402F-97DE-0BB74E36C5A9}"/>
              </a:ext>
            </a:extLst>
          </p:cNvPr>
          <p:cNvCxnSpPr>
            <a:cxnSpLocks/>
          </p:cNvCxnSpPr>
          <p:nvPr/>
        </p:nvCxnSpPr>
        <p:spPr>
          <a:xfrm>
            <a:off x="16131566" y="5236264"/>
            <a:ext cx="1114077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EA9EEE6B-BC90-4E12-8E0E-2E6F9442B72F}"/>
              </a:ext>
            </a:extLst>
          </p:cNvPr>
          <p:cNvSpPr txBox="1"/>
          <p:nvPr/>
        </p:nvSpPr>
        <p:spPr>
          <a:xfrm>
            <a:off x="17378905" y="4875786"/>
            <a:ext cx="436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Muli Bold Bold" panose="02020500000000000000" charset="0"/>
              </a:rPr>
              <a:t>Z</a:t>
            </a:r>
            <a:endParaRPr lang="zh-TW" altLang="en-US" sz="2400" dirty="0">
              <a:latin typeface="Muli Bold Bold" panose="0202050000000000000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F9C4B6EF-6DE9-4D3A-BBED-1A184BE47464}"/>
                  </a:ext>
                </a:extLst>
              </p:cNvPr>
              <p:cNvSpPr txBox="1"/>
              <p:nvPr/>
            </p:nvSpPr>
            <p:spPr>
              <a:xfrm>
                <a:off x="16078200" y="9188496"/>
                <a:ext cx="17526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4400" b="1" i="1"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zh-TW" altLang="en-US" sz="4400" dirty="0"/>
              </a:p>
            </p:txBody>
          </p:sp>
        </mc:Choice>
        <mc:Fallback xmlns="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F9C4B6EF-6DE9-4D3A-BBED-1A184BE47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8200" y="9188496"/>
                <a:ext cx="1752600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737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9"/>
          <p:cNvSpPr txBox="1"/>
          <p:nvPr/>
        </p:nvSpPr>
        <p:spPr>
          <a:xfrm>
            <a:off x="3752619" y="4604891"/>
            <a:ext cx="10782762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8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0" b="1" i="0" u="none" strike="noStrike" kern="1200" cap="none" spc="0" normalizeH="0" baseline="0" noProof="0" dirty="0">
                <a:ln>
                  <a:noFill/>
                </a:ln>
                <a:solidFill>
                  <a:srgbClr val="0E2C4B"/>
                </a:solidFill>
                <a:effectLst/>
                <a:uLnTx/>
                <a:uFillTx/>
                <a:latin typeface="Muli Bold Bold" panose="02020500000000000000" charset="0"/>
                <a:ea typeface="微軟正黑體" panose="020B0604030504040204" pitchFamily="34" charset="-120"/>
                <a:cs typeface="+mn-cs"/>
              </a:rPr>
              <a:t>Ablation</a:t>
            </a:r>
            <a:endParaRPr kumimoji="0" lang="en-US" sz="7000" b="1" i="0" u="none" strike="noStrike" kern="1200" cap="none" spc="0" normalizeH="0" baseline="0" noProof="0" dirty="0">
              <a:ln>
                <a:noFill/>
              </a:ln>
              <a:solidFill>
                <a:srgbClr val="0E2C4B"/>
              </a:solidFill>
              <a:effectLst/>
              <a:uLnTx/>
              <a:uFillTx/>
              <a:latin typeface="Muli Bold Bold" panose="02020500000000000000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158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8">
            <a:extLst>
              <a:ext uri="{FF2B5EF4-FFF2-40B4-BE49-F238E27FC236}">
                <a16:creationId xmlns:a16="http://schemas.microsoft.com/office/drawing/2014/main" id="{6272E5DE-EAF3-46F5-A88A-AC8AA4ED03E9}"/>
              </a:ext>
            </a:extLst>
          </p:cNvPr>
          <p:cNvSpPr/>
          <p:nvPr/>
        </p:nvSpPr>
        <p:spPr>
          <a:xfrm>
            <a:off x="304800" y="4610100"/>
            <a:ext cx="5791200" cy="3108543"/>
          </a:xfrm>
          <a:custGeom>
            <a:avLst/>
            <a:gdLst/>
            <a:ahLst/>
            <a:cxnLst/>
            <a:rect l="l" t="t" r="r" b="b"/>
            <a:pathLst>
              <a:path w="7619404" h="7851218">
                <a:moveTo>
                  <a:pt x="7494944" y="7851218"/>
                </a:moveTo>
                <a:lnTo>
                  <a:pt x="124460" y="7851218"/>
                </a:lnTo>
                <a:cubicBezTo>
                  <a:pt x="55880" y="7851218"/>
                  <a:pt x="0" y="7795338"/>
                  <a:pt x="0" y="772675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7494944" y="0"/>
                </a:lnTo>
                <a:cubicBezTo>
                  <a:pt x="7563524" y="0"/>
                  <a:pt x="7619404" y="55880"/>
                  <a:pt x="7619404" y="124460"/>
                </a:cubicBezTo>
                <a:lnTo>
                  <a:pt x="7619404" y="7726759"/>
                </a:lnTo>
                <a:cubicBezTo>
                  <a:pt x="7619404" y="7795339"/>
                  <a:pt x="7563524" y="7851218"/>
                  <a:pt x="7494944" y="7851218"/>
                </a:cubicBezTo>
                <a:close/>
              </a:path>
            </a:pathLst>
          </a:custGeom>
          <a:solidFill>
            <a:srgbClr val="FFFFFF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7318A54A-63BC-4137-816D-F4FACE4B065B}"/>
              </a:ext>
            </a:extLst>
          </p:cNvPr>
          <p:cNvSpPr txBox="1"/>
          <p:nvPr/>
        </p:nvSpPr>
        <p:spPr>
          <a:xfrm>
            <a:off x="609600" y="800100"/>
            <a:ext cx="12649200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1" i="0" u="none" strike="noStrike" kern="1200" cap="none" spc="0" normalizeH="0" baseline="0" noProof="0" dirty="0">
                <a:ln>
                  <a:noFill/>
                </a:ln>
                <a:solidFill>
                  <a:srgbClr val="41505F"/>
                </a:solidFill>
                <a:effectLst/>
                <a:uLnTx/>
                <a:uFillTx/>
                <a:latin typeface="Muli Bold Bold" panose="02020500000000000000" charset="0"/>
                <a:ea typeface="微軟正黑體" panose="020B0604030504040204" pitchFamily="34" charset="-120"/>
                <a:cs typeface="+mn-cs"/>
              </a:rPr>
              <a:t>Ablation - tuning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CB1B366-B65D-41E6-964B-24E9A830C1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120" y="3619500"/>
            <a:ext cx="11970394" cy="5029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258B1EA-FA4C-471F-BF5F-8DBD31AEB704}"/>
                  </a:ext>
                </a:extLst>
              </p:cNvPr>
              <p:cNvSpPr txBox="1"/>
              <p:nvPr/>
            </p:nvSpPr>
            <p:spPr>
              <a:xfrm>
                <a:off x="1066800" y="4795272"/>
                <a:ext cx="4267200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800" dirty="0">
                    <a:solidFill>
                      <a:srgbClr val="F36825"/>
                    </a:solidFill>
                    <a:latin typeface="Muli Bold Bold" panose="02020500000000000000" charset="0"/>
                  </a:rPr>
                  <a:t>N = N’ = 1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Muli Bold Bold" panose="02020500000000000000" charset="0"/>
                  </a:rPr>
                  <a:t>without cos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Muli Bold Bold" panose="02020500000000000000" charset="0"/>
                  </a:rPr>
                  <a:t>Fixed Discrete </a:t>
                </a:r>
                <a14:m>
                  <m:oMath xmlns:m="http://schemas.openxmlformats.org/officeDocument/2006/math">
                    <m:r>
                      <a:rPr lang="zh-TW" alt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endParaRPr lang="en-US" altLang="zh-TW" sz="2800" b="1" dirty="0">
                  <a:solidFill>
                    <a:schemeClr val="tx1"/>
                  </a:solidFill>
                  <a:latin typeface="Muli Bold Bold" panose="02020500000000000000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800" dirty="0">
                    <a:solidFill>
                      <a:srgbClr val="0E2C4B"/>
                    </a:solidFill>
                    <a:latin typeface="Muli Bold Bold" panose="02020500000000000000" charset="0"/>
                  </a:rPr>
                  <a:t>Modified </a:t>
                </a:r>
                <a14:m>
                  <m:oMath xmlns:m="http://schemas.openxmlformats.org/officeDocument/2006/math">
                    <m:r>
                      <a:rPr lang="zh-TW" altLang="en-US" sz="2800" b="1" i="1" smtClean="0">
                        <a:solidFill>
                          <a:srgbClr val="0E2C4B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altLang="zh-TW" sz="2800" dirty="0">
                    <a:solidFill>
                      <a:srgbClr val="0E2C4B"/>
                    </a:solidFill>
                    <a:latin typeface="Muli Bold Bold" panose="02020500000000000000" charset="0"/>
                  </a:rPr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800" dirty="0">
                    <a:solidFill>
                      <a:srgbClr val="0E2C4B"/>
                    </a:solidFill>
                    <a:latin typeface="Muli Bold Bold" panose="02020500000000000000" charset="0"/>
                  </a:rPr>
                  <a:t>Normal sampling </a:t>
                </a:r>
                <a14:m>
                  <m:oMath xmlns:m="http://schemas.openxmlformats.org/officeDocument/2006/math">
                    <m:r>
                      <a:rPr lang="zh-TW" altLang="en-US" sz="2800" b="1" i="1">
                        <a:solidFill>
                          <a:srgbClr val="0E2C4B"/>
                        </a:solidFill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endParaRPr lang="en-US" altLang="zh-TW" sz="2800" dirty="0">
                  <a:solidFill>
                    <a:srgbClr val="0E2C4B"/>
                  </a:solidFill>
                  <a:latin typeface="Muli Bold Bold" panose="02020500000000000000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800" dirty="0">
                    <a:solidFill>
                      <a:srgbClr val="0E2C4B"/>
                    </a:solidFill>
                    <a:latin typeface="Muli Bold Bold" panose="02020500000000000000" charset="0"/>
                  </a:rPr>
                  <a:t>Mixture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z="2800">
                        <a:solidFill>
                          <a:srgbClr val="0E2C4B"/>
                        </a:solidFill>
                      </a:rPr>
                      <m:t>ψ</m:t>
                    </m:r>
                  </m:oMath>
                </a14:m>
                <a:r>
                  <a:rPr lang="en-US" altLang="zh-TW" sz="2800" dirty="0">
                    <a:solidFill>
                      <a:srgbClr val="0E2C4B"/>
                    </a:solidFill>
                    <a:latin typeface="Muli Bold Bold" panose="02020500000000000000" charset="0"/>
                  </a:rPr>
                  <a:t> and </a:t>
                </a:r>
                <a:r>
                  <a:rPr lang="el-GR" altLang="zh-TW" sz="2800" dirty="0">
                    <a:solidFill>
                      <a:srgbClr val="0E2C4B"/>
                    </a:solidFill>
                  </a:rPr>
                  <a:t>φ</a:t>
                </a:r>
                <a:endParaRPr lang="en-US" altLang="zh-TW" sz="2800" dirty="0">
                  <a:solidFill>
                    <a:srgbClr val="0E2C4B"/>
                  </a:solidFill>
                  <a:latin typeface="Muli Bold Bold" panose="02020500000000000000" charset="0"/>
                </a:endParaRPr>
              </a:p>
              <a:p>
                <a:endParaRPr lang="zh-TW" altLang="en-US" sz="2800" dirty="0">
                  <a:latin typeface="Muli Bold Bold" panose="02020500000000000000" charset="0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258B1EA-FA4C-471F-BF5F-8DBD31AEB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795272"/>
                <a:ext cx="4267200" cy="3108543"/>
              </a:xfrm>
              <a:prstGeom prst="rect">
                <a:avLst/>
              </a:prstGeom>
              <a:blipFill>
                <a:blip r:embed="rId4"/>
                <a:stretch>
                  <a:fillRect l="-3000" t="-25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590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8">
            <a:extLst>
              <a:ext uri="{FF2B5EF4-FFF2-40B4-BE49-F238E27FC236}">
                <a16:creationId xmlns:a16="http://schemas.microsoft.com/office/drawing/2014/main" id="{6272E5DE-EAF3-46F5-A88A-AC8AA4ED03E9}"/>
              </a:ext>
            </a:extLst>
          </p:cNvPr>
          <p:cNvSpPr/>
          <p:nvPr/>
        </p:nvSpPr>
        <p:spPr>
          <a:xfrm>
            <a:off x="457200" y="4610100"/>
            <a:ext cx="5791200" cy="3108543"/>
          </a:xfrm>
          <a:custGeom>
            <a:avLst/>
            <a:gdLst/>
            <a:ahLst/>
            <a:cxnLst/>
            <a:rect l="l" t="t" r="r" b="b"/>
            <a:pathLst>
              <a:path w="7619404" h="7851218">
                <a:moveTo>
                  <a:pt x="7494944" y="7851218"/>
                </a:moveTo>
                <a:lnTo>
                  <a:pt x="124460" y="7851218"/>
                </a:lnTo>
                <a:cubicBezTo>
                  <a:pt x="55880" y="7851218"/>
                  <a:pt x="0" y="7795338"/>
                  <a:pt x="0" y="772675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7494944" y="0"/>
                </a:lnTo>
                <a:cubicBezTo>
                  <a:pt x="7563524" y="0"/>
                  <a:pt x="7619404" y="55880"/>
                  <a:pt x="7619404" y="124460"/>
                </a:cubicBezTo>
                <a:lnTo>
                  <a:pt x="7619404" y="7726759"/>
                </a:lnTo>
                <a:cubicBezTo>
                  <a:pt x="7619404" y="7795339"/>
                  <a:pt x="7563524" y="7851218"/>
                  <a:pt x="7494944" y="7851218"/>
                </a:cubicBezTo>
                <a:close/>
              </a:path>
            </a:pathLst>
          </a:custGeom>
          <a:solidFill>
            <a:srgbClr val="FFFFFF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7318A54A-63BC-4137-816D-F4FACE4B065B}"/>
              </a:ext>
            </a:extLst>
          </p:cNvPr>
          <p:cNvSpPr txBox="1"/>
          <p:nvPr/>
        </p:nvSpPr>
        <p:spPr>
          <a:xfrm>
            <a:off x="609600" y="800100"/>
            <a:ext cx="12649200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1" i="0" u="none" strike="noStrike" kern="1200" cap="none" spc="0" normalizeH="0" baseline="0" noProof="0" dirty="0">
                <a:ln>
                  <a:noFill/>
                </a:ln>
                <a:solidFill>
                  <a:srgbClr val="41505F"/>
                </a:solidFill>
                <a:effectLst/>
                <a:uLnTx/>
                <a:uFillTx/>
                <a:latin typeface="Muli Bold Bold" panose="02020500000000000000" charset="0"/>
                <a:ea typeface="微軟正黑體" panose="020B0604030504040204" pitchFamily="34" charset="-120"/>
                <a:cs typeface="+mn-cs"/>
              </a:rPr>
              <a:t>Ablation - tuning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CB1B366-B65D-41E6-964B-24E9A830C1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696" y="3467100"/>
            <a:ext cx="11984818" cy="50352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258B1EA-FA4C-471F-BF5F-8DBD31AEB704}"/>
                  </a:ext>
                </a:extLst>
              </p:cNvPr>
              <p:cNvSpPr txBox="1"/>
              <p:nvPr/>
            </p:nvSpPr>
            <p:spPr>
              <a:xfrm>
                <a:off x="1219200" y="4795272"/>
                <a:ext cx="4267200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800" dirty="0">
                    <a:latin typeface="Muli Bold Bold" panose="02020500000000000000" charset="0"/>
                  </a:rPr>
                  <a:t>N = N’ = 1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800" dirty="0">
                    <a:solidFill>
                      <a:srgbClr val="F36825"/>
                    </a:solidFill>
                    <a:latin typeface="Muli Bold Bold" panose="02020500000000000000" charset="0"/>
                  </a:rPr>
                  <a:t>without cos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Muli Bold Bold" panose="02020500000000000000" charset="0"/>
                  </a:rPr>
                  <a:t>Fixed Discrete </a:t>
                </a:r>
                <a14:m>
                  <m:oMath xmlns:m="http://schemas.openxmlformats.org/officeDocument/2006/math">
                    <m:r>
                      <a:rPr lang="zh-TW" alt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endParaRPr lang="en-US" altLang="zh-TW" sz="2800" b="1" dirty="0">
                  <a:solidFill>
                    <a:schemeClr val="tx1"/>
                  </a:solidFill>
                  <a:latin typeface="Muli Bold Bold" panose="02020500000000000000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800" dirty="0">
                    <a:solidFill>
                      <a:srgbClr val="0E2C4B"/>
                    </a:solidFill>
                    <a:latin typeface="Muli Bold Bold" panose="02020500000000000000" charset="0"/>
                  </a:rPr>
                  <a:t>Modified </a:t>
                </a:r>
                <a14:m>
                  <m:oMath xmlns:m="http://schemas.openxmlformats.org/officeDocument/2006/math">
                    <m:r>
                      <a:rPr lang="zh-TW" altLang="en-US" sz="2800" b="1" i="1" smtClean="0">
                        <a:solidFill>
                          <a:srgbClr val="0E2C4B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altLang="zh-TW" sz="2800" dirty="0">
                    <a:solidFill>
                      <a:srgbClr val="0E2C4B"/>
                    </a:solidFill>
                    <a:latin typeface="Muli Bold Bold" panose="02020500000000000000" charset="0"/>
                  </a:rPr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800" dirty="0">
                    <a:solidFill>
                      <a:srgbClr val="0E2C4B"/>
                    </a:solidFill>
                    <a:latin typeface="Muli Bold Bold" panose="02020500000000000000" charset="0"/>
                  </a:rPr>
                  <a:t>Normal sampling </a:t>
                </a:r>
                <a14:m>
                  <m:oMath xmlns:m="http://schemas.openxmlformats.org/officeDocument/2006/math">
                    <m:r>
                      <a:rPr lang="zh-TW" altLang="en-US" sz="2800" b="1" i="1">
                        <a:solidFill>
                          <a:srgbClr val="0E2C4B"/>
                        </a:solidFill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endParaRPr lang="en-US" altLang="zh-TW" sz="2800" dirty="0">
                  <a:solidFill>
                    <a:srgbClr val="0E2C4B"/>
                  </a:solidFill>
                  <a:latin typeface="Muli Bold Bold" panose="02020500000000000000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800" dirty="0">
                    <a:solidFill>
                      <a:srgbClr val="0E2C4B"/>
                    </a:solidFill>
                    <a:latin typeface="Muli Bold Bold" panose="02020500000000000000" charset="0"/>
                  </a:rPr>
                  <a:t>Mixture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z="2800">
                        <a:solidFill>
                          <a:srgbClr val="0E2C4B"/>
                        </a:solidFill>
                      </a:rPr>
                      <m:t>ψ</m:t>
                    </m:r>
                  </m:oMath>
                </a14:m>
                <a:r>
                  <a:rPr lang="en-US" altLang="zh-TW" sz="2800" dirty="0">
                    <a:solidFill>
                      <a:srgbClr val="0E2C4B"/>
                    </a:solidFill>
                    <a:latin typeface="Muli Bold Bold" panose="02020500000000000000" charset="0"/>
                  </a:rPr>
                  <a:t> and </a:t>
                </a:r>
                <a:r>
                  <a:rPr lang="el-GR" altLang="zh-TW" sz="2800" dirty="0">
                    <a:solidFill>
                      <a:srgbClr val="0E2C4B"/>
                    </a:solidFill>
                  </a:rPr>
                  <a:t>φ</a:t>
                </a:r>
                <a:endParaRPr lang="en-US" altLang="zh-TW" sz="2800" dirty="0">
                  <a:solidFill>
                    <a:srgbClr val="0E2C4B"/>
                  </a:solidFill>
                  <a:latin typeface="Muli Bold Bold" panose="02020500000000000000" charset="0"/>
                </a:endParaRPr>
              </a:p>
              <a:p>
                <a:endParaRPr lang="zh-TW" altLang="en-US" sz="2800" dirty="0">
                  <a:latin typeface="Muli Bold Bold" panose="02020500000000000000" charset="0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258B1EA-FA4C-471F-BF5F-8DBD31AEB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795272"/>
                <a:ext cx="4267200" cy="3108543"/>
              </a:xfrm>
              <a:prstGeom prst="rect">
                <a:avLst/>
              </a:prstGeom>
              <a:blipFill>
                <a:blip r:embed="rId4"/>
                <a:stretch>
                  <a:fillRect l="-3000" t="-25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乘號 1">
            <a:extLst>
              <a:ext uri="{FF2B5EF4-FFF2-40B4-BE49-F238E27FC236}">
                <a16:creationId xmlns:a16="http://schemas.microsoft.com/office/drawing/2014/main" id="{8F59DC9A-EEE4-4942-925F-37290FD48D6D}"/>
              </a:ext>
            </a:extLst>
          </p:cNvPr>
          <p:cNvSpPr/>
          <p:nvPr/>
        </p:nvSpPr>
        <p:spPr>
          <a:xfrm>
            <a:off x="7467600" y="6105544"/>
            <a:ext cx="1295400" cy="1589513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9583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8">
            <a:extLst>
              <a:ext uri="{FF2B5EF4-FFF2-40B4-BE49-F238E27FC236}">
                <a16:creationId xmlns:a16="http://schemas.microsoft.com/office/drawing/2014/main" id="{6272E5DE-EAF3-46F5-A88A-AC8AA4ED03E9}"/>
              </a:ext>
            </a:extLst>
          </p:cNvPr>
          <p:cNvSpPr/>
          <p:nvPr/>
        </p:nvSpPr>
        <p:spPr>
          <a:xfrm>
            <a:off x="346255" y="4433920"/>
            <a:ext cx="5791200" cy="3108543"/>
          </a:xfrm>
          <a:custGeom>
            <a:avLst/>
            <a:gdLst/>
            <a:ahLst/>
            <a:cxnLst/>
            <a:rect l="l" t="t" r="r" b="b"/>
            <a:pathLst>
              <a:path w="7619404" h="7851218">
                <a:moveTo>
                  <a:pt x="7494944" y="7851218"/>
                </a:moveTo>
                <a:lnTo>
                  <a:pt x="124460" y="7851218"/>
                </a:lnTo>
                <a:cubicBezTo>
                  <a:pt x="55880" y="7851218"/>
                  <a:pt x="0" y="7795338"/>
                  <a:pt x="0" y="772675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7494944" y="0"/>
                </a:lnTo>
                <a:cubicBezTo>
                  <a:pt x="7563524" y="0"/>
                  <a:pt x="7619404" y="55880"/>
                  <a:pt x="7619404" y="124460"/>
                </a:cubicBezTo>
                <a:lnTo>
                  <a:pt x="7619404" y="7726759"/>
                </a:lnTo>
                <a:cubicBezTo>
                  <a:pt x="7619404" y="7795339"/>
                  <a:pt x="7563524" y="7851218"/>
                  <a:pt x="7494944" y="7851218"/>
                </a:cubicBezTo>
                <a:close/>
              </a:path>
            </a:pathLst>
          </a:custGeom>
          <a:solidFill>
            <a:srgbClr val="FFFFFF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7318A54A-63BC-4137-816D-F4FACE4B065B}"/>
              </a:ext>
            </a:extLst>
          </p:cNvPr>
          <p:cNvSpPr txBox="1"/>
          <p:nvPr/>
        </p:nvSpPr>
        <p:spPr>
          <a:xfrm>
            <a:off x="609600" y="800100"/>
            <a:ext cx="12649200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1" i="0" u="none" strike="noStrike" kern="1200" cap="none" spc="0" normalizeH="0" baseline="0" noProof="0" dirty="0">
                <a:ln>
                  <a:noFill/>
                </a:ln>
                <a:solidFill>
                  <a:srgbClr val="41505F"/>
                </a:solidFill>
                <a:effectLst/>
                <a:uLnTx/>
                <a:uFillTx/>
                <a:latin typeface="Muli Bold Bold" panose="02020500000000000000" charset="0"/>
                <a:ea typeface="微軟正黑體" panose="020B0604030504040204" pitchFamily="34" charset="-120"/>
                <a:cs typeface="+mn-cs"/>
              </a:rPr>
              <a:t>Ablation - tuning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258B1EA-FA4C-471F-BF5F-8DBD31AEB704}"/>
                  </a:ext>
                </a:extLst>
              </p:cNvPr>
              <p:cNvSpPr txBox="1"/>
              <p:nvPr/>
            </p:nvSpPr>
            <p:spPr>
              <a:xfrm>
                <a:off x="1108255" y="4619092"/>
                <a:ext cx="4267200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800" dirty="0">
                    <a:latin typeface="Muli Bold Bold" panose="02020500000000000000" charset="0"/>
                  </a:rPr>
                  <a:t>N = N’ = 1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800" dirty="0">
                    <a:latin typeface="Muli Bold Bold" panose="02020500000000000000" charset="0"/>
                  </a:rPr>
                  <a:t>without cos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800" dirty="0">
                    <a:solidFill>
                      <a:srgbClr val="F36825"/>
                    </a:solidFill>
                    <a:latin typeface="Muli Bold Bold" panose="02020500000000000000" charset="0"/>
                  </a:rPr>
                  <a:t>Fixed Discrete </a:t>
                </a:r>
                <a14:m>
                  <m:oMath xmlns:m="http://schemas.openxmlformats.org/officeDocument/2006/math">
                    <m:r>
                      <a:rPr lang="zh-TW" altLang="en-US" sz="2800" b="1" i="1" smtClean="0">
                        <a:solidFill>
                          <a:srgbClr val="F36825"/>
                        </a:solidFill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endParaRPr lang="en-US" altLang="zh-TW" sz="2800" b="1" dirty="0">
                  <a:solidFill>
                    <a:srgbClr val="F36825"/>
                  </a:solidFill>
                  <a:latin typeface="Muli Bold Bold" panose="02020500000000000000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800" dirty="0">
                    <a:solidFill>
                      <a:srgbClr val="0E2C4B"/>
                    </a:solidFill>
                    <a:latin typeface="Muli Bold Bold" panose="02020500000000000000" charset="0"/>
                  </a:rPr>
                  <a:t>Modified </a:t>
                </a:r>
                <a14:m>
                  <m:oMath xmlns:m="http://schemas.openxmlformats.org/officeDocument/2006/math">
                    <m:r>
                      <a:rPr lang="zh-TW" altLang="en-US" sz="2800" b="1" i="1" smtClean="0">
                        <a:solidFill>
                          <a:srgbClr val="0E2C4B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altLang="zh-TW" sz="2800" dirty="0">
                    <a:solidFill>
                      <a:srgbClr val="0E2C4B"/>
                    </a:solidFill>
                    <a:latin typeface="Muli Bold Bold" panose="02020500000000000000" charset="0"/>
                  </a:rPr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800" dirty="0">
                    <a:solidFill>
                      <a:srgbClr val="0E2C4B"/>
                    </a:solidFill>
                    <a:latin typeface="Muli Bold Bold" panose="02020500000000000000" charset="0"/>
                  </a:rPr>
                  <a:t>Normal sampling </a:t>
                </a:r>
                <a14:m>
                  <m:oMath xmlns:m="http://schemas.openxmlformats.org/officeDocument/2006/math">
                    <m:r>
                      <a:rPr lang="zh-TW" altLang="en-US" sz="2800" b="1" i="1">
                        <a:solidFill>
                          <a:srgbClr val="0E2C4B"/>
                        </a:solidFill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endParaRPr lang="en-US" altLang="zh-TW" sz="2800" dirty="0">
                  <a:solidFill>
                    <a:srgbClr val="0E2C4B"/>
                  </a:solidFill>
                  <a:latin typeface="Muli Bold Bold" panose="02020500000000000000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800" dirty="0">
                    <a:solidFill>
                      <a:srgbClr val="0E2C4B"/>
                    </a:solidFill>
                    <a:latin typeface="Muli Bold Bold" panose="02020500000000000000" charset="0"/>
                  </a:rPr>
                  <a:t>Mixture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z="2800">
                        <a:solidFill>
                          <a:srgbClr val="0E2C4B"/>
                        </a:solidFill>
                      </a:rPr>
                      <m:t>ψ</m:t>
                    </m:r>
                  </m:oMath>
                </a14:m>
                <a:r>
                  <a:rPr lang="en-US" altLang="zh-TW" sz="2800" dirty="0">
                    <a:solidFill>
                      <a:srgbClr val="0E2C4B"/>
                    </a:solidFill>
                    <a:latin typeface="Muli Bold Bold" panose="02020500000000000000" charset="0"/>
                  </a:rPr>
                  <a:t> and </a:t>
                </a:r>
                <a:r>
                  <a:rPr lang="el-GR" altLang="zh-TW" sz="2800" dirty="0">
                    <a:solidFill>
                      <a:srgbClr val="0E2C4B"/>
                    </a:solidFill>
                  </a:rPr>
                  <a:t>φ</a:t>
                </a:r>
                <a:endParaRPr lang="en-US" altLang="zh-TW" sz="2800" dirty="0">
                  <a:solidFill>
                    <a:srgbClr val="0E2C4B"/>
                  </a:solidFill>
                  <a:latin typeface="Muli Bold Bold" panose="02020500000000000000" charset="0"/>
                </a:endParaRPr>
              </a:p>
              <a:p>
                <a:endParaRPr lang="zh-TW" altLang="en-US" sz="2800" dirty="0">
                  <a:latin typeface="Muli Bold Bold" panose="02020500000000000000" charset="0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258B1EA-FA4C-471F-BF5F-8DBD31AEB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255" y="4619092"/>
                <a:ext cx="4267200" cy="3108543"/>
              </a:xfrm>
              <a:prstGeom prst="rect">
                <a:avLst/>
              </a:prstGeom>
              <a:blipFill>
                <a:blip r:embed="rId3"/>
                <a:stretch>
                  <a:fillRect l="-3143" t="-25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54756C28-5260-4AE5-B451-1B245D691D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068" y="3543300"/>
            <a:ext cx="11819932" cy="496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73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2">
            <a:extLst>
              <a:ext uri="{FF2B5EF4-FFF2-40B4-BE49-F238E27FC236}">
                <a16:creationId xmlns:a16="http://schemas.microsoft.com/office/drawing/2014/main" id="{7318A54A-63BC-4137-816D-F4FACE4B065B}"/>
              </a:ext>
            </a:extLst>
          </p:cNvPr>
          <p:cNvSpPr txBox="1"/>
          <p:nvPr/>
        </p:nvSpPr>
        <p:spPr>
          <a:xfrm>
            <a:off x="609600" y="382577"/>
            <a:ext cx="12649200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1" i="0" u="none" strike="noStrike" kern="1200" cap="none" spc="0" normalizeH="0" baseline="0" noProof="0" dirty="0">
                <a:ln>
                  <a:noFill/>
                </a:ln>
                <a:solidFill>
                  <a:srgbClr val="41505F"/>
                </a:solidFill>
                <a:effectLst/>
                <a:uLnTx/>
                <a:uFillTx/>
                <a:latin typeface="Muli Bold Bold" panose="02020500000000000000" charset="0"/>
                <a:ea typeface="微軟正黑體" panose="020B0604030504040204" pitchFamily="34" charset="-120"/>
                <a:cs typeface="+mn-cs"/>
              </a:rPr>
              <a:t>Ablation - environment</a:t>
            </a:r>
          </a:p>
        </p:txBody>
      </p:sp>
      <p:sp>
        <p:nvSpPr>
          <p:cNvPr id="8" name="Freeform 15">
            <a:extLst>
              <a:ext uri="{FF2B5EF4-FFF2-40B4-BE49-F238E27FC236}">
                <a16:creationId xmlns:a16="http://schemas.microsoft.com/office/drawing/2014/main" id="{F8C6DCF5-C1FD-4B7B-8B56-D88F11DA69A2}"/>
              </a:ext>
            </a:extLst>
          </p:cNvPr>
          <p:cNvSpPr/>
          <p:nvPr/>
        </p:nvSpPr>
        <p:spPr>
          <a:xfrm>
            <a:off x="1447800" y="2765643"/>
            <a:ext cx="3115106" cy="743420"/>
          </a:xfrm>
          <a:custGeom>
            <a:avLst/>
            <a:gdLst/>
            <a:ahLst/>
            <a:cxnLst/>
            <a:rect l="l" t="t" r="r" b="b"/>
            <a:pathLst>
              <a:path w="1760412" h="660400">
                <a:moveTo>
                  <a:pt x="1635952" y="660400"/>
                </a:moveTo>
                <a:lnTo>
                  <a:pt x="124460" y="660400"/>
                </a:lnTo>
                <a:cubicBezTo>
                  <a:pt x="55880" y="660400"/>
                  <a:pt x="0" y="604520"/>
                  <a:pt x="0" y="53594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35952" y="0"/>
                </a:lnTo>
                <a:cubicBezTo>
                  <a:pt x="1704532" y="0"/>
                  <a:pt x="1760412" y="55880"/>
                  <a:pt x="1760412" y="124460"/>
                </a:cubicBezTo>
                <a:lnTo>
                  <a:pt x="1760412" y="535940"/>
                </a:lnTo>
                <a:cubicBezTo>
                  <a:pt x="1760412" y="604520"/>
                  <a:pt x="1704532" y="660400"/>
                  <a:pt x="1635952" y="660400"/>
                </a:cubicBezTo>
                <a:close/>
              </a:path>
            </a:pathLst>
          </a:custGeom>
          <a:solidFill>
            <a:srgbClr val="EFF9FD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6B21DC0-66DF-4135-9B25-EB86A616B8F1}"/>
              </a:ext>
            </a:extLst>
          </p:cNvPr>
          <p:cNvSpPr txBox="1"/>
          <p:nvPr/>
        </p:nvSpPr>
        <p:spPr>
          <a:xfrm>
            <a:off x="1560516" y="2765643"/>
            <a:ext cx="2889673" cy="670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41505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CartPole</a:t>
            </a:r>
            <a:endParaRPr kumimoji="0" lang="zh-TW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41505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8" name="Freeform 15">
            <a:extLst>
              <a:ext uri="{FF2B5EF4-FFF2-40B4-BE49-F238E27FC236}">
                <a16:creationId xmlns:a16="http://schemas.microsoft.com/office/drawing/2014/main" id="{F11D9EDD-051A-4A84-A777-BDDD39322B05}"/>
              </a:ext>
            </a:extLst>
          </p:cNvPr>
          <p:cNvSpPr/>
          <p:nvPr/>
        </p:nvSpPr>
        <p:spPr>
          <a:xfrm>
            <a:off x="7467600" y="2765643"/>
            <a:ext cx="3115106" cy="743420"/>
          </a:xfrm>
          <a:custGeom>
            <a:avLst/>
            <a:gdLst/>
            <a:ahLst/>
            <a:cxnLst/>
            <a:rect l="l" t="t" r="r" b="b"/>
            <a:pathLst>
              <a:path w="1760412" h="660400">
                <a:moveTo>
                  <a:pt x="1635952" y="660400"/>
                </a:moveTo>
                <a:lnTo>
                  <a:pt x="124460" y="660400"/>
                </a:lnTo>
                <a:cubicBezTo>
                  <a:pt x="55880" y="660400"/>
                  <a:pt x="0" y="604520"/>
                  <a:pt x="0" y="53594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35952" y="0"/>
                </a:lnTo>
                <a:cubicBezTo>
                  <a:pt x="1704532" y="0"/>
                  <a:pt x="1760412" y="55880"/>
                  <a:pt x="1760412" y="124460"/>
                </a:cubicBezTo>
                <a:lnTo>
                  <a:pt x="1760412" y="535940"/>
                </a:lnTo>
                <a:cubicBezTo>
                  <a:pt x="1760412" y="604520"/>
                  <a:pt x="1704532" y="660400"/>
                  <a:pt x="1635952" y="660400"/>
                </a:cubicBezTo>
                <a:close/>
              </a:path>
            </a:pathLst>
          </a:custGeom>
          <a:solidFill>
            <a:srgbClr val="EFF9FD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972841D-0592-4C61-8E05-C04D3DBE8CCB}"/>
              </a:ext>
            </a:extLst>
          </p:cNvPr>
          <p:cNvSpPr txBox="1"/>
          <p:nvPr/>
        </p:nvSpPr>
        <p:spPr>
          <a:xfrm>
            <a:off x="7580316" y="2765643"/>
            <a:ext cx="2889673" cy="670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600" b="1" dirty="0" err="1">
                <a:solidFill>
                  <a:srgbClr val="4150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Acrobot</a:t>
            </a:r>
            <a:endParaRPr kumimoji="0" lang="zh-TW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41505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6" name="Freeform 15">
            <a:extLst>
              <a:ext uri="{FF2B5EF4-FFF2-40B4-BE49-F238E27FC236}">
                <a16:creationId xmlns:a16="http://schemas.microsoft.com/office/drawing/2014/main" id="{176BB633-5DEA-459E-819E-99F67178212F}"/>
              </a:ext>
            </a:extLst>
          </p:cNvPr>
          <p:cNvSpPr/>
          <p:nvPr/>
        </p:nvSpPr>
        <p:spPr>
          <a:xfrm>
            <a:off x="13487400" y="2765643"/>
            <a:ext cx="3115106" cy="743420"/>
          </a:xfrm>
          <a:custGeom>
            <a:avLst/>
            <a:gdLst/>
            <a:ahLst/>
            <a:cxnLst/>
            <a:rect l="l" t="t" r="r" b="b"/>
            <a:pathLst>
              <a:path w="1760412" h="660400">
                <a:moveTo>
                  <a:pt x="1635952" y="660400"/>
                </a:moveTo>
                <a:lnTo>
                  <a:pt x="124460" y="660400"/>
                </a:lnTo>
                <a:cubicBezTo>
                  <a:pt x="55880" y="660400"/>
                  <a:pt x="0" y="604520"/>
                  <a:pt x="0" y="53594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35952" y="0"/>
                </a:lnTo>
                <a:cubicBezTo>
                  <a:pt x="1704532" y="0"/>
                  <a:pt x="1760412" y="55880"/>
                  <a:pt x="1760412" y="124460"/>
                </a:cubicBezTo>
                <a:lnTo>
                  <a:pt x="1760412" y="535940"/>
                </a:lnTo>
                <a:cubicBezTo>
                  <a:pt x="1760412" y="604520"/>
                  <a:pt x="1704532" y="660400"/>
                  <a:pt x="1635952" y="660400"/>
                </a:cubicBezTo>
                <a:close/>
              </a:path>
            </a:pathLst>
          </a:custGeom>
          <a:solidFill>
            <a:srgbClr val="EFF9FD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81C9934-CA8C-43CF-986F-A9D95922C284}"/>
              </a:ext>
            </a:extLst>
          </p:cNvPr>
          <p:cNvSpPr txBox="1"/>
          <p:nvPr/>
        </p:nvSpPr>
        <p:spPr>
          <a:xfrm>
            <a:off x="13600116" y="2765643"/>
            <a:ext cx="2889673" cy="670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600" b="1" dirty="0">
                <a:solidFill>
                  <a:srgbClr val="4150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Pendulum</a:t>
            </a:r>
            <a:endParaRPr kumimoji="0" lang="zh-TW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41505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2" name="thumbnail">
            <a:hlinkClick r:id="" action="ppaction://media"/>
            <a:extLst>
              <a:ext uri="{FF2B5EF4-FFF2-40B4-BE49-F238E27FC236}">
                <a16:creationId xmlns:a16="http://schemas.microsoft.com/office/drawing/2014/main" id="{7470BC53-A2B1-4259-9F34-8CDD3A5E031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312746" y="4155216"/>
            <a:ext cx="3662508" cy="3662508"/>
          </a:xfrm>
          <a:prstGeom prst="rect">
            <a:avLst/>
          </a:prstGeom>
        </p:spPr>
      </p:pic>
      <p:pic>
        <p:nvPicPr>
          <p:cNvPr id="4" name="cartpole">
            <a:hlinkClick r:id="" action="ppaction://media"/>
            <a:extLst>
              <a:ext uri="{FF2B5EF4-FFF2-40B4-BE49-F238E27FC236}">
                <a16:creationId xmlns:a16="http://schemas.microsoft.com/office/drawing/2014/main" id="{5D2C84CF-0565-44B5-8B02-7376EABD86F1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791006" y="4552950"/>
            <a:ext cx="4457700" cy="2971800"/>
          </a:xfrm>
          <a:prstGeom prst="rect">
            <a:avLst/>
          </a:prstGeom>
        </p:spPr>
      </p:pic>
      <p:pic>
        <p:nvPicPr>
          <p:cNvPr id="5" name="pendulum">
            <a:hlinkClick r:id="" action="ppaction://media"/>
            <a:extLst>
              <a:ext uri="{FF2B5EF4-FFF2-40B4-BE49-F238E27FC236}">
                <a16:creationId xmlns:a16="http://schemas.microsoft.com/office/drawing/2014/main" id="{8898B75C-1620-4AE9-80CD-7AA83D68393B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3439577" y="4182430"/>
            <a:ext cx="3342320" cy="334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6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5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5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23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8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9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4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2">
            <a:extLst>
              <a:ext uri="{FF2B5EF4-FFF2-40B4-BE49-F238E27FC236}">
                <a16:creationId xmlns:a16="http://schemas.microsoft.com/office/drawing/2014/main" id="{7318A54A-63BC-4137-816D-F4FACE4B065B}"/>
              </a:ext>
            </a:extLst>
          </p:cNvPr>
          <p:cNvSpPr txBox="1"/>
          <p:nvPr/>
        </p:nvSpPr>
        <p:spPr>
          <a:xfrm>
            <a:off x="609600" y="382577"/>
            <a:ext cx="12649200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1" i="0" u="none" strike="noStrike" kern="1200" cap="none" spc="0" normalizeH="0" baseline="0" noProof="0" dirty="0">
                <a:ln>
                  <a:noFill/>
                </a:ln>
                <a:solidFill>
                  <a:srgbClr val="41505F"/>
                </a:solidFill>
                <a:effectLst/>
                <a:uLnTx/>
                <a:uFillTx/>
                <a:latin typeface="Muli Bold Bold" panose="02020500000000000000" charset="0"/>
                <a:ea typeface="微軟正黑體" panose="020B0604030504040204" pitchFamily="34" charset="-120"/>
                <a:cs typeface="+mn-cs"/>
              </a:rPr>
              <a:t>Ablation - Cartpole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FA5EAC6-8A91-4714-B7CD-E7E79426E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057939"/>
            <a:ext cx="10668000" cy="5334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A62D95E-CDE4-496D-A53D-90CB2D899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140" y="7817244"/>
            <a:ext cx="4038600" cy="20193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060C5E7-E22C-4AA1-A5F9-B0D066995B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2207" y="2854957"/>
            <a:ext cx="4038600" cy="20193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0FAB9CA-131E-4985-A2F4-7D35BBC101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760" y="7817244"/>
            <a:ext cx="4038600" cy="20193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1FD3797-18A8-4283-96A4-ECB112C868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521" y="5402718"/>
            <a:ext cx="4038600" cy="20193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82000C60-5692-4D2A-9C2C-FF4A19157F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95" y="7817244"/>
            <a:ext cx="4038600" cy="20193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BCCD6A2F-F5C1-4ACD-BDF0-8E9E6248C2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521" y="7817244"/>
            <a:ext cx="4038600" cy="201930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360A2A1E-D41B-4246-9A6D-00A331DDCD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521" y="374803"/>
            <a:ext cx="40386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3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A40B5C6A-8C57-41A7-88DA-6A4E7443DBAC}"/>
              </a:ext>
            </a:extLst>
          </p:cNvPr>
          <p:cNvGrpSpPr/>
          <p:nvPr/>
        </p:nvGrpSpPr>
        <p:grpSpPr>
          <a:xfrm>
            <a:off x="8001000" y="2095500"/>
            <a:ext cx="9381148" cy="6464424"/>
            <a:chOff x="0" y="0"/>
            <a:chExt cx="7504918" cy="7851218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03D78816-E749-4DA9-92C9-A61E043C09B9}"/>
                </a:ext>
              </a:extLst>
            </p:cNvPr>
            <p:cNvSpPr/>
            <p:nvPr/>
          </p:nvSpPr>
          <p:spPr>
            <a:xfrm>
              <a:off x="0" y="0"/>
              <a:ext cx="7504919" cy="7851218"/>
            </a:xfrm>
            <a:custGeom>
              <a:avLst/>
              <a:gdLst/>
              <a:ahLst/>
              <a:cxnLst/>
              <a:rect l="l" t="t" r="r" b="b"/>
              <a:pathLst>
                <a:path w="7504919" h="7851218">
                  <a:moveTo>
                    <a:pt x="7380458" y="7851218"/>
                  </a:moveTo>
                  <a:lnTo>
                    <a:pt x="124460" y="7851218"/>
                  </a:lnTo>
                  <a:cubicBezTo>
                    <a:pt x="55880" y="7851218"/>
                    <a:pt x="0" y="7795338"/>
                    <a:pt x="0" y="772675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380459" y="0"/>
                  </a:lnTo>
                  <a:cubicBezTo>
                    <a:pt x="7449038" y="0"/>
                    <a:pt x="7504919" y="55880"/>
                    <a:pt x="7504919" y="124460"/>
                  </a:cubicBezTo>
                  <a:lnTo>
                    <a:pt x="7504919" y="7726759"/>
                  </a:lnTo>
                  <a:cubicBezTo>
                    <a:pt x="7504919" y="7795339"/>
                    <a:pt x="7449038" y="7851218"/>
                    <a:pt x="7380459" y="7851218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8955245" y="3036026"/>
            <a:ext cx="7694455" cy="4736496"/>
            <a:chOff x="-72571" y="335521"/>
            <a:chExt cx="10259273" cy="6315328"/>
          </a:xfrm>
        </p:grpSpPr>
        <p:sp>
          <p:nvSpPr>
            <p:cNvPr id="5" name="AutoShape 5"/>
            <p:cNvSpPr/>
            <p:nvPr/>
          </p:nvSpPr>
          <p:spPr>
            <a:xfrm>
              <a:off x="2532" y="1113649"/>
              <a:ext cx="10184170" cy="0"/>
            </a:xfrm>
            <a:prstGeom prst="line">
              <a:avLst/>
            </a:prstGeom>
            <a:ln w="101600" cap="rnd">
              <a:solidFill>
                <a:srgbClr val="F2F3F4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" name="AutoShape 6"/>
            <p:cNvSpPr/>
            <p:nvPr/>
          </p:nvSpPr>
          <p:spPr>
            <a:xfrm>
              <a:off x="2532" y="2959382"/>
              <a:ext cx="10184170" cy="0"/>
            </a:xfrm>
            <a:prstGeom prst="line">
              <a:avLst/>
            </a:prstGeom>
            <a:ln w="101600" cap="rnd">
              <a:solidFill>
                <a:srgbClr val="F2F3F4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AutoShape 7"/>
            <p:cNvSpPr/>
            <p:nvPr/>
          </p:nvSpPr>
          <p:spPr>
            <a:xfrm>
              <a:off x="2532" y="4805116"/>
              <a:ext cx="10184170" cy="0"/>
            </a:xfrm>
            <a:prstGeom prst="line">
              <a:avLst/>
            </a:prstGeom>
            <a:ln w="101600" cap="rnd">
              <a:solidFill>
                <a:srgbClr val="F2F3F4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>
              <a:off x="0" y="6650849"/>
              <a:ext cx="10186702" cy="0"/>
            </a:xfrm>
            <a:prstGeom prst="line">
              <a:avLst/>
            </a:prstGeom>
            <a:ln w="101600" cap="rnd">
              <a:solidFill>
                <a:srgbClr val="F2F3F4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-72571" y="335521"/>
              <a:ext cx="9147738" cy="5813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33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E2C4B"/>
                  </a:solidFill>
                  <a:effectLst/>
                  <a:uLnTx/>
                  <a:uFillTx/>
                  <a:latin typeface="Muli Bold Bold" panose="02020500000000000000" charset="0"/>
                  <a:ea typeface="微軟正黑體" panose="020B0604030504040204" pitchFamily="34" charset="-120"/>
                </a:rPr>
                <a:t>The evolution to IQN</a:t>
              </a:r>
              <a:endPara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E2C4B"/>
                </a:solidFill>
                <a:effectLst/>
                <a:uLnTx/>
                <a:uFillTx/>
                <a:latin typeface="Muli Bold Bold" panose="02020500000000000000" charset="0"/>
                <a:ea typeface="微軟正黑體" panose="020B0604030504040204" pitchFamily="34" charset="-120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-49348" y="3955910"/>
              <a:ext cx="9147738" cy="5813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33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E2C4B"/>
                  </a:solidFill>
                  <a:effectLst/>
                  <a:uLnTx/>
                  <a:uFillTx/>
                  <a:latin typeface="Muli Bold Bold" panose="02020500000000000000" charset="0"/>
                  <a:ea typeface="微軟正黑體" panose="020B0604030504040204" pitchFamily="34" charset="-120"/>
                </a:rPr>
                <a:t>The NN of IQN</a:t>
              </a:r>
              <a:endPara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E2C4B"/>
                </a:solidFill>
                <a:effectLst/>
                <a:uLnTx/>
                <a:uFillTx/>
                <a:latin typeface="Muli Bold Bold" panose="02020500000000000000" charset="0"/>
                <a:ea typeface="微軟正黑體" panose="020B0604030504040204" pitchFamily="34" charset="-120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-49348" y="2109569"/>
              <a:ext cx="9147738" cy="5813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33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3200" b="1" dirty="0">
                  <a:solidFill>
                    <a:srgbClr val="0E2C4B"/>
                  </a:solidFill>
                  <a:latin typeface="Muli Bold Bold" panose="02020500000000000000" charset="0"/>
                  <a:ea typeface="微軟正黑體" panose="020B0604030504040204" pitchFamily="34" charset="-120"/>
                </a:rPr>
                <a:t>The</a:t>
              </a:r>
              <a:r>
                <a:rPr lang="zh-TW" altLang="en-US" sz="3200" b="1" dirty="0">
                  <a:solidFill>
                    <a:srgbClr val="0E2C4B"/>
                  </a:solidFill>
                  <a:latin typeface="Muli Bold Bold" panose="02020500000000000000" charset="0"/>
                  <a:ea typeface="微軟正黑體" panose="020B0604030504040204" pitchFamily="34" charset="-120"/>
                </a:rPr>
                <a:t> </a:t>
              </a:r>
              <a:r>
                <a:rPr lang="en-US" altLang="zh-TW" sz="3200" b="1" dirty="0">
                  <a:solidFill>
                    <a:srgbClr val="0E2C4B"/>
                  </a:solidFill>
                  <a:latin typeface="Muli Bold Bold" panose="02020500000000000000" charset="0"/>
                  <a:ea typeface="微軟正黑體" panose="020B0604030504040204" pitchFamily="34" charset="-120"/>
                </a:rPr>
                <a:t>characteristics of IQN</a:t>
              </a:r>
              <a:endPara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rgbClr val="0E2C4B"/>
                </a:solidFill>
                <a:effectLst/>
                <a:uLnTx/>
                <a:uFillTx/>
                <a:latin typeface="Muli Bold Bold" panose="02020500000000000000" charset="0"/>
                <a:ea typeface="微軟正黑體" panose="020B0604030504040204" pitchFamily="34" charset="-120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-49348" y="5802465"/>
              <a:ext cx="9320570" cy="58135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33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200" b="1" dirty="0">
                  <a:solidFill>
                    <a:srgbClr val="0E2C4B"/>
                  </a:solidFill>
                  <a:latin typeface="Muli Bold Bold" panose="02020500000000000000" charset="0"/>
                  <a:ea typeface="微軟正黑體" panose="020B0604030504040204" pitchFamily="34" charset="-120"/>
                </a:rPr>
                <a:t>Ablation</a:t>
              </a:r>
              <a:endPara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E2C4B"/>
                </a:solidFill>
                <a:effectLst/>
                <a:uLnTx/>
                <a:uFillTx/>
                <a:latin typeface="Muli Bold Bold" panose="02020500000000000000" charset="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28700" y="4076700"/>
            <a:ext cx="6173123" cy="1961624"/>
            <a:chOff x="0" y="0"/>
            <a:chExt cx="8230830" cy="2615500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1514833"/>
              <a:ext cx="6702581" cy="1100667"/>
              <a:chOff x="0" y="-1129338"/>
              <a:chExt cx="4021548" cy="6604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-1129338"/>
                <a:ext cx="4021548" cy="660400"/>
              </a:xfrm>
              <a:custGeom>
                <a:avLst/>
                <a:gdLst/>
                <a:ahLst/>
                <a:cxnLst/>
                <a:rect l="l" t="t" r="r" b="b"/>
                <a:pathLst>
                  <a:path w="4021548" h="660400">
                    <a:moveTo>
                      <a:pt x="3897087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897088" y="0"/>
                    </a:lnTo>
                    <a:cubicBezTo>
                      <a:pt x="3965668" y="0"/>
                      <a:pt x="4021548" y="55880"/>
                      <a:pt x="4021548" y="124460"/>
                    </a:cubicBezTo>
                    <a:lnTo>
                      <a:pt x="4021548" y="535940"/>
                    </a:lnTo>
                    <a:cubicBezTo>
                      <a:pt x="4021548" y="604520"/>
                      <a:pt x="3965668" y="660400"/>
                      <a:pt x="3897088" y="660400"/>
                    </a:cubicBezTo>
                    <a:close/>
                  </a:path>
                </a:pathLst>
              </a:custGeom>
              <a:solidFill>
                <a:srgbClr val="F36825"/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0" y="0"/>
              <a:ext cx="8230830" cy="1436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8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7000" b="1" dirty="0">
                  <a:solidFill>
                    <a:srgbClr val="0E2C4B"/>
                  </a:solidFill>
                  <a:latin typeface="Muli Bold Bold" panose="02020500000000000000" charset="0"/>
                  <a:ea typeface="微軟正黑體" panose="020B0604030504040204" pitchFamily="34" charset="-120"/>
                </a:rPr>
                <a:t>Contents</a:t>
              </a:r>
              <a:r>
                <a:rPr kumimoji="0" lang="en-US" altLang="zh-TW" sz="7000" b="1" i="0" u="none" strike="noStrike" kern="1200" cap="none" spc="0" normalizeH="0" baseline="0" noProof="0" dirty="0">
                  <a:ln>
                    <a:noFill/>
                  </a:ln>
                  <a:solidFill>
                    <a:srgbClr val="0E2C4B"/>
                  </a:solidFill>
                  <a:effectLst/>
                  <a:uLnTx/>
                  <a:uFillTx/>
                  <a:latin typeface="Muli Bold Bold" panose="02020500000000000000" charset="0"/>
                  <a:ea typeface="微軟正黑體" panose="020B0604030504040204" pitchFamily="34" charset="-120"/>
                </a:rPr>
                <a:t> </a:t>
              </a:r>
              <a:endParaRPr kumimoji="0" lang="en-US" sz="7000" b="1" i="0" u="none" strike="noStrike" kern="1200" cap="none" spc="0" normalizeH="0" baseline="0" noProof="0" dirty="0">
                <a:ln>
                  <a:noFill/>
                </a:ln>
                <a:solidFill>
                  <a:srgbClr val="0E2C4B"/>
                </a:solidFill>
                <a:effectLst/>
                <a:uLnTx/>
                <a:uFillTx/>
                <a:latin typeface="Muli Bold Bold" panose="02020500000000000000" charset="0"/>
                <a:ea typeface="微軟正黑體" panose="020B0604030504040204" pitchFamily="34" charset="-120"/>
              </a:endParaRP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457200" y="1789920"/>
              <a:ext cx="6448581" cy="55049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33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2800" b="1" dirty="0">
                  <a:solidFill>
                    <a:srgbClr val="FFFFFF"/>
                  </a:solidFill>
                  <a:latin typeface="Muli Bold Bold" panose="02020500000000000000" charset="0"/>
                  <a:ea typeface="微軟正黑體" panose="020B0604030504040204" pitchFamily="34" charset="-120"/>
                </a:rPr>
                <a:t>Structure</a:t>
              </a:r>
              <a:r>
                <a:rPr lang="zh-TW" altLang="en-US" sz="2800" b="1" dirty="0">
                  <a:solidFill>
                    <a:srgbClr val="FFFFFF"/>
                  </a:solidFill>
                  <a:latin typeface="Muli Bold Bold" panose="02020500000000000000" charset="0"/>
                  <a:ea typeface="微軟正黑體" panose="020B0604030504040204" pitchFamily="34" charset="-120"/>
                </a:rPr>
                <a:t> </a:t>
              </a:r>
              <a:r>
                <a:rPr lang="en-US" altLang="zh-TW" sz="2800" b="1" dirty="0">
                  <a:solidFill>
                    <a:srgbClr val="FFFFFF"/>
                  </a:solidFill>
                  <a:latin typeface="Muli Bold Bold" panose="02020500000000000000" charset="0"/>
                  <a:ea typeface="微軟正黑體" panose="020B0604030504040204" pitchFamily="34" charset="-120"/>
                </a:rPr>
                <a:t>of the project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li Bold Bold" panose="02020500000000000000" charset="0"/>
                <a:ea typeface="微軟正黑體" panose="020B0604030504040204" pitchFamily="34" charset="-12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2">
            <a:extLst>
              <a:ext uri="{FF2B5EF4-FFF2-40B4-BE49-F238E27FC236}">
                <a16:creationId xmlns:a16="http://schemas.microsoft.com/office/drawing/2014/main" id="{7318A54A-63BC-4137-816D-F4FACE4B065B}"/>
              </a:ext>
            </a:extLst>
          </p:cNvPr>
          <p:cNvSpPr txBox="1"/>
          <p:nvPr/>
        </p:nvSpPr>
        <p:spPr>
          <a:xfrm>
            <a:off x="609600" y="382577"/>
            <a:ext cx="12649200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1" i="0" u="none" strike="noStrike" kern="1200" cap="none" spc="0" normalizeH="0" baseline="0" noProof="0" dirty="0">
                <a:ln>
                  <a:noFill/>
                </a:ln>
                <a:solidFill>
                  <a:srgbClr val="41505F"/>
                </a:solidFill>
                <a:effectLst/>
                <a:uLnTx/>
                <a:uFillTx/>
                <a:latin typeface="Muli Bold Bold" panose="02020500000000000000" charset="0"/>
                <a:ea typeface="微軟正黑體" panose="020B0604030504040204" pitchFamily="34" charset="-120"/>
                <a:cs typeface="+mn-cs"/>
              </a:rPr>
              <a:t>Ablation - Cartpole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A62D95E-CDE4-496D-A53D-90CB2D899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6210299"/>
            <a:ext cx="6705601" cy="335280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060C5E7-E22C-4AA1-A5F9-B0D066995B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601" y="1777424"/>
            <a:ext cx="6705599" cy="33528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0FAB9CA-131E-4985-A2F4-7D35BBC101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762" y="6120824"/>
            <a:ext cx="6705601" cy="335280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82000C60-5692-4D2A-9C2C-FF4A19157F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866900"/>
            <a:ext cx="6705599" cy="33528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743246EF-14AA-4957-BEF1-4E8C27ACFFD8}"/>
              </a:ext>
            </a:extLst>
          </p:cNvPr>
          <p:cNvSpPr txBox="1"/>
          <p:nvPr/>
        </p:nvSpPr>
        <p:spPr>
          <a:xfrm>
            <a:off x="3606801" y="5130224"/>
            <a:ext cx="2209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Without cos</a:t>
            </a:r>
            <a:endParaRPr lang="zh-TW" altLang="en-US" sz="32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3594AAE-0714-4D75-A0D1-5A82531300EE}"/>
              </a:ext>
            </a:extLst>
          </p:cNvPr>
          <p:cNvSpPr txBox="1"/>
          <p:nvPr/>
        </p:nvSpPr>
        <p:spPr>
          <a:xfrm>
            <a:off x="12522201" y="5130224"/>
            <a:ext cx="1710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n = n’ = 1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30B6370-1C44-477F-A034-05D5944A1D02}"/>
              </a:ext>
            </a:extLst>
          </p:cNvPr>
          <p:cNvSpPr txBox="1"/>
          <p:nvPr/>
        </p:nvSpPr>
        <p:spPr>
          <a:xfrm>
            <a:off x="3987801" y="9473625"/>
            <a:ext cx="1491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Original</a:t>
            </a:r>
            <a:endParaRPr lang="zh-TW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7EF35ED6-D237-4F56-BCCF-8F62D206BC9B}"/>
                  </a:ext>
                </a:extLst>
              </p:cNvPr>
              <p:cNvSpPr txBox="1"/>
              <p:nvPr/>
            </p:nvSpPr>
            <p:spPr>
              <a:xfrm>
                <a:off x="12039600" y="9473624"/>
                <a:ext cx="3048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/>
                  <a:t>Fixed  </a:t>
                </a:r>
                <a:r>
                  <a:rPr lang="en-US" altLang="zh-TW" sz="3200" dirty="0" err="1"/>
                  <a:t>descrete</a:t>
                </a:r>
                <a14:m>
                  <m:oMath xmlns:m="http://schemas.openxmlformats.org/officeDocument/2006/math">
                    <m:r>
                      <a:rPr lang="en-US" altLang="zh-TW" sz="3200" b="0" i="0" smtClean="0">
                        <a:solidFill>
                          <a:srgbClr val="0E2C4B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3200" b="0" i="1">
                        <a:solidFill>
                          <a:srgbClr val="0E2C4B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zh-TW" altLang="en-US" sz="3200" dirty="0"/>
              </a:p>
            </p:txBody>
          </p:sp>
        </mc:Choice>
        <mc:Fallback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7EF35ED6-D237-4F56-BCCF-8F62D206B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9600" y="9473624"/>
                <a:ext cx="3048000" cy="584775"/>
              </a:xfrm>
              <a:prstGeom prst="rect">
                <a:avLst/>
              </a:prstGeom>
              <a:blipFill>
                <a:blip r:embed="rId7"/>
                <a:stretch>
                  <a:fillRect l="-5000" t="-12500" b="-34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116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2">
            <a:extLst>
              <a:ext uri="{FF2B5EF4-FFF2-40B4-BE49-F238E27FC236}">
                <a16:creationId xmlns:a16="http://schemas.microsoft.com/office/drawing/2014/main" id="{7318A54A-63BC-4137-816D-F4FACE4B065B}"/>
              </a:ext>
            </a:extLst>
          </p:cNvPr>
          <p:cNvSpPr txBox="1"/>
          <p:nvPr/>
        </p:nvSpPr>
        <p:spPr>
          <a:xfrm>
            <a:off x="609600" y="382577"/>
            <a:ext cx="12649200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1" i="0" u="none" strike="noStrike" kern="1200" cap="none" spc="0" normalizeH="0" baseline="0" noProof="0" dirty="0">
                <a:ln>
                  <a:noFill/>
                </a:ln>
                <a:solidFill>
                  <a:srgbClr val="41505F"/>
                </a:solidFill>
                <a:effectLst/>
                <a:uLnTx/>
                <a:uFillTx/>
                <a:latin typeface="Muli Bold Bold" panose="02020500000000000000" charset="0"/>
                <a:ea typeface="微軟正黑體" panose="020B0604030504040204" pitchFamily="34" charset="-120"/>
                <a:cs typeface="+mn-cs"/>
              </a:rPr>
              <a:t>Ablation - </a:t>
            </a:r>
            <a:r>
              <a:rPr kumimoji="0" lang="en-US" sz="7000" b="1" i="0" u="none" strike="noStrike" kern="1200" cap="none" spc="0" normalizeH="0" baseline="0" noProof="0" dirty="0" err="1">
                <a:ln>
                  <a:noFill/>
                </a:ln>
                <a:solidFill>
                  <a:srgbClr val="41505F"/>
                </a:solidFill>
                <a:effectLst/>
                <a:uLnTx/>
                <a:uFillTx/>
                <a:latin typeface="Muli Bold Bold" panose="02020500000000000000" charset="0"/>
                <a:ea typeface="微軟正黑體" panose="020B0604030504040204" pitchFamily="34" charset="-120"/>
                <a:cs typeface="+mn-cs"/>
              </a:rPr>
              <a:t>Acrobot</a:t>
            </a:r>
            <a:endParaRPr kumimoji="0" lang="en-US" sz="7000" b="1" i="0" u="none" strike="noStrike" kern="1200" cap="none" spc="0" normalizeH="0" baseline="0" noProof="0" dirty="0">
              <a:ln>
                <a:noFill/>
              </a:ln>
              <a:solidFill>
                <a:srgbClr val="41505F"/>
              </a:solidFill>
              <a:effectLst/>
              <a:uLnTx/>
              <a:uFillTx/>
              <a:latin typeface="Muli Bold Bold" panose="02020500000000000000" charset="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A2BC5B6-AEFB-446F-8A85-8122065DB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169837"/>
            <a:ext cx="11278642" cy="563932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6764DB8-8C0A-4E6E-A581-492B3439D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3083" y="370401"/>
            <a:ext cx="5045316" cy="252265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BD49800-270E-4DC6-9A55-2966E3D37E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3083" y="3709450"/>
            <a:ext cx="5045316" cy="252265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B1B4932-8018-4C0F-8652-CDE3FB213D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3083" y="7048500"/>
            <a:ext cx="5045317" cy="2522659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EAC95751-60B0-4B70-9253-F3FB3D1F1EE9}"/>
              </a:ext>
            </a:extLst>
          </p:cNvPr>
          <p:cNvSpPr txBox="1"/>
          <p:nvPr/>
        </p:nvSpPr>
        <p:spPr>
          <a:xfrm>
            <a:off x="14633001" y="2931922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 = n’ = 1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B73C554-AFCC-4FEA-A980-1384418A94DD}"/>
              </a:ext>
            </a:extLst>
          </p:cNvPr>
          <p:cNvSpPr txBox="1"/>
          <p:nvPr/>
        </p:nvSpPr>
        <p:spPr>
          <a:xfrm>
            <a:off x="14795705" y="6270972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Norm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4C80C08-A1A5-4982-9137-7D75C478A0B2}"/>
              </a:ext>
            </a:extLst>
          </p:cNvPr>
          <p:cNvSpPr txBox="1"/>
          <p:nvPr/>
        </p:nvSpPr>
        <p:spPr>
          <a:xfrm>
            <a:off x="14745467" y="9610023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Original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348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2">
            <a:extLst>
              <a:ext uri="{FF2B5EF4-FFF2-40B4-BE49-F238E27FC236}">
                <a16:creationId xmlns:a16="http://schemas.microsoft.com/office/drawing/2014/main" id="{7318A54A-63BC-4137-816D-F4FACE4B065B}"/>
              </a:ext>
            </a:extLst>
          </p:cNvPr>
          <p:cNvSpPr txBox="1"/>
          <p:nvPr/>
        </p:nvSpPr>
        <p:spPr>
          <a:xfrm>
            <a:off x="609600" y="382577"/>
            <a:ext cx="12649200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1" i="0" u="none" strike="noStrike" kern="1200" cap="none" spc="0" normalizeH="0" baseline="0" noProof="0" dirty="0">
                <a:ln>
                  <a:noFill/>
                </a:ln>
                <a:solidFill>
                  <a:srgbClr val="41505F"/>
                </a:solidFill>
                <a:effectLst/>
                <a:uLnTx/>
                <a:uFillTx/>
                <a:latin typeface="Muli Bold Bold" panose="02020500000000000000" charset="0"/>
                <a:ea typeface="微軟正黑體" panose="020B0604030504040204" pitchFamily="34" charset="-120"/>
                <a:cs typeface="+mn-cs"/>
              </a:rPr>
              <a:t>Ablation – Pendulum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0DE2475-0C74-416E-ABA1-7F4D313A0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815" y="5448300"/>
            <a:ext cx="7073509" cy="353675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664348D-BCC6-4276-8A15-0144AC82B1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815" y="949347"/>
            <a:ext cx="7073508" cy="353675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B4D26AE-F875-409E-9F2E-A97F16DE2355}"/>
              </a:ext>
            </a:extLst>
          </p:cNvPr>
          <p:cNvSpPr txBox="1"/>
          <p:nvPr/>
        </p:nvSpPr>
        <p:spPr>
          <a:xfrm>
            <a:off x="13487400" y="4501010"/>
            <a:ext cx="132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Without cos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9DE8B15-7368-4EBF-9A3A-E79766590B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6534"/>
            <a:ext cx="11125877" cy="55629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A415B8B-D2F8-4608-BBF3-F8C5F30A4602}"/>
                  </a:ext>
                </a:extLst>
              </p:cNvPr>
              <p:cNvSpPr txBox="1"/>
              <p:nvPr/>
            </p:nvSpPr>
            <p:spPr>
              <a:xfrm>
                <a:off x="13106400" y="8996650"/>
                <a:ext cx="1905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Fixed  </a:t>
                </a:r>
                <a:r>
                  <a:rPr lang="en-US" altLang="zh-TW" dirty="0" err="1"/>
                  <a:t>descrete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solidFill>
                          <a:srgbClr val="0E2C4B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b="0" i="1">
                        <a:solidFill>
                          <a:srgbClr val="0E2C4B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A415B8B-D2F8-4608-BBF3-F8C5F30A4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400" y="8996650"/>
                <a:ext cx="1905000" cy="369332"/>
              </a:xfrm>
              <a:prstGeom prst="rect">
                <a:avLst/>
              </a:prstGeom>
              <a:blipFill>
                <a:blip r:embed="rId6"/>
                <a:stretch>
                  <a:fillRect l="-2556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41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9"/>
          <p:cNvSpPr txBox="1"/>
          <p:nvPr/>
        </p:nvSpPr>
        <p:spPr>
          <a:xfrm>
            <a:off x="4533438" y="4604891"/>
            <a:ext cx="9221123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7000" b="1" dirty="0">
                <a:solidFill>
                  <a:srgbClr val="0E2C4B"/>
                </a:solidFill>
                <a:latin typeface="Muli Bold Bold" panose="02020500000000000000" charset="0"/>
                <a:ea typeface="微軟正黑體" panose="020B0604030504040204" pitchFamily="34" charset="-120"/>
              </a:rPr>
              <a:t>The evolution to IQN</a:t>
            </a:r>
            <a:r>
              <a:rPr kumimoji="0" lang="en-US" altLang="zh-TW" sz="7000" b="1" i="0" u="none" strike="noStrike" kern="1200" cap="none" spc="0" normalizeH="0" baseline="0" noProof="0" dirty="0">
                <a:ln>
                  <a:noFill/>
                </a:ln>
                <a:solidFill>
                  <a:srgbClr val="0E2C4B"/>
                </a:solidFill>
                <a:effectLst/>
                <a:uLnTx/>
                <a:uFillTx/>
                <a:latin typeface="Muli Bold Bold" panose="02020500000000000000" charset="0"/>
                <a:ea typeface="微軟正黑體" panose="020B0604030504040204" pitchFamily="34" charset="-120"/>
                <a:cs typeface="+mn-cs"/>
              </a:rPr>
              <a:t> </a:t>
            </a:r>
            <a:endParaRPr kumimoji="0" lang="en-US" sz="7000" b="1" i="0" u="none" strike="noStrike" kern="1200" cap="none" spc="0" normalizeH="0" baseline="0" noProof="0" dirty="0">
              <a:ln>
                <a:noFill/>
              </a:ln>
              <a:solidFill>
                <a:srgbClr val="0E2C4B"/>
              </a:solidFill>
              <a:effectLst/>
              <a:uLnTx/>
              <a:uFillTx/>
              <a:latin typeface="Muli Bold Bold" panose="02020500000000000000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398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2">
            <a:extLst>
              <a:ext uri="{FF2B5EF4-FFF2-40B4-BE49-F238E27FC236}">
                <a16:creationId xmlns:a16="http://schemas.microsoft.com/office/drawing/2014/main" id="{C8229F58-D254-4382-98B5-2FE06310E8BA}"/>
              </a:ext>
            </a:extLst>
          </p:cNvPr>
          <p:cNvGrpSpPr/>
          <p:nvPr/>
        </p:nvGrpSpPr>
        <p:grpSpPr>
          <a:xfrm>
            <a:off x="304800" y="1714498"/>
            <a:ext cx="17678400" cy="7768114"/>
            <a:chOff x="0" y="0"/>
            <a:chExt cx="4026708" cy="3902862"/>
          </a:xfrm>
        </p:grpSpPr>
        <p:sp>
          <p:nvSpPr>
            <p:cNvPr id="50" name="Freeform 3">
              <a:extLst>
                <a:ext uri="{FF2B5EF4-FFF2-40B4-BE49-F238E27FC236}">
                  <a16:creationId xmlns:a16="http://schemas.microsoft.com/office/drawing/2014/main" id="{54DB8C39-D7B7-4B7A-AD20-44DFC65CDBAD}"/>
                </a:ext>
              </a:extLst>
            </p:cNvPr>
            <p:cNvSpPr/>
            <p:nvPr/>
          </p:nvSpPr>
          <p:spPr>
            <a:xfrm>
              <a:off x="0" y="0"/>
              <a:ext cx="4026708" cy="3902862"/>
            </a:xfrm>
            <a:custGeom>
              <a:avLst/>
              <a:gdLst/>
              <a:ahLst/>
              <a:cxnLst/>
              <a:rect l="l" t="t" r="r" b="b"/>
              <a:pathLst>
                <a:path w="4026708" h="3902862">
                  <a:moveTo>
                    <a:pt x="3902248" y="3902862"/>
                  </a:moveTo>
                  <a:lnTo>
                    <a:pt x="124460" y="3902862"/>
                  </a:lnTo>
                  <a:cubicBezTo>
                    <a:pt x="55880" y="3902862"/>
                    <a:pt x="0" y="3846982"/>
                    <a:pt x="0" y="377840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902248" y="0"/>
                  </a:lnTo>
                  <a:cubicBezTo>
                    <a:pt x="3970828" y="0"/>
                    <a:pt x="4026708" y="55880"/>
                    <a:pt x="4026708" y="124460"/>
                  </a:cubicBezTo>
                  <a:lnTo>
                    <a:pt x="4026708" y="3778402"/>
                  </a:lnTo>
                  <a:cubicBezTo>
                    <a:pt x="4026708" y="3846982"/>
                    <a:pt x="3970828" y="3902862"/>
                    <a:pt x="3902248" y="39028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81000" y="419100"/>
            <a:ext cx="12954000" cy="2348004"/>
            <a:chOff x="-863600" y="-812800"/>
            <a:chExt cx="17271999" cy="3130672"/>
          </a:xfrm>
        </p:grpSpPr>
        <p:sp>
          <p:nvSpPr>
            <p:cNvPr id="18" name="TextBox 18"/>
            <p:cNvSpPr txBox="1"/>
            <p:nvPr/>
          </p:nvSpPr>
          <p:spPr>
            <a:xfrm>
              <a:off x="-863600" y="-812800"/>
              <a:ext cx="17271999" cy="127342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8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41505F"/>
                  </a:solidFill>
                  <a:effectLst/>
                  <a:uLnTx/>
                  <a:uFillTx/>
                  <a:latin typeface="Muli Bold Bold" panose="02020500000000000000" charset="0"/>
                  <a:ea typeface="微軟正黑體" panose="020B0604030504040204" pitchFamily="34" charset="-120"/>
                  <a:cs typeface="+mn-cs"/>
                </a:rPr>
                <a:t>The evolution to IQN – From DQN </a:t>
              </a:r>
              <a:r>
                <a:rPr lang="en-US" altLang="zh-TW" sz="4800" b="1" dirty="0">
                  <a:solidFill>
                    <a:srgbClr val="41505F"/>
                  </a:solidFill>
                  <a:latin typeface="Muli Bold Bold" panose="02020500000000000000" charset="0"/>
                  <a:ea typeface="微軟正黑體" panose="020B0604030504040204" pitchFamily="34" charset="-120"/>
                </a:rPr>
                <a:t>to</a:t>
              </a:r>
              <a:r>
                <a:rPr lang="zh-TW" altLang="en-US" sz="4800" b="1" dirty="0">
                  <a:solidFill>
                    <a:srgbClr val="41505F"/>
                  </a:solidFill>
                  <a:latin typeface="Muli Bold Bold" panose="02020500000000000000" charset="0"/>
                  <a:ea typeface="微軟正黑體" panose="020B0604030504040204" pitchFamily="34" charset="-120"/>
                </a:rPr>
                <a:t> </a:t>
              </a:r>
              <a:r>
                <a:rPr lang="en-US" altLang="zh-TW" sz="4800" b="1" dirty="0">
                  <a:solidFill>
                    <a:srgbClr val="41505F"/>
                  </a:solidFill>
                  <a:latin typeface="Muli Bold Bold" panose="02020500000000000000" charset="0"/>
                  <a:ea typeface="微軟正黑體" panose="020B0604030504040204" pitchFamily="34" charset="-120"/>
                </a:rPr>
                <a:t>C51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41505F"/>
                </a:solidFill>
                <a:effectLst/>
                <a:uLnTx/>
                <a:uFillTx/>
                <a:latin typeface="Muli Bold Bold" panose="02020500000000000000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1762953"/>
              <a:ext cx="16113022" cy="5549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33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E2C4B"/>
                </a:solidFill>
                <a:effectLst/>
                <a:uLnTx/>
                <a:uFillTx/>
                <a:latin typeface="Muli Regular Bold"/>
                <a:ea typeface="+mn-ea"/>
                <a:cs typeface="+mn-cs"/>
              </a:endParaRPr>
            </a:p>
          </p:txBody>
        </p:sp>
      </p:grp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B989C3C-A0CC-4AAD-8D23-625A17A2A4CC}"/>
              </a:ext>
            </a:extLst>
          </p:cNvPr>
          <p:cNvCxnSpPr>
            <a:cxnSpLocks/>
          </p:cNvCxnSpPr>
          <p:nvPr/>
        </p:nvCxnSpPr>
        <p:spPr>
          <a:xfrm>
            <a:off x="5257800" y="5583934"/>
            <a:ext cx="7338673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圖片 39">
            <a:extLst>
              <a:ext uri="{FF2B5EF4-FFF2-40B4-BE49-F238E27FC236}">
                <a16:creationId xmlns:a16="http://schemas.microsoft.com/office/drawing/2014/main" id="{39CC52D9-909E-4F00-BB84-ECFAEA640C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78286"/>
          <a:stretch/>
        </p:blipFill>
        <p:spPr>
          <a:xfrm>
            <a:off x="1557942" y="1992841"/>
            <a:ext cx="3359336" cy="7211431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40315B3A-2005-4A77-B0FC-D817DEBC92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25" r="54433"/>
          <a:stretch/>
        </p:blipFill>
        <p:spPr>
          <a:xfrm>
            <a:off x="12604033" y="1992840"/>
            <a:ext cx="3626567" cy="7211431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76DD79B0-5878-4207-83EB-E19CF8A935E3}"/>
              </a:ext>
            </a:extLst>
          </p:cNvPr>
          <p:cNvSpPr txBox="1"/>
          <p:nvPr/>
        </p:nvSpPr>
        <p:spPr>
          <a:xfrm>
            <a:off x="5462927" y="4229100"/>
            <a:ext cx="65249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E2C4B"/>
                </a:solidFill>
                <a:latin typeface="Muli Bold Bold" panose="02020500000000000000" charset="0"/>
              </a:rPr>
              <a:t>Change the action value into a distribution</a:t>
            </a:r>
            <a:endParaRPr lang="zh-TW" altLang="en-US" sz="3200" dirty="0">
              <a:solidFill>
                <a:srgbClr val="0E2C4B"/>
              </a:solidFill>
              <a:latin typeface="Muli Bold Bold" panose="02020500000000000000" charset="0"/>
            </a:endParaRPr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109A7608-9C1F-4A04-9C91-42C5CC6B01B3}"/>
              </a:ext>
            </a:extLst>
          </p:cNvPr>
          <p:cNvSpPr/>
          <p:nvPr/>
        </p:nvSpPr>
        <p:spPr>
          <a:xfrm>
            <a:off x="2133600" y="3086100"/>
            <a:ext cx="609600" cy="5334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6346E82C-69E9-402A-895C-23078742F7E8}"/>
              </a:ext>
            </a:extLst>
          </p:cNvPr>
          <p:cNvSpPr/>
          <p:nvPr/>
        </p:nvSpPr>
        <p:spPr>
          <a:xfrm rot="18780914">
            <a:off x="12719582" y="2113197"/>
            <a:ext cx="1397993" cy="225918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3F2122D-807E-44A3-BA1D-44983AB2B83A}"/>
              </a:ext>
            </a:extLst>
          </p:cNvPr>
          <p:cNvSpPr txBox="1"/>
          <p:nvPr/>
        </p:nvSpPr>
        <p:spPr>
          <a:xfrm>
            <a:off x="685800" y="3619500"/>
            <a:ext cx="2371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3E83AD"/>
                </a:solidFill>
                <a:latin typeface="Muli Bold Bold" panose="02020500000000000000" charset="0"/>
              </a:rPr>
              <a:t>expected value</a:t>
            </a:r>
            <a:endParaRPr lang="zh-TW" altLang="en-US" sz="2000" dirty="0">
              <a:solidFill>
                <a:srgbClr val="3E83AD"/>
              </a:solidFill>
              <a:latin typeface="Muli Bold Bold" panose="02020500000000000000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1099423-9C3A-4A30-98E4-FC0466079DDE}"/>
              </a:ext>
            </a:extLst>
          </p:cNvPr>
          <p:cNvSpPr txBox="1"/>
          <p:nvPr/>
        </p:nvSpPr>
        <p:spPr>
          <a:xfrm>
            <a:off x="10828001" y="2418490"/>
            <a:ext cx="1737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3E83AD"/>
                </a:solidFill>
                <a:latin typeface="Muli Bold Bold" panose="02020500000000000000" charset="0"/>
              </a:rPr>
              <a:t>distribution</a:t>
            </a:r>
            <a:endParaRPr lang="zh-TW" altLang="en-US" sz="2000" dirty="0">
              <a:solidFill>
                <a:srgbClr val="3E83AD"/>
              </a:solidFill>
              <a:latin typeface="Muli Bold Bold" panose="02020500000000000000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05613E81-6069-4B74-83B6-D72684B3E178}"/>
              </a:ext>
            </a:extLst>
          </p:cNvPr>
          <p:cNvSpPr txBox="1"/>
          <p:nvPr/>
        </p:nvSpPr>
        <p:spPr>
          <a:xfrm>
            <a:off x="5462927" y="5768852"/>
            <a:ext cx="73386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36825"/>
                </a:solidFill>
                <a:latin typeface="Muli Bold Bold" panose="02020500000000000000" charset="0"/>
              </a:rPr>
              <a:t>-&gt; we can get more information from a distribution</a:t>
            </a:r>
            <a:r>
              <a:rPr lang="zh-TW" altLang="en-US" sz="3200" dirty="0">
                <a:solidFill>
                  <a:srgbClr val="F36825"/>
                </a:solidFill>
                <a:latin typeface="Muli Bold Bold" panose="02020500000000000000" charset="0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4246661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2">
            <a:extLst>
              <a:ext uri="{FF2B5EF4-FFF2-40B4-BE49-F238E27FC236}">
                <a16:creationId xmlns:a16="http://schemas.microsoft.com/office/drawing/2014/main" id="{C8229F58-D254-4382-98B5-2FE06310E8BA}"/>
              </a:ext>
            </a:extLst>
          </p:cNvPr>
          <p:cNvGrpSpPr/>
          <p:nvPr/>
        </p:nvGrpSpPr>
        <p:grpSpPr>
          <a:xfrm>
            <a:off x="304800" y="1714498"/>
            <a:ext cx="17678400" cy="7768114"/>
            <a:chOff x="0" y="0"/>
            <a:chExt cx="4026708" cy="3902862"/>
          </a:xfrm>
        </p:grpSpPr>
        <p:sp>
          <p:nvSpPr>
            <p:cNvPr id="50" name="Freeform 3">
              <a:extLst>
                <a:ext uri="{FF2B5EF4-FFF2-40B4-BE49-F238E27FC236}">
                  <a16:creationId xmlns:a16="http://schemas.microsoft.com/office/drawing/2014/main" id="{54DB8C39-D7B7-4B7A-AD20-44DFC65CDBAD}"/>
                </a:ext>
              </a:extLst>
            </p:cNvPr>
            <p:cNvSpPr/>
            <p:nvPr/>
          </p:nvSpPr>
          <p:spPr>
            <a:xfrm>
              <a:off x="0" y="0"/>
              <a:ext cx="4026708" cy="3902862"/>
            </a:xfrm>
            <a:custGeom>
              <a:avLst/>
              <a:gdLst/>
              <a:ahLst/>
              <a:cxnLst/>
              <a:rect l="l" t="t" r="r" b="b"/>
              <a:pathLst>
                <a:path w="4026708" h="3902862">
                  <a:moveTo>
                    <a:pt x="3902248" y="3902862"/>
                  </a:moveTo>
                  <a:lnTo>
                    <a:pt x="124460" y="3902862"/>
                  </a:lnTo>
                  <a:cubicBezTo>
                    <a:pt x="55880" y="3902862"/>
                    <a:pt x="0" y="3846982"/>
                    <a:pt x="0" y="377840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902248" y="0"/>
                  </a:lnTo>
                  <a:cubicBezTo>
                    <a:pt x="3970828" y="0"/>
                    <a:pt x="4026708" y="55880"/>
                    <a:pt x="4026708" y="124460"/>
                  </a:cubicBezTo>
                  <a:lnTo>
                    <a:pt x="4026708" y="3778402"/>
                  </a:lnTo>
                  <a:cubicBezTo>
                    <a:pt x="4026708" y="3846982"/>
                    <a:pt x="3970828" y="3902862"/>
                    <a:pt x="3902248" y="39028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81000" y="419100"/>
            <a:ext cx="13639800" cy="2348004"/>
            <a:chOff x="-863600" y="-812800"/>
            <a:chExt cx="18186399" cy="3130672"/>
          </a:xfrm>
        </p:grpSpPr>
        <p:sp>
          <p:nvSpPr>
            <p:cNvPr id="18" name="TextBox 18"/>
            <p:cNvSpPr txBox="1"/>
            <p:nvPr/>
          </p:nvSpPr>
          <p:spPr>
            <a:xfrm>
              <a:off x="-863600" y="-812800"/>
              <a:ext cx="18186399" cy="127342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8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41505F"/>
                  </a:solidFill>
                  <a:effectLst/>
                  <a:uLnTx/>
                  <a:uFillTx/>
                  <a:latin typeface="Muli Bold Bold" panose="02020500000000000000" charset="0"/>
                  <a:ea typeface="微軟正黑體" panose="020B0604030504040204" pitchFamily="34" charset="-120"/>
                  <a:cs typeface="+mn-cs"/>
                </a:rPr>
                <a:t>The evolution to IQN – From C51 to</a:t>
              </a:r>
              <a:r>
                <a:rPr kumimoji="0" lang="zh-TW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41505F"/>
                  </a:solidFill>
                  <a:effectLst/>
                  <a:uLnTx/>
                  <a:uFillTx/>
                  <a:latin typeface="Muli Bold Bold" panose="02020500000000000000" charset="0"/>
                  <a:ea typeface="微軟正黑體" panose="020B0604030504040204" pitchFamily="34" charset="-120"/>
                  <a:cs typeface="+mn-cs"/>
                </a:rPr>
                <a:t> </a:t>
              </a:r>
              <a:r>
                <a:rPr lang="en-US" altLang="zh-TW" sz="4800" b="1" dirty="0">
                  <a:solidFill>
                    <a:srgbClr val="41505F"/>
                  </a:solidFill>
                  <a:latin typeface="Muli Bold Bold" panose="02020500000000000000" charset="0"/>
                  <a:ea typeface="微軟正黑體" panose="020B0604030504040204" pitchFamily="34" charset="-120"/>
                </a:rPr>
                <a:t>QR-DQN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41505F"/>
                </a:solidFill>
                <a:effectLst/>
                <a:uLnTx/>
                <a:uFillTx/>
                <a:latin typeface="Muli Bold Bold" panose="02020500000000000000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1762953"/>
              <a:ext cx="16113022" cy="5549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33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E2C4B"/>
                </a:solidFill>
                <a:effectLst/>
                <a:uLnTx/>
                <a:uFillTx/>
                <a:latin typeface="Muli Regular Bold"/>
                <a:ea typeface="+mn-ea"/>
                <a:cs typeface="+mn-cs"/>
              </a:endParaRPr>
            </a:p>
          </p:txBody>
        </p:sp>
      </p:grp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B989C3C-A0CC-4AAD-8D23-625A17A2A4CC}"/>
              </a:ext>
            </a:extLst>
          </p:cNvPr>
          <p:cNvCxnSpPr>
            <a:cxnSpLocks/>
          </p:cNvCxnSpPr>
          <p:nvPr/>
        </p:nvCxnSpPr>
        <p:spPr>
          <a:xfrm>
            <a:off x="5791200" y="5467960"/>
            <a:ext cx="662940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圖片 40">
            <a:extLst>
              <a:ext uri="{FF2B5EF4-FFF2-40B4-BE49-F238E27FC236}">
                <a16:creationId xmlns:a16="http://schemas.microsoft.com/office/drawing/2014/main" id="{40315B3A-2005-4A77-B0FC-D817DEBC92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25" r="54433"/>
          <a:stretch/>
        </p:blipFill>
        <p:spPr>
          <a:xfrm>
            <a:off x="1420358" y="2111326"/>
            <a:ext cx="3626567" cy="7211431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76DD79B0-5878-4207-83EB-E19CF8A935E3}"/>
              </a:ext>
            </a:extLst>
          </p:cNvPr>
          <p:cNvSpPr txBox="1"/>
          <p:nvPr/>
        </p:nvSpPr>
        <p:spPr>
          <a:xfrm>
            <a:off x="5721612" y="5840327"/>
            <a:ext cx="65249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F36825"/>
                </a:solidFill>
                <a:effectLst/>
                <a:uLnTx/>
                <a:uFillTx/>
                <a:latin typeface="Muli Bold Bold" panose="02020500000000000000" charset="0"/>
                <a:ea typeface="新細明體" panose="02020500000000000000" pitchFamily="18" charset="-120"/>
                <a:cs typeface="+mn-cs"/>
              </a:rPr>
              <a:t>-&gt; Solve the issue that C51 needs to set the boundary of its value domain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36825"/>
              </a:solidFill>
              <a:effectLst/>
              <a:uLnTx/>
              <a:uFillTx/>
              <a:latin typeface="Muli Bold Bold" panose="02020500000000000000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266519F3-1D75-4513-87DA-476DF891F9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556" r="33183"/>
          <a:stretch/>
        </p:blipFill>
        <p:spPr>
          <a:xfrm>
            <a:off x="12921136" y="2111326"/>
            <a:ext cx="3443756" cy="7211431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C25D53AF-494A-4869-A5E9-1D6DDAB80683}"/>
              </a:ext>
            </a:extLst>
          </p:cNvPr>
          <p:cNvSpPr txBox="1"/>
          <p:nvPr/>
        </p:nvSpPr>
        <p:spPr>
          <a:xfrm>
            <a:off x="5721612" y="4152900"/>
            <a:ext cx="65249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E2C4B"/>
                </a:solidFill>
                <a:latin typeface="Muli Bold Bold" panose="02020500000000000000" charset="0"/>
              </a:rPr>
              <a:t>Change categorical distribution into quantile distribution</a:t>
            </a:r>
            <a:endParaRPr lang="zh-TW" altLang="en-US" sz="3200" dirty="0">
              <a:solidFill>
                <a:srgbClr val="0E2C4B"/>
              </a:solidFill>
              <a:latin typeface="Muli Bold Bold" panose="02020500000000000000" charset="0"/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4F82D2D8-0876-463B-A9FD-FD2CB7FDDF6E}"/>
              </a:ext>
            </a:extLst>
          </p:cNvPr>
          <p:cNvSpPr/>
          <p:nvPr/>
        </p:nvSpPr>
        <p:spPr>
          <a:xfrm rot="18780914">
            <a:off x="13021936" y="2420428"/>
            <a:ext cx="1115907" cy="212988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6D32028-E58A-471A-AC6B-99DC6258775A}"/>
              </a:ext>
            </a:extLst>
          </p:cNvPr>
          <p:cNvSpPr txBox="1"/>
          <p:nvPr/>
        </p:nvSpPr>
        <p:spPr>
          <a:xfrm>
            <a:off x="11049000" y="2498251"/>
            <a:ext cx="167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3E83AD"/>
                </a:solidFill>
                <a:latin typeface="Muli Bold Bold" panose="02020500000000000000" charset="0"/>
              </a:rPr>
              <a:t>Quantile</a:t>
            </a:r>
          </a:p>
          <a:p>
            <a:r>
              <a:rPr lang="en-US" altLang="zh-TW" sz="2000" dirty="0">
                <a:solidFill>
                  <a:srgbClr val="3E83AD"/>
                </a:solidFill>
                <a:latin typeface="Muli Bold Bold" panose="02020500000000000000" charset="0"/>
              </a:rPr>
              <a:t>distribution </a:t>
            </a:r>
            <a:endParaRPr lang="zh-TW" altLang="en-US" sz="2000" dirty="0">
              <a:solidFill>
                <a:srgbClr val="3E83AD"/>
              </a:solidFill>
              <a:latin typeface="Muli Bold Bold" panose="02020500000000000000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A82AD278-650E-4668-9FDC-687CF45F55C3}"/>
              </a:ext>
            </a:extLst>
          </p:cNvPr>
          <p:cNvSpPr/>
          <p:nvPr/>
        </p:nvSpPr>
        <p:spPr>
          <a:xfrm rot="18780914">
            <a:off x="1320224" y="2087995"/>
            <a:ext cx="1484291" cy="240709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4DBFF38-355E-45A8-9527-90B0879D82E9}"/>
              </a:ext>
            </a:extLst>
          </p:cNvPr>
          <p:cNvSpPr txBox="1"/>
          <p:nvPr/>
        </p:nvSpPr>
        <p:spPr>
          <a:xfrm>
            <a:off x="488099" y="4160700"/>
            <a:ext cx="1651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3E83AD"/>
                </a:solidFill>
                <a:latin typeface="Muli Bold Bold" panose="02020500000000000000" charset="0"/>
              </a:rPr>
              <a:t>Categorical distribution</a:t>
            </a:r>
            <a:endParaRPr lang="zh-TW" altLang="en-US" sz="2000" dirty="0">
              <a:solidFill>
                <a:srgbClr val="3E83AD"/>
              </a:solidFill>
              <a:latin typeface="Muli Bold Bold" panose="0202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742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">
            <a:extLst>
              <a:ext uri="{FF2B5EF4-FFF2-40B4-BE49-F238E27FC236}">
                <a16:creationId xmlns:a16="http://schemas.microsoft.com/office/drawing/2014/main" id="{AF380A21-37AE-4D37-8790-747814852C60}"/>
              </a:ext>
            </a:extLst>
          </p:cNvPr>
          <p:cNvGrpSpPr/>
          <p:nvPr/>
        </p:nvGrpSpPr>
        <p:grpSpPr>
          <a:xfrm>
            <a:off x="304800" y="1714498"/>
            <a:ext cx="17678400" cy="7768114"/>
            <a:chOff x="0" y="0"/>
            <a:chExt cx="4026708" cy="3902862"/>
          </a:xfrm>
        </p:grpSpPr>
        <p:sp>
          <p:nvSpPr>
            <p:cNvPr id="26" name="Freeform 3">
              <a:extLst>
                <a:ext uri="{FF2B5EF4-FFF2-40B4-BE49-F238E27FC236}">
                  <a16:creationId xmlns:a16="http://schemas.microsoft.com/office/drawing/2014/main" id="{4DB7B63E-66AA-44F0-A8CE-2F4D46AAB903}"/>
                </a:ext>
              </a:extLst>
            </p:cNvPr>
            <p:cNvSpPr/>
            <p:nvPr/>
          </p:nvSpPr>
          <p:spPr>
            <a:xfrm>
              <a:off x="0" y="0"/>
              <a:ext cx="4026708" cy="3902862"/>
            </a:xfrm>
            <a:custGeom>
              <a:avLst/>
              <a:gdLst/>
              <a:ahLst/>
              <a:cxnLst/>
              <a:rect l="l" t="t" r="r" b="b"/>
              <a:pathLst>
                <a:path w="4026708" h="3902862">
                  <a:moveTo>
                    <a:pt x="3902248" y="3902862"/>
                  </a:moveTo>
                  <a:lnTo>
                    <a:pt x="124460" y="3902862"/>
                  </a:lnTo>
                  <a:cubicBezTo>
                    <a:pt x="55880" y="3902862"/>
                    <a:pt x="0" y="3846982"/>
                    <a:pt x="0" y="377840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902248" y="0"/>
                  </a:lnTo>
                  <a:cubicBezTo>
                    <a:pt x="3970828" y="0"/>
                    <a:pt x="4026708" y="55880"/>
                    <a:pt x="4026708" y="124460"/>
                  </a:cubicBezTo>
                  <a:lnTo>
                    <a:pt x="4026708" y="3778402"/>
                  </a:lnTo>
                  <a:cubicBezTo>
                    <a:pt x="4026708" y="3846982"/>
                    <a:pt x="3970828" y="3902862"/>
                    <a:pt x="3902248" y="39028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81000" y="419100"/>
            <a:ext cx="13639800" cy="2348004"/>
            <a:chOff x="-863600" y="-812800"/>
            <a:chExt cx="18186399" cy="3130672"/>
          </a:xfrm>
        </p:grpSpPr>
        <p:sp>
          <p:nvSpPr>
            <p:cNvPr id="18" name="TextBox 18"/>
            <p:cNvSpPr txBox="1"/>
            <p:nvPr/>
          </p:nvSpPr>
          <p:spPr>
            <a:xfrm>
              <a:off x="-863600" y="-812800"/>
              <a:ext cx="18186399" cy="127342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8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41505F"/>
                  </a:solidFill>
                  <a:effectLst/>
                  <a:uLnTx/>
                  <a:uFillTx/>
                  <a:latin typeface="Muli Bold Bold" panose="02020500000000000000" charset="0"/>
                  <a:ea typeface="微軟正黑體" panose="020B0604030504040204" pitchFamily="34" charset="-120"/>
                  <a:cs typeface="+mn-cs"/>
                </a:rPr>
                <a:t>The evolution to IQN – From</a:t>
              </a:r>
              <a:r>
                <a:rPr kumimoji="0" lang="zh-TW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41505F"/>
                  </a:solidFill>
                  <a:effectLst/>
                  <a:uLnTx/>
                  <a:uFillTx/>
                  <a:latin typeface="Muli Bold Bold" panose="02020500000000000000" charset="0"/>
                  <a:ea typeface="微軟正黑體" panose="020B0604030504040204" pitchFamily="34" charset="-120"/>
                  <a:cs typeface="+mn-cs"/>
                </a:rPr>
                <a:t> </a:t>
              </a:r>
              <a:r>
                <a:rPr kumimoji="0" lang="en-US" altLang="zh-TW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41505F"/>
                  </a:solidFill>
                  <a:effectLst/>
                  <a:uLnTx/>
                  <a:uFillTx/>
                  <a:latin typeface="Muli Bold Bold" panose="02020500000000000000" charset="0"/>
                  <a:ea typeface="微軟正黑體" panose="020B0604030504040204" pitchFamily="34" charset="-120"/>
                  <a:cs typeface="+mn-cs"/>
                </a:rPr>
                <a:t>QR-DQN to IQN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41505F"/>
                </a:solidFill>
                <a:effectLst/>
                <a:uLnTx/>
                <a:uFillTx/>
                <a:latin typeface="Muli Bold Bold" panose="02020500000000000000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1762953"/>
              <a:ext cx="16113022" cy="5549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33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E2C4B"/>
                </a:solidFill>
                <a:effectLst/>
                <a:uLnTx/>
                <a:uFillTx/>
                <a:latin typeface="Muli Regular Bold"/>
                <a:ea typeface="+mn-ea"/>
                <a:cs typeface="+mn-cs"/>
              </a:endParaRPr>
            </a:p>
          </p:txBody>
        </p:sp>
      </p:grp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B989C3C-A0CC-4AAD-8D23-625A17A2A4CC}"/>
              </a:ext>
            </a:extLst>
          </p:cNvPr>
          <p:cNvCxnSpPr>
            <a:cxnSpLocks/>
          </p:cNvCxnSpPr>
          <p:nvPr/>
        </p:nvCxnSpPr>
        <p:spPr>
          <a:xfrm>
            <a:off x="5562600" y="5903715"/>
            <a:ext cx="662940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6DD79B0-5878-4207-83EB-E19CF8A935E3}"/>
              </a:ext>
            </a:extLst>
          </p:cNvPr>
          <p:cNvSpPr txBox="1"/>
          <p:nvPr/>
        </p:nvSpPr>
        <p:spPr>
          <a:xfrm>
            <a:off x="5493012" y="6276082"/>
            <a:ext cx="65249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F36825"/>
                </a:solidFill>
                <a:effectLst/>
                <a:uLnTx/>
                <a:uFillTx/>
                <a:latin typeface="Muli Bold Bold" panose="02020500000000000000" charset="0"/>
                <a:ea typeface="新細明體" panose="02020500000000000000" pitchFamily="18" charset="-120"/>
                <a:cs typeface="+mn-cs"/>
              </a:rPr>
              <a:t>-&gt; By sampling randomly, the quantile distribution fits the true distribution better 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36825"/>
              </a:solidFill>
              <a:effectLst/>
              <a:uLnTx/>
              <a:uFillTx/>
              <a:latin typeface="Muli Bold Bold" panose="02020500000000000000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266519F3-1D75-4513-87DA-476DF891F9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556" r="33183"/>
          <a:stretch/>
        </p:blipFill>
        <p:spPr>
          <a:xfrm>
            <a:off x="1524000" y="2234611"/>
            <a:ext cx="3443756" cy="7211431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C25D53AF-494A-4869-A5E9-1D6DDAB80683}"/>
              </a:ext>
            </a:extLst>
          </p:cNvPr>
          <p:cNvSpPr txBox="1"/>
          <p:nvPr/>
        </p:nvSpPr>
        <p:spPr>
          <a:xfrm>
            <a:off x="5463056" y="4097598"/>
            <a:ext cx="70037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3200" dirty="0">
                <a:solidFill>
                  <a:srgbClr val="0E2C4B"/>
                </a:solidFill>
                <a:latin typeface="Muli Bold Bold" panose="02020500000000000000" charset="0"/>
              </a:rPr>
              <a:t>Estimating the quantile function at random points instead of precisely chosen points</a:t>
            </a: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23A781F1-33A1-453B-B9B5-98DFFD57F9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680" t="-133" r="3639" b="130"/>
          <a:stretch/>
        </p:blipFill>
        <p:spPr>
          <a:xfrm>
            <a:off x="12251959" y="2234611"/>
            <a:ext cx="4591463" cy="7211425"/>
          </a:xfrm>
          <a:prstGeom prst="rect">
            <a:avLst/>
          </a:prstGeom>
        </p:spPr>
      </p:pic>
      <p:sp>
        <p:nvSpPr>
          <p:cNvPr id="28" name="橢圓 27">
            <a:extLst>
              <a:ext uri="{FF2B5EF4-FFF2-40B4-BE49-F238E27FC236}">
                <a16:creationId xmlns:a16="http://schemas.microsoft.com/office/drawing/2014/main" id="{8FFFFC1F-4B3A-44B6-9488-2C6FF35F7CF8}"/>
              </a:ext>
            </a:extLst>
          </p:cNvPr>
          <p:cNvSpPr/>
          <p:nvPr/>
        </p:nvSpPr>
        <p:spPr>
          <a:xfrm rot="18780914">
            <a:off x="12299202" y="2726020"/>
            <a:ext cx="1115907" cy="212988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9B38D9F-03FE-4F28-8C94-B0738CC2D16B}"/>
              </a:ext>
            </a:extLst>
          </p:cNvPr>
          <p:cNvSpPr txBox="1"/>
          <p:nvPr/>
        </p:nvSpPr>
        <p:spPr>
          <a:xfrm>
            <a:off x="531222" y="4148822"/>
            <a:ext cx="1881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3E83AD"/>
                </a:solidFill>
                <a:latin typeface="Muli Bold Bold" panose="02020500000000000000" charset="0"/>
              </a:rPr>
              <a:t>Fixed points </a:t>
            </a:r>
            <a:endParaRPr lang="zh-TW" altLang="en-US" sz="2000" dirty="0">
              <a:solidFill>
                <a:srgbClr val="3E83AD"/>
              </a:solidFill>
              <a:latin typeface="Muli Bold Bold" panose="02020500000000000000" charset="0"/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F04DE981-855F-423F-9965-3C9D328396AD}"/>
              </a:ext>
            </a:extLst>
          </p:cNvPr>
          <p:cNvSpPr/>
          <p:nvPr/>
        </p:nvSpPr>
        <p:spPr>
          <a:xfrm rot="18780914">
            <a:off x="1624792" y="2389252"/>
            <a:ext cx="1115907" cy="232608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F4B5867A-83A8-4C64-9407-C7B043B9B200}"/>
              </a:ext>
            </a:extLst>
          </p:cNvPr>
          <p:cNvSpPr txBox="1"/>
          <p:nvPr/>
        </p:nvSpPr>
        <p:spPr>
          <a:xfrm>
            <a:off x="9956760" y="2775876"/>
            <a:ext cx="2204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3E83AD"/>
                </a:solidFill>
                <a:latin typeface="Muli Bold Bold" panose="02020500000000000000" charset="0"/>
              </a:rPr>
              <a:t>random points </a:t>
            </a:r>
            <a:endParaRPr lang="zh-TW" altLang="en-US" sz="2000" dirty="0">
              <a:solidFill>
                <a:srgbClr val="3E83AD"/>
              </a:solidFill>
              <a:latin typeface="Muli Bold Bold" panose="0202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286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9"/>
          <p:cNvSpPr txBox="1"/>
          <p:nvPr/>
        </p:nvSpPr>
        <p:spPr>
          <a:xfrm>
            <a:off x="3752619" y="4604891"/>
            <a:ext cx="10782762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0" b="1" i="0" u="none" strike="noStrike" kern="1200" cap="none" spc="0" normalizeH="0" baseline="0" noProof="0" dirty="0">
                <a:ln>
                  <a:noFill/>
                </a:ln>
                <a:solidFill>
                  <a:srgbClr val="0E2C4B"/>
                </a:solidFill>
                <a:effectLst/>
                <a:uLnTx/>
                <a:uFillTx/>
                <a:latin typeface="Muli Bold Bold" panose="02020500000000000000" charset="0"/>
                <a:ea typeface="微軟正黑體" panose="020B0604030504040204" pitchFamily="34" charset="-120"/>
                <a:cs typeface="+mn-cs"/>
              </a:rPr>
              <a:t>The characteristic of IQN</a:t>
            </a:r>
            <a:endParaRPr kumimoji="0" lang="en-US" sz="7000" b="1" i="0" u="none" strike="noStrike" kern="1200" cap="none" spc="0" normalizeH="0" baseline="0" noProof="0" dirty="0">
              <a:ln>
                <a:noFill/>
              </a:ln>
              <a:solidFill>
                <a:srgbClr val="0E2C4B"/>
              </a:solidFill>
              <a:effectLst/>
              <a:uLnTx/>
              <a:uFillTx/>
              <a:latin typeface="Muli Bold Bold" panose="02020500000000000000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3112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8">
            <a:extLst>
              <a:ext uri="{FF2B5EF4-FFF2-40B4-BE49-F238E27FC236}">
                <a16:creationId xmlns:a16="http://schemas.microsoft.com/office/drawing/2014/main" id="{277B8D51-A6A7-48D9-B599-5B3E8F32987E}"/>
              </a:ext>
            </a:extLst>
          </p:cNvPr>
          <p:cNvSpPr/>
          <p:nvPr/>
        </p:nvSpPr>
        <p:spPr>
          <a:xfrm>
            <a:off x="609600" y="1638300"/>
            <a:ext cx="6353176" cy="8145226"/>
          </a:xfrm>
          <a:custGeom>
            <a:avLst/>
            <a:gdLst/>
            <a:ahLst/>
            <a:cxnLst/>
            <a:rect l="l" t="t" r="r" b="b"/>
            <a:pathLst>
              <a:path w="7619404" h="7851218">
                <a:moveTo>
                  <a:pt x="7494944" y="7851218"/>
                </a:moveTo>
                <a:lnTo>
                  <a:pt x="124460" y="7851218"/>
                </a:lnTo>
                <a:cubicBezTo>
                  <a:pt x="55880" y="7851218"/>
                  <a:pt x="0" y="7795338"/>
                  <a:pt x="0" y="772675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7494944" y="0"/>
                </a:lnTo>
                <a:cubicBezTo>
                  <a:pt x="7563524" y="0"/>
                  <a:pt x="7619404" y="55880"/>
                  <a:pt x="7619404" y="124460"/>
                </a:cubicBezTo>
                <a:lnTo>
                  <a:pt x="7619404" y="7726759"/>
                </a:lnTo>
                <a:cubicBezTo>
                  <a:pt x="7619404" y="7795339"/>
                  <a:pt x="7563524" y="7851218"/>
                  <a:pt x="7494944" y="7851218"/>
                </a:cubicBezTo>
                <a:close/>
              </a:path>
            </a:pathLst>
          </a:custGeom>
          <a:solidFill>
            <a:srgbClr val="FFFFFF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7318A54A-63BC-4137-816D-F4FACE4B065B}"/>
              </a:ext>
            </a:extLst>
          </p:cNvPr>
          <p:cNvSpPr txBox="1"/>
          <p:nvPr/>
        </p:nvSpPr>
        <p:spPr>
          <a:xfrm>
            <a:off x="381000" y="426290"/>
            <a:ext cx="12649200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0" b="1" dirty="0">
                <a:solidFill>
                  <a:srgbClr val="41505F"/>
                </a:solidFill>
                <a:latin typeface="Muli Bold Bold" panose="02020500000000000000" charset="0"/>
                <a:ea typeface="微軟正黑體" panose="020B0604030504040204" pitchFamily="34" charset="-120"/>
              </a:rPr>
              <a:t>Introduction of functions - 1</a:t>
            </a:r>
            <a:endParaRPr kumimoji="0" lang="en-US" sz="7000" b="1" i="0" u="none" strike="noStrike" kern="1200" cap="none" spc="0" normalizeH="0" baseline="0" noProof="0" dirty="0">
              <a:ln>
                <a:noFill/>
              </a:ln>
              <a:solidFill>
                <a:srgbClr val="41505F"/>
              </a:solidFill>
              <a:effectLst/>
              <a:uLnTx/>
              <a:uFillTx/>
              <a:latin typeface="Muli Bold Bold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14" name="Freeform 8">
            <a:extLst>
              <a:ext uri="{FF2B5EF4-FFF2-40B4-BE49-F238E27FC236}">
                <a16:creationId xmlns:a16="http://schemas.microsoft.com/office/drawing/2014/main" id="{AA5BC0F2-5390-4F37-A735-04BB8624A320}"/>
              </a:ext>
            </a:extLst>
          </p:cNvPr>
          <p:cNvSpPr/>
          <p:nvPr/>
        </p:nvSpPr>
        <p:spPr>
          <a:xfrm>
            <a:off x="7467600" y="1638300"/>
            <a:ext cx="10058400" cy="8145226"/>
          </a:xfrm>
          <a:custGeom>
            <a:avLst/>
            <a:gdLst/>
            <a:ahLst/>
            <a:cxnLst/>
            <a:rect l="l" t="t" r="r" b="b"/>
            <a:pathLst>
              <a:path w="7619404" h="7851218">
                <a:moveTo>
                  <a:pt x="7494944" y="7851218"/>
                </a:moveTo>
                <a:lnTo>
                  <a:pt x="124460" y="7851218"/>
                </a:lnTo>
                <a:cubicBezTo>
                  <a:pt x="55880" y="7851218"/>
                  <a:pt x="0" y="7795338"/>
                  <a:pt x="0" y="772675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7494944" y="0"/>
                </a:lnTo>
                <a:cubicBezTo>
                  <a:pt x="7563524" y="0"/>
                  <a:pt x="7619404" y="55880"/>
                  <a:pt x="7619404" y="124460"/>
                </a:cubicBezTo>
                <a:lnTo>
                  <a:pt x="7619404" y="7726759"/>
                </a:lnTo>
                <a:cubicBezTo>
                  <a:pt x="7619404" y="7795339"/>
                  <a:pt x="7563524" y="7851218"/>
                  <a:pt x="7494944" y="7851218"/>
                </a:cubicBezTo>
                <a:close/>
              </a:path>
            </a:pathLst>
          </a:custGeom>
          <a:solidFill>
            <a:srgbClr val="FFFFFF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738BE832-8FFA-4FF5-A07F-CC0256A80064}"/>
              </a:ext>
            </a:extLst>
          </p:cNvPr>
          <p:cNvSpPr/>
          <p:nvPr/>
        </p:nvSpPr>
        <p:spPr>
          <a:xfrm>
            <a:off x="7586447" y="1714500"/>
            <a:ext cx="1024153" cy="743420"/>
          </a:xfrm>
          <a:custGeom>
            <a:avLst/>
            <a:gdLst/>
            <a:ahLst/>
            <a:cxnLst/>
            <a:rect l="l" t="t" r="r" b="b"/>
            <a:pathLst>
              <a:path w="1760412" h="660400">
                <a:moveTo>
                  <a:pt x="1635952" y="660400"/>
                </a:moveTo>
                <a:lnTo>
                  <a:pt x="124460" y="660400"/>
                </a:lnTo>
                <a:cubicBezTo>
                  <a:pt x="55880" y="660400"/>
                  <a:pt x="0" y="604520"/>
                  <a:pt x="0" y="53594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35952" y="0"/>
                </a:lnTo>
                <a:cubicBezTo>
                  <a:pt x="1704532" y="0"/>
                  <a:pt x="1760412" y="55880"/>
                  <a:pt x="1760412" y="124460"/>
                </a:cubicBezTo>
                <a:lnTo>
                  <a:pt x="1760412" y="535940"/>
                </a:lnTo>
                <a:cubicBezTo>
                  <a:pt x="1760412" y="604520"/>
                  <a:pt x="1704532" y="660400"/>
                  <a:pt x="1635952" y="660400"/>
                </a:cubicBezTo>
                <a:close/>
              </a:path>
            </a:pathLst>
          </a:custGeom>
          <a:solidFill>
            <a:srgbClr val="EFF9FD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C2806AA-1622-497C-B09A-8281E66ADA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680" t="-133" r="3639" b="130"/>
          <a:stretch/>
        </p:blipFill>
        <p:spPr>
          <a:xfrm>
            <a:off x="1490457" y="1858726"/>
            <a:ext cx="4591463" cy="721142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D03A21BF-8DF6-4A2A-8ABD-58DA19ABD60F}"/>
              </a:ext>
            </a:extLst>
          </p:cNvPr>
          <p:cNvSpPr txBox="1"/>
          <p:nvPr/>
        </p:nvSpPr>
        <p:spPr>
          <a:xfrm>
            <a:off x="7843633" y="1793822"/>
            <a:ext cx="66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E2C4B"/>
                </a:solidFill>
                <a:latin typeface="Muli Bold Bold" panose="02020500000000000000" charset="0"/>
              </a:rPr>
              <a:t>1.</a:t>
            </a:r>
            <a:endParaRPr lang="zh-TW" altLang="en-US" sz="3200" dirty="0">
              <a:solidFill>
                <a:srgbClr val="0E2C4B"/>
              </a:solidFill>
              <a:latin typeface="Muli Bold Bold" panose="0202050000000000000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DAEBCFF-9258-4355-AFA6-35DC97D0FF27}"/>
                  </a:ext>
                </a:extLst>
              </p:cNvPr>
              <p:cNvSpPr txBox="1"/>
              <p:nvPr/>
            </p:nvSpPr>
            <p:spPr>
              <a:xfrm>
                <a:off x="7843633" y="2615572"/>
                <a:ext cx="937756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400" b="1" i="1" smtClean="0">
                        <a:solidFill>
                          <a:srgbClr val="0E2C4B"/>
                        </a:solidFill>
                        <a:latin typeface="Cambria Math" panose="02040503050406030204" pitchFamily="18" charset="0"/>
                      </a:rPr>
                      <m:t>𝝉</m:t>
                    </m:r>
                    <m:r>
                      <a:rPr lang="en-US" altLang="zh-TW" sz="2400" b="1" i="1" smtClean="0">
                        <a:solidFill>
                          <a:srgbClr val="0E2C4B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b="1" dirty="0">
                    <a:solidFill>
                      <a:srgbClr val="0E2C4B"/>
                    </a:solidFill>
                    <a:latin typeface="Muli Bold Bold" panose="02020500000000000000" charset="0"/>
                  </a:rPr>
                  <a:t>is the respective quantile values of a  distribution, </a:t>
                </a:r>
                <a14:m>
                  <m:oMath xmlns:m="http://schemas.openxmlformats.org/officeDocument/2006/math">
                    <m:r>
                      <a:rPr lang="zh-TW" altLang="en-US" sz="2400" b="1" i="1">
                        <a:solidFill>
                          <a:srgbClr val="0E2C4B"/>
                        </a:solidFill>
                        <a:latin typeface="Cambria Math" panose="02040503050406030204" pitchFamily="18" charset="0"/>
                      </a:rPr>
                      <m:t>𝝉</m:t>
                    </m:r>
                    <m:r>
                      <a:rPr lang="en-US" altLang="zh-TW" sz="2400" b="1" i="1" smtClean="0">
                        <a:solidFill>
                          <a:srgbClr val="0E2C4B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zh-TW" sz="2400" b="1" i="1" smtClean="0">
                        <a:solidFill>
                          <a:srgbClr val="0E2C4B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1" i="1" smtClean="0">
                            <a:solidFill>
                              <a:srgbClr val="0E2C4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1" smtClean="0">
                            <a:solidFill>
                              <a:srgbClr val="0E2C4B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TW" sz="2400" b="1" i="1" smtClean="0">
                            <a:solidFill>
                              <a:srgbClr val="0E2C4B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1" i="1" smtClean="0">
                            <a:solidFill>
                              <a:srgbClr val="0E2C4B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altLang="zh-TW" sz="2400" b="1" dirty="0">
                  <a:solidFill>
                    <a:srgbClr val="0E2C4B"/>
                  </a:solidFill>
                  <a:latin typeface="Muli Bold Bold" panose="02020500000000000000" charset="0"/>
                </a:endParaRPr>
              </a:p>
              <a:p>
                <a:r>
                  <a:rPr lang="en-US" altLang="zh-TW" sz="2400" b="1" dirty="0">
                    <a:solidFill>
                      <a:srgbClr val="0E2C4B"/>
                    </a:solidFill>
                    <a:latin typeface="Muli Bold Bold" panose="02020500000000000000" charset="0"/>
                  </a:rPr>
                  <a:t>After sampling </a:t>
                </a:r>
                <a14:m>
                  <m:oMath xmlns:m="http://schemas.openxmlformats.org/officeDocument/2006/math">
                    <m:r>
                      <a:rPr lang="zh-TW" altLang="en-US" sz="2400" b="1" i="1">
                        <a:solidFill>
                          <a:srgbClr val="0E2C4B"/>
                        </a:solidFill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altLang="zh-TW" sz="2400" b="1" dirty="0">
                    <a:solidFill>
                      <a:srgbClr val="0E2C4B"/>
                    </a:solidFill>
                    <a:latin typeface="Muli Bold Bold" panose="02020500000000000000" charset="0"/>
                  </a:rPr>
                  <a:t>, we’ll input it to a </a:t>
                </a:r>
                <a14:m>
                  <m:oMath xmlns:m="http://schemas.openxmlformats.org/officeDocument/2006/math">
                    <m:r>
                      <a:rPr lang="zh-TW" altLang="en-US" sz="2400" b="1" i="1" smtClean="0">
                        <a:solidFill>
                          <a:srgbClr val="0E2C4B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altLang="zh-TW" sz="2400" b="1" dirty="0">
                    <a:solidFill>
                      <a:srgbClr val="0E2C4B"/>
                    </a:solidFill>
                    <a:latin typeface="Muli Bold Bold" panose="02020500000000000000" charset="0"/>
                  </a:rPr>
                  <a:t> function to get a new quantile distribution. </a:t>
                </a:r>
                <a:endParaRPr lang="zh-TW" altLang="en-US" sz="2400" b="1" dirty="0">
                  <a:solidFill>
                    <a:srgbClr val="0E2C4B"/>
                  </a:solidFill>
                  <a:latin typeface="Muli Bold Bold" panose="02020500000000000000" charset="0"/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DAEBCFF-9258-4355-AFA6-35DC97D0F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633" y="2615572"/>
                <a:ext cx="9377567" cy="1200329"/>
              </a:xfrm>
              <a:prstGeom prst="rect">
                <a:avLst/>
              </a:prstGeom>
              <a:blipFill>
                <a:blip r:embed="rId4"/>
                <a:stretch>
                  <a:fillRect l="-1040" t="-4061" b="-10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10">
            <a:extLst>
              <a:ext uri="{FF2B5EF4-FFF2-40B4-BE49-F238E27FC236}">
                <a16:creationId xmlns:a16="http://schemas.microsoft.com/office/drawing/2014/main" id="{30D27184-BA4E-4438-AB06-35F5A06BAB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2200" y="4327711"/>
            <a:ext cx="5382504" cy="4967212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3380665E-FC09-4E5B-A504-063DC55A7420}"/>
              </a:ext>
            </a:extLst>
          </p:cNvPr>
          <p:cNvSpPr/>
          <p:nvPr/>
        </p:nvSpPr>
        <p:spPr>
          <a:xfrm>
            <a:off x="3886200" y="6591300"/>
            <a:ext cx="2362200" cy="838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5DB4F4E1-4D5F-4414-9021-FF00C4F89720}"/>
                  </a:ext>
                </a:extLst>
              </p:cNvPr>
              <p:cNvSpPr txBox="1"/>
              <p:nvPr/>
            </p:nvSpPr>
            <p:spPr>
              <a:xfrm>
                <a:off x="7843633" y="3973553"/>
                <a:ext cx="34815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>
                    <a:solidFill>
                      <a:srgbClr val="0E2C4B"/>
                    </a:solidFill>
                    <a:latin typeface="Muli Bold Bold" panose="02020500000000000000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zh-TW" altLang="en-US" sz="2400" b="1" i="1" smtClean="0">
                        <a:solidFill>
                          <a:srgbClr val="0E2C4B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TW" sz="2400" b="1" i="1" smtClean="0">
                        <a:solidFill>
                          <a:srgbClr val="0E2C4B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b="1" dirty="0">
                    <a:solidFill>
                      <a:srgbClr val="0E2C4B"/>
                    </a:solidFill>
                    <a:latin typeface="Muli Bold Bold" panose="02020500000000000000" charset="0"/>
                  </a:rPr>
                  <a:t>functions:</a:t>
                </a:r>
                <a:endParaRPr lang="zh-TW" altLang="en-US" sz="2400" b="1" dirty="0">
                  <a:solidFill>
                    <a:srgbClr val="0E2C4B"/>
                  </a:solidFill>
                  <a:latin typeface="Muli Bold Bold" panose="02020500000000000000" charset="0"/>
                </a:endParaRPr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5DB4F4E1-4D5F-4414-9021-FF00C4F89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633" y="3973553"/>
                <a:ext cx="3481593" cy="461665"/>
              </a:xfrm>
              <a:prstGeom prst="rect">
                <a:avLst/>
              </a:prstGeom>
              <a:blipFill>
                <a:blip r:embed="rId6"/>
                <a:stretch>
                  <a:fillRect l="-280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9841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8">
            <a:extLst>
              <a:ext uri="{FF2B5EF4-FFF2-40B4-BE49-F238E27FC236}">
                <a16:creationId xmlns:a16="http://schemas.microsoft.com/office/drawing/2014/main" id="{277B8D51-A6A7-48D9-B599-5B3E8F32987E}"/>
              </a:ext>
            </a:extLst>
          </p:cNvPr>
          <p:cNvSpPr/>
          <p:nvPr/>
        </p:nvSpPr>
        <p:spPr>
          <a:xfrm>
            <a:off x="609600" y="1638300"/>
            <a:ext cx="6353176" cy="8145226"/>
          </a:xfrm>
          <a:custGeom>
            <a:avLst/>
            <a:gdLst/>
            <a:ahLst/>
            <a:cxnLst/>
            <a:rect l="l" t="t" r="r" b="b"/>
            <a:pathLst>
              <a:path w="7619404" h="7851218">
                <a:moveTo>
                  <a:pt x="7494944" y="7851218"/>
                </a:moveTo>
                <a:lnTo>
                  <a:pt x="124460" y="7851218"/>
                </a:lnTo>
                <a:cubicBezTo>
                  <a:pt x="55880" y="7851218"/>
                  <a:pt x="0" y="7795338"/>
                  <a:pt x="0" y="772675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7494944" y="0"/>
                </a:lnTo>
                <a:cubicBezTo>
                  <a:pt x="7563524" y="0"/>
                  <a:pt x="7619404" y="55880"/>
                  <a:pt x="7619404" y="124460"/>
                </a:cubicBezTo>
                <a:lnTo>
                  <a:pt x="7619404" y="7726759"/>
                </a:lnTo>
                <a:cubicBezTo>
                  <a:pt x="7619404" y="7795339"/>
                  <a:pt x="7563524" y="7851218"/>
                  <a:pt x="7494944" y="7851218"/>
                </a:cubicBezTo>
                <a:close/>
              </a:path>
            </a:pathLst>
          </a:custGeom>
          <a:solidFill>
            <a:srgbClr val="FFFFFF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7318A54A-63BC-4137-816D-F4FACE4B065B}"/>
              </a:ext>
            </a:extLst>
          </p:cNvPr>
          <p:cNvSpPr txBox="1"/>
          <p:nvPr/>
        </p:nvSpPr>
        <p:spPr>
          <a:xfrm>
            <a:off x="381000" y="426290"/>
            <a:ext cx="12649200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1" i="0" u="none" strike="noStrike" kern="1200" cap="none" spc="0" normalizeH="0" baseline="0" noProof="0" dirty="0">
                <a:ln>
                  <a:noFill/>
                </a:ln>
                <a:solidFill>
                  <a:srgbClr val="41505F"/>
                </a:solidFill>
                <a:effectLst/>
                <a:uLnTx/>
                <a:uFillTx/>
                <a:latin typeface="Muli Bold Bold" panose="02020500000000000000" charset="0"/>
                <a:ea typeface="微軟正黑體" panose="020B0604030504040204" pitchFamily="34" charset="-120"/>
                <a:cs typeface="+mn-cs"/>
              </a:rPr>
              <a:t>Introduction of functions - 2</a:t>
            </a:r>
          </a:p>
        </p:txBody>
      </p:sp>
      <p:sp>
        <p:nvSpPr>
          <p:cNvPr id="14" name="Freeform 8">
            <a:extLst>
              <a:ext uri="{FF2B5EF4-FFF2-40B4-BE49-F238E27FC236}">
                <a16:creationId xmlns:a16="http://schemas.microsoft.com/office/drawing/2014/main" id="{AA5BC0F2-5390-4F37-A735-04BB8624A320}"/>
              </a:ext>
            </a:extLst>
          </p:cNvPr>
          <p:cNvSpPr/>
          <p:nvPr/>
        </p:nvSpPr>
        <p:spPr>
          <a:xfrm>
            <a:off x="7467600" y="3162300"/>
            <a:ext cx="10058400" cy="4572000"/>
          </a:xfrm>
          <a:custGeom>
            <a:avLst/>
            <a:gdLst/>
            <a:ahLst/>
            <a:cxnLst/>
            <a:rect l="l" t="t" r="r" b="b"/>
            <a:pathLst>
              <a:path w="7619404" h="7851218">
                <a:moveTo>
                  <a:pt x="7494944" y="7851218"/>
                </a:moveTo>
                <a:lnTo>
                  <a:pt x="124460" y="7851218"/>
                </a:lnTo>
                <a:cubicBezTo>
                  <a:pt x="55880" y="7851218"/>
                  <a:pt x="0" y="7795338"/>
                  <a:pt x="0" y="772675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7494944" y="0"/>
                </a:lnTo>
                <a:cubicBezTo>
                  <a:pt x="7563524" y="0"/>
                  <a:pt x="7619404" y="55880"/>
                  <a:pt x="7619404" y="124460"/>
                </a:cubicBezTo>
                <a:lnTo>
                  <a:pt x="7619404" y="7726759"/>
                </a:lnTo>
                <a:cubicBezTo>
                  <a:pt x="7619404" y="7795339"/>
                  <a:pt x="7563524" y="7851218"/>
                  <a:pt x="7494944" y="7851218"/>
                </a:cubicBezTo>
                <a:close/>
              </a:path>
            </a:pathLst>
          </a:custGeom>
          <a:solidFill>
            <a:srgbClr val="FFFFFF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738BE832-8FFA-4FF5-A07F-CC0256A80064}"/>
              </a:ext>
            </a:extLst>
          </p:cNvPr>
          <p:cNvSpPr/>
          <p:nvPr/>
        </p:nvSpPr>
        <p:spPr>
          <a:xfrm>
            <a:off x="7586447" y="3238500"/>
            <a:ext cx="1024153" cy="743420"/>
          </a:xfrm>
          <a:custGeom>
            <a:avLst/>
            <a:gdLst/>
            <a:ahLst/>
            <a:cxnLst/>
            <a:rect l="l" t="t" r="r" b="b"/>
            <a:pathLst>
              <a:path w="1760412" h="660400">
                <a:moveTo>
                  <a:pt x="1635952" y="660400"/>
                </a:moveTo>
                <a:lnTo>
                  <a:pt x="124460" y="660400"/>
                </a:lnTo>
                <a:cubicBezTo>
                  <a:pt x="55880" y="660400"/>
                  <a:pt x="0" y="604520"/>
                  <a:pt x="0" y="53594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35952" y="0"/>
                </a:lnTo>
                <a:cubicBezTo>
                  <a:pt x="1704532" y="0"/>
                  <a:pt x="1760412" y="55880"/>
                  <a:pt x="1760412" y="124460"/>
                </a:cubicBezTo>
                <a:lnTo>
                  <a:pt x="1760412" y="535940"/>
                </a:lnTo>
                <a:cubicBezTo>
                  <a:pt x="1760412" y="604520"/>
                  <a:pt x="1704532" y="660400"/>
                  <a:pt x="1635952" y="660400"/>
                </a:cubicBezTo>
                <a:close/>
              </a:path>
            </a:pathLst>
          </a:custGeom>
          <a:solidFill>
            <a:srgbClr val="EFF9FD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C2806AA-1622-497C-B09A-8281E66ADA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680" t="-133" r="3639" b="130"/>
          <a:stretch/>
        </p:blipFill>
        <p:spPr>
          <a:xfrm>
            <a:off x="1490457" y="1858726"/>
            <a:ext cx="4591463" cy="721142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D03A21BF-8DF6-4A2A-8ABD-58DA19ABD60F}"/>
              </a:ext>
            </a:extLst>
          </p:cNvPr>
          <p:cNvSpPr txBox="1"/>
          <p:nvPr/>
        </p:nvSpPr>
        <p:spPr>
          <a:xfrm>
            <a:off x="7843633" y="3317822"/>
            <a:ext cx="66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dirty="0">
                <a:solidFill>
                  <a:srgbClr val="0E2C4B"/>
                </a:solidFill>
                <a:latin typeface="Muli Bold Bold" panose="02020500000000000000" charset="0"/>
                <a:ea typeface="新細明體" panose="02020500000000000000" pitchFamily="18" charset="-120"/>
              </a:rPr>
              <a:t>2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E2C4B"/>
                </a:solidFill>
                <a:effectLst/>
                <a:uLnTx/>
                <a:uFillTx/>
                <a:latin typeface="Muli Bold Bold" panose="02020500000000000000" charset="0"/>
                <a:ea typeface="新細明體" panose="02020500000000000000" pitchFamily="18" charset="-120"/>
                <a:cs typeface="+mn-cs"/>
              </a:rPr>
              <a:t>.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E2C4B"/>
              </a:solidFill>
              <a:effectLst/>
              <a:uLnTx/>
              <a:uFillTx/>
              <a:latin typeface="Muli Bold Bold" panose="02020500000000000000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DAEBCFF-9258-4355-AFA6-35DC97D0FF27}"/>
              </a:ext>
            </a:extLst>
          </p:cNvPr>
          <p:cNvSpPr txBox="1"/>
          <p:nvPr/>
        </p:nvSpPr>
        <p:spPr>
          <a:xfrm>
            <a:off x="7624365" y="4312448"/>
            <a:ext cx="9664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2400" dirty="0">
                <a:solidFill>
                  <a:srgbClr val="0E2C4B"/>
                </a:solidFill>
                <a:latin typeface="Muli Bold Bold" panose="02020500000000000000" charset="0"/>
              </a:rPr>
              <a:t>The following formula was gained by the experiment result. The configuration yielded the highest performance consistently over multiple seeds.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E2C4B"/>
              </a:solidFill>
              <a:effectLst/>
              <a:uLnTx/>
              <a:uFillTx/>
              <a:latin typeface="Muli Bold Bold" panose="02020500000000000000" charset="0"/>
              <a:ea typeface="新細明體" panose="02020500000000000000" pitchFamily="18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76C9D89-8E3E-4DF9-9398-1B924CC84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5697441"/>
            <a:ext cx="5870565" cy="136620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1ED399C-6615-4D8E-8A70-C734DB3BDA82}"/>
              </a:ext>
            </a:extLst>
          </p:cNvPr>
          <p:cNvSpPr/>
          <p:nvPr/>
        </p:nvSpPr>
        <p:spPr>
          <a:xfrm>
            <a:off x="4114800" y="5246666"/>
            <a:ext cx="1915629" cy="14208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1CA42B4-7DCE-4C80-A340-2D4FF0E31C24}"/>
              </a:ext>
            </a:extLst>
          </p:cNvPr>
          <p:cNvSpPr/>
          <p:nvPr/>
        </p:nvSpPr>
        <p:spPr>
          <a:xfrm>
            <a:off x="2845146" y="4802362"/>
            <a:ext cx="685800" cy="3901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267DDA65-45DB-403D-A1AB-B8BFEF585CC0}"/>
              </a:ext>
            </a:extLst>
          </p:cNvPr>
          <p:cNvCxnSpPr/>
          <p:nvPr/>
        </p:nvCxnSpPr>
        <p:spPr>
          <a:xfrm flipH="1">
            <a:off x="1752600" y="5143500"/>
            <a:ext cx="914400" cy="103166"/>
          </a:xfrm>
          <a:prstGeom prst="straightConnector1">
            <a:avLst/>
          </a:prstGeom>
          <a:ln w="57150">
            <a:solidFill>
              <a:srgbClr val="0E2C4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F414CA3-E1F3-444B-A28A-9BD1B31E0FBE}"/>
              </a:ext>
            </a:extLst>
          </p:cNvPr>
          <p:cNvSpPr txBox="1"/>
          <p:nvPr/>
        </p:nvSpPr>
        <p:spPr>
          <a:xfrm>
            <a:off x="751372" y="5279772"/>
            <a:ext cx="191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E2C4B"/>
                </a:solidFill>
                <a:latin typeface="Muli Bold Bold" panose="02020500000000000000" charset="0"/>
              </a:rPr>
              <a:t>multiplication</a:t>
            </a:r>
            <a:endParaRPr lang="zh-TW" altLang="en-US" dirty="0">
              <a:solidFill>
                <a:srgbClr val="0E2C4B"/>
              </a:solidFill>
              <a:latin typeface="Muli Bold Bold" panose="0202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359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3250</TotalTime>
  <Words>488</Words>
  <Application>Microsoft Office PowerPoint</Application>
  <PresentationFormat>自訂</PresentationFormat>
  <Paragraphs>120</Paragraphs>
  <Slides>22</Slides>
  <Notes>17</Notes>
  <HiddenSlides>0</HiddenSlides>
  <MMClips>3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Muli Regular Bold</vt:lpstr>
      <vt:lpstr>Cambria Math</vt:lpstr>
      <vt:lpstr>微軟正黑體</vt:lpstr>
      <vt:lpstr>Arial</vt:lpstr>
      <vt:lpstr>Calibri</vt:lpstr>
      <vt:lpstr>新細明體</vt:lpstr>
      <vt:lpstr>Muli Bold Bold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Yoyo</dc:creator>
  <cp:lastModifiedBy>柯秉志</cp:lastModifiedBy>
  <cp:revision>45</cp:revision>
  <dcterms:created xsi:type="dcterms:W3CDTF">2006-08-16T00:00:00Z</dcterms:created>
  <dcterms:modified xsi:type="dcterms:W3CDTF">2021-06-26T03:30:10Z</dcterms:modified>
  <dc:identifier>DAEiMAhaf3E</dc:identifier>
</cp:coreProperties>
</file>