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7" r:id="rId2"/>
    <p:sldId id="258" r:id="rId3"/>
    <p:sldId id="268" r:id="rId4"/>
    <p:sldId id="269" r:id="rId5"/>
    <p:sldId id="270" r:id="rId6"/>
    <p:sldId id="271" r:id="rId7"/>
    <p:sldId id="273" r:id="rId8"/>
    <p:sldId id="274" r:id="rId9"/>
    <p:sldId id="272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56"/>
  </p:normalViewPr>
  <p:slideViewPr>
    <p:cSldViewPr snapToGrid="0" snapToObjects="1">
      <p:cViewPr varScale="1">
        <p:scale>
          <a:sx n="68" d="100"/>
          <a:sy n="68" d="100"/>
        </p:scale>
        <p:origin x="73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8" d="100"/>
        <a:sy n="178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40BAF6-778C-FF4A-A6CC-174E9D20CD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9243A-886D-1145-AF84-828FD3D532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25659-4251-4596-AFC5-5C70DF7958FF}" type="datetime5">
              <a:rPr lang="en-US" smtClean="0"/>
              <a:t>22-Feb-18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AA24B-445F-304A-8B0B-0AA7A3D581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E7568-B242-504C-905C-4990C46C88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0F99-304F-6E49-843F-5351A15493DC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908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BC97E-E9F6-4398-9383-E12362E4CB76}" type="datetime5">
              <a:rPr lang="en-US" smtClean="0"/>
              <a:t>22-Feb-18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DCBD1-C1B4-0949-A20B-F84C20C9707E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24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00" y="1931829"/>
            <a:ext cx="7236000" cy="1440000"/>
          </a:xfr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00" y="3821860"/>
            <a:ext cx="3014784" cy="1655762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740FB-87B6-BF44-8666-86077F98C2A6}"/>
              </a:ext>
            </a:extLst>
          </p:cNvPr>
          <p:cNvSpPr txBox="1"/>
          <p:nvPr userDrawn="1"/>
        </p:nvSpPr>
        <p:spPr>
          <a:xfrm>
            <a:off x="2228045" y="392161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GB" b="0" i="0" dirty="0">
              <a:solidFill>
                <a:schemeClr val="tx1"/>
              </a:solidFill>
              <a:latin typeface="Suisse Int'l" panose="020B0504000000000000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4A973-759A-3643-9A17-349CD8D16656}"/>
              </a:ext>
            </a:extLst>
          </p:cNvPr>
          <p:cNvSpPr/>
          <p:nvPr userDrawn="1"/>
        </p:nvSpPr>
        <p:spPr>
          <a:xfrm>
            <a:off x="0" y="0"/>
            <a:ext cx="9144000" cy="14111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9F93F-0AEE-9848-BDE8-B27A46919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08" y="4258422"/>
            <a:ext cx="41402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6AB559-D79E-7242-9BB5-74E425FD19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00" y="540000"/>
            <a:ext cx="1879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9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Grey B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00" y="1931829"/>
            <a:ext cx="7236000" cy="1440000"/>
          </a:xfr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54F64-EB90-5946-A255-F2B58709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000" y="6300000"/>
            <a:ext cx="540000" cy="180000"/>
          </a:xfrm>
        </p:spPr>
        <p:txBody>
          <a:bodyPr anchor="t"/>
          <a:lstStyle>
            <a:lvl1pPr algn="r">
              <a:lnSpc>
                <a:spcPts val="1200"/>
              </a:lnSpc>
              <a:defRPr sz="9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389395-CA60-FF4E-AB8E-2484AE55743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A41BA1-481E-E74F-AB66-DAC121561FCE}"/>
              </a:ext>
            </a:extLst>
          </p:cNvPr>
          <p:cNvSpPr/>
          <p:nvPr userDrawn="1"/>
        </p:nvSpPr>
        <p:spPr>
          <a:xfrm>
            <a:off x="0" y="0"/>
            <a:ext cx="9144000" cy="1411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6AB559-D79E-7242-9BB5-74E425FD19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00" y="540000"/>
            <a:ext cx="1879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2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42B5C18-5904-4A9B-8587-E34CBF2F2A82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000" y="432000"/>
            <a:ext cx="4016913" cy="18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DE078-8CB8-DC47-8BF5-5A0135B98C7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556000" y="1636086"/>
            <a:ext cx="6084000" cy="4416984"/>
          </a:xfrm>
        </p:spPr>
        <p:txBody>
          <a:bodyPr anchor="t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2BB819-0C71-4B49-97B7-76F83B129E95}"/>
              </a:ext>
            </a:extLst>
          </p:cNvPr>
          <p:cNvCxnSpPr/>
          <p:nvPr userDrawn="1"/>
        </p:nvCxnSpPr>
        <p:spPr>
          <a:xfrm>
            <a:off x="2556001" y="2041301"/>
            <a:ext cx="60839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3BD12B7-E2CE-644F-9776-65EDCB6B4FC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1987200" cy="3565166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8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1987200" cy="3565166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6000" y="1725769"/>
            <a:ext cx="5959350" cy="3882980"/>
          </a:xfrm>
        </p:spPr>
        <p:txBody>
          <a:bodyPr/>
          <a:lstStyle>
            <a:lvl1pPr marL="215388" indent="-215388">
              <a:lnSpc>
                <a:spcPts val="2400"/>
              </a:lnSpc>
              <a:spcBef>
                <a:spcPts val="0"/>
              </a:spcBef>
              <a:buFont typeface="+mj-lt"/>
              <a:buAutoNum type="arabicPeriod"/>
              <a:tabLst/>
              <a:defRPr sz="2000" b="0" i="0">
                <a:latin typeface="Arial"/>
                <a:cs typeface="Arial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500" b="0" i="0">
                <a:latin typeface="Arial"/>
                <a:cs typeface="Arial"/>
              </a:defRPr>
            </a:lvl2pPr>
            <a:lvl3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tabLst/>
              <a:defRPr sz="1500" b="0" i="0">
                <a:latin typeface="Arial"/>
                <a:cs typeface="Arial"/>
              </a:defRPr>
            </a:lvl3pPr>
            <a:lvl4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4pPr>
            <a:lvl5pPr marL="179388" indent="-173038">
              <a:lnSpc>
                <a:spcPts val="1800"/>
              </a:lnSpc>
              <a:spcBef>
                <a:spcPts val="0"/>
              </a:spcBef>
              <a:tabLst/>
              <a:defRPr sz="15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D6096E-B422-4A7C-A86B-590D49FB2AD6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000" y="432000"/>
            <a:ext cx="4016913" cy="18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63E6F48-64C1-A44B-A434-E2B9F46A79D7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8117704" cy="628783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2274AB0-32C3-44FE-A7F0-1060C71818A4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DE078-8CB8-DC47-8BF5-5A0135B98C7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8000" y="1687602"/>
            <a:ext cx="2520000" cy="250668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9B913BD-E3C0-0642-830B-A12C35E350F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267008" y="1684864"/>
            <a:ext cx="2520000" cy="250668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AF33B51-C717-EC4E-B427-AA402226D1D1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065704" y="1689035"/>
            <a:ext cx="2520000" cy="250668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0B27B4-3D06-7B4D-98F8-B3585C5AFF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8312" y="2182812"/>
            <a:ext cx="2520000" cy="3780000"/>
          </a:xfr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/>
            </a:lvl1pPr>
            <a:lvl2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2pPr>
            <a:lvl3pPr marL="322775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3pPr>
            <a:lvl4pPr marL="648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4pPr>
            <a:lvl5pPr marL="648000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9DEE832-69D0-DE45-9838-6485420533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08" y="2182812"/>
            <a:ext cx="2520000" cy="3780000"/>
          </a:xfr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/>
            </a:lvl1pPr>
            <a:lvl2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2pPr>
            <a:lvl3pPr marL="322775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3pPr>
            <a:lvl4pPr marL="648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4pPr>
            <a:lvl5pPr marL="648000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D5FC71F-9132-F645-8AC5-C27260D697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65704" y="2182812"/>
            <a:ext cx="2520000" cy="3780000"/>
          </a:xfr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/>
            </a:lvl1pPr>
            <a:lvl2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2pPr>
            <a:lvl3pPr marL="322775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3pPr>
            <a:lvl4pPr marL="648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4pPr>
            <a:lvl5pPr marL="648000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3E0F3B6-F55A-244C-8A9A-D2335C911F4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1987200" cy="628783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67E90EC-8093-4232-91EF-66C32FE2F73F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DE078-8CB8-DC47-8BF5-5A0135B98C7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8000" y="1687602"/>
            <a:ext cx="2590732" cy="4416984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BCDBDA6-EEB0-B54C-AE3E-206E6E0AD09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1200" y="936625"/>
            <a:ext cx="5435600" cy="5167313"/>
          </a:xfrm>
        </p:spPr>
        <p:txBody>
          <a:bodyPr lIns="720000" rIns="720000"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7B9734C-6AFD-474B-ABB8-DAD36D1AD4FA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544B0931-611C-4977-86BC-2A0E4AA50AB9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654C1-585C-8D47-89CE-D8FA123A00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313" y="940158"/>
            <a:ext cx="8218487" cy="5157988"/>
          </a:xfrm>
        </p:spPr>
        <p:txBody>
          <a:bodyPr lIns="1080000" rIns="108000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AADF75-6F8B-D446-B307-77C8046ABA1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2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2000" y="1906073"/>
            <a:ext cx="7236000" cy="1465756"/>
          </a:xfr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545C1-81A5-B642-B12A-35A87634E9E2}"/>
              </a:ext>
            </a:extLst>
          </p:cNvPr>
          <p:cNvSpPr txBox="1"/>
          <p:nvPr userDrawn="1"/>
        </p:nvSpPr>
        <p:spPr>
          <a:xfrm>
            <a:off x="1004195" y="5537915"/>
            <a:ext cx="1114377" cy="83068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>
              <a:lnSpc>
                <a:spcPts val="1200"/>
              </a:lnSpc>
            </a:pP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Kopter</a:t>
            </a: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 Group AG</a:t>
            </a:r>
          </a:p>
          <a:p>
            <a:pPr algn="l">
              <a:lnSpc>
                <a:spcPts val="1200"/>
              </a:lnSpc>
            </a:pP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Binzstrasse</a:t>
            </a: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 31 </a:t>
            </a: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8620 </a:t>
            </a: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Wetzikon</a:t>
            </a:r>
            <a:endParaRPr lang="en-GB" sz="900" b="0" i="0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Switzerland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57BAA-AA0E-7944-A47F-0780BF90DA5E}"/>
              </a:ext>
            </a:extLst>
          </p:cNvPr>
          <p:cNvSpPr txBox="1"/>
          <p:nvPr userDrawn="1"/>
        </p:nvSpPr>
        <p:spPr>
          <a:xfrm>
            <a:off x="2322133" y="5537915"/>
            <a:ext cx="1114377" cy="83068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Registered Office</a:t>
            </a:r>
          </a:p>
          <a:p>
            <a:pPr algn="l">
              <a:lnSpc>
                <a:spcPts val="1200"/>
              </a:lnSpc>
            </a:pP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Flugplatzareal</a:t>
            </a: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 10</a:t>
            </a: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8753 </a:t>
            </a: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Mollis</a:t>
            </a:r>
            <a:endParaRPr lang="en-GB" sz="900" b="0" i="0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Switzerland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D4346-D7D3-CD4E-A8C5-CAE4E7A3BFA7}"/>
              </a:ext>
            </a:extLst>
          </p:cNvPr>
          <p:cNvSpPr txBox="1"/>
          <p:nvPr userDrawn="1"/>
        </p:nvSpPr>
        <p:spPr>
          <a:xfrm>
            <a:off x="3794616" y="5537914"/>
            <a:ext cx="2232695" cy="83068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l">
              <a:lnSpc>
                <a:spcPts val="1200"/>
              </a:lnSpc>
              <a:tabLst>
                <a:tab pos="217488" algn="l"/>
              </a:tabLst>
            </a:pPr>
            <a:r>
              <a:rPr lang="en-GB" sz="900" b="0" i="0" spc="0" dirty="0">
                <a:solidFill>
                  <a:schemeClr val="bg1"/>
                </a:solidFill>
                <a:latin typeface="Arial"/>
                <a:cs typeface="Arial"/>
              </a:rPr>
              <a:t>E	</a:t>
            </a:r>
            <a:r>
              <a:rPr lang="en-GB" sz="900" b="0" i="0" spc="0" dirty="0" err="1">
                <a:solidFill>
                  <a:schemeClr val="bg1"/>
                </a:solidFill>
                <a:latin typeface="Arial"/>
                <a:cs typeface="Arial"/>
              </a:rPr>
              <a:t>contact@koptergroup.com</a:t>
            </a:r>
            <a:endParaRPr lang="en-GB" sz="900" b="0" i="0" spc="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l">
              <a:lnSpc>
                <a:spcPts val="1200"/>
              </a:lnSpc>
              <a:tabLst>
                <a:tab pos="217488" algn="l"/>
              </a:tabLst>
            </a:pPr>
            <a:r>
              <a:rPr lang="en-GB" sz="900" b="0" i="0" spc="0" dirty="0">
                <a:solidFill>
                  <a:schemeClr val="bg1"/>
                </a:solidFill>
                <a:latin typeface="Arial"/>
                <a:cs typeface="Arial"/>
              </a:rPr>
              <a:t>T	+41 44 552 33 33</a:t>
            </a:r>
          </a:p>
          <a:p>
            <a:pPr marL="0" indent="0" algn="l">
              <a:lnSpc>
                <a:spcPts val="1200"/>
              </a:lnSpc>
              <a:tabLst>
                <a:tab pos="217488" algn="l"/>
              </a:tabLst>
            </a:pPr>
            <a:r>
              <a:rPr lang="en-GB" sz="900" b="0" i="0" spc="0" dirty="0" err="1">
                <a:solidFill>
                  <a:schemeClr val="bg1"/>
                </a:solidFill>
                <a:latin typeface="Arial"/>
                <a:cs typeface="Arial"/>
              </a:rPr>
              <a:t>koptergroup.com</a:t>
            </a:r>
            <a:endParaRPr lang="en-GB" sz="900" b="0" i="0" spc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6AB559-D79E-7242-9BB5-74E425FD19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00" y="540000"/>
            <a:ext cx="1879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7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999" y="365126"/>
            <a:ext cx="81360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825625"/>
            <a:ext cx="8136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0" y="6516930"/>
            <a:ext cx="900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900" b="0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fld id="{78D063DA-292E-4DEE-BD1E-D9683BAE2124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000" y="432000"/>
            <a:ext cx="4016913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900" b="0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000" y="6505031"/>
            <a:ext cx="540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900" b="0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0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76" r:id="rId3"/>
    <p:sldLayoutId id="2147483662" r:id="rId4"/>
    <p:sldLayoutId id="2147483673" r:id="rId5"/>
    <p:sldLayoutId id="2147483672" r:id="rId6"/>
    <p:sldLayoutId id="2147483674" r:id="rId7"/>
    <p:sldLayoutId id="2147483675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AE97-E4FA-4F48-9161-B28B4A056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Identification to support Flight Test 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E2E61-0784-D14A-AC79-3CC8490E1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22.01.2018</a:t>
            </a:r>
          </a:p>
        </p:txBody>
      </p:sp>
    </p:spTree>
    <p:extLst>
      <p:ext uri="{BB962C8B-B14F-4D97-AF65-F5344CB8AC3E}">
        <p14:creationId xmlns:p14="http://schemas.microsoft.com/office/powerpoint/2010/main" val="275010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FC6C086-8D85-4748-9B12-4BCCD984C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7" y="2172609"/>
            <a:ext cx="7983345" cy="235262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DB906-A295-8144-AC58-AF9224836342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B015-648A-4AB4-817C-0E3FA170BB6F}" type="datetime5">
              <a:rPr lang="en-US" smtClean="0"/>
              <a:t>22-Feb-18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14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8BAE-ADF9-314D-AAD8-F52439D1D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907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Why to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148993"/>
            <a:ext cx="7810500" cy="4576557"/>
          </a:xfrm>
        </p:spPr>
        <p:txBody>
          <a:bodyPr/>
          <a:lstStyle/>
          <a:p>
            <a:r>
              <a:rPr lang="en-US" dirty="0"/>
              <a:t>Aircraft stability and control derivatives obtained from this process allow:</a:t>
            </a:r>
          </a:p>
          <a:p>
            <a:r>
              <a:rPr lang="en-GB" dirty="0"/>
              <a:t>1. Handling qualities evaluation</a:t>
            </a:r>
          </a:p>
          <a:p>
            <a:r>
              <a:rPr lang="en-US" dirty="0"/>
              <a:t>2. Data correlation for confidence in test techniques</a:t>
            </a:r>
          </a:p>
          <a:p>
            <a:r>
              <a:rPr lang="en-US" dirty="0"/>
              <a:t>3. Data generation for flight simulation</a:t>
            </a:r>
          </a:p>
          <a:p>
            <a:r>
              <a:rPr lang="en-US" dirty="0"/>
              <a:t>4. Flight control system design and </a:t>
            </a:r>
            <a:r>
              <a:rPr lang="en-US" dirty="0" err="1"/>
              <a:t>optimisation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32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Why to introduce System ID into P3 test campaign?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148994"/>
            <a:ext cx="7810500" cy="47031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 boost flight test productivity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System</a:t>
            </a:r>
            <a:r>
              <a:rPr lang="en-US" dirty="0"/>
              <a:t> ID takes time and money – but not nearly as much as not doing it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69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Basic problem in Dynamics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83BEB5-DBEA-4BCB-8BAC-513E22ED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774" y="1355658"/>
            <a:ext cx="6183337" cy="445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9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Aircraft System Identification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8FF0D8E-FA19-4144-BCA6-80638734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704850"/>
            <a:ext cx="71532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2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Close the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148993"/>
            <a:ext cx="7810500" cy="457655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Give those </a:t>
            </a:r>
            <a:r>
              <a:rPr lang="en-GB" dirty="0" err="1"/>
              <a:t>F_aero</a:t>
            </a:r>
            <a:r>
              <a:rPr lang="en-GB" dirty="0"/>
              <a:t> and </a:t>
            </a:r>
            <a:r>
              <a:rPr lang="en-GB" dirty="0" err="1"/>
              <a:t>M_aero</a:t>
            </a:r>
            <a:r>
              <a:rPr lang="en-GB" dirty="0"/>
              <a:t> to Nico and the guys from Flight Physics to validate </a:t>
            </a:r>
            <a:r>
              <a:rPr lang="en-GB" dirty="0" err="1"/>
              <a:t>FlightLab</a:t>
            </a:r>
            <a:r>
              <a:rPr lang="en-GB" dirty="0"/>
              <a:t> model when trying to predict dynamic behaviour of the system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10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How does it work?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74BE5AE-A64E-426E-9C3B-14ED4A4BC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23" y="877054"/>
            <a:ext cx="6800777" cy="50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1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Flight envelope expansion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F340ED-0F80-4D05-9B83-BF1303F5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65" y="1519311"/>
            <a:ext cx="7133092" cy="478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6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What would I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148993"/>
            <a:ext cx="7810500" cy="457655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laptop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 accelerometers installed in P3, a part from the usual instrumentation…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 coffee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26815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1">
  <a:themeElements>
    <a:clrScheme name="Kopter">
      <a:dk1>
        <a:srgbClr val="000000"/>
      </a:dk1>
      <a:lt1>
        <a:srgbClr val="FFFFFF"/>
      </a:lt1>
      <a:dk2>
        <a:srgbClr val="B60C2F"/>
      </a:dk2>
      <a:lt2>
        <a:srgbClr val="A7A8A9"/>
      </a:lt2>
      <a:accent1>
        <a:srgbClr val="636569"/>
      </a:accent1>
      <a:accent2>
        <a:srgbClr val="B60C2F"/>
      </a:accent2>
      <a:accent3>
        <a:srgbClr val="A7A8A9"/>
      </a:accent3>
      <a:accent4>
        <a:srgbClr val="636569"/>
      </a:accent4>
      <a:accent5>
        <a:srgbClr val="B60C2F"/>
      </a:accent5>
      <a:accent6>
        <a:srgbClr val="A7A8A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="0" i="0" dirty="0" smtClean="0">
            <a:latin typeface="Suisse Int'l" panose="020B0504000000000000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0042951_29M_EN_05_#02" id="{0C9A381A-EB4E-4619-BA6B-D5762930C4B4}" vid="{87551F3E-D20F-41BB-8592-A974D85FFC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4-3 General EN - 10042951_29M_EN_05</Template>
  <TotalTime>0</TotalTime>
  <Words>237</Words>
  <Application>Microsoft Office PowerPoint</Application>
  <PresentationFormat>Bildschirmpräsentation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.AppleSystemUIFont</vt:lpstr>
      <vt:lpstr>Arial</vt:lpstr>
      <vt:lpstr>Calibri</vt:lpstr>
      <vt:lpstr>Suisse Int'l</vt:lpstr>
      <vt:lpstr>Presentation11</vt:lpstr>
      <vt:lpstr>System Identification to support Flight Test activities</vt:lpstr>
      <vt:lpstr>Why to do this?</vt:lpstr>
      <vt:lpstr>Why to introduce System ID into P3 test campaign? </vt:lpstr>
      <vt:lpstr>Basic problem in Dynamics</vt:lpstr>
      <vt:lpstr>Aircraft System Identification</vt:lpstr>
      <vt:lpstr>Close the loop</vt:lpstr>
      <vt:lpstr>How does it work?</vt:lpstr>
      <vt:lpstr>Flight envelope expansion</vt:lpstr>
      <vt:lpstr>What would I need?</vt:lpstr>
      <vt:lpstr>PowerPoint-Präsentation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Identification to support Flight Test activities</dc:title>
  <dc:creator>Alejandro Valverde</dc:creator>
  <cp:lastModifiedBy>Alejandro Valverde</cp:lastModifiedBy>
  <cp:revision>7</cp:revision>
  <dcterms:created xsi:type="dcterms:W3CDTF">2018-02-21T14:41:24Z</dcterms:created>
  <dcterms:modified xsi:type="dcterms:W3CDTF">2018-02-22T10:43:31Z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XX_Autor">
    <vt:lpwstr/>
  </property>
</Properties>
</file>