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7" r:id="rId2"/>
    <p:sldId id="283" r:id="rId3"/>
    <p:sldId id="269" r:id="rId4"/>
    <p:sldId id="277" r:id="rId5"/>
    <p:sldId id="286" r:id="rId6"/>
    <p:sldId id="284" r:id="rId7"/>
    <p:sldId id="258" r:id="rId8"/>
    <p:sldId id="285" r:id="rId9"/>
    <p:sldId id="281" r:id="rId10"/>
    <p:sldId id="273" r:id="rId11"/>
    <p:sldId id="275" r:id="rId12"/>
    <p:sldId id="279" r:id="rId13"/>
    <p:sldId id="280" r:id="rId14"/>
    <p:sldId id="268" r:id="rId15"/>
    <p:sldId id="272" r:id="rId16"/>
    <p:sldId id="282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1263" autoAdjust="0"/>
  </p:normalViewPr>
  <p:slideViewPr>
    <p:cSldViewPr snapToGrid="0" snapToObjects="1">
      <p:cViewPr varScale="1">
        <p:scale>
          <a:sx n="71" d="100"/>
          <a:sy n="71" d="100"/>
        </p:scale>
        <p:origin x="191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23-Feb-18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23-Feb-18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</a:t>
            </a:r>
            <a:r>
              <a:rPr lang="en-GB" baseline="0" dirty="0" smtClean="0"/>
              <a:t> those of you already initiated in this topic, I would like to implement System ID techniques into the current Flight Testing methodology. I would do this in a: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Cost effective,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Efficient, and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Accurate, 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ways. And in this presentation, I will describe how I want to do this.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Now, for those of you not initiated in this topic…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0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17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/>
              <a:t>Accurate</a:t>
            </a:r>
            <a:r>
              <a:rPr lang="en-GB" sz="1400" baseline="0" dirty="0"/>
              <a:t> -&gt; Because it’s based on real flight data</a:t>
            </a:r>
          </a:p>
          <a:p>
            <a:r>
              <a:rPr lang="en-GB" sz="1400" baseline="0" dirty="0"/>
              <a:t>Simple -&gt; Does not require high computational power</a:t>
            </a:r>
          </a:p>
          <a:p>
            <a:r>
              <a:rPr lang="en-GB" sz="1400" baseline="0" dirty="0"/>
              <a:t>Reliable -&gt; Computed with 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0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Group AG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to support Flight Test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23.02.2018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2000" y="4511040"/>
            <a:ext cx="3150420" cy="12268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GB" b="0" i="1" dirty="0" smtClean="0">
                <a:latin typeface="Suisse Int'l" panose="020B0504000000000000" pitchFamily="34" charset="77"/>
              </a:rPr>
              <a:t>A project proposal</a:t>
            </a:r>
          </a:p>
          <a:p>
            <a:pPr algn="l"/>
            <a:endParaRPr lang="en-GB" dirty="0">
              <a:latin typeface="Suisse Int'l" panose="020B0504000000000000" pitchFamily="34" charset="77"/>
            </a:endParaRPr>
          </a:p>
          <a:p>
            <a:pPr algn="l"/>
            <a:endParaRPr lang="en-GB" b="0" i="0" dirty="0" smtClean="0">
              <a:latin typeface="Suisse Int'l" panose="020B0504000000000000" pitchFamily="34" charset="77"/>
            </a:endParaRPr>
          </a:p>
          <a:p>
            <a:pPr algn="l"/>
            <a:endParaRPr lang="en-GB" b="0" i="0" dirty="0" smtClean="0">
              <a:latin typeface="Suisse Int'l" panose="020B0504000000000000" pitchFamily="34" charset="77"/>
            </a:endParaRPr>
          </a:p>
          <a:p>
            <a:pPr algn="l"/>
            <a:endParaRPr lang="en-GB" dirty="0">
              <a:latin typeface="Suisse Int'l" panose="020B0504000000000000" pitchFamily="34" charset="77"/>
            </a:endParaRPr>
          </a:p>
          <a:p>
            <a:pPr algn="l"/>
            <a:r>
              <a:rPr lang="en-GB" b="0" i="0" dirty="0" smtClean="0">
                <a:latin typeface="Suisse Int'l" panose="020B0504000000000000" pitchFamily="34" charset="77"/>
              </a:rPr>
              <a:t>Alejandro </a:t>
            </a:r>
            <a:r>
              <a:rPr lang="en-GB" b="0" i="0" dirty="0">
                <a:latin typeface="Suisse Int'l" panose="020B0504000000000000" pitchFamily="34" charset="77"/>
              </a:rPr>
              <a:t>Valverde</a:t>
            </a:r>
          </a:p>
          <a:p>
            <a:pPr algn="l"/>
            <a:endParaRPr lang="en-GB" dirty="0">
              <a:latin typeface="Suisse Int'l" panose="020B05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4BE5AE-A64E-426E-9C3B-14ED4A4B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23" y="877054"/>
            <a:ext cx="6800777" cy="50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9" y="1049113"/>
            <a:ext cx="5188525" cy="2762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Already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development time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Proven industry suitable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ways:</a:t>
            </a:r>
          </a:p>
          <a:p>
            <a:pPr marL="451512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451512" lvl="2" indent="-342900">
              <a:buFont typeface="Arial" panose="020B0604020202020204" pitchFamily="34" charset="0"/>
              <a:buChar char="•"/>
            </a:pPr>
            <a:r>
              <a:rPr lang="en-GB" dirty="0"/>
              <a:t>Python implementation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98" y="877054"/>
            <a:ext cx="2681452" cy="3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"/>
          <a:stretch/>
        </p:blipFill>
        <p:spPr>
          <a:xfrm>
            <a:off x="72403" y="1719588"/>
            <a:ext cx="4404498" cy="3541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5"/>
          <a:stretch/>
        </p:blipFill>
        <p:spPr>
          <a:xfrm>
            <a:off x="4591238" y="1719588"/>
            <a:ext cx="4499732" cy="35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58105"/>
            <a:ext cx="8125589" cy="43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introducing System ID into P3 test campaign?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4"/>
            <a:ext cx="7810500" cy="4703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To boost flight test productivity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Structure issues problems seem to be solved with P3, time to assess the handling qualities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Surely it will be need for PS4 and further developments after 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Every big H/C DOA does it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Risk of not implementation¿?</a:t>
            </a:r>
          </a:p>
          <a:p>
            <a:pPr marL="451512" lvl="2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Loss of time, hard to move forward in the flight envelope expansion</a:t>
            </a: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i="1" dirty="0"/>
              <a:t>System</a:t>
            </a:r>
            <a:r>
              <a:rPr lang="en-US" sz="1600" i="1" dirty="0"/>
              <a:t> ID takes time and money – but not nearly as much as not doing </a:t>
            </a:r>
            <a:r>
              <a:rPr lang="en-US" sz="1600" i="1" dirty="0" smtClean="0"/>
              <a:t>it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				</a:t>
            </a:r>
            <a:r>
              <a:rPr lang="en-US" sz="1600" i="1" dirty="0" smtClean="0"/>
              <a:t>	       	</a:t>
            </a:r>
            <a:r>
              <a:rPr lang="en-US" sz="1200" dirty="0" smtClean="0"/>
              <a:t>Eugene </a:t>
            </a:r>
            <a:r>
              <a:rPr lang="en-US" sz="1200" dirty="0"/>
              <a:t>A. Morelli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			    NASA </a:t>
            </a:r>
            <a:r>
              <a:rPr lang="en-US" sz="1200" dirty="0"/>
              <a:t>Langley Research Center </a:t>
            </a:r>
            <a:r>
              <a:rPr lang="en-US" sz="1200" dirty="0" smtClean="0"/>
              <a:t>Hampton</a:t>
            </a:r>
            <a:endParaRPr lang="en-US" sz="1000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What would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laptop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accelerometers installed in P3, a part from the usual instrumentation…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coffee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6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I can be the one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Dilemma, won’t hide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Inexperience industrial &lt;-&gt; Passion</a:t>
            </a:r>
          </a:p>
          <a:p>
            <a:pPr marL="0" indent="0">
              <a:buNone/>
            </a:pPr>
            <a:r>
              <a:rPr lang="en-GB" sz="1400" dirty="0"/>
              <a:t>(but yes with System ID)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Kopter</a:t>
            </a:r>
            <a:r>
              <a:rPr lang="en-GB" dirty="0"/>
              <a:t> experience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analysis experience</a:t>
            </a:r>
          </a:p>
          <a:p>
            <a:pPr marL="306900" lvl="4" indent="-342900"/>
            <a:r>
              <a:rPr lang="en-GB" dirty="0"/>
              <a:t>Python </a:t>
            </a:r>
          </a:p>
          <a:p>
            <a:pPr marL="306900" lvl="4" indent="-342900"/>
            <a:r>
              <a:rPr lang="en-GB" dirty="0" err="1"/>
              <a:t>Matlab</a:t>
            </a:r>
            <a:endParaRPr lang="en-GB" dirty="0"/>
          </a:p>
          <a:p>
            <a:pPr marL="306900" lvl="4" indent="-342900"/>
            <a:r>
              <a:rPr lang="en-GB" dirty="0"/>
              <a:t>Data analysis and machine learning techniques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61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Aircraft System Identification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85" y="1056944"/>
            <a:ext cx="630643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Problems in Aircraft Dynamics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6415" y="2041539"/>
            <a:ext cx="6623258" cy="2394485"/>
            <a:chOff x="1232773" y="2271396"/>
            <a:chExt cx="6623258" cy="2394485"/>
          </a:xfrm>
        </p:grpSpPr>
        <p:sp>
          <p:nvSpPr>
            <p:cNvPr id="3" name="TextBox 2"/>
            <p:cNvSpPr txBox="1"/>
            <p:nvPr/>
          </p:nvSpPr>
          <p:spPr>
            <a:xfrm>
              <a:off x="1496102" y="3745246"/>
              <a:ext cx="9217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>
                  <a:latin typeface="Suisse Int'l" panose="020B0504000000000000" pitchFamily="34" charset="77"/>
                </a:rPr>
                <a:t>Input, </a:t>
              </a:r>
              <a:r>
                <a:rPr lang="en-GB" b="0" i="1" dirty="0">
                  <a:latin typeface="Suisse Int'l" panose="020B0504000000000000" pitchFamily="34" charset="77"/>
                </a:rPr>
                <a:t>u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6" t="9965" r="7249" b="6180"/>
            <a:stretch/>
          </p:blipFill>
          <p:spPr>
            <a:xfrm>
              <a:off x="3072383" y="2271396"/>
              <a:ext cx="2618843" cy="174744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800246" y="4219654"/>
              <a:ext cx="11631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GB" dirty="0">
                  <a:latin typeface="Suisse Int'l" panose="020B0504000000000000" pitchFamily="34" charset="77"/>
                </a:rPr>
                <a:t>System</a:t>
              </a:r>
              <a:r>
                <a:rPr lang="en-GB" b="0" i="0" dirty="0">
                  <a:latin typeface="Suisse Int'l" panose="020B0504000000000000" pitchFamily="34" charset="77"/>
                </a:rPr>
                <a:t>,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773" y="2471390"/>
              <a:ext cx="1437473" cy="9135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4792" y="2433862"/>
              <a:ext cx="1531239" cy="95112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68759" y="3750265"/>
              <a:ext cx="1043307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>
                  <a:latin typeface="Suisse Int'l" panose="020B0504000000000000" pitchFamily="34" charset="77"/>
                </a:rPr>
                <a:t>Output, z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32773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34506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85060" y="4698845"/>
            <a:ext cx="3813973" cy="1088405"/>
            <a:chOff x="2177089" y="4675010"/>
            <a:chExt cx="4489645" cy="1088405"/>
          </a:xfrm>
        </p:grpSpPr>
        <p:sp>
          <p:nvSpPr>
            <p:cNvPr id="17" name="TextBox 16"/>
            <p:cNvSpPr txBox="1"/>
            <p:nvPr/>
          </p:nvSpPr>
          <p:spPr>
            <a:xfrm>
              <a:off x="2177089" y="4675010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Simulation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b="0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>
                  <a:latin typeface="Suisse Int'l" panose="020B0504000000000000" pitchFamily="34" charset="77"/>
                </a:rPr>
                <a:t>, find z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77089" y="5047165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Control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>
                  <a:latin typeface="Suisse Int'l" panose="020B0504000000000000" pitchFamily="34" charset="77"/>
                </a:rPr>
                <a:t>, find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7089" y="5419321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u="sng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Identification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b="0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b="0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>
                  <a:latin typeface="Suisse Int'l" panose="020B0504000000000000" pitchFamily="34" charset="77"/>
                </a:rPr>
                <a:t>, find </a:t>
              </a:r>
              <a:r>
                <a:rPr lang="en-GB" b="0" i="1" dirty="0">
                  <a:latin typeface="Suisse Int'l" panose="020B0504000000000000" pitchFamily="34" charset="7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7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Applications of System </a:t>
            </a:r>
            <a:r>
              <a:rPr lang="en-GB" dirty="0"/>
              <a:t>ID techniques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83" y="1066470"/>
            <a:ext cx="6796837" cy="50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Motivations to the use System ID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4444518" cy="457655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Verify and validate theoretical predictions for rotorcraft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Validate </a:t>
            </a:r>
            <a:r>
              <a:rPr lang="en-US" sz="1600" dirty="0"/>
              <a:t>linearization of full helicopter dynamics from </a:t>
            </a:r>
            <a:r>
              <a:rPr lang="en-US" sz="1600" dirty="0" err="1"/>
              <a:t>FlightLab</a:t>
            </a:r>
            <a:r>
              <a:rPr lang="en-US" sz="1600" dirty="0"/>
              <a:t> and help development of FCS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Implement a FCS into </a:t>
            </a:r>
            <a:r>
              <a:rPr lang="en-GB" sz="1600" dirty="0" err="1"/>
              <a:t>FlightLab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Expansion of flight envelope for new aircraft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16F340ED-0F80-4D05-9B83-BF1303F5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30" y="2914623"/>
            <a:ext cx="3367465" cy="22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24">
            <a:extLst>
              <a:ext uri="{FF2B5EF4-FFF2-40B4-BE49-F238E27FC236}">
                <a16:creationId xmlns:a16="http://schemas.microsoft.com/office/drawing/2014/main" id="{247B3B00-EC7E-41EE-96A7-89CEF03D36D5}"/>
              </a:ext>
            </a:extLst>
          </p:cNvPr>
          <p:cNvSpPr/>
          <p:nvPr/>
        </p:nvSpPr>
        <p:spPr>
          <a:xfrm>
            <a:off x="73704" y="1607232"/>
            <a:ext cx="3645456" cy="464205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Aircraft Simulation – Current </a:t>
            </a:r>
            <a:r>
              <a:rPr lang="en-GB" dirty="0" err="1" smtClean="0"/>
              <a:t>Kopter</a:t>
            </a:r>
            <a:r>
              <a:rPr lang="en-GB" dirty="0" smtClean="0"/>
              <a:t> approach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57948" y="1607232"/>
            <a:ext cx="4761024" cy="3304359"/>
            <a:chOff x="3989938" y="1736278"/>
            <a:chExt cx="4971832" cy="34506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882" r="4277"/>
            <a:stretch/>
          </p:blipFill>
          <p:spPr>
            <a:xfrm>
              <a:off x="3989938" y="1736278"/>
              <a:ext cx="4971832" cy="29102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60959" y="4614325"/>
              <a:ext cx="4829790" cy="5726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GB" sz="1400" i="1" dirty="0">
                  <a:latin typeface="Suisse Int'l" panose="020B0504000000000000" pitchFamily="34" charset="77"/>
                </a:rPr>
                <a:t>Extracted from Nicolas’ MSc Thesis overview in collaboration with </a:t>
              </a:r>
              <a:r>
                <a:rPr lang="en-GB" sz="1400" i="1" dirty="0" err="1">
                  <a:latin typeface="Suisse Int'l" panose="020B0504000000000000" pitchFamily="34" charset="77"/>
                </a:rPr>
                <a:t>Kopter</a:t>
              </a:r>
              <a:r>
                <a:rPr lang="en-GB" sz="1400" i="1" dirty="0">
                  <a:latin typeface="Suisse Int'l" panose="020B0504000000000000" pitchFamily="34" charset="77"/>
                </a:rPr>
                <a:t> Avionics Dep.</a:t>
              </a:r>
              <a:endParaRPr lang="en-GB" sz="1400" b="0" i="1" dirty="0">
                <a:latin typeface="Suisse Int'l" panose="020B0504000000000000" pitchFamily="34" charset="7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45924" y="5388796"/>
                <a:ext cx="16405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𝐴𝑥</m:t>
                      </m:r>
                      <m:r>
                        <a:rPr lang="it-IT" i="1">
                          <a:latin typeface="Cambria Math"/>
                        </a:rPr>
                        <m:t>+</m:t>
                      </m:r>
                      <m:r>
                        <a:rPr lang="it-IT" i="1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𝑦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𝐶𝑥</m:t>
                      </m:r>
                      <m:r>
                        <a:rPr lang="it-IT" i="1">
                          <a:latin typeface="Cambria Math"/>
                        </a:rPr>
                        <m:t>+</m:t>
                      </m:r>
                      <m:r>
                        <a:rPr lang="it-IT" i="1">
                          <a:latin typeface="Cambria Math"/>
                        </a:rPr>
                        <m:t>𝐷𝑢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24" y="5388796"/>
                <a:ext cx="1640594" cy="646331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941294" y="1264520"/>
            <a:ext cx="3328634" cy="4082517"/>
          </a:xfrm>
          <a:prstGeom prst="arc">
            <a:avLst>
              <a:gd name="adj1" fmla="val 16008520"/>
              <a:gd name="adj2" fmla="val 950836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18" y="2853831"/>
            <a:ext cx="2362530" cy="175284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02134" y="15964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Trimmed condition of</a:t>
            </a:r>
            <a:br>
              <a:rPr lang="en-GB" dirty="0" smtClean="0"/>
            </a:br>
            <a:r>
              <a:rPr lang="en-GB" dirty="0" err="1" smtClean="0"/>
              <a:t>FlightLab</a:t>
            </a:r>
            <a:r>
              <a:rPr lang="en-GB" dirty="0" smtClean="0"/>
              <a:t>, e.g.: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146290" y="2344862"/>
            <a:ext cx="2572870" cy="578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err="1">
                <a:latin typeface="Suisse Int'l" panose="020B0504000000000000" pitchFamily="34" charset="77"/>
              </a:rPr>
              <a:t>fwd</a:t>
            </a:r>
            <a:r>
              <a:rPr lang="en-GB" dirty="0">
                <a:latin typeface="Suisse Int'l" panose="020B0504000000000000" pitchFamily="34" charset="77"/>
              </a:rPr>
              <a:t> level flight @ 100kts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873126" y="2380618"/>
            <a:ext cx="145597" cy="20478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c 22"/>
          <p:cNvSpPr/>
          <p:nvPr/>
        </p:nvSpPr>
        <p:spPr>
          <a:xfrm flipV="1">
            <a:off x="1276134" y="2715612"/>
            <a:ext cx="1174803" cy="2530317"/>
          </a:xfrm>
          <a:prstGeom prst="arc">
            <a:avLst>
              <a:gd name="adj1" fmla="val 18204162"/>
              <a:gd name="adj2" fmla="val 2827246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/>
          <p:cNvSpPr/>
          <p:nvPr/>
        </p:nvSpPr>
        <p:spPr>
          <a:xfrm>
            <a:off x="3770454" y="4933762"/>
            <a:ext cx="206259" cy="1422594"/>
          </a:xfrm>
          <a:prstGeom prst="leftBrace">
            <a:avLst/>
          </a:prstGeom>
          <a:ln w="2222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/>
          <p:cNvSpPr/>
          <p:nvPr/>
        </p:nvSpPr>
        <p:spPr>
          <a:xfrm>
            <a:off x="610030" y="1653350"/>
            <a:ext cx="246632" cy="2680441"/>
          </a:xfrm>
          <a:prstGeom prst="leftBrace">
            <a:avLst/>
          </a:prstGeom>
          <a:ln w="2222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/>
          <p:cNvSpPr/>
          <p:nvPr/>
        </p:nvSpPr>
        <p:spPr>
          <a:xfrm>
            <a:off x="563413" y="4540466"/>
            <a:ext cx="292464" cy="1536484"/>
          </a:xfrm>
          <a:prstGeom prst="leftBrace">
            <a:avLst/>
          </a:prstGeom>
          <a:ln w="2222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171053" y="4734204"/>
            <a:ext cx="2572870" cy="578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linearization of full </a:t>
            </a:r>
            <a:r>
              <a:rPr lang="en-US" dirty="0" smtClean="0"/>
              <a:t>H/C dynamics: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50" y="1968786"/>
            <a:ext cx="342658" cy="1858243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GB" b="0" i="0" dirty="0" smtClean="0">
                <a:latin typeface="Suisse Int'l" panose="020B0504000000000000" pitchFamily="34" charset="77"/>
              </a:rPr>
              <a:t>Non-linear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2273" y="4033704"/>
            <a:ext cx="342658" cy="1858243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GB" b="0" i="0" dirty="0" smtClean="0">
                <a:latin typeface="Suisse Int'l" panose="020B0504000000000000" pitchFamily="34" charset="77"/>
              </a:rPr>
              <a:t>Linear model</a:t>
            </a:r>
          </a:p>
        </p:txBody>
      </p:sp>
      <p:sp>
        <p:nvSpPr>
          <p:cNvPr id="31" name="Freeform 30"/>
          <p:cNvSpPr/>
          <p:nvPr/>
        </p:nvSpPr>
        <p:spPr>
          <a:xfrm flipV="1">
            <a:off x="2512348" y="5624867"/>
            <a:ext cx="1183039" cy="86796"/>
          </a:xfrm>
          <a:custGeom>
            <a:avLst/>
            <a:gdLst>
              <a:gd name="connsiteX0" fmla="*/ 0 w 1095558"/>
              <a:gd name="connsiteY0" fmla="*/ 0 h 190775"/>
              <a:gd name="connsiteX1" fmla="*/ 295275 w 1095558"/>
              <a:gd name="connsiteY1" fmla="*/ 85725 h 190775"/>
              <a:gd name="connsiteX2" fmla="*/ 533400 w 1095558"/>
              <a:gd name="connsiteY2" fmla="*/ 142875 h 190775"/>
              <a:gd name="connsiteX3" fmla="*/ 742950 w 1095558"/>
              <a:gd name="connsiteY3" fmla="*/ 171450 h 190775"/>
              <a:gd name="connsiteX4" fmla="*/ 1038225 w 1095558"/>
              <a:gd name="connsiteY4" fmla="*/ 190500 h 190775"/>
              <a:gd name="connsiteX5" fmla="*/ 1095375 w 1095558"/>
              <a:gd name="connsiteY5" fmla="*/ 180975 h 1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558" h="190775">
                <a:moveTo>
                  <a:pt x="0" y="0"/>
                </a:moveTo>
                <a:lnTo>
                  <a:pt x="295275" y="85725"/>
                </a:lnTo>
                <a:cubicBezTo>
                  <a:pt x="384175" y="109538"/>
                  <a:pt x="458788" y="128588"/>
                  <a:pt x="533400" y="142875"/>
                </a:cubicBezTo>
                <a:cubicBezTo>
                  <a:pt x="608012" y="157162"/>
                  <a:pt x="658813" y="163513"/>
                  <a:pt x="742950" y="171450"/>
                </a:cubicBezTo>
                <a:cubicBezTo>
                  <a:pt x="827088" y="179388"/>
                  <a:pt x="979488" y="188913"/>
                  <a:pt x="1038225" y="190500"/>
                </a:cubicBezTo>
                <a:cubicBezTo>
                  <a:pt x="1096962" y="192087"/>
                  <a:pt x="1096168" y="186531"/>
                  <a:pt x="1095375" y="18097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106640" y="4933712"/>
            <a:ext cx="2572870" cy="578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Suitable for:</a:t>
            </a:r>
          </a:p>
          <a:p>
            <a:endParaRPr lang="en-US" b="0" i="0" dirty="0">
              <a:latin typeface="Suisse Int'l" panose="020B0504000000000000" pitchFamily="34" charset="77"/>
            </a:endParaRPr>
          </a:p>
          <a:p>
            <a:endParaRPr lang="en-GB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6291" y="5286460"/>
            <a:ext cx="2572870" cy="578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smtClean="0">
                <a:latin typeface="Suisse Int'l" panose="020B0504000000000000" pitchFamily="34" charset="77"/>
              </a:rPr>
              <a:t>FCS design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4293127" y="5322216"/>
            <a:ext cx="145597" cy="20478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566290" y="5587107"/>
            <a:ext cx="3701409" cy="578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smtClean="0">
                <a:latin typeface="Suisse Int'l" panose="020B0504000000000000" pitchFamily="34" charset="77"/>
              </a:rPr>
              <a:t>H/C flight simulation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38" name="Down Arrow 37"/>
          <p:cNvSpPr/>
          <p:nvPr/>
        </p:nvSpPr>
        <p:spPr>
          <a:xfrm rot="16200000">
            <a:off x="4293127" y="5622863"/>
            <a:ext cx="145597" cy="20478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566290" y="5922182"/>
            <a:ext cx="3533709" cy="578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smtClean="0">
                <a:latin typeface="Suisse Int'l" panose="020B0504000000000000" pitchFamily="34" charset="77"/>
              </a:rPr>
              <a:t>Aircraft dynamic stability analysis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40" name="Down Arrow 39"/>
          <p:cNvSpPr/>
          <p:nvPr/>
        </p:nvSpPr>
        <p:spPr>
          <a:xfrm rot="16200000">
            <a:off x="4293127" y="5957938"/>
            <a:ext cx="145597" cy="20478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D525950E-E2D5-44E9-99B7-25377F969FE6}"/>
              </a:ext>
            </a:extLst>
          </p:cNvPr>
          <p:cNvSpPr txBox="1"/>
          <p:nvPr/>
        </p:nvSpPr>
        <p:spPr>
          <a:xfrm>
            <a:off x="1331321" y="1011713"/>
            <a:ext cx="2057859" cy="4028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b="0" i="0" u="sng" dirty="0">
                <a:latin typeface="Suisse Int'l" panose="020B0504000000000000" pitchFamily="34" charset="77"/>
              </a:rPr>
              <a:t>Dynamic </a:t>
            </a:r>
            <a:br>
              <a:rPr lang="en-GB" b="0" i="0" u="sng" dirty="0">
                <a:latin typeface="Suisse Int'l" panose="020B0504000000000000" pitchFamily="34" charset="77"/>
              </a:rPr>
            </a:br>
            <a:r>
              <a:rPr lang="en-GB" u="sng" dirty="0">
                <a:latin typeface="Suisse Int'l" panose="020B0504000000000000" pitchFamily="34" charset="77"/>
              </a:rPr>
              <a:t>S</a:t>
            </a:r>
            <a:r>
              <a:rPr lang="en-GB" b="0" i="0" u="sng" dirty="0">
                <a:latin typeface="Suisse Int'l" panose="020B0504000000000000" pitchFamily="34" charset="77"/>
              </a:rPr>
              <a:t>imulation</a:t>
            </a:r>
          </a:p>
        </p:txBody>
      </p:sp>
      <p:sp>
        <p:nvSpPr>
          <p:cNvPr id="42" name="Arc 41"/>
          <p:cNvSpPr/>
          <p:nvPr/>
        </p:nvSpPr>
        <p:spPr>
          <a:xfrm>
            <a:off x="748839" y="3253197"/>
            <a:ext cx="6581902" cy="3125415"/>
          </a:xfrm>
          <a:prstGeom prst="arc">
            <a:avLst>
              <a:gd name="adj1" fmla="val 20455170"/>
              <a:gd name="adj2" fmla="val 1122477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3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47B3B00-EC7E-41EE-96A7-89CEF03D36D5}"/>
              </a:ext>
            </a:extLst>
          </p:cNvPr>
          <p:cNvSpPr/>
          <p:nvPr/>
        </p:nvSpPr>
        <p:spPr>
          <a:xfrm>
            <a:off x="65860" y="1527700"/>
            <a:ext cx="3546617" cy="3663175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1924519-F1E6-4E70-9602-AB6E8ED1FD52}"/>
              </a:ext>
            </a:extLst>
          </p:cNvPr>
          <p:cNvSpPr/>
          <p:nvPr/>
        </p:nvSpPr>
        <p:spPr>
          <a:xfrm>
            <a:off x="719575" y="2033825"/>
            <a:ext cx="2279984" cy="12652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endParaRPr lang="en-GB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50087" y="5333514"/>
            <a:ext cx="6048422" cy="2560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dirty="0">
                <a:latin typeface="Suisse Int'l" panose="020B0504000000000000" pitchFamily="34" charset="77"/>
              </a:rPr>
              <a:t>System ID provides an </a:t>
            </a:r>
            <a:r>
              <a:rPr lang="en-GB" u="sng" dirty="0">
                <a:latin typeface="Suisse Int'l" panose="020B0504000000000000" pitchFamily="34" charset="77"/>
              </a:rPr>
              <a:t>accurate</a:t>
            </a:r>
            <a:r>
              <a:rPr lang="en-GB" dirty="0">
                <a:latin typeface="Suisse Int'l" panose="020B0504000000000000" pitchFamily="34" charset="77"/>
              </a:rPr>
              <a:t>, </a:t>
            </a:r>
            <a:r>
              <a:rPr lang="en-GB" u="sng" dirty="0">
                <a:latin typeface="Suisse Int'l" panose="020B0504000000000000" pitchFamily="34" charset="77"/>
              </a:rPr>
              <a:t>simple</a:t>
            </a:r>
            <a:r>
              <a:rPr lang="en-GB" dirty="0">
                <a:latin typeface="Suisse Int'l" panose="020B0504000000000000" pitchFamily="34" charset="77"/>
              </a:rPr>
              <a:t> and </a:t>
            </a:r>
            <a:r>
              <a:rPr lang="en-GB" u="sng" dirty="0">
                <a:latin typeface="Suisse Int'l" panose="020B0504000000000000" pitchFamily="34" charset="77"/>
              </a:rPr>
              <a:t>reliable</a:t>
            </a:r>
            <a:r>
              <a:rPr lang="en-GB" dirty="0">
                <a:latin typeface="Suisse Int'l" panose="020B0504000000000000" pitchFamily="34" charset="77"/>
              </a:rPr>
              <a:t> model of the H/C dynamics</a:t>
            </a:r>
            <a:br>
              <a:rPr lang="en-GB" dirty="0">
                <a:latin typeface="Suisse Int'l" panose="020B0504000000000000" pitchFamily="34" charset="77"/>
              </a:rPr>
            </a:br>
            <a:r>
              <a:rPr lang="en-GB" dirty="0">
                <a:latin typeface="Suisse Int'l" panose="020B0504000000000000" pitchFamily="34" charset="77"/>
              </a:rPr>
              <a:t>obtained from </a:t>
            </a:r>
            <a:r>
              <a:rPr lang="en-GB" u="sng" dirty="0">
                <a:latin typeface="Suisse Int'l" panose="020B0504000000000000" pitchFamily="34" charset="77"/>
              </a:rPr>
              <a:t>real</a:t>
            </a:r>
            <a:r>
              <a:rPr lang="en-GB" dirty="0">
                <a:latin typeface="Suisse Int'l" panose="020B0504000000000000" pitchFamily="34" charset="77"/>
              </a:rPr>
              <a:t> flight test data of the </a:t>
            </a:r>
            <a:r>
              <a:rPr lang="en-GB" u="sng" dirty="0">
                <a:latin typeface="Suisse Int'l" panose="020B0504000000000000" pitchFamily="34" charset="77"/>
              </a:rPr>
              <a:t>real</a:t>
            </a:r>
            <a:r>
              <a:rPr lang="en-GB" dirty="0">
                <a:latin typeface="Suisse Int'l" panose="020B0504000000000000" pitchFamily="34" charset="77"/>
              </a:rPr>
              <a:t> H/C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882" r="4277"/>
          <a:stretch/>
        </p:blipFill>
        <p:spPr>
          <a:xfrm>
            <a:off x="3690174" y="1255014"/>
            <a:ext cx="5366108" cy="3141027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946088" y="2721149"/>
            <a:ext cx="339468" cy="687234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824319" y="1007013"/>
            <a:ext cx="2106080" cy="4183862"/>
          </a:xfrm>
          <a:prstGeom prst="arc">
            <a:avLst>
              <a:gd name="adj1" fmla="val 15365335"/>
              <a:gd name="adj2" fmla="val 1159385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828513" y="876931"/>
            <a:ext cx="4829790" cy="5726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i="1" dirty="0">
                <a:latin typeface="Suisse Int'l" panose="020B0504000000000000" pitchFamily="34" charset="77"/>
              </a:rPr>
              <a:t>Extracted from Nicolas’ MSc Thesis overview in collaboration with </a:t>
            </a:r>
            <a:r>
              <a:rPr lang="en-GB" sz="1400" i="1" dirty="0" err="1">
                <a:latin typeface="Suisse Int'l" panose="020B0504000000000000" pitchFamily="34" charset="77"/>
              </a:rPr>
              <a:t>Kopter</a:t>
            </a:r>
            <a:r>
              <a:rPr lang="en-GB" sz="1400" i="1" dirty="0">
                <a:latin typeface="Suisse Int'l" panose="020B0504000000000000" pitchFamily="34" charset="77"/>
              </a:rPr>
              <a:t> Avionics Dep.</a:t>
            </a:r>
            <a:endParaRPr lang="en-GB" sz="1400" b="0" i="1" dirty="0">
              <a:latin typeface="Suisse Int'l" panose="020B0504000000000000" pitchFamily="34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00884" y="5273067"/>
            <a:ext cx="1936376" cy="13802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latin typeface="Suisse Int'l" panose="020B0504000000000000" pitchFamily="34" charset="77"/>
              </a:rPr>
              <a:t>LUTs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98509" y="5331196"/>
            <a:ext cx="332471" cy="945776"/>
            <a:chOff x="6552422" y="4970930"/>
            <a:chExt cx="332471" cy="945776"/>
          </a:xfrm>
        </p:grpSpPr>
        <p:sp>
          <p:nvSpPr>
            <p:cNvPr id="38" name="Right Brace 37"/>
            <p:cNvSpPr/>
            <p:nvPr/>
          </p:nvSpPr>
          <p:spPr>
            <a:xfrm>
              <a:off x="6552422" y="4973248"/>
              <a:ext cx="161364" cy="943458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ight Brace 40"/>
            <p:cNvSpPr/>
            <p:nvPr/>
          </p:nvSpPr>
          <p:spPr>
            <a:xfrm rot="10800000">
              <a:off x="6713786" y="4970930"/>
              <a:ext cx="171107" cy="945776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CC2B459-1E83-44A7-A943-FF90A123FFD1}"/>
              </a:ext>
            </a:extLst>
          </p:cNvPr>
          <p:cNvSpPr txBox="1"/>
          <p:nvPr/>
        </p:nvSpPr>
        <p:spPr>
          <a:xfrm>
            <a:off x="2153947" y="3441716"/>
            <a:ext cx="1314450" cy="63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b="0" i="0" dirty="0">
                <a:latin typeface="Suisse Int'l" panose="020B0504000000000000" pitchFamily="34" charset="77"/>
              </a:rPr>
              <a:t>Equations of Motion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ACD2B24B-D17C-4FAB-B115-11700A1D99BE}"/>
              </a:ext>
            </a:extLst>
          </p:cNvPr>
          <p:cNvSpPr/>
          <p:nvPr/>
        </p:nvSpPr>
        <p:spPr>
          <a:xfrm rot="5400000">
            <a:off x="1700280" y="86186"/>
            <a:ext cx="248077" cy="3131106"/>
          </a:xfrm>
          <a:prstGeom prst="leftBrace">
            <a:avLst/>
          </a:prstGeom>
          <a:ln w="28575">
            <a:solidFill>
              <a:srgbClr val="0070C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25950E-E2D5-44E9-99B7-25377F969FE6}"/>
              </a:ext>
            </a:extLst>
          </p:cNvPr>
          <p:cNvSpPr txBox="1"/>
          <p:nvPr/>
        </p:nvSpPr>
        <p:spPr>
          <a:xfrm>
            <a:off x="1470352" y="973891"/>
            <a:ext cx="2057859" cy="4028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b="0" i="0" u="sng" dirty="0">
                <a:latin typeface="Suisse Int'l" panose="020B0504000000000000" pitchFamily="34" charset="77"/>
              </a:rPr>
              <a:t>Dynamic </a:t>
            </a:r>
            <a:br>
              <a:rPr lang="en-GB" b="0" i="0" u="sng" dirty="0">
                <a:latin typeface="Suisse Int'l" panose="020B0504000000000000" pitchFamily="34" charset="77"/>
              </a:rPr>
            </a:br>
            <a:r>
              <a:rPr lang="en-GB" u="sng" dirty="0">
                <a:latin typeface="Suisse Int'l" panose="020B0504000000000000" pitchFamily="34" charset="77"/>
              </a:rPr>
              <a:t>S</a:t>
            </a:r>
            <a:r>
              <a:rPr lang="en-GB" b="0" i="0" u="sng" dirty="0">
                <a:latin typeface="Suisse Int'l" panose="020B0504000000000000" pitchFamily="34" charset="77"/>
              </a:rPr>
              <a:t>imulation</a:t>
            </a:r>
          </a:p>
        </p:txBody>
      </p:sp>
      <p:sp>
        <p:nvSpPr>
          <p:cNvPr id="21" name="Arc 35">
            <a:extLst>
              <a:ext uri="{FF2B5EF4-FFF2-40B4-BE49-F238E27FC236}">
                <a16:creationId xmlns:a16="http://schemas.microsoft.com/office/drawing/2014/main" id="{EE60CE86-FA29-4532-9167-F3041E71579A}"/>
              </a:ext>
            </a:extLst>
          </p:cNvPr>
          <p:cNvSpPr/>
          <p:nvPr/>
        </p:nvSpPr>
        <p:spPr>
          <a:xfrm flipH="1">
            <a:off x="301053" y="3797248"/>
            <a:ext cx="875688" cy="1778098"/>
          </a:xfrm>
          <a:prstGeom prst="arc">
            <a:avLst>
              <a:gd name="adj1" fmla="val 17940777"/>
              <a:gd name="adj2" fmla="val 4210448"/>
            </a:avLst>
          </a:prstGeom>
          <a:ln w="28575">
            <a:solidFill>
              <a:srgbClr val="0070C0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CEA2FC-6F40-46C3-ADAE-B905745C2E85}"/>
              </a:ext>
            </a:extLst>
          </p:cNvPr>
          <p:cNvSpPr txBox="1"/>
          <p:nvPr/>
        </p:nvSpPr>
        <p:spPr>
          <a:xfrm>
            <a:off x="258764" y="3445803"/>
            <a:ext cx="1355794" cy="63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b="0" i="0" dirty="0">
                <a:latin typeface="Suisse Int'l" panose="020B0504000000000000" pitchFamily="34" charset="77"/>
              </a:rPr>
              <a:t>Aerodynamic H/C model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D2738B-0CED-46F4-9222-48CEB3C0C272}"/>
              </a:ext>
            </a:extLst>
          </p:cNvPr>
          <p:cNvSpPr txBox="1"/>
          <p:nvPr/>
        </p:nvSpPr>
        <p:spPr>
          <a:xfrm>
            <a:off x="1351746" y="2432869"/>
            <a:ext cx="1123594" cy="426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600" b="0" i="0" dirty="0">
                <a:latin typeface="Suisse Int'l" panose="020B0504000000000000" pitchFamily="34" charset="77"/>
              </a:rPr>
              <a:t>Pilot </a:t>
            </a:r>
            <a:br>
              <a:rPr lang="en-GB" sz="1600" b="0" i="0" dirty="0">
                <a:latin typeface="Suisse Int'l" panose="020B0504000000000000" pitchFamily="34" charset="77"/>
              </a:rPr>
            </a:br>
            <a:r>
              <a:rPr lang="en-GB" sz="1600" b="0" i="0" dirty="0">
                <a:latin typeface="Suisse Int'l" panose="020B0504000000000000" pitchFamily="34" charset="77"/>
              </a:rPr>
              <a:t>inputs</a:t>
            </a:r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364D9391-A506-48B1-9BA4-7E3F0BC9021F}"/>
              </a:ext>
            </a:extLst>
          </p:cNvPr>
          <p:cNvSpPr/>
          <p:nvPr/>
        </p:nvSpPr>
        <p:spPr>
          <a:xfrm>
            <a:off x="1979718" y="2131619"/>
            <a:ext cx="174229" cy="1122586"/>
          </a:xfrm>
          <a:prstGeom prst="leftBrace">
            <a:avLst/>
          </a:prstGeom>
          <a:noFill/>
          <a:ln w="1905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3A14A3E-743F-4380-8087-A7275F3A55D5}"/>
                  </a:ext>
                </a:extLst>
              </p:cNvPr>
              <p:cNvSpPr txBox="1"/>
              <p:nvPr/>
            </p:nvSpPr>
            <p:spPr>
              <a:xfrm>
                <a:off x="2078607" y="210138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𝑐𝑦𝑐𝑙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𝑝𝑒𝑑𝑎𝑙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𝑝𝑒𝑛𝑒</m:t>
                          </m:r>
                        </m:sub>
                      </m:sSub>
                    </m:oMath>
                  </m:oMathPara>
                </a14:m>
                <a:endParaRPr lang="es-ES" b="0" i="0" dirty="0">
                  <a:latin typeface="Suisse Int'l" panose="020B0504000000000000" pitchFamily="34" charset="77"/>
                </a:endParaRPr>
              </a:p>
              <a:p>
                <a:pPr algn="l"/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3A14A3E-743F-4380-8087-A7275F3A5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07" y="2101389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1">
            <a:extLst>
              <a:ext uri="{FF2B5EF4-FFF2-40B4-BE49-F238E27FC236}">
                <a16:creationId xmlns:a16="http://schemas.microsoft.com/office/drawing/2014/main" id="{26C40155-A541-48E5-AAF6-64C2FA31132E}"/>
              </a:ext>
            </a:extLst>
          </p:cNvPr>
          <p:cNvCxnSpPr>
            <a:cxnSpLocks/>
            <a:stCxn id="3" idx="1"/>
            <a:endCxn id="26" idx="3"/>
          </p:cNvCxnSpPr>
          <p:nvPr/>
        </p:nvCxnSpPr>
        <p:spPr>
          <a:xfrm flipH="1">
            <a:off x="1614558" y="3758724"/>
            <a:ext cx="539389" cy="4087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eschweifte Klammer links 43">
            <a:extLst>
              <a:ext uri="{FF2B5EF4-FFF2-40B4-BE49-F238E27FC236}">
                <a16:creationId xmlns:a16="http://schemas.microsoft.com/office/drawing/2014/main" id="{B4F0A06B-2BBB-4C94-9523-9D9EF580A4BD}"/>
              </a:ext>
            </a:extLst>
          </p:cNvPr>
          <p:cNvSpPr/>
          <p:nvPr/>
        </p:nvSpPr>
        <p:spPr>
          <a:xfrm rot="5400000">
            <a:off x="1791301" y="4061107"/>
            <a:ext cx="204951" cy="633803"/>
          </a:xfrm>
          <a:prstGeom prst="leftBrace">
            <a:avLst/>
          </a:prstGeom>
          <a:noFill/>
          <a:ln w="1905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1E04A84-E8AE-4733-B6D2-697F16A5C91A}"/>
                  </a:ext>
                </a:extLst>
              </p:cNvPr>
              <p:cNvSpPr txBox="1"/>
              <p:nvPr/>
            </p:nvSpPr>
            <p:spPr>
              <a:xfrm>
                <a:off x="420976" y="4496257"/>
                <a:ext cx="1846977" cy="600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:r>
                  <a:rPr lang="en-US" b="0" dirty="0" smtClean="0"/>
                  <a:t>Forces: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r>
                  <a:rPr lang="en-US" b="0" dirty="0" smtClean="0">
                    <a:latin typeface="Cambria Math" panose="02040503050406030204" pitchFamily="18" charset="0"/>
                  </a:rPr>
                  <a:t>Moments: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0" dirty="0">
                    <a:latin typeface="Suisse Int'l" panose="020B0504000000000000" pitchFamily="34" charset="77"/>
                  </a:rPr>
                  <a:t/>
                </a:r>
                <a:br>
                  <a:rPr lang="en-US" b="0" i="0" dirty="0">
                    <a:latin typeface="Suisse Int'l" panose="020B0504000000000000" pitchFamily="34" charset="77"/>
                  </a:rPr>
                </a:br>
                <a:endParaRPr lang="en-US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1E04A84-E8AE-4733-B6D2-697F16A5C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76" y="4496257"/>
                <a:ext cx="1846977" cy="600848"/>
              </a:xfrm>
              <a:prstGeom prst="rect">
                <a:avLst/>
              </a:prstGeom>
              <a:blipFill>
                <a:blip r:embed="rId5"/>
                <a:stretch>
                  <a:fillRect t="-13265" r="-462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35">
            <a:extLst>
              <a:ext uri="{FF2B5EF4-FFF2-40B4-BE49-F238E27FC236}">
                <a16:creationId xmlns:a16="http://schemas.microsoft.com/office/drawing/2014/main" id="{EDA256F2-F4E0-42FD-92FA-BF61EC14BD2D}"/>
              </a:ext>
            </a:extLst>
          </p:cNvPr>
          <p:cNvSpPr/>
          <p:nvPr/>
        </p:nvSpPr>
        <p:spPr>
          <a:xfrm flipH="1" flipV="1">
            <a:off x="3368425" y="3304263"/>
            <a:ext cx="2923841" cy="1199130"/>
          </a:xfrm>
          <a:prstGeom prst="arc">
            <a:avLst>
              <a:gd name="adj1" fmla="val 11647274"/>
              <a:gd name="adj2" fmla="val 21578000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96EB43C-78B8-4730-BD07-80DAAB80927E}"/>
              </a:ext>
            </a:extLst>
          </p:cNvPr>
          <p:cNvSpPr/>
          <p:nvPr/>
        </p:nvSpPr>
        <p:spPr>
          <a:xfrm>
            <a:off x="3690174" y="1393173"/>
            <a:ext cx="5360686" cy="3002868"/>
          </a:xfrm>
          <a:prstGeom prst="rect">
            <a:avLst/>
          </a:prstGeom>
          <a:solidFill>
            <a:srgbClr val="47855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5B810004-CD4B-4A34-9A7D-4DA8D6494366}"/>
              </a:ext>
            </a:extLst>
          </p:cNvPr>
          <p:cNvCxnSpPr>
            <a:cxnSpLocks/>
          </p:cNvCxnSpPr>
          <p:nvPr/>
        </p:nvCxnSpPr>
        <p:spPr>
          <a:xfrm flipV="1">
            <a:off x="1829567" y="1722854"/>
            <a:ext cx="0" cy="310972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 txBox="1">
            <a:spLocks/>
          </p:cNvSpPr>
          <p:nvPr/>
        </p:nvSpPr>
        <p:spPr>
          <a:xfrm>
            <a:off x="504000" y="392724"/>
            <a:ext cx="6523643" cy="4724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mtClean="0"/>
              <a:t>Aircraft Simulation – Current Kopter approach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93777" y="3776168"/>
            <a:ext cx="0" cy="440361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System ID R/C Model vs </a:t>
            </a:r>
            <a:r>
              <a:rPr lang="en-GB" dirty="0" err="1" smtClean="0"/>
              <a:t>FlightLab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71455" y="1276349"/>
            <a:ext cx="3810045" cy="4924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18100" y="1276350"/>
            <a:ext cx="3842172" cy="49244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02134" y="1787676"/>
            <a:ext cx="3236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 smtClean="0"/>
              <a:t>Advantages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Validation -&gt; </a:t>
            </a:r>
            <a:r>
              <a:rPr lang="en-GB" u="sng" dirty="0" smtClean="0"/>
              <a:t>instantaneous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Non-linear flight dynamics</a:t>
            </a:r>
          </a:p>
          <a:p>
            <a:endParaRPr lang="en-GB" dirty="0"/>
          </a:p>
          <a:p>
            <a:r>
              <a:rPr lang="en-GB" u="sng" dirty="0" smtClean="0"/>
              <a:t>Drawbacks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Depend on flight test data availability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9467" y="1794177"/>
            <a:ext cx="3236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 smtClean="0"/>
              <a:t>Advantages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 dependency on flight test data</a:t>
            </a:r>
            <a:endParaRPr lang="en-GB" u="sng" dirty="0"/>
          </a:p>
          <a:p>
            <a:endParaRPr lang="en-GB" dirty="0"/>
          </a:p>
          <a:p>
            <a:r>
              <a:rPr lang="en-GB" u="sng" dirty="0"/>
              <a:t>Drawbacks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Validation -&gt; </a:t>
            </a:r>
            <a:r>
              <a:rPr lang="en-GB" u="sng" dirty="0" smtClean="0"/>
              <a:t>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linear flight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78749" y="1346907"/>
            <a:ext cx="212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FlightLab</a:t>
            </a:r>
            <a:r>
              <a:rPr lang="en-GB" b="1" dirty="0" smtClean="0"/>
              <a:t> H/C model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1066685" y="1353347"/>
            <a:ext cx="27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H/C model from System ID</a:t>
            </a:r>
            <a:endParaRPr lang="en-GB" b="1" dirty="0"/>
          </a:p>
        </p:txBody>
      </p:sp>
      <p:sp>
        <p:nvSpPr>
          <p:cNvPr id="14" name="Down Arrow 13"/>
          <p:cNvSpPr/>
          <p:nvPr/>
        </p:nvSpPr>
        <p:spPr>
          <a:xfrm>
            <a:off x="6377823" y="3919289"/>
            <a:ext cx="281896" cy="48464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219554" y="4361155"/>
            <a:ext cx="3236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Best use: Loads prediction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3794" y="4403936"/>
            <a:ext cx="3826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Best use: Dynamic model of the 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 real H/C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253052" y="4123542"/>
            <a:ext cx="281896" cy="31161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740896" y="4460631"/>
            <a:ext cx="281896" cy="298060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4929576" y="4412181"/>
            <a:ext cx="281896" cy="298060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718100" y="1276350"/>
            <a:ext cx="3842172" cy="49039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55802" y="1286375"/>
            <a:ext cx="3842172" cy="49039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66" y="5072238"/>
            <a:ext cx="1636333" cy="1088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69" y="4750609"/>
            <a:ext cx="2077673" cy="13498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34259" r="71944" b="41667"/>
          <a:stretch/>
        </p:blipFill>
        <p:spPr>
          <a:xfrm rot="5400000">
            <a:off x="1144352" y="4947362"/>
            <a:ext cx="1114130" cy="13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2971" y="1444005"/>
            <a:ext cx="1267036" cy="7351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Forces and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𝐺𝑟𝑎𝑣𝑖𝑡𝑦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36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𝐼𝑤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25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1880007" y="1385484"/>
            <a:ext cx="519379" cy="4261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</p:cNvCxnSpPr>
          <p:nvPr/>
        </p:nvCxnSpPr>
        <p:spPr>
          <a:xfrm>
            <a:off x="1880007" y="1811594"/>
            <a:ext cx="519379" cy="3675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25773" y="1175705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125351" y="1961100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blipFill>
                <a:blip r:embed="rId4"/>
                <a:stretch>
                  <a:fillRect l="-14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blipFill>
                <a:blip r:embed="rId5"/>
                <a:stretch>
                  <a:fillRect l="-14141" r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1380844" y="2806461"/>
            <a:ext cx="106935" cy="812031"/>
          </a:xfrm>
          <a:prstGeom prst="rightBrace">
            <a:avLst>
              <a:gd name="adj1" fmla="val 5833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607294" y="2926967"/>
            <a:ext cx="6981500" cy="293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Develop a model form from w</a:t>
            </a:r>
            <a:r>
              <a:rPr lang="en-GB" dirty="0">
                <a:latin typeface="Suisse Int'l" panose="020B0504000000000000" pitchFamily="34" charset="77"/>
              </a:rPr>
              <a:t>hich parameters can be estimated using </a:t>
            </a:r>
            <a:r>
              <a:rPr lang="en-GB" u="sng" dirty="0">
                <a:latin typeface="Suisse Int'l" panose="020B0504000000000000" pitchFamily="34" charset="77"/>
              </a:rPr>
              <a:t>flight test data</a:t>
            </a:r>
            <a:endParaRPr lang="en-GB" b="0" i="0" u="sng" dirty="0">
              <a:latin typeface="Suisse Int'l" panose="020B0504000000000000" pitchFamily="34" charset="77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9526" y="3353246"/>
            <a:ext cx="0" cy="8997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/>
                <a:r>
                  <a:rPr lang="en-GB" b="0" i="0" dirty="0">
                    <a:latin typeface="Suisse Int'l" panose="020B0504000000000000" pitchFamily="34" charset="77"/>
                  </a:rPr>
                  <a:t>for example,</a:t>
                </a:r>
              </a:p>
              <a:p>
                <a:pPr algn="l"/>
                <a:r>
                  <a:rPr lang="en-GB" b="0" i="0" dirty="0">
                    <a:latin typeface="Suisse Int'l" panose="020B0504000000000000" pitchFamily="34" charset="77"/>
                  </a:rPr>
                  <a:t>for the pitching moment </a:t>
                </a:r>
                <a:r>
                  <a:rPr lang="en-GB" b="0" i="0" dirty="0" err="1">
                    <a:latin typeface="Suisse Int'l" panose="020B0504000000000000" pitchFamily="34" charset="77"/>
                  </a:rPr>
                  <a:t>coef</a:t>
                </a:r>
                <a:r>
                  <a:rPr lang="en-GB" dirty="0">
                    <a:latin typeface="Suisse Int'l" panose="020B0504000000000000" pitchFamily="34" charset="7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blipFill>
                <a:blip r:embed="rId6"/>
                <a:stretch>
                  <a:fillRect l="-4211" t="-23214" b="-10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sz="2800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 r="-56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2650248" y="5378101"/>
            <a:ext cx="132411" cy="467616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/>
          <p:cNvSpPr/>
          <p:nvPr/>
        </p:nvSpPr>
        <p:spPr>
          <a:xfrm rot="5400000">
            <a:off x="3699614" y="5274504"/>
            <a:ext cx="132413" cy="644010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/>
          <p:cNvSpPr/>
          <p:nvPr/>
        </p:nvSpPr>
        <p:spPr>
          <a:xfrm rot="5400000">
            <a:off x="4924234" y="5309418"/>
            <a:ext cx="137541" cy="599853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/>
          <p:cNvSpPr/>
          <p:nvPr/>
        </p:nvSpPr>
        <p:spPr>
          <a:xfrm rot="5400000">
            <a:off x="6169161" y="5292690"/>
            <a:ext cx="132410" cy="594354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277389" y="5717597"/>
            <a:ext cx="1620873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s</a:t>
            </a:r>
            <a:r>
              <a:rPr lang="en-GB" sz="1400" b="0" i="0" dirty="0">
                <a:latin typeface="Suisse Int'l" panose="020B0504000000000000" pitchFamily="34" charset="77"/>
              </a:rPr>
              <a:t>tatic stability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2695" y="5739598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dynamic stability</a:t>
            </a:r>
            <a:br>
              <a:rPr lang="en-GB" sz="1400" b="0" i="0" dirty="0">
                <a:latin typeface="Suisse Int'l" panose="020B0504000000000000" pitchFamily="34" charset="77"/>
              </a:rPr>
            </a:br>
            <a:r>
              <a:rPr lang="en-GB" sz="1400" b="0" i="0" dirty="0">
                <a:latin typeface="Suisse Int'l" panose="020B0504000000000000" pitchFamily="34" charset="77"/>
              </a:rPr>
              <a:t>(damping)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6048" y="5699307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pitch control authority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97419" y="5785030"/>
            <a:ext cx="1111706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pitching moment bias</a:t>
            </a:r>
            <a:endParaRPr lang="en-GB" sz="1400" b="0" i="0" dirty="0">
              <a:latin typeface="Suisse Int'l" panose="020B0504000000000000" pitchFamily="34" charset="77"/>
            </a:endParaRPr>
          </a:p>
        </p:txBody>
      </p:sp>
      <p:sp>
        <p:nvSpPr>
          <p:cNvPr id="41" name="Right Brace 40"/>
          <p:cNvSpPr/>
          <p:nvPr/>
        </p:nvSpPr>
        <p:spPr>
          <a:xfrm rot="5400000" flipH="1">
            <a:off x="4118309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856914" y="4449464"/>
            <a:ext cx="890652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H/C angle of attack</a:t>
            </a:r>
            <a:endParaRPr lang="en-GB" sz="1400" b="0" i="0" dirty="0">
              <a:latin typeface="Suisse Int'l" panose="020B0504000000000000" pitchFamily="34" charset="7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98044" y="4266490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longitudinal angular velocity</a:t>
            </a:r>
          </a:p>
        </p:txBody>
      </p:sp>
      <p:sp>
        <p:nvSpPr>
          <p:cNvPr id="44" name="Right Brace 43"/>
          <p:cNvSpPr/>
          <p:nvPr/>
        </p:nvSpPr>
        <p:spPr>
          <a:xfrm rot="5400000" flipH="1">
            <a:off x="5311236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478348" y="4240002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pitch control </a:t>
            </a:r>
            <a:r>
              <a:rPr lang="en-GB" sz="1400" b="0" i="0" dirty="0">
                <a:latin typeface="Suisse Int'l" panose="020B0504000000000000" pitchFamily="34" charset="77"/>
              </a:rPr>
              <a:t>input</a:t>
            </a:r>
          </a:p>
        </p:txBody>
      </p:sp>
      <p:sp>
        <p:nvSpPr>
          <p:cNvPr id="46" name="Right Brace 45"/>
          <p:cNvSpPr/>
          <p:nvPr/>
        </p:nvSpPr>
        <p:spPr>
          <a:xfrm rot="5400000" flipH="1">
            <a:off x="6637560" y="4821428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357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0</TotalTime>
  <Words>706</Words>
  <Application>Microsoft Office PowerPoint</Application>
  <PresentationFormat>On-screen Show (4:3)</PresentationFormat>
  <Paragraphs>189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.AppleSystemUIFont</vt:lpstr>
      <vt:lpstr>Arial</vt:lpstr>
      <vt:lpstr>Calibri</vt:lpstr>
      <vt:lpstr>Cambria Math</vt:lpstr>
      <vt:lpstr>Suisse Int'l</vt:lpstr>
      <vt:lpstr>Presentation11</vt:lpstr>
      <vt:lpstr>System Identification to support Flight Test activities</vt:lpstr>
      <vt:lpstr>Aircraft System Identification</vt:lpstr>
      <vt:lpstr>Problems in Aircraft Dynamics</vt:lpstr>
      <vt:lpstr>Applications of System ID techniques</vt:lpstr>
      <vt:lpstr>Motivations to the use System ID techniques</vt:lpstr>
      <vt:lpstr>Aircraft Simulation – Current Kopter approach</vt:lpstr>
      <vt:lpstr>PowerPoint Presentation</vt:lpstr>
      <vt:lpstr>System ID R/C Model vs FlightLab</vt:lpstr>
      <vt:lpstr>How does it work?</vt:lpstr>
      <vt:lpstr>How does it work?</vt:lpstr>
      <vt:lpstr>Tools</vt:lpstr>
      <vt:lpstr>PowerPoint Presentation</vt:lpstr>
      <vt:lpstr>PowerPoint Presentation</vt:lpstr>
      <vt:lpstr>Why to introducing System ID into P3 test campaign? </vt:lpstr>
      <vt:lpstr>What would I need?</vt:lpstr>
      <vt:lpstr>Why I can be the one doing this?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48</cp:revision>
  <dcterms:created xsi:type="dcterms:W3CDTF">2018-02-21T14:41:24Z</dcterms:created>
  <dcterms:modified xsi:type="dcterms:W3CDTF">2018-02-23T13:24:16Z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