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8"/>
  </p:notesMasterIdLst>
  <p:handoutMasterIdLst>
    <p:handoutMasterId r:id="rId39"/>
  </p:handoutMasterIdLst>
  <p:sldIdLst>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7" r:id="rId17"/>
    <p:sldId id="273" r:id="rId18"/>
    <p:sldId id="280" r:id="rId19"/>
    <p:sldId id="281" r:id="rId20"/>
    <p:sldId id="274" r:id="rId21"/>
    <p:sldId id="275" r:id="rId22"/>
    <p:sldId id="278" r:id="rId23"/>
    <p:sldId id="279"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9144000" cy="6858000" type="screen4x3"/>
  <p:notesSz cx="6858000" cy="9144000"/>
  <p:custDataLst>
    <p:tags r:id="rId4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p:cViewPr>
        <p:scale>
          <a:sx n="130" d="100"/>
          <a:sy n="130" d="100"/>
        </p:scale>
        <p:origin x="-108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D3CF04-34FB-4992-986B-791B43DD9C82}" type="datetimeFigureOut">
              <a:rPr lang="en-GB" smtClean="0"/>
              <a:t>19/07/2017</a:t>
            </a:fld>
            <a:endParaRPr lang="en-GB"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76AC77-1F17-42BF-87DF-96DD56A943A2}" type="slidenum">
              <a:rPr lang="en-GB" smtClean="0"/>
              <a:t>‹#›</a:t>
            </a:fld>
            <a:endParaRPr lang="en-GB" dirty="0"/>
          </a:p>
        </p:txBody>
      </p:sp>
    </p:spTree>
    <p:extLst>
      <p:ext uri="{BB962C8B-B14F-4D97-AF65-F5344CB8AC3E}">
        <p14:creationId xmlns:p14="http://schemas.microsoft.com/office/powerpoint/2010/main" val="3994154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2A9E1-9E6F-4EBA-B8E3-101D7E7360C4}" type="datetimeFigureOut">
              <a:rPr lang="en-GB" smtClean="0"/>
              <a:t>19/07/2017</a:t>
            </a:fld>
            <a:endParaRPr lang="en-GB" dirty="0"/>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err="1" smtClean="0"/>
              <a:t>Textmasterformat</a:t>
            </a:r>
            <a:r>
              <a:rPr lang="en-GB" dirty="0" smtClean="0"/>
              <a:t> </a:t>
            </a:r>
            <a:r>
              <a:rPr lang="en-GB" dirty="0" err="1" smtClean="0"/>
              <a:t>bearbeiten</a:t>
            </a:r>
            <a:endParaRPr lang="en-GB" dirty="0" smtClean="0"/>
          </a:p>
          <a:p>
            <a:pPr lvl="1"/>
            <a:r>
              <a:rPr lang="en-GB" dirty="0" err="1" smtClean="0"/>
              <a:t>Zweite</a:t>
            </a:r>
            <a:r>
              <a:rPr lang="en-GB" dirty="0" smtClean="0"/>
              <a:t> </a:t>
            </a:r>
            <a:r>
              <a:rPr lang="en-GB" dirty="0" err="1" smtClean="0"/>
              <a:t>Ebene</a:t>
            </a:r>
            <a:endParaRPr lang="en-GB" dirty="0" smtClean="0"/>
          </a:p>
          <a:p>
            <a:pPr lvl="2"/>
            <a:r>
              <a:rPr lang="en-GB" dirty="0" err="1" smtClean="0"/>
              <a:t>Dritte</a:t>
            </a:r>
            <a:r>
              <a:rPr lang="en-GB" dirty="0" smtClean="0"/>
              <a:t> </a:t>
            </a:r>
            <a:r>
              <a:rPr lang="en-GB" dirty="0" err="1" smtClean="0"/>
              <a:t>Ebene</a:t>
            </a:r>
            <a:endParaRPr lang="en-GB" dirty="0" smtClean="0"/>
          </a:p>
          <a:p>
            <a:pPr lvl="3"/>
            <a:r>
              <a:rPr lang="en-GB" dirty="0" err="1" smtClean="0"/>
              <a:t>Vierte</a:t>
            </a:r>
            <a:r>
              <a:rPr lang="en-GB" dirty="0" smtClean="0"/>
              <a:t> </a:t>
            </a:r>
            <a:r>
              <a:rPr lang="en-GB" dirty="0" err="1" smtClean="0"/>
              <a:t>Ebene</a:t>
            </a:r>
            <a:endParaRPr lang="en-GB" dirty="0" smtClean="0"/>
          </a:p>
          <a:p>
            <a:pPr lvl="4"/>
            <a:r>
              <a:rPr lang="en-GB" dirty="0" err="1" smtClean="0"/>
              <a:t>Fünfte</a:t>
            </a:r>
            <a:r>
              <a:rPr lang="en-GB" dirty="0" smtClean="0"/>
              <a:t> </a:t>
            </a:r>
            <a:r>
              <a:rPr lang="en-GB" dirty="0" err="1" smtClean="0"/>
              <a:t>Ebene</a:t>
            </a:r>
            <a:endParaRPr lang="en-GB"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771E54-D4A1-4760-BD67-21D44B6159BC}" type="slidenum">
              <a:rPr lang="en-GB" smtClean="0"/>
              <a:t>‹#›</a:t>
            </a:fld>
            <a:endParaRPr lang="en-GB" dirty="0"/>
          </a:p>
        </p:txBody>
      </p:sp>
    </p:spTree>
    <p:extLst>
      <p:ext uri="{BB962C8B-B14F-4D97-AF65-F5344CB8AC3E}">
        <p14:creationId xmlns:p14="http://schemas.microsoft.com/office/powerpoint/2010/main" val="3225292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Master" Target="../slideMasters/slideMaster1.xml"/><Relationship Id="rId4" Type="http://schemas.openxmlformats.org/officeDocument/2006/relationships/tags" Target="../tags/tag5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Master" Target="../slideMasters/slideMaster1.xml"/><Relationship Id="rId5" Type="http://schemas.openxmlformats.org/officeDocument/2006/relationships/tags" Target="../tags/tag75.xml"/><Relationship Id="rId4" Type="http://schemas.openxmlformats.org/officeDocument/2006/relationships/tags" Target="../tags/tag74.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83.xml"/><Relationship Id="rId3" Type="http://schemas.openxmlformats.org/officeDocument/2006/relationships/tags" Target="../tags/tag78.xml"/><Relationship Id="rId7" Type="http://schemas.openxmlformats.org/officeDocument/2006/relationships/tags" Target="../tags/tag8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slideMaster" Target="../slideMasters/slideMaster1.xml"/><Relationship Id="rId5" Type="http://schemas.openxmlformats.org/officeDocument/2006/relationships/tags" Target="../tags/tag80.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3.xml"/><Relationship Id="rId1" Type="http://schemas.openxmlformats.org/officeDocument/2006/relationships/tags" Target="../tags/tag9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4.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11" name="Titel 10"/>
          <p:cNvSpPr>
            <a:spLocks noGrp="1"/>
          </p:cNvSpPr>
          <p:nvPr>
            <p:ph type="title"/>
            <p:custDataLst>
              <p:tags r:id="rId1"/>
            </p:custDataLst>
          </p:nvPr>
        </p:nvSpPr>
        <p:spPr/>
        <p:txBody>
          <a:bodyPr/>
          <a:lstStyle/>
          <a:p>
            <a:r>
              <a:rPr lang="en-US" smtClean="0"/>
              <a:t>Click to edit Master title style</a:t>
            </a:r>
            <a:endParaRPr lang="de-CH" dirty="0"/>
          </a:p>
        </p:txBody>
      </p:sp>
      <p:sp>
        <p:nvSpPr>
          <p:cNvPr id="16" name="Bildplatzhalter 15"/>
          <p:cNvSpPr>
            <a:spLocks noGrp="1"/>
          </p:cNvSpPr>
          <p:nvPr>
            <p:ph type="pic" sz="quarter" idx="10"/>
          </p:nvPr>
        </p:nvSpPr>
        <p:spPr>
          <a:xfrm>
            <a:off x="250825" y="1268760"/>
            <a:ext cx="8642350" cy="3312367"/>
          </a:xfrm>
        </p:spPr>
        <p:txBody>
          <a:bodyPr/>
          <a:lstStyle/>
          <a:p>
            <a:r>
              <a:rPr lang="en-US" smtClean="0"/>
              <a:t>Click icon to add picture</a:t>
            </a:r>
            <a:endParaRPr lang="de-CH" dirty="0"/>
          </a:p>
        </p:txBody>
      </p:sp>
      <p:sp useBgFill="1">
        <p:nvSpPr>
          <p:cNvPr id="18" name="Rechteck 17"/>
          <p:cNvSpPr/>
          <p:nvPr/>
        </p:nvSpPr>
        <p:spPr>
          <a:xfrm>
            <a:off x="0" y="6453336"/>
            <a:ext cx="9144000" cy="404664"/>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
        <p:nvSpPr>
          <p:cNvPr id="4" name="Textplatzhalter 3"/>
          <p:cNvSpPr>
            <a:spLocks noGrp="1"/>
          </p:cNvSpPr>
          <p:nvPr>
            <p:ph type="body" sz="quarter" idx="11" hasCustomPrompt="1"/>
            <p:custDataLst>
              <p:tags r:id="rId2"/>
            </p:custDataLst>
          </p:nvPr>
        </p:nvSpPr>
        <p:spPr>
          <a:xfrm>
            <a:off x="251519" y="4797152"/>
            <a:ext cx="8641655" cy="1536576"/>
          </a:xfrm>
        </p:spPr>
        <p:txBody>
          <a:bodyPr/>
          <a:lstStyle>
            <a:lvl1pPr>
              <a:defRPr/>
            </a:lvl1pPr>
          </a:lstStyle>
          <a:p>
            <a:pPr lvl="0"/>
            <a:r>
              <a:rPr lang="de-DE" dirty="0" smtClean="0"/>
              <a:t>Kommentar zum Inhalt</a:t>
            </a:r>
            <a:endParaRPr lang="de-CH" dirty="0"/>
          </a:p>
        </p:txBody>
      </p:sp>
    </p:spTree>
    <p:extLst>
      <p:ext uri="{BB962C8B-B14F-4D97-AF65-F5344CB8AC3E}">
        <p14:creationId xmlns:p14="http://schemas.microsoft.com/office/powerpoint/2010/main" val="12844121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Vergleich LGRG">
    <p:spTree>
      <p:nvGrpSpPr>
        <p:cNvPr id="1" name=""/>
        <p:cNvGrpSpPr/>
        <p:nvPr/>
      </p:nvGrpSpPr>
      <p:grpSpPr>
        <a:xfrm>
          <a:off x="0" y="0"/>
          <a:ext cx="0" cy="0"/>
          <a:chOff x="0" y="0"/>
          <a:chExt cx="0" cy="0"/>
        </a:xfrm>
      </p:grpSpPr>
      <p:sp>
        <p:nvSpPr>
          <p:cNvPr id="12" name="Rechteck 11"/>
          <p:cNvSpPr/>
          <p:nvPr/>
        </p:nvSpPr>
        <p:spPr>
          <a:xfrm>
            <a:off x="251520" y="1261664"/>
            <a:ext cx="4248472" cy="5047061"/>
          </a:xfrm>
          <a:prstGeom prst="rect">
            <a:avLst/>
          </a:prstGeom>
          <a:gradFill flip="none" rotWithShape="0">
            <a:gsLst>
              <a:gs pos="0">
                <a:srgbClr val="E2E2E2">
                  <a:lumMod val="70000"/>
                  <a:lumOff val="30000"/>
                </a:srgbClr>
              </a:gs>
              <a:gs pos="60000">
                <a:schemeClr val="bg1">
                  <a:lumMod val="100000"/>
                </a:schemeClr>
              </a:gs>
            </a:gsLst>
            <a:lin ang="16200000" scaled="1"/>
            <a:tileRect/>
          </a:gradFill>
          <a:ln>
            <a:solidFill>
              <a:schemeClr val="bg1">
                <a:lumMod val="85000"/>
              </a:schemeClr>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marL="108000" lvl="0"/>
            <a:endParaRPr lang="de-CH" sz="1600"/>
          </a:p>
        </p:txBody>
      </p:sp>
      <p:sp>
        <p:nvSpPr>
          <p:cNvPr id="13" name="Rechteck 12"/>
          <p:cNvSpPr/>
          <p:nvPr/>
        </p:nvSpPr>
        <p:spPr>
          <a:xfrm>
            <a:off x="4644008" y="1261664"/>
            <a:ext cx="4248472" cy="5047061"/>
          </a:xfrm>
          <a:prstGeom prst="rect">
            <a:avLst/>
          </a:prstGeom>
          <a:gradFill flip="none" rotWithShape="0">
            <a:gsLst>
              <a:gs pos="0">
                <a:srgbClr val="E2E2E2">
                  <a:lumMod val="70000"/>
                  <a:lumOff val="30000"/>
                </a:srgbClr>
              </a:gs>
              <a:gs pos="60000">
                <a:schemeClr val="bg1">
                  <a:lumMod val="100000"/>
                </a:schemeClr>
              </a:gs>
            </a:gsLst>
            <a:lin ang="16200000" scaled="1"/>
            <a:tileRect/>
          </a:gradFill>
          <a:ln>
            <a:solidFill>
              <a:schemeClr val="bg1">
                <a:lumMod val="85000"/>
              </a:schemeClr>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marL="108000" lvl="0"/>
            <a:endParaRPr lang="de-CH" sz="1600"/>
          </a:p>
        </p:txBody>
      </p:sp>
      <p:sp>
        <p:nvSpPr>
          <p:cNvPr id="2" name="Titel 1"/>
          <p:cNvSpPr>
            <a:spLocks noGrp="1"/>
          </p:cNvSpPr>
          <p:nvPr>
            <p:ph type="title"/>
            <p:custDataLst>
              <p:tags r:id="rId1"/>
            </p:custDataLst>
          </p:nvPr>
        </p:nvSpPr>
        <p:spPr/>
        <p:txBody>
          <a:bodyPr/>
          <a:lstStyle>
            <a:lvl1pPr>
              <a:defRPr/>
            </a:lvl1pPr>
          </a:lstStyle>
          <a:p>
            <a:r>
              <a:rPr lang="en-US" smtClean="0"/>
              <a:t>Click to edit Master title style</a:t>
            </a:r>
            <a:endParaRPr lang="de-CH"/>
          </a:p>
        </p:txBody>
      </p:sp>
      <p:sp>
        <p:nvSpPr>
          <p:cNvPr id="4" name="Inhaltsplatzhalter 3"/>
          <p:cNvSpPr>
            <a:spLocks noGrp="1"/>
          </p:cNvSpPr>
          <p:nvPr>
            <p:ph sz="half" idx="2"/>
            <p:custDataLst>
              <p:tags r:id="rId2"/>
            </p:custDataLst>
          </p:nvPr>
        </p:nvSpPr>
        <p:spPr>
          <a:xfrm>
            <a:off x="251520" y="1268413"/>
            <a:ext cx="4248472" cy="5040312"/>
          </a:xfrm>
        </p:spPr>
        <p:txBody>
          <a:bodyPr>
            <a:normAutofit/>
          </a:bodyPr>
          <a:lstStyle>
            <a:lvl1pPr>
              <a:buClr>
                <a:schemeClr val="accent1"/>
              </a:buClr>
              <a:defRPr sz="1800"/>
            </a:lvl1pPr>
            <a:lvl2pPr>
              <a:buClr>
                <a:schemeClr val="accent1"/>
              </a:buClr>
              <a:defRPr sz="1600"/>
            </a:lvl2pPr>
            <a:lvl3pPr>
              <a:buClr>
                <a:schemeClr val="accent1"/>
              </a:buClr>
              <a:defRPr sz="1400"/>
            </a:lvl3pPr>
            <a:lvl4pPr>
              <a:buClr>
                <a:schemeClr val="accent1"/>
              </a:buClr>
              <a:defRPr sz="1200"/>
            </a:lvl4pPr>
            <a:lvl5pPr>
              <a:buClr>
                <a:schemeClr val="accent1"/>
              </a:buCl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6" name="Inhaltsplatzhalter 5"/>
          <p:cNvSpPr>
            <a:spLocks noGrp="1"/>
          </p:cNvSpPr>
          <p:nvPr>
            <p:ph sz="quarter" idx="4"/>
            <p:custDataLst>
              <p:tags r:id="rId3"/>
            </p:custDataLst>
          </p:nvPr>
        </p:nvSpPr>
        <p:spPr>
          <a:xfrm>
            <a:off x="4644008" y="1268413"/>
            <a:ext cx="4248473" cy="5040312"/>
          </a:xfrm>
        </p:spPr>
        <p:txBody>
          <a:bodyPr>
            <a:normAutofit/>
          </a:bodyPr>
          <a:lstStyle>
            <a:lvl1pPr>
              <a:buClr>
                <a:schemeClr val="accent1"/>
              </a:buClr>
              <a:defRPr sz="1800"/>
            </a:lvl1pPr>
            <a:lvl2pPr>
              <a:buClr>
                <a:schemeClr val="accent1"/>
              </a:buClr>
              <a:defRPr sz="1600"/>
            </a:lvl2pPr>
            <a:lvl3pPr>
              <a:buClr>
                <a:schemeClr val="accent1"/>
              </a:buClr>
              <a:defRPr sz="1400"/>
            </a:lvl3pPr>
            <a:lvl4pPr>
              <a:buClr>
                <a:schemeClr val="accent1"/>
              </a:buClr>
              <a:defRPr sz="1200"/>
            </a:lvl4pPr>
            <a:lvl5pPr>
              <a:buClr>
                <a:schemeClr val="accent1"/>
              </a:buCl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5" name="Datumsplatzhalter 4"/>
          <p:cNvSpPr>
            <a:spLocks noGrp="1"/>
          </p:cNvSpPr>
          <p:nvPr>
            <p:ph type="dt" sz="half" idx="10"/>
            <p:custDataLst>
              <p:tags r:id="rId4"/>
            </p:custDataLst>
          </p:nvPr>
        </p:nvSpPr>
        <p:spPr/>
        <p:txBody>
          <a:bodyPr/>
          <a:lstStyle/>
          <a:p>
            <a:fld id="{1A072926-6F5F-425C-AC91-939441FD572A}" type="datetimeFigureOut">
              <a:rPr lang="en-GB" smtClean="0"/>
              <a:t>19/07/2017</a:t>
            </a:fld>
            <a:endParaRPr lang="en-GB" dirty="0"/>
          </a:p>
        </p:txBody>
      </p:sp>
      <p:sp useBgFill="1">
        <p:nvSpPr>
          <p:cNvPr id="8" name="Rechteck 7"/>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7481452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Vergleich LWRG">
    <p:spTree>
      <p:nvGrpSpPr>
        <p:cNvPr id="1" name=""/>
        <p:cNvGrpSpPr/>
        <p:nvPr/>
      </p:nvGrpSpPr>
      <p:grpSpPr>
        <a:xfrm>
          <a:off x="0" y="0"/>
          <a:ext cx="0" cy="0"/>
          <a:chOff x="0" y="0"/>
          <a:chExt cx="0" cy="0"/>
        </a:xfrm>
      </p:grpSpPr>
      <p:sp>
        <p:nvSpPr>
          <p:cNvPr id="13" name="Rechteck 12"/>
          <p:cNvSpPr/>
          <p:nvPr/>
        </p:nvSpPr>
        <p:spPr>
          <a:xfrm>
            <a:off x="4644008" y="1261664"/>
            <a:ext cx="4248472" cy="5047061"/>
          </a:xfrm>
          <a:prstGeom prst="rect">
            <a:avLst/>
          </a:prstGeom>
          <a:gradFill flip="none" rotWithShape="0">
            <a:gsLst>
              <a:gs pos="0">
                <a:srgbClr val="E2E2E2">
                  <a:lumMod val="70000"/>
                  <a:lumOff val="30000"/>
                </a:srgbClr>
              </a:gs>
              <a:gs pos="60000">
                <a:schemeClr val="bg1">
                  <a:lumMod val="100000"/>
                </a:schemeClr>
              </a:gs>
            </a:gsLst>
            <a:lin ang="16200000" scaled="1"/>
            <a:tileRect/>
          </a:gradFill>
          <a:ln>
            <a:solidFill>
              <a:schemeClr val="bg1">
                <a:lumMod val="85000"/>
              </a:schemeClr>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marL="108000" lvl="0"/>
            <a:endParaRPr lang="de-CH" sz="1600"/>
          </a:p>
        </p:txBody>
      </p:sp>
      <p:sp>
        <p:nvSpPr>
          <p:cNvPr id="2" name="Titel 1"/>
          <p:cNvSpPr>
            <a:spLocks noGrp="1"/>
          </p:cNvSpPr>
          <p:nvPr>
            <p:ph type="title"/>
            <p:custDataLst>
              <p:tags r:id="rId1"/>
            </p:custDataLst>
          </p:nvPr>
        </p:nvSpPr>
        <p:spPr/>
        <p:txBody>
          <a:bodyPr/>
          <a:lstStyle>
            <a:lvl1pPr>
              <a:defRPr/>
            </a:lvl1pPr>
          </a:lstStyle>
          <a:p>
            <a:r>
              <a:rPr lang="en-US" smtClean="0"/>
              <a:t>Click to edit Master title style</a:t>
            </a:r>
            <a:endParaRPr lang="de-CH"/>
          </a:p>
        </p:txBody>
      </p:sp>
      <p:sp>
        <p:nvSpPr>
          <p:cNvPr id="4" name="Inhaltsplatzhalter 3"/>
          <p:cNvSpPr>
            <a:spLocks noGrp="1"/>
          </p:cNvSpPr>
          <p:nvPr>
            <p:ph sz="half" idx="2"/>
            <p:custDataLst>
              <p:tags r:id="rId2"/>
            </p:custDataLst>
          </p:nvPr>
        </p:nvSpPr>
        <p:spPr>
          <a:xfrm>
            <a:off x="251520" y="1268413"/>
            <a:ext cx="4248472" cy="5040312"/>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6" name="Inhaltsplatzhalter 5"/>
          <p:cNvSpPr>
            <a:spLocks noGrp="1"/>
          </p:cNvSpPr>
          <p:nvPr>
            <p:ph sz="quarter" idx="4"/>
            <p:custDataLst>
              <p:tags r:id="rId3"/>
            </p:custDataLst>
          </p:nvPr>
        </p:nvSpPr>
        <p:spPr>
          <a:xfrm>
            <a:off x="4644008" y="1268413"/>
            <a:ext cx="4248473" cy="5040312"/>
          </a:xfrm>
        </p:spPr>
        <p:txBody>
          <a:bodyPr>
            <a:normAutofit/>
          </a:bodyPr>
          <a:lstStyle>
            <a:lvl1pPr>
              <a:buClr>
                <a:schemeClr val="accent1"/>
              </a:buClr>
              <a:defRPr sz="1800"/>
            </a:lvl1pPr>
            <a:lvl2pPr>
              <a:buClr>
                <a:schemeClr val="accent1"/>
              </a:buClr>
              <a:defRPr sz="1600"/>
            </a:lvl2pPr>
            <a:lvl3pPr>
              <a:buClr>
                <a:schemeClr val="accent1"/>
              </a:buClr>
              <a:defRPr sz="1400"/>
            </a:lvl3pPr>
            <a:lvl4pPr>
              <a:buClr>
                <a:schemeClr val="accent1"/>
              </a:buClr>
              <a:defRPr sz="1200"/>
            </a:lvl4pPr>
            <a:lvl5pPr>
              <a:buClr>
                <a:schemeClr val="accent1"/>
              </a:buCl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5" name="Datumsplatzhalter 4"/>
          <p:cNvSpPr>
            <a:spLocks noGrp="1"/>
          </p:cNvSpPr>
          <p:nvPr>
            <p:ph type="dt" sz="half" idx="10"/>
            <p:custDataLst>
              <p:tags r:id="rId4"/>
            </p:custDataLst>
          </p:nvPr>
        </p:nvSpPr>
        <p:spPr/>
        <p:txBody>
          <a:bodyPr/>
          <a:lstStyle/>
          <a:p>
            <a:fld id="{1A072926-6F5F-425C-AC91-939441FD572A}" type="datetimeFigureOut">
              <a:rPr lang="en-GB" smtClean="0"/>
              <a:t>19/07/2017</a:t>
            </a:fld>
            <a:endParaRPr lang="en-GB" dirty="0"/>
          </a:p>
        </p:txBody>
      </p:sp>
      <p:sp useBgFill="1">
        <p:nvSpPr>
          <p:cNvPr id="7" name="Rechteck 6"/>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41300006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Vergleich LWRW">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lvl1pPr>
              <a:defRPr/>
            </a:lvl1pPr>
          </a:lstStyle>
          <a:p>
            <a:r>
              <a:rPr lang="en-US" smtClean="0"/>
              <a:t>Click to edit Master title style</a:t>
            </a:r>
            <a:endParaRPr lang="de-CH"/>
          </a:p>
        </p:txBody>
      </p:sp>
      <p:sp>
        <p:nvSpPr>
          <p:cNvPr id="4" name="Inhaltsplatzhalter 3"/>
          <p:cNvSpPr>
            <a:spLocks noGrp="1"/>
          </p:cNvSpPr>
          <p:nvPr>
            <p:ph sz="half" idx="2"/>
            <p:custDataLst>
              <p:tags r:id="rId2"/>
            </p:custDataLst>
          </p:nvPr>
        </p:nvSpPr>
        <p:spPr>
          <a:xfrm>
            <a:off x="251520" y="1268413"/>
            <a:ext cx="4248472" cy="5040312"/>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6" name="Inhaltsplatzhalter 5"/>
          <p:cNvSpPr>
            <a:spLocks noGrp="1"/>
          </p:cNvSpPr>
          <p:nvPr>
            <p:ph sz="quarter" idx="4"/>
            <p:custDataLst>
              <p:tags r:id="rId3"/>
            </p:custDataLst>
          </p:nvPr>
        </p:nvSpPr>
        <p:spPr>
          <a:xfrm>
            <a:off x="4644008" y="1268413"/>
            <a:ext cx="4248473" cy="5040312"/>
          </a:xfrm>
        </p:spPr>
        <p:txBody>
          <a:bodyPr>
            <a:normAutofit/>
          </a:bodyPr>
          <a:lstStyle>
            <a:lvl1pPr>
              <a:buClr>
                <a:schemeClr val="tx2"/>
              </a:buClr>
              <a:defRPr sz="1800"/>
            </a:lvl1pPr>
            <a:lvl2pPr>
              <a:buClr>
                <a:schemeClr val="tx2"/>
              </a:buClr>
              <a:defRPr sz="1600"/>
            </a:lvl2pPr>
            <a:lvl3pPr>
              <a:buClr>
                <a:schemeClr val="tx2"/>
              </a:buClr>
              <a:defRPr sz="1400"/>
            </a:lvl3pPr>
            <a:lvl4pPr>
              <a:buClr>
                <a:schemeClr val="tx2"/>
              </a:buClr>
              <a:defRPr sz="1200"/>
            </a:lvl4pPr>
            <a:lvl5pPr>
              <a:buClr>
                <a:schemeClr val="tx2"/>
              </a:buCl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5" name="Datumsplatzhalter 4"/>
          <p:cNvSpPr>
            <a:spLocks noGrp="1"/>
          </p:cNvSpPr>
          <p:nvPr>
            <p:ph type="dt" sz="half" idx="10"/>
            <p:custDataLst>
              <p:tags r:id="rId4"/>
            </p:custDataLst>
          </p:nvPr>
        </p:nvSpPr>
        <p:spPr/>
        <p:txBody>
          <a:bodyPr/>
          <a:lstStyle/>
          <a:p>
            <a:fld id="{1A072926-6F5F-425C-AC91-939441FD572A}" type="datetimeFigureOut">
              <a:rPr lang="en-GB" smtClean="0"/>
              <a:t>19/07/2017</a:t>
            </a:fld>
            <a:endParaRPr lang="en-GB" dirty="0"/>
          </a:p>
        </p:txBody>
      </p:sp>
      <p:sp useBgFill="1">
        <p:nvSpPr>
          <p:cNvPr id="7" name="Rechteck 6"/>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30037009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Abschnitts-Titelfolie mit Untertitel">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a:xfrm>
            <a:off x="722313" y="4406900"/>
            <a:ext cx="7772400" cy="1362075"/>
          </a:xfrm>
        </p:spPr>
        <p:txBody>
          <a:bodyPr anchor="t">
            <a:normAutofit/>
          </a:bodyPr>
          <a:lstStyle>
            <a:lvl1pPr algn="l">
              <a:defRPr sz="2400" b="0" cap="none" baseline="0"/>
            </a:lvl1pPr>
          </a:lstStyle>
          <a:p>
            <a:r>
              <a:rPr lang="en-US" smtClean="0"/>
              <a:t>Click to edit Master title style</a:t>
            </a:r>
            <a:endParaRPr lang="de-CH" dirty="0"/>
          </a:p>
        </p:txBody>
      </p:sp>
      <p:sp>
        <p:nvSpPr>
          <p:cNvPr id="3" name="Textplatzhalt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accent2">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umsplatzhalter 4"/>
          <p:cNvSpPr>
            <a:spLocks noGrp="1"/>
          </p:cNvSpPr>
          <p:nvPr>
            <p:ph type="dt" sz="half" idx="10"/>
            <p:custDataLst>
              <p:tags r:id="rId3"/>
            </p:custDataLst>
          </p:nvPr>
        </p:nvSpPr>
        <p:spPr/>
        <p:txBody>
          <a:bodyPr/>
          <a:lstStyle/>
          <a:p>
            <a:fld id="{1A072926-6F5F-425C-AC91-939441FD572A}" type="datetimeFigureOut">
              <a:rPr lang="en-GB" smtClean="0"/>
              <a:t>19/07/2017</a:t>
            </a:fld>
            <a:endParaRPr lang="en-GB" dirty="0"/>
          </a:p>
        </p:txBody>
      </p:sp>
      <p:sp useBgFill="1">
        <p:nvSpPr>
          <p:cNvPr id="6" name="Rechteck 5"/>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9052114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Teiler mit Überschriften">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p>
            <a:r>
              <a:rPr lang="en-US" smtClean="0"/>
              <a:t>Click to edit Master title style</a:t>
            </a:r>
            <a:endParaRPr lang="de-CH" dirty="0"/>
          </a:p>
        </p:txBody>
      </p:sp>
      <p:sp>
        <p:nvSpPr>
          <p:cNvPr id="8" name="Bildplatzhalter 7"/>
          <p:cNvSpPr>
            <a:spLocks noGrp="1"/>
          </p:cNvSpPr>
          <p:nvPr>
            <p:ph type="pic" sz="quarter" idx="11"/>
          </p:nvPr>
        </p:nvSpPr>
        <p:spPr>
          <a:xfrm>
            <a:off x="6443664" y="1268760"/>
            <a:ext cx="2449512" cy="1471094"/>
          </a:xfrm>
        </p:spPr>
        <p:txBody>
          <a:bodyPr/>
          <a:lstStyle/>
          <a:p>
            <a:r>
              <a:rPr lang="en-US" smtClean="0"/>
              <a:t>Click icon to add picture</a:t>
            </a:r>
            <a:endParaRPr lang="de-CH"/>
          </a:p>
        </p:txBody>
      </p:sp>
      <p:cxnSp>
        <p:nvCxnSpPr>
          <p:cNvPr id="10" name="Gerade Verbindung 9"/>
          <p:cNvCxnSpPr/>
          <p:nvPr/>
        </p:nvCxnSpPr>
        <p:spPr>
          <a:xfrm>
            <a:off x="250825" y="2908510"/>
            <a:ext cx="86423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Inhaltsplatzhalter 3"/>
          <p:cNvSpPr>
            <a:spLocks noGrp="1"/>
          </p:cNvSpPr>
          <p:nvPr>
            <p:ph sz="quarter" idx="12"/>
            <p:custDataLst>
              <p:tags r:id="rId2"/>
            </p:custDataLst>
          </p:nvPr>
        </p:nvSpPr>
        <p:spPr>
          <a:xfrm>
            <a:off x="252007" y="1268760"/>
            <a:ext cx="6048781" cy="417535"/>
          </a:xfrm>
        </p:spPr>
        <p:txBody>
          <a:bodyPr>
            <a:normAutofit/>
          </a:bodyPr>
          <a:lstStyle>
            <a:lvl1pPr marL="0" indent="0">
              <a:buNone/>
              <a:defRPr sz="2000">
                <a:solidFill>
                  <a:schemeClr val="accent2">
                    <a:lumMod val="60000"/>
                    <a:lumOff val="40000"/>
                  </a:schemeClr>
                </a:solidFill>
              </a:defRPr>
            </a:lvl1pPr>
          </a:lstStyle>
          <a:p>
            <a:pPr lvl="0"/>
            <a:r>
              <a:rPr lang="en-US" smtClean="0"/>
              <a:t>Click to edit Master text styles</a:t>
            </a:r>
          </a:p>
        </p:txBody>
      </p:sp>
      <p:sp>
        <p:nvSpPr>
          <p:cNvPr id="19" name="Bildplatzhalter 7"/>
          <p:cNvSpPr>
            <a:spLocks noGrp="1"/>
          </p:cNvSpPr>
          <p:nvPr>
            <p:ph type="pic" sz="quarter" idx="14"/>
          </p:nvPr>
        </p:nvSpPr>
        <p:spPr>
          <a:xfrm>
            <a:off x="6443664" y="3077167"/>
            <a:ext cx="2449512" cy="1471094"/>
          </a:xfrm>
        </p:spPr>
        <p:txBody>
          <a:bodyPr/>
          <a:lstStyle/>
          <a:p>
            <a:r>
              <a:rPr lang="en-US" smtClean="0"/>
              <a:t>Click icon to add picture</a:t>
            </a:r>
            <a:endParaRPr lang="de-CH"/>
          </a:p>
        </p:txBody>
      </p:sp>
      <p:cxnSp>
        <p:nvCxnSpPr>
          <p:cNvPr id="20" name="Gerade Verbindung 19"/>
          <p:cNvCxnSpPr/>
          <p:nvPr/>
        </p:nvCxnSpPr>
        <p:spPr>
          <a:xfrm>
            <a:off x="250825" y="4692946"/>
            <a:ext cx="864235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Inhaltsplatzhalter 3"/>
          <p:cNvSpPr>
            <a:spLocks noGrp="1"/>
          </p:cNvSpPr>
          <p:nvPr>
            <p:ph sz="quarter" idx="15"/>
            <p:custDataLst>
              <p:tags r:id="rId3"/>
            </p:custDataLst>
          </p:nvPr>
        </p:nvSpPr>
        <p:spPr>
          <a:xfrm>
            <a:off x="252007" y="3077167"/>
            <a:ext cx="6048781" cy="417535"/>
          </a:xfrm>
        </p:spPr>
        <p:txBody>
          <a:bodyPr>
            <a:normAutofit/>
          </a:bodyPr>
          <a:lstStyle>
            <a:lvl1pPr marL="0" indent="0">
              <a:buNone/>
              <a:defRPr sz="2000">
                <a:solidFill>
                  <a:schemeClr val="accent2">
                    <a:lumMod val="60000"/>
                    <a:lumOff val="40000"/>
                  </a:schemeClr>
                </a:solidFill>
              </a:defRPr>
            </a:lvl1pPr>
          </a:lstStyle>
          <a:p>
            <a:pPr lvl="0"/>
            <a:r>
              <a:rPr lang="en-US" smtClean="0"/>
              <a:t>Click to edit Master text styles</a:t>
            </a:r>
          </a:p>
        </p:txBody>
      </p:sp>
      <p:sp>
        <p:nvSpPr>
          <p:cNvPr id="23" name="Bildplatzhalter 7"/>
          <p:cNvSpPr>
            <a:spLocks noGrp="1"/>
          </p:cNvSpPr>
          <p:nvPr>
            <p:ph type="pic" sz="quarter" idx="17"/>
          </p:nvPr>
        </p:nvSpPr>
        <p:spPr>
          <a:xfrm>
            <a:off x="6443664" y="4837631"/>
            <a:ext cx="2449512" cy="1471094"/>
          </a:xfrm>
        </p:spPr>
        <p:txBody>
          <a:bodyPr/>
          <a:lstStyle/>
          <a:p>
            <a:r>
              <a:rPr lang="en-US" smtClean="0"/>
              <a:t>Click icon to add picture</a:t>
            </a:r>
            <a:endParaRPr lang="de-CH"/>
          </a:p>
        </p:txBody>
      </p:sp>
      <p:sp>
        <p:nvSpPr>
          <p:cNvPr id="25" name="Inhaltsplatzhalter 3"/>
          <p:cNvSpPr>
            <a:spLocks noGrp="1"/>
          </p:cNvSpPr>
          <p:nvPr>
            <p:ph sz="quarter" idx="18"/>
            <p:custDataLst>
              <p:tags r:id="rId4"/>
            </p:custDataLst>
          </p:nvPr>
        </p:nvSpPr>
        <p:spPr>
          <a:xfrm>
            <a:off x="252007" y="4837631"/>
            <a:ext cx="6048781" cy="417535"/>
          </a:xfrm>
        </p:spPr>
        <p:txBody>
          <a:bodyPr>
            <a:normAutofit/>
          </a:bodyPr>
          <a:lstStyle>
            <a:lvl1pPr marL="0" indent="0">
              <a:buNone/>
              <a:defRPr sz="2000">
                <a:solidFill>
                  <a:schemeClr val="accent2">
                    <a:lumMod val="60000"/>
                    <a:lumOff val="40000"/>
                  </a:schemeClr>
                </a:solidFill>
              </a:defRPr>
            </a:lvl1pPr>
          </a:lstStyle>
          <a:p>
            <a:pPr lvl="0"/>
            <a:r>
              <a:rPr lang="en-US" smtClean="0"/>
              <a:t>Click to edit Master text styles</a:t>
            </a:r>
          </a:p>
        </p:txBody>
      </p:sp>
      <p:sp>
        <p:nvSpPr>
          <p:cNvPr id="7" name="Textplatzhalter 6"/>
          <p:cNvSpPr>
            <a:spLocks noGrp="1"/>
          </p:cNvSpPr>
          <p:nvPr>
            <p:ph type="body" sz="quarter" idx="20"/>
            <p:custDataLst>
              <p:tags r:id="rId5"/>
            </p:custDataLst>
          </p:nvPr>
        </p:nvSpPr>
        <p:spPr>
          <a:xfrm>
            <a:off x="250825" y="1685925"/>
            <a:ext cx="6059488" cy="105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17" name="Textplatzhalter 6"/>
          <p:cNvSpPr>
            <a:spLocks noGrp="1"/>
          </p:cNvSpPr>
          <p:nvPr>
            <p:ph type="body" sz="quarter" idx="21"/>
            <p:custDataLst>
              <p:tags r:id="rId6"/>
            </p:custDataLst>
          </p:nvPr>
        </p:nvSpPr>
        <p:spPr>
          <a:xfrm>
            <a:off x="250825" y="3516395"/>
            <a:ext cx="6059488" cy="105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24" name="Textplatzhalter 6"/>
          <p:cNvSpPr>
            <a:spLocks noGrp="1"/>
          </p:cNvSpPr>
          <p:nvPr>
            <p:ph type="body" sz="quarter" idx="22"/>
            <p:custDataLst>
              <p:tags r:id="rId7"/>
            </p:custDataLst>
          </p:nvPr>
        </p:nvSpPr>
        <p:spPr>
          <a:xfrm>
            <a:off x="250825" y="5263753"/>
            <a:ext cx="6059488" cy="105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Datumsplatzhalter 4"/>
          <p:cNvSpPr>
            <a:spLocks noGrp="1"/>
          </p:cNvSpPr>
          <p:nvPr>
            <p:ph type="dt" sz="half" idx="23"/>
            <p:custDataLst>
              <p:tags r:id="rId8"/>
            </p:custDataLst>
          </p:nvPr>
        </p:nvSpPr>
        <p:spPr/>
        <p:txBody>
          <a:bodyPr/>
          <a:lstStyle/>
          <a:p>
            <a:fld id="{1A072926-6F5F-425C-AC91-939441FD572A}" type="datetimeFigureOut">
              <a:rPr lang="en-GB" smtClean="0"/>
              <a:t>19/07/2017</a:t>
            </a:fld>
            <a:endParaRPr lang="en-GB" dirty="0"/>
          </a:p>
        </p:txBody>
      </p:sp>
      <p:sp useBgFill="1">
        <p:nvSpPr>
          <p:cNvPr id="15" name="Rechteck 14"/>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31515731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Teiler">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p>
            <a:r>
              <a:rPr lang="en-US" smtClean="0"/>
              <a:t>Click to edit Master title style</a:t>
            </a:r>
            <a:endParaRPr lang="de-CH"/>
          </a:p>
        </p:txBody>
      </p:sp>
      <p:sp>
        <p:nvSpPr>
          <p:cNvPr id="8" name="Bildplatzhalter 7"/>
          <p:cNvSpPr>
            <a:spLocks noGrp="1"/>
          </p:cNvSpPr>
          <p:nvPr>
            <p:ph type="pic" sz="quarter" idx="11"/>
          </p:nvPr>
        </p:nvSpPr>
        <p:spPr>
          <a:xfrm>
            <a:off x="6443664" y="1268760"/>
            <a:ext cx="2449512" cy="1471094"/>
          </a:xfrm>
        </p:spPr>
        <p:txBody>
          <a:bodyPr/>
          <a:lstStyle/>
          <a:p>
            <a:r>
              <a:rPr lang="en-US" smtClean="0"/>
              <a:t>Click icon to add picture</a:t>
            </a:r>
            <a:endParaRPr lang="de-CH"/>
          </a:p>
        </p:txBody>
      </p:sp>
      <p:cxnSp>
        <p:nvCxnSpPr>
          <p:cNvPr id="10" name="Gerade Verbindung 9"/>
          <p:cNvCxnSpPr/>
          <p:nvPr/>
        </p:nvCxnSpPr>
        <p:spPr>
          <a:xfrm>
            <a:off x="250825" y="2908511"/>
            <a:ext cx="864235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Bildplatzhalter 7"/>
          <p:cNvSpPr>
            <a:spLocks noGrp="1"/>
          </p:cNvSpPr>
          <p:nvPr>
            <p:ph type="pic" sz="quarter" idx="14"/>
          </p:nvPr>
        </p:nvSpPr>
        <p:spPr>
          <a:xfrm>
            <a:off x="6443664" y="3077167"/>
            <a:ext cx="2449512" cy="1471094"/>
          </a:xfrm>
        </p:spPr>
        <p:txBody>
          <a:bodyPr/>
          <a:lstStyle/>
          <a:p>
            <a:r>
              <a:rPr lang="en-US" smtClean="0"/>
              <a:t>Click icon to add picture</a:t>
            </a:r>
            <a:endParaRPr lang="de-CH"/>
          </a:p>
        </p:txBody>
      </p:sp>
      <p:cxnSp>
        <p:nvCxnSpPr>
          <p:cNvPr id="20" name="Gerade Verbindung 19"/>
          <p:cNvCxnSpPr/>
          <p:nvPr/>
        </p:nvCxnSpPr>
        <p:spPr>
          <a:xfrm>
            <a:off x="250825" y="4692947"/>
            <a:ext cx="8642351"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Bildplatzhalter 7"/>
          <p:cNvSpPr>
            <a:spLocks noGrp="1"/>
          </p:cNvSpPr>
          <p:nvPr>
            <p:ph type="pic" sz="quarter" idx="17"/>
          </p:nvPr>
        </p:nvSpPr>
        <p:spPr>
          <a:xfrm>
            <a:off x="6443664" y="4837631"/>
            <a:ext cx="2449512" cy="1471094"/>
          </a:xfrm>
        </p:spPr>
        <p:txBody>
          <a:bodyPr/>
          <a:lstStyle/>
          <a:p>
            <a:r>
              <a:rPr lang="en-US" smtClean="0"/>
              <a:t>Click icon to add picture</a:t>
            </a:r>
            <a:endParaRPr lang="de-CH"/>
          </a:p>
        </p:txBody>
      </p:sp>
      <p:sp>
        <p:nvSpPr>
          <p:cNvPr id="5" name="Textplatzhalter 4"/>
          <p:cNvSpPr>
            <a:spLocks noGrp="1"/>
          </p:cNvSpPr>
          <p:nvPr>
            <p:ph type="body" sz="quarter" idx="19"/>
            <p:custDataLst>
              <p:tags r:id="rId2"/>
            </p:custDataLst>
          </p:nvPr>
        </p:nvSpPr>
        <p:spPr>
          <a:xfrm>
            <a:off x="250825" y="1268413"/>
            <a:ext cx="6049963" cy="1471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15" name="Textplatzhalter 4"/>
          <p:cNvSpPr>
            <a:spLocks noGrp="1"/>
          </p:cNvSpPr>
          <p:nvPr>
            <p:ph type="body" sz="quarter" idx="20"/>
            <p:custDataLst>
              <p:tags r:id="rId3"/>
            </p:custDataLst>
          </p:nvPr>
        </p:nvSpPr>
        <p:spPr>
          <a:xfrm>
            <a:off x="250825" y="3076649"/>
            <a:ext cx="6049963" cy="1471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16" name="Textplatzhalter 4"/>
          <p:cNvSpPr>
            <a:spLocks noGrp="1"/>
          </p:cNvSpPr>
          <p:nvPr>
            <p:ph type="body" sz="quarter" idx="21"/>
            <p:custDataLst>
              <p:tags r:id="rId4"/>
            </p:custDataLst>
          </p:nvPr>
        </p:nvSpPr>
        <p:spPr>
          <a:xfrm>
            <a:off x="250825" y="4837113"/>
            <a:ext cx="6049963" cy="1471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umsplatzhalter 3"/>
          <p:cNvSpPr>
            <a:spLocks noGrp="1"/>
          </p:cNvSpPr>
          <p:nvPr>
            <p:ph type="dt" sz="half" idx="22"/>
            <p:custDataLst>
              <p:tags r:id="rId5"/>
            </p:custDataLst>
          </p:nvPr>
        </p:nvSpPr>
        <p:spPr/>
        <p:txBody>
          <a:bodyPr/>
          <a:lstStyle/>
          <a:p>
            <a:fld id="{1A072926-6F5F-425C-AC91-939441FD572A}" type="datetimeFigureOut">
              <a:rPr lang="en-GB" smtClean="0"/>
              <a:t>19/07/2017</a:t>
            </a:fld>
            <a:endParaRPr lang="en-GB" dirty="0"/>
          </a:p>
        </p:txBody>
      </p:sp>
      <p:sp useBgFill="1">
        <p:nvSpPr>
          <p:cNvPr id="12" name="Rechteck 11"/>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6787915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ersonen mit Fotos">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p>
            <a:r>
              <a:rPr lang="en-US" smtClean="0"/>
              <a:t>Click to edit Master title style</a:t>
            </a:r>
            <a:endParaRPr lang="de-CH"/>
          </a:p>
        </p:txBody>
      </p:sp>
      <p:sp>
        <p:nvSpPr>
          <p:cNvPr id="4" name="Textplatzhalter 5"/>
          <p:cNvSpPr>
            <a:spLocks noGrp="1"/>
          </p:cNvSpPr>
          <p:nvPr>
            <p:ph type="body" sz="quarter" idx="11" hasCustomPrompt="1"/>
            <p:custDataLst>
              <p:tags r:id="rId2"/>
            </p:custDataLst>
          </p:nvPr>
        </p:nvSpPr>
        <p:spPr>
          <a:xfrm>
            <a:off x="1753344" y="1556792"/>
            <a:ext cx="7139831" cy="374553"/>
          </a:xfrm>
        </p:spPr>
        <p:txBody>
          <a:bodyPr>
            <a:normAutofit/>
          </a:bodyPr>
          <a:lstStyle>
            <a:lvl1pPr marL="0" indent="0">
              <a:buNone/>
              <a:defRPr sz="1400"/>
            </a:lvl1pPr>
          </a:lstStyle>
          <a:p>
            <a:pPr lvl="0"/>
            <a:r>
              <a:rPr lang="de-CH" dirty="0" smtClean="0"/>
              <a:t>Titel</a:t>
            </a:r>
            <a:endParaRPr lang="de-CH" dirty="0"/>
          </a:p>
        </p:txBody>
      </p:sp>
      <p:cxnSp>
        <p:nvCxnSpPr>
          <p:cNvPr id="6" name="Gerade Verbindung 5"/>
          <p:cNvCxnSpPr/>
          <p:nvPr/>
        </p:nvCxnSpPr>
        <p:spPr>
          <a:xfrm>
            <a:off x="250825" y="3433122"/>
            <a:ext cx="864235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Inhaltsplatzhalter 3"/>
          <p:cNvSpPr>
            <a:spLocks noGrp="1"/>
          </p:cNvSpPr>
          <p:nvPr>
            <p:ph sz="quarter" idx="13" hasCustomPrompt="1"/>
            <p:custDataLst>
              <p:tags r:id="rId3"/>
            </p:custDataLst>
          </p:nvPr>
        </p:nvSpPr>
        <p:spPr>
          <a:xfrm>
            <a:off x="1753831" y="1268760"/>
            <a:ext cx="7139344" cy="417535"/>
          </a:xfrm>
        </p:spPr>
        <p:txBody>
          <a:bodyPr>
            <a:normAutofit/>
          </a:bodyPr>
          <a:lstStyle>
            <a:lvl1pPr marL="0" indent="0">
              <a:buNone/>
              <a:defRPr sz="2000">
                <a:solidFill>
                  <a:schemeClr val="accent2">
                    <a:lumMod val="60000"/>
                    <a:lumOff val="40000"/>
                  </a:schemeClr>
                </a:solidFill>
              </a:defRPr>
            </a:lvl1pPr>
          </a:lstStyle>
          <a:p>
            <a:pPr lvl="0"/>
            <a:r>
              <a:rPr lang="de-CH" dirty="0" smtClean="0"/>
              <a:t>Name</a:t>
            </a:r>
            <a:endParaRPr lang="de-CH" dirty="0"/>
          </a:p>
        </p:txBody>
      </p:sp>
      <p:sp>
        <p:nvSpPr>
          <p:cNvPr id="10" name="Textplatzhalter 9"/>
          <p:cNvSpPr>
            <a:spLocks noGrp="1"/>
          </p:cNvSpPr>
          <p:nvPr>
            <p:ph type="body" sz="quarter" idx="14" hasCustomPrompt="1"/>
            <p:custDataLst>
              <p:tags r:id="rId4"/>
            </p:custDataLst>
          </p:nvPr>
        </p:nvSpPr>
        <p:spPr>
          <a:xfrm>
            <a:off x="1752649" y="2136581"/>
            <a:ext cx="3033107" cy="1080517"/>
          </a:xfrm>
        </p:spPr>
        <p:txBody>
          <a:bodyPr>
            <a:normAutofit/>
          </a:bodyPr>
          <a:lstStyle>
            <a:lvl1pPr marL="0" indent="0">
              <a:spcBef>
                <a:spcPts val="336"/>
              </a:spcBef>
              <a:buNone/>
              <a:defRPr sz="1400" baseline="0"/>
            </a:lvl1pPr>
          </a:lstStyle>
          <a:p>
            <a:pPr lvl="0"/>
            <a:r>
              <a:rPr lang="de-CH" dirty="0" smtClean="0"/>
              <a:t>Anschrift Unternehmen</a:t>
            </a:r>
            <a:endParaRPr lang="de-CH" dirty="0"/>
          </a:p>
        </p:txBody>
      </p:sp>
      <p:sp>
        <p:nvSpPr>
          <p:cNvPr id="12" name="Textplatzhalter 9"/>
          <p:cNvSpPr>
            <a:spLocks noGrp="1"/>
          </p:cNvSpPr>
          <p:nvPr>
            <p:ph type="body" sz="quarter" idx="16" hasCustomPrompt="1"/>
            <p:custDataLst>
              <p:tags r:id="rId5"/>
            </p:custDataLst>
          </p:nvPr>
        </p:nvSpPr>
        <p:spPr>
          <a:xfrm>
            <a:off x="5004048" y="2132856"/>
            <a:ext cx="3889127" cy="1080517"/>
          </a:xfrm>
        </p:spPr>
        <p:txBody>
          <a:bodyPr>
            <a:normAutofit/>
          </a:bodyPr>
          <a:lstStyle>
            <a:lvl1pPr marL="0" indent="0">
              <a:spcBef>
                <a:spcPts val="336"/>
              </a:spcBef>
              <a:buNone/>
              <a:tabLst>
                <a:tab pos="808038" algn="l"/>
              </a:tabLst>
              <a:defRPr sz="1400" baseline="0"/>
            </a:lvl1pPr>
          </a:lstStyle>
          <a:p>
            <a:pPr lvl="0"/>
            <a:r>
              <a:rPr lang="de-CH" dirty="0" err="1" smtClean="0"/>
              <a:t>Direct</a:t>
            </a:r>
            <a:r>
              <a:rPr lang="de-CH" dirty="0" smtClean="0"/>
              <a:t/>
            </a:r>
            <a:br>
              <a:rPr lang="de-CH" dirty="0" smtClean="0"/>
            </a:br>
            <a:r>
              <a:rPr lang="de-CH" dirty="0" smtClean="0"/>
              <a:t>Mobile</a:t>
            </a:r>
            <a:br>
              <a:rPr lang="de-CH" dirty="0" smtClean="0"/>
            </a:br>
            <a:r>
              <a:rPr lang="de-CH" dirty="0" smtClean="0"/>
              <a:t>Fax</a:t>
            </a:r>
            <a:br>
              <a:rPr lang="de-CH" dirty="0" smtClean="0"/>
            </a:br>
            <a:r>
              <a:rPr lang="de-CH" dirty="0" smtClean="0"/>
              <a:t>Mail</a:t>
            </a:r>
            <a:endParaRPr lang="de-CH" dirty="0"/>
          </a:p>
        </p:txBody>
      </p:sp>
      <p:sp>
        <p:nvSpPr>
          <p:cNvPr id="9" name="Textplatzhalter 5"/>
          <p:cNvSpPr>
            <a:spLocks noGrp="1"/>
          </p:cNvSpPr>
          <p:nvPr>
            <p:ph type="body" sz="quarter" idx="17" hasCustomPrompt="1"/>
            <p:custDataLst>
              <p:tags r:id="rId6"/>
            </p:custDataLst>
          </p:nvPr>
        </p:nvSpPr>
        <p:spPr>
          <a:xfrm>
            <a:off x="1753344" y="4072950"/>
            <a:ext cx="7139831" cy="374553"/>
          </a:xfrm>
        </p:spPr>
        <p:txBody>
          <a:bodyPr>
            <a:normAutofit/>
          </a:bodyPr>
          <a:lstStyle>
            <a:lvl1pPr marL="0" indent="0">
              <a:buNone/>
              <a:defRPr sz="1400"/>
            </a:lvl1pPr>
          </a:lstStyle>
          <a:p>
            <a:pPr lvl="0"/>
            <a:r>
              <a:rPr lang="de-CH" dirty="0" smtClean="0"/>
              <a:t>Titel</a:t>
            </a:r>
            <a:endParaRPr lang="de-CH" dirty="0"/>
          </a:p>
        </p:txBody>
      </p:sp>
      <p:sp>
        <p:nvSpPr>
          <p:cNvPr id="13" name="Inhaltsplatzhalter 3"/>
          <p:cNvSpPr>
            <a:spLocks noGrp="1"/>
          </p:cNvSpPr>
          <p:nvPr>
            <p:ph sz="quarter" idx="18" hasCustomPrompt="1"/>
            <p:custDataLst>
              <p:tags r:id="rId7"/>
            </p:custDataLst>
          </p:nvPr>
        </p:nvSpPr>
        <p:spPr>
          <a:xfrm>
            <a:off x="1753832" y="3784918"/>
            <a:ext cx="7139344" cy="417535"/>
          </a:xfrm>
        </p:spPr>
        <p:txBody>
          <a:bodyPr>
            <a:normAutofit/>
          </a:bodyPr>
          <a:lstStyle>
            <a:lvl1pPr marL="0" indent="0">
              <a:buNone/>
              <a:defRPr sz="2000">
                <a:solidFill>
                  <a:schemeClr val="accent2">
                    <a:lumMod val="60000"/>
                    <a:lumOff val="40000"/>
                  </a:schemeClr>
                </a:solidFill>
              </a:defRPr>
            </a:lvl1pPr>
          </a:lstStyle>
          <a:p>
            <a:pPr lvl="0"/>
            <a:r>
              <a:rPr lang="de-CH" dirty="0" smtClean="0"/>
              <a:t>Name</a:t>
            </a:r>
            <a:endParaRPr lang="de-CH" dirty="0"/>
          </a:p>
        </p:txBody>
      </p:sp>
      <p:sp>
        <p:nvSpPr>
          <p:cNvPr id="14" name="Textplatzhalter 9"/>
          <p:cNvSpPr>
            <a:spLocks noGrp="1"/>
          </p:cNvSpPr>
          <p:nvPr>
            <p:ph type="body" sz="quarter" idx="19" hasCustomPrompt="1"/>
            <p:custDataLst>
              <p:tags r:id="rId8"/>
            </p:custDataLst>
          </p:nvPr>
        </p:nvSpPr>
        <p:spPr>
          <a:xfrm>
            <a:off x="1752649" y="4652739"/>
            <a:ext cx="3033107" cy="1080517"/>
          </a:xfrm>
        </p:spPr>
        <p:txBody>
          <a:bodyPr>
            <a:normAutofit/>
          </a:bodyPr>
          <a:lstStyle>
            <a:lvl1pPr marL="0" indent="0">
              <a:spcBef>
                <a:spcPts val="336"/>
              </a:spcBef>
              <a:buNone/>
              <a:defRPr sz="1400" baseline="0"/>
            </a:lvl1pPr>
          </a:lstStyle>
          <a:p>
            <a:pPr lvl="0"/>
            <a:r>
              <a:rPr lang="de-CH" dirty="0" smtClean="0"/>
              <a:t>Anschrift Unternehmen</a:t>
            </a:r>
            <a:endParaRPr lang="de-CH" dirty="0"/>
          </a:p>
        </p:txBody>
      </p:sp>
      <p:sp>
        <p:nvSpPr>
          <p:cNvPr id="15" name="Textplatzhalter 9"/>
          <p:cNvSpPr>
            <a:spLocks noGrp="1"/>
          </p:cNvSpPr>
          <p:nvPr>
            <p:ph type="body" sz="quarter" idx="20" hasCustomPrompt="1"/>
            <p:custDataLst>
              <p:tags r:id="rId9"/>
            </p:custDataLst>
          </p:nvPr>
        </p:nvSpPr>
        <p:spPr>
          <a:xfrm>
            <a:off x="5004048" y="4649014"/>
            <a:ext cx="3889127" cy="1080517"/>
          </a:xfrm>
        </p:spPr>
        <p:txBody>
          <a:bodyPr>
            <a:normAutofit/>
          </a:bodyPr>
          <a:lstStyle>
            <a:lvl1pPr marL="0" indent="0">
              <a:spcBef>
                <a:spcPts val="336"/>
              </a:spcBef>
              <a:buNone/>
              <a:tabLst>
                <a:tab pos="808038" algn="l"/>
              </a:tabLst>
              <a:defRPr sz="1400" baseline="0"/>
            </a:lvl1pPr>
          </a:lstStyle>
          <a:p>
            <a:pPr lvl="0"/>
            <a:r>
              <a:rPr lang="de-CH" dirty="0" err="1" smtClean="0"/>
              <a:t>Direct</a:t>
            </a:r>
            <a:r>
              <a:rPr lang="de-CH" dirty="0" smtClean="0"/>
              <a:t/>
            </a:r>
            <a:br>
              <a:rPr lang="de-CH" dirty="0" smtClean="0"/>
            </a:br>
            <a:r>
              <a:rPr lang="de-CH" dirty="0" smtClean="0"/>
              <a:t>Mobile</a:t>
            </a:r>
            <a:br>
              <a:rPr lang="de-CH" dirty="0" smtClean="0"/>
            </a:br>
            <a:r>
              <a:rPr lang="de-CH" dirty="0" smtClean="0"/>
              <a:t>Fax</a:t>
            </a:r>
            <a:br>
              <a:rPr lang="de-CH" dirty="0" smtClean="0"/>
            </a:br>
            <a:r>
              <a:rPr lang="de-CH" dirty="0" smtClean="0"/>
              <a:t>Mail</a:t>
            </a:r>
            <a:endParaRPr lang="de-CH" dirty="0"/>
          </a:p>
        </p:txBody>
      </p:sp>
      <p:sp>
        <p:nvSpPr>
          <p:cNvPr id="5" name="Bildplatzhalter 4"/>
          <p:cNvSpPr>
            <a:spLocks noGrp="1"/>
          </p:cNvSpPr>
          <p:nvPr>
            <p:ph type="pic" sz="quarter" idx="21" hasCustomPrompt="1"/>
          </p:nvPr>
        </p:nvSpPr>
        <p:spPr>
          <a:xfrm>
            <a:off x="250825" y="1390650"/>
            <a:ext cx="1285875" cy="1708150"/>
          </a:xfrm>
        </p:spPr>
        <p:txBody>
          <a:bodyPr/>
          <a:lstStyle>
            <a:lvl1pPr marL="0" indent="0">
              <a:buNone/>
              <a:defRPr/>
            </a:lvl1pPr>
          </a:lstStyle>
          <a:p>
            <a:r>
              <a:rPr lang="de-CH" dirty="0" smtClean="0"/>
              <a:t>Passfoto</a:t>
            </a:r>
            <a:endParaRPr lang="de-CH" dirty="0"/>
          </a:p>
        </p:txBody>
      </p:sp>
      <p:sp>
        <p:nvSpPr>
          <p:cNvPr id="17" name="Bildplatzhalter 4"/>
          <p:cNvSpPr>
            <a:spLocks noGrp="1"/>
          </p:cNvSpPr>
          <p:nvPr>
            <p:ph type="pic" sz="quarter" idx="22" hasCustomPrompt="1"/>
          </p:nvPr>
        </p:nvSpPr>
        <p:spPr>
          <a:xfrm>
            <a:off x="250825" y="3919600"/>
            <a:ext cx="1285875" cy="1708150"/>
          </a:xfrm>
        </p:spPr>
        <p:txBody>
          <a:bodyPr/>
          <a:lstStyle>
            <a:lvl1pPr marL="0" indent="0">
              <a:buNone/>
              <a:defRPr/>
            </a:lvl1pPr>
          </a:lstStyle>
          <a:p>
            <a:r>
              <a:rPr lang="de-CH" dirty="0" smtClean="0"/>
              <a:t>Passfoto</a:t>
            </a:r>
            <a:endParaRPr lang="de-CH" dirty="0"/>
          </a:p>
        </p:txBody>
      </p:sp>
      <p:sp>
        <p:nvSpPr>
          <p:cNvPr id="3" name="Datumsplatzhalter 2"/>
          <p:cNvSpPr>
            <a:spLocks noGrp="1"/>
          </p:cNvSpPr>
          <p:nvPr>
            <p:ph type="dt" sz="half" idx="23"/>
            <p:custDataLst>
              <p:tags r:id="rId10"/>
            </p:custDataLst>
          </p:nvPr>
        </p:nvSpPr>
        <p:spPr/>
        <p:txBody>
          <a:bodyPr/>
          <a:lstStyle/>
          <a:p>
            <a:fld id="{1A072926-6F5F-425C-AC91-939441FD572A}" type="datetimeFigureOut">
              <a:rPr lang="en-GB" smtClean="0"/>
              <a:t>19/07/2017</a:t>
            </a:fld>
            <a:endParaRPr lang="en-GB" dirty="0"/>
          </a:p>
        </p:txBody>
      </p:sp>
      <p:sp useBgFill="1">
        <p:nvSpPr>
          <p:cNvPr id="16" name="Rechteck 15"/>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5972617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erson mit Foto">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p>
            <a:r>
              <a:rPr lang="en-US" smtClean="0"/>
              <a:t>Click to edit Master title style</a:t>
            </a:r>
            <a:endParaRPr lang="de-CH"/>
          </a:p>
        </p:txBody>
      </p:sp>
      <p:sp>
        <p:nvSpPr>
          <p:cNvPr id="4" name="Textplatzhalter 5"/>
          <p:cNvSpPr>
            <a:spLocks noGrp="1"/>
          </p:cNvSpPr>
          <p:nvPr>
            <p:ph type="body" sz="quarter" idx="11" hasCustomPrompt="1"/>
            <p:custDataLst>
              <p:tags r:id="rId2"/>
            </p:custDataLst>
          </p:nvPr>
        </p:nvSpPr>
        <p:spPr>
          <a:xfrm>
            <a:off x="1753344" y="3068960"/>
            <a:ext cx="7139831" cy="374553"/>
          </a:xfrm>
        </p:spPr>
        <p:txBody>
          <a:bodyPr>
            <a:normAutofit/>
          </a:bodyPr>
          <a:lstStyle>
            <a:lvl1pPr marL="0" indent="0">
              <a:buNone/>
              <a:defRPr sz="1400"/>
            </a:lvl1pPr>
          </a:lstStyle>
          <a:p>
            <a:pPr lvl="0"/>
            <a:r>
              <a:rPr lang="de-CH" dirty="0" smtClean="0"/>
              <a:t>Titel</a:t>
            </a:r>
            <a:endParaRPr lang="de-CH" dirty="0"/>
          </a:p>
        </p:txBody>
      </p:sp>
      <p:sp>
        <p:nvSpPr>
          <p:cNvPr id="7" name="Inhaltsplatzhalter 3"/>
          <p:cNvSpPr>
            <a:spLocks noGrp="1"/>
          </p:cNvSpPr>
          <p:nvPr>
            <p:ph sz="quarter" idx="13" hasCustomPrompt="1"/>
            <p:custDataLst>
              <p:tags r:id="rId3"/>
            </p:custDataLst>
          </p:nvPr>
        </p:nvSpPr>
        <p:spPr>
          <a:xfrm>
            <a:off x="1753831" y="2780928"/>
            <a:ext cx="7139344" cy="417535"/>
          </a:xfrm>
        </p:spPr>
        <p:txBody>
          <a:bodyPr>
            <a:normAutofit/>
          </a:bodyPr>
          <a:lstStyle>
            <a:lvl1pPr marL="0" indent="0">
              <a:buNone/>
              <a:defRPr sz="2000">
                <a:solidFill>
                  <a:schemeClr val="accent2">
                    <a:lumMod val="60000"/>
                    <a:lumOff val="40000"/>
                  </a:schemeClr>
                </a:solidFill>
              </a:defRPr>
            </a:lvl1pPr>
          </a:lstStyle>
          <a:p>
            <a:pPr lvl="0"/>
            <a:r>
              <a:rPr lang="de-CH" dirty="0" smtClean="0"/>
              <a:t>Name</a:t>
            </a:r>
            <a:endParaRPr lang="de-CH" dirty="0"/>
          </a:p>
        </p:txBody>
      </p:sp>
      <p:sp>
        <p:nvSpPr>
          <p:cNvPr id="10" name="Textplatzhalter 9"/>
          <p:cNvSpPr>
            <a:spLocks noGrp="1"/>
          </p:cNvSpPr>
          <p:nvPr>
            <p:ph type="body" sz="quarter" idx="14" hasCustomPrompt="1"/>
            <p:custDataLst>
              <p:tags r:id="rId4"/>
            </p:custDataLst>
          </p:nvPr>
        </p:nvSpPr>
        <p:spPr>
          <a:xfrm>
            <a:off x="1752649" y="3648749"/>
            <a:ext cx="3033107" cy="1080517"/>
          </a:xfrm>
        </p:spPr>
        <p:txBody>
          <a:bodyPr>
            <a:normAutofit/>
          </a:bodyPr>
          <a:lstStyle>
            <a:lvl1pPr marL="0" indent="0">
              <a:spcBef>
                <a:spcPts val="336"/>
              </a:spcBef>
              <a:buNone/>
              <a:defRPr sz="1400" baseline="0"/>
            </a:lvl1pPr>
          </a:lstStyle>
          <a:p>
            <a:pPr lvl="0"/>
            <a:r>
              <a:rPr lang="de-CH" dirty="0" smtClean="0"/>
              <a:t>Anschrift Unternehmen</a:t>
            </a:r>
            <a:endParaRPr lang="de-CH" dirty="0"/>
          </a:p>
        </p:txBody>
      </p:sp>
      <p:sp>
        <p:nvSpPr>
          <p:cNvPr id="12" name="Textplatzhalter 9"/>
          <p:cNvSpPr>
            <a:spLocks noGrp="1"/>
          </p:cNvSpPr>
          <p:nvPr>
            <p:ph type="body" sz="quarter" idx="16" hasCustomPrompt="1"/>
            <p:custDataLst>
              <p:tags r:id="rId5"/>
            </p:custDataLst>
          </p:nvPr>
        </p:nvSpPr>
        <p:spPr>
          <a:xfrm>
            <a:off x="5004048" y="3645024"/>
            <a:ext cx="3889127" cy="1080517"/>
          </a:xfrm>
        </p:spPr>
        <p:txBody>
          <a:bodyPr>
            <a:normAutofit/>
          </a:bodyPr>
          <a:lstStyle>
            <a:lvl1pPr marL="0" indent="0">
              <a:spcBef>
                <a:spcPts val="336"/>
              </a:spcBef>
              <a:buNone/>
              <a:tabLst>
                <a:tab pos="808038" algn="l"/>
              </a:tabLst>
              <a:defRPr sz="1400" baseline="0"/>
            </a:lvl1pPr>
          </a:lstStyle>
          <a:p>
            <a:pPr lvl="0"/>
            <a:r>
              <a:rPr lang="de-CH" dirty="0" err="1" smtClean="0"/>
              <a:t>Direct</a:t>
            </a:r>
            <a:r>
              <a:rPr lang="de-CH" dirty="0" smtClean="0"/>
              <a:t/>
            </a:r>
            <a:br>
              <a:rPr lang="de-CH" dirty="0" smtClean="0"/>
            </a:br>
            <a:r>
              <a:rPr lang="de-CH" dirty="0" smtClean="0"/>
              <a:t>Mobile</a:t>
            </a:r>
            <a:br>
              <a:rPr lang="de-CH" dirty="0" smtClean="0"/>
            </a:br>
            <a:r>
              <a:rPr lang="de-CH" dirty="0" smtClean="0"/>
              <a:t>Fax</a:t>
            </a:r>
            <a:br>
              <a:rPr lang="de-CH" dirty="0" smtClean="0"/>
            </a:br>
            <a:r>
              <a:rPr lang="de-CH" dirty="0" smtClean="0"/>
              <a:t>Mail</a:t>
            </a:r>
            <a:endParaRPr lang="de-CH" dirty="0"/>
          </a:p>
        </p:txBody>
      </p:sp>
      <p:sp>
        <p:nvSpPr>
          <p:cNvPr id="5" name="Bildplatzhalter 4"/>
          <p:cNvSpPr>
            <a:spLocks noGrp="1"/>
          </p:cNvSpPr>
          <p:nvPr>
            <p:ph type="pic" sz="quarter" idx="21" hasCustomPrompt="1"/>
          </p:nvPr>
        </p:nvSpPr>
        <p:spPr>
          <a:xfrm>
            <a:off x="250825" y="2902818"/>
            <a:ext cx="1285875" cy="1708150"/>
          </a:xfrm>
        </p:spPr>
        <p:txBody>
          <a:bodyPr/>
          <a:lstStyle>
            <a:lvl1pPr marL="0" indent="0">
              <a:buNone/>
              <a:defRPr/>
            </a:lvl1pPr>
          </a:lstStyle>
          <a:p>
            <a:r>
              <a:rPr lang="de-CH" dirty="0" smtClean="0"/>
              <a:t>Passfoto</a:t>
            </a:r>
            <a:endParaRPr lang="de-CH" dirty="0"/>
          </a:p>
        </p:txBody>
      </p:sp>
      <p:sp>
        <p:nvSpPr>
          <p:cNvPr id="3" name="Datumsplatzhalter 2"/>
          <p:cNvSpPr>
            <a:spLocks noGrp="1"/>
          </p:cNvSpPr>
          <p:nvPr>
            <p:ph type="dt" sz="half" idx="22"/>
            <p:custDataLst>
              <p:tags r:id="rId6"/>
            </p:custDataLst>
          </p:nvPr>
        </p:nvSpPr>
        <p:spPr/>
        <p:txBody>
          <a:bodyPr/>
          <a:lstStyle/>
          <a:p>
            <a:fld id="{1A072926-6F5F-425C-AC91-939441FD572A}" type="datetimeFigureOut">
              <a:rPr lang="en-GB" smtClean="0"/>
              <a:t>19/07/2017</a:t>
            </a:fld>
            <a:endParaRPr lang="en-GB" dirty="0"/>
          </a:p>
        </p:txBody>
      </p:sp>
      <p:sp useBgFill="1">
        <p:nvSpPr>
          <p:cNvPr id="9" name="Rechteck 8"/>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18641533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p>
            <a:r>
              <a:rPr lang="en-US" smtClean="0"/>
              <a:t>Click to edit Master title style</a:t>
            </a:r>
            <a:endParaRPr lang="de-CH"/>
          </a:p>
        </p:txBody>
      </p:sp>
      <p:sp>
        <p:nvSpPr>
          <p:cNvPr id="4" name="Datumsplatzhalter 3"/>
          <p:cNvSpPr>
            <a:spLocks noGrp="1"/>
          </p:cNvSpPr>
          <p:nvPr>
            <p:ph type="dt" sz="half" idx="10"/>
            <p:custDataLst>
              <p:tags r:id="rId2"/>
            </p:custDataLst>
          </p:nvPr>
        </p:nvSpPr>
        <p:spPr/>
        <p:txBody>
          <a:bodyPr/>
          <a:lstStyle/>
          <a:p>
            <a:fld id="{1A072926-6F5F-425C-AC91-939441FD572A}" type="datetimeFigureOut">
              <a:rPr lang="en-GB" smtClean="0"/>
              <a:t>19/07/2017</a:t>
            </a:fld>
            <a:endParaRPr lang="en-GB" dirty="0"/>
          </a:p>
        </p:txBody>
      </p:sp>
      <p:sp useBgFill="1">
        <p:nvSpPr>
          <p:cNvPr id="5" name="Rechteck 4"/>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386922721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616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mit Slogan und Untertitel">
    <p:spTree>
      <p:nvGrpSpPr>
        <p:cNvPr id="1" name=""/>
        <p:cNvGrpSpPr/>
        <p:nvPr/>
      </p:nvGrpSpPr>
      <p:grpSpPr>
        <a:xfrm>
          <a:off x="0" y="0"/>
          <a:ext cx="0" cy="0"/>
          <a:chOff x="0" y="0"/>
          <a:chExt cx="0" cy="0"/>
        </a:xfrm>
      </p:grpSpPr>
      <p:sp>
        <p:nvSpPr>
          <p:cNvPr id="11" name="Titel 10"/>
          <p:cNvSpPr>
            <a:spLocks noGrp="1"/>
          </p:cNvSpPr>
          <p:nvPr>
            <p:ph type="title"/>
            <p:custDataLst>
              <p:tags r:id="rId1"/>
            </p:custDataLst>
          </p:nvPr>
        </p:nvSpPr>
        <p:spPr>
          <a:xfrm>
            <a:off x="251520" y="285751"/>
            <a:ext cx="6059016" cy="454568"/>
          </a:xfrm>
        </p:spPr>
        <p:txBody>
          <a:bodyPr/>
          <a:lstStyle/>
          <a:p>
            <a:r>
              <a:rPr lang="en-US" smtClean="0"/>
              <a:t>Click to edit Master title style</a:t>
            </a:r>
            <a:endParaRPr lang="de-CH" dirty="0"/>
          </a:p>
        </p:txBody>
      </p:sp>
      <p:sp>
        <p:nvSpPr>
          <p:cNvPr id="16" name="Bildplatzhalter 15"/>
          <p:cNvSpPr>
            <a:spLocks noGrp="1"/>
          </p:cNvSpPr>
          <p:nvPr>
            <p:ph type="pic" sz="quarter" idx="10"/>
          </p:nvPr>
        </p:nvSpPr>
        <p:spPr>
          <a:xfrm>
            <a:off x="250825" y="1268760"/>
            <a:ext cx="8642350" cy="3312367"/>
          </a:xfrm>
        </p:spPr>
        <p:txBody>
          <a:bodyPr/>
          <a:lstStyle/>
          <a:p>
            <a:r>
              <a:rPr lang="en-US" smtClean="0"/>
              <a:t>Click icon to add picture</a:t>
            </a:r>
            <a:endParaRPr lang="de-CH" dirty="0"/>
          </a:p>
        </p:txBody>
      </p:sp>
      <p:sp useBgFill="1">
        <p:nvSpPr>
          <p:cNvPr id="18" name="Rechteck 17"/>
          <p:cNvSpPr/>
          <p:nvPr/>
        </p:nvSpPr>
        <p:spPr>
          <a:xfrm>
            <a:off x="0" y="6453336"/>
            <a:ext cx="9144000" cy="404664"/>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
        <p:nvSpPr>
          <p:cNvPr id="4" name="Textplatzhalter 3"/>
          <p:cNvSpPr>
            <a:spLocks noGrp="1"/>
          </p:cNvSpPr>
          <p:nvPr>
            <p:ph type="body" sz="quarter" idx="11" hasCustomPrompt="1"/>
            <p:custDataLst>
              <p:tags r:id="rId2"/>
            </p:custDataLst>
          </p:nvPr>
        </p:nvSpPr>
        <p:spPr>
          <a:xfrm>
            <a:off x="250825" y="657226"/>
            <a:ext cx="6049963" cy="398462"/>
          </a:xfrm>
          <a:noFill/>
          <a:ln>
            <a:noFill/>
          </a:ln>
        </p:spPr>
        <p:txBody>
          <a:bodyPr anchor="ctr">
            <a:normAutofit/>
          </a:bodyPr>
          <a:lstStyle>
            <a:lvl1pPr marL="0" indent="0">
              <a:buNone/>
              <a:defRPr sz="1600" i="1" baseline="0">
                <a:solidFill>
                  <a:schemeClr val="accent1"/>
                </a:solidFill>
              </a:defRPr>
            </a:lvl1pPr>
          </a:lstStyle>
          <a:p>
            <a:pPr lvl="0"/>
            <a:r>
              <a:rPr lang="de-DE" dirty="0" smtClean="0"/>
              <a:t>Slogan einfügen</a:t>
            </a:r>
            <a:endParaRPr lang="de-CH" dirty="0"/>
          </a:p>
        </p:txBody>
      </p:sp>
      <p:sp>
        <p:nvSpPr>
          <p:cNvPr id="7" name="Textplatzhalter 3"/>
          <p:cNvSpPr>
            <a:spLocks noGrp="1"/>
          </p:cNvSpPr>
          <p:nvPr>
            <p:ph type="body" sz="quarter" idx="12" hasCustomPrompt="1"/>
            <p:custDataLst>
              <p:tags r:id="rId3"/>
            </p:custDataLst>
          </p:nvPr>
        </p:nvSpPr>
        <p:spPr>
          <a:xfrm>
            <a:off x="250825" y="4797425"/>
            <a:ext cx="8642350" cy="433388"/>
          </a:xfrm>
          <a:noFill/>
          <a:ln>
            <a:noFill/>
          </a:ln>
        </p:spPr>
        <p:txBody>
          <a:bodyPr>
            <a:normAutofit/>
          </a:bodyPr>
          <a:lstStyle>
            <a:lvl1pPr marL="0" indent="0">
              <a:buNone/>
              <a:defRPr sz="2000" i="0" baseline="0">
                <a:solidFill>
                  <a:schemeClr val="accent2">
                    <a:lumMod val="60000"/>
                    <a:lumOff val="40000"/>
                  </a:schemeClr>
                </a:solidFill>
              </a:defRPr>
            </a:lvl1pPr>
          </a:lstStyle>
          <a:p>
            <a:pPr lvl="0"/>
            <a:r>
              <a:rPr lang="de-DE" dirty="0" smtClean="0"/>
              <a:t>Untertitel einfügen</a:t>
            </a:r>
            <a:endParaRPr lang="de-CH" dirty="0"/>
          </a:p>
        </p:txBody>
      </p:sp>
      <p:sp>
        <p:nvSpPr>
          <p:cNvPr id="5" name="Textplatzhalter 4"/>
          <p:cNvSpPr>
            <a:spLocks noGrp="1"/>
          </p:cNvSpPr>
          <p:nvPr>
            <p:ph type="body" sz="quarter" idx="13" hasCustomPrompt="1"/>
            <p:custDataLst>
              <p:tags r:id="rId4"/>
            </p:custDataLst>
          </p:nvPr>
        </p:nvSpPr>
        <p:spPr>
          <a:xfrm>
            <a:off x="250825" y="5230813"/>
            <a:ext cx="8642350" cy="1103312"/>
          </a:xfrm>
        </p:spPr>
        <p:txBody>
          <a:bodyPr/>
          <a:lstStyle/>
          <a:p>
            <a:r>
              <a:rPr lang="de-DE" dirty="0" smtClean="0"/>
              <a:t>Kommentar zum Bild / Inhalt der Präsentation / …</a:t>
            </a:r>
            <a:endParaRPr lang="de-CH" dirty="0" smtClean="0"/>
          </a:p>
        </p:txBody>
      </p:sp>
    </p:spTree>
    <p:extLst>
      <p:ext uri="{BB962C8B-B14F-4D97-AF65-F5344CB8AC3E}">
        <p14:creationId xmlns:p14="http://schemas.microsoft.com/office/powerpoint/2010/main" val="104885164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Logo FullSize">
    <p:spTree>
      <p:nvGrpSpPr>
        <p:cNvPr id="1" name=""/>
        <p:cNvGrpSpPr/>
        <p:nvPr/>
      </p:nvGrpSpPr>
      <p:grpSpPr>
        <a:xfrm>
          <a:off x="0" y="0"/>
          <a:ext cx="0" cy="0"/>
          <a:chOff x="0" y="0"/>
          <a:chExt cx="0" cy="0"/>
        </a:xfrm>
      </p:grpSpPr>
      <p:pic>
        <p:nvPicPr>
          <p:cNvPr id="3" name="Grafik 2"/>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0" y="2545"/>
            <a:ext cx="9120000" cy="6858000"/>
          </a:xfrm>
          <a:prstGeom prst="rect">
            <a:avLst/>
          </a:prstGeom>
        </p:spPr>
      </p:pic>
    </p:spTree>
    <p:extLst>
      <p:ext uri="{BB962C8B-B14F-4D97-AF65-F5344CB8AC3E}">
        <p14:creationId xmlns:p14="http://schemas.microsoft.com/office/powerpoint/2010/main" val="92593311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a:xfrm>
            <a:off x="251520" y="4937720"/>
            <a:ext cx="8641654" cy="566738"/>
          </a:xfrm>
        </p:spPr>
        <p:txBody>
          <a:bodyPr anchor="ctr">
            <a:normAutofit/>
          </a:bodyPr>
          <a:lstStyle>
            <a:lvl1pPr algn="l">
              <a:defRPr sz="2400" b="0"/>
            </a:lvl1pPr>
          </a:lstStyle>
          <a:p>
            <a:r>
              <a:rPr lang="en-US" smtClean="0"/>
              <a:t>Click to edit Master title style</a:t>
            </a:r>
            <a:endParaRPr lang="de-CH" dirty="0"/>
          </a:p>
        </p:txBody>
      </p:sp>
      <p:sp>
        <p:nvSpPr>
          <p:cNvPr id="4" name="Textplatzhalter 3"/>
          <p:cNvSpPr>
            <a:spLocks noGrp="1"/>
          </p:cNvSpPr>
          <p:nvPr>
            <p:ph type="body" sz="half" idx="2"/>
            <p:custDataLst>
              <p:tags r:id="rId2"/>
            </p:custDataLst>
          </p:nvPr>
        </p:nvSpPr>
        <p:spPr>
          <a:xfrm>
            <a:off x="251520" y="5504458"/>
            <a:ext cx="8641654" cy="804862"/>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Bildplatzhalter 5"/>
          <p:cNvSpPr>
            <a:spLocks noGrp="1"/>
          </p:cNvSpPr>
          <p:nvPr>
            <p:ph type="pic" sz="quarter" idx="10"/>
          </p:nvPr>
        </p:nvSpPr>
        <p:spPr>
          <a:xfrm>
            <a:off x="250825" y="1268413"/>
            <a:ext cx="8642350" cy="3668712"/>
          </a:xfrm>
        </p:spPr>
        <p:txBody>
          <a:bodyPr/>
          <a:lstStyle>
            <a:lvl1pPr marL="0" indent="0">
              <a:buNone/>
              <a:defRPr/>
            </a:lvl1pPr>
          </a:lstStyle>
          <a:p>
            <a:r>
              <a:rPr lang="en-US" smtClean="0"/>
              <a:t>Click icon to add picture</a:t>
            </a:r>
            <a:endParaRPr lang="de-CH" dirty="0"/>
          </a:p>
        </p:txBody>
      </p:sp>
      <p:sp>
        <p:nvSpPr>
          <p:cNvPr id="3" name="Datumsplatzhalter 2"/>
          <p:cNvSpPr>
            <a:spLocks noGrp="1"/>
          </p:cNvSpPr>
          <p:nvPr>
            <p:ph type="dt" sz="half" idx="11"/>
            <p:custDataLst>
              <p:tags r:id="rId3"/>
            </p:custDataLst>
          </p:nvPr>
        </p:nvSpPr>
        <p:spPr/>
        <p:txBody>
          <a:bodyPr/>
          <a:lstStyle/>
          <a:p>
            <a:fld id="{1A072926-6F5F-425C-AC91-939441FD572A}" type="datetimeFigureOut">
              <a:rPr lang="en-GB" smtClean="0"/>
              <a:t>19/07/2017</a:t>
            </a:fld>
            <a:endParaRPr lang="en-GB" dirty="0"/>
          </a:p>
        </p:txBody>
      </p:sp>
      <p:sp useBgFill="1">
        <p:nvSpPr>
          <p:cNvPr id="7" name="Rechteck 6"/>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3990550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folie mit Untertitel">
    <p:spTree>
      <p:nvGrpSpPr>
        <p:cNvPr id="1" name=""/>
        <p:cNvGrpSpPr/>
        <p:nvPr/>
      </p:nvGrpSpPr>
      <p:grpSpPr>
        <a:xfrm>
          <a:off x="0" y="0"/>
          <a:ext cx="0" cy="0"/>
          <a:chOff x="0" y="0"/>
          <a:chExt cx="0" cy="0"/>
        </a:xfrm>
      </p:grpSpPr>
      <p:sp>
        <p:nvSpPr>
          <p:cNvPr id="11" name="Titel 10"/>
          <p:cNvSpPr>
            <a:spLocks noGrp="1"/>
          </p:cNvSpPr>
          <p:nvPr>
            <p:ph type="title"/>
            <p:custDataLst>
              <p:tags r:id="rId1"/>
            </p:custDataLst>
          </p:nvPr>
        </p:nvSpPr>
        <p:spPr>
          <a:xfrm>
            <a:off x="251520" y="285751"/>
            <a:ext cx="6059016" cy="454568"/>
          </a:xfrm>
        </p:spPr>
        <p:txBody>
          <a:bodyPr/>
          <a:lstStyle/>
          <a:p>
            <a:r>
              <a:rPr lang="en-US" smtClean="0"/>
              <a:t>Click to edit Master title style</a:t>
            </a:r>
            <a:endParaRPr lang="de-CH" dirty="0"/>
          </a:p>
        </p:txBody>
      </p:sp>
      <p:sp>
        <p:nvSpPr>
          <p:cNvPr id="16" name="Bildplatzhalter 15"/>
          <p:cNvSpPr>
            <a:spLocks noGrp="1"/>
          </p:cNvSpPr>
          <p:nvPr>
            <p:ph type="pic" sz="quarter" idx="10"/>
          </p:nvPr>
        </p:nvSpPr>
        <p:spPr>
          <a:xfrm>
            <a:off x="250825" y="1268760"/>
            <a:ext cx="8642350" cy="3312367"/>
          </a:xfrm>
        </p:spPr>
        <p:txBody>
          <a:bodyPr/>
          <a:lstStyle/>
          <a:p>
            <a:r>
              <a:rPr lang="en-US" smtClean="0"/>
              <a:t>Click icon to add picture</a:t>
            </a:r>
            <a:endParaRPr lang="de-CH" dirty="0"/>
          </a:p>
        </p:txBody>
      </p:sp>
      <p:sp useBgFill="1">
        <p:nvSpPr>
          <p:cNvPr id="18" name="Rechteck 17"/>
          <p:cNvSpPr/>
          <p:nvPr/>
        </p:nvSpPr>
        <p:spPr>
          <a:xfrm>
            <a:off x="0" y="6453336"/>
            <a:ext cx="9144000" cy="404664"/>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
        <p:nvSpPr>
          <p:cNvPr id="4" name="Textplatzhalter 3"/>
          <p:cNvSpPr>
            <a:spLocks noGrp="1"/>
          </p:cNvSpPr>
          <p:nvPr>
            <p:ph type="body" sz="quarter" idx="11" hasCustomPrompt="1"/>
            <p:custDataLst>
              <p:tags r:id="rId2"/>
            </p:custDataLst>
          </p:nvPr>
        </p:nvSpPr>
        <p:spPr>
          <a:xfrm>
            <a:off x="250825" y="657226"/>
            <a:ext cx="6049963" cy="398462"/>
          </a:xfrm>
          <a:noFill/>
          <a:ln>
            <a:noFill/>
          </a:ln>
        </p:spPr>
        <p:txBody>
          <a:bodyPr anchor="ctr">
            <a:normAutofit/>
          </a:bodyPr>
          <a:lstStyle>
            <a:lvl1pPr marL="0" indent="0">
              <a:buNone/>
              <a:defRPr sz="2000" i="0" baseline="0">
                <a:solidFill>
                  <a:schemeClr val="accent2">
                    <a:lumMod val="60000"/>
                    <a:lumOff val="40000"/>
                  </a:schemeClr>
                </a:solidFill>
              </a:defRPr>
            </a:lvl1pPr>
          </a:lstStyle>
          <a:p>
            <a:pPr lvl="0"/>
            <a:r>
              <a:rPr lang="de-DE" dirty="0" smtClean="0"/>
              <a:t>Untertitel einfügen</a:t>
            </a:r>
            <a:endParaRPr lang="de-CH" dirty="0"/>
          </a:p>
        </p:txBody>
      </p:sp>
      <p:sp>
        <p:nvSpPr>
          <p:cNvPr id="8" name="Textplatzhalter 3"/>
          <p:cNvSpPr>
            <a:spLocks noGrp="1"/>
          </p:cNvSpPr>
          <p:nvPr>
            <p:ph type="body" sz="quarter" idx="12" hasCustomPrompt="1"/>
            <p:custDataLst>
              <p:tags r:id="rId3"/>
            </p:custDataLst>
          </p:nvPr>
        </p:nvSpPr>
        <p:spPr>
          <a:xfrm>
            <a:off x="251519" y="4797152"/>
            <a:ext cx="8641656" cy="1536576"/>
          </a:xfrm>
        </p:spPr>
        <p:txBody>
          <a:bodyPr/>
          <a:lstStyle>
            <a:lvl1pPr>
              <a:defRPr/>
            </a:lvl1pPr>
          </a:lstStyle>
          <a:p>
            <a:pPr lvl="0"/>
            <a:r>
              <a:rPr lang="de-DE" dirty="0" smtClean="0"/>
              <a:t>Kommentar zum Inhalt</a:t>
            </a:r>
            <a:endParaRPr lang="de-CH" dirty="0"/>
          </a:p>
        </p:txBody>
      </p:sp>
    </p:spTree>
    <p:extLst>
      <p:ext uri="{BB962C8B-B14F-4D97-AF65-F5344CB8AC3E}">
        <p14:creationId xmlns:p14="http://schemas.microsoft.com/office/powerpoint/2010/main" val="24203109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p>
            <a:r>
              <a:rPr lang="en-US" smtClean="0"/>
              <a:t>Click to edit Master title style</a:t>
            </a:r>
            <a:endParaRPr lang="de-CH"/>
          </a:p>
        </p:txBody>
      </p:sp>
      <p:sp>
        <p:nvSpPr>
          <p:cNvPr id="3" name="Inhaltsplatzhalter 2"/>
          <p:cNvSpPr>
            <a:spLocks noGrp="1"/>
          </p:cNvSpPr>
          <p:nvPr>
            <p:ph idx="1"/>
            <p:custDataLst>
              <p:tags r:id="rId2"/>
            </p:custDataLst>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umsplatzhalter 3"/>
          <p:cNvSpPr>
            <a:spLocks noGrp="1"/>
          </p:cNvSpPr>
          <p:nvPr>
            <p:ph type="dt" sz="half" idx="10"/>
            <p:custDataLst>
              <p:tags r:id="rId3"/>
            </p:custDataLst>
          </p:nvPr>
        </p:nvSpPr>
        <p:spPr/>
        <p:txBody>
          <a:bodyPr/>
          <a:lstStyle/>
          <a:p>
            <a:fld id="{1A072926-6F5F-425C-AC91-939441FD572A}" type="datetimeFigureOut">
              <a:rPr lang="en-GB" smtClean="0"/>
              <a:t>19/07/2017</a:t>
            </a:fld>
            <a:endParaRPr lang="en-GB" dirty="0"/>
          </a:p>
        </p:txBody>
      </p:sp>
      <p:sp useBgFill="1">
        <p:nvSpPr>
          <p:cNvPr id="5" name="Rechteck 4"/>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89172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tertitel und Inhalt">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p>
            <a:r>
              <a:rPr lang="en-US" smtClean="0"/>
              <a:t>Click to edit Master title style</a:t>
            </a:r>
            <a:endParaRPr lang="de-CH"/>
          </a:p>
        </p:txBody>
      </p:sp>
      <p:sp>
        <p:nvSpPr>
          <p:cNvPr id="4" name="Textplatzhalter 2"/>
          <p:cNvSpPr>
            <a:spLocks noGrp="1"/>
          </p:cNvSpPr>
          <p:nvPr>
            <p:ph type="body" idx="10"/>
            <p:custDataLst>
              <p:tags r:id="rId2"/>
            </p:custDataLst>
          </p:nvPr>
        </p:nvSpPr>
        <p:spPr>
          <a:xfrm>
            <a:off x="251520" y="1261664"/>
            <a:ext cx="8635480" cy="438549"/>
          </a:xfrm>
        </p:spPr>
        <p:txBody>
          <a:bodyPr anchor="ctr">
            <a:normAutofit/>
          </a:bodyPr>
          <a:lstStyle>
            <a:lvl1pPr marL="0" indent="0">
              <a:buNone/>
              <a:defRPr sz="2000" b="0">
                <a:solidFill>
                  <a:schemeClr val="accent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Inhaltsplatzhalter 6"/>
          <p:cNvSpPr>
            <a:spLocks noGrp="1"/>
          </p:cNvSpPr>
          <p:nvPr>
            <p:ph sz="quarter" idx="12"/>
            <p:custDataLst>
              <p:tags r:id="rId3"/>
            </p:custDataLst>
          </p:nvPr>
        </p:nvSpPr>
        <p:spPr>
          <a:xfrm>
            <a:off x="250825" y="1700213"/>
            <a:ext cx="8642350" cy="4640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3" name="Datumsplatzhalter 2"/>
          <p:cNvSpPr>
            <a:spLocks noGrp="1"/>
          </p:cNvSpPr>
          <p:nvPr>
            <p:ph type="dt" sz="half" idx="13"/>
            <p:custDataLst>
              <p:tags r:id="rId4"/>
            </p:custDataLst>
          </p:nvPr>
        </p:nvSpPr>
        <p:spPr/>
        <p:txBody>
          <a:bodyPr/>
          <a:lstStyle/>
          <a:p>
            <a:fld id="{1A072926-6F5F-425C-AC91-939441FD572A}" type="datetimeFigureOut">
              <a:rPr lang="en-GB" smtClean="0"/>
              <a:t>19/07/2017</a:t>
            </a:fld>
            <a:endParaRPr lang="en-GB" dirty="0"/>
          </a:p>
        </p:txBody>
      </p:sp>
      <p:sp useBgFill="1">
        <p:nvSpPr>
          <p:cNvPr id="6" name="Rechteck 5"/>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41410579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el, Inhalt und Infobild">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p>
            <a:r>
              <a:rPr lang="en-US" smtClean="0"/>
              <a:t>Click to edit Master title style</a:t>
            </a:r>
            <a:endParaRPr lang="de-CH"/>
          </a:p>
        </p:txBody>
      </p:sp>
      <p:sp>
        <p:nvSpPr>
          <p:cNvPr id="3" name="Inhaltsplatzhalter 2"/>
          <p:cNvSpPr>
            <a:spLocks noGrp="1"/>
          </p:cNvSpPr>
          <p:nvPr>
            <p:ph idx="1"/>
            <p:custDataLst>
              <p:tags r:id="rId2"/>
            </p:custDataLst>
          </p:nvPr>
        </p:nvSpPr>
        <p:spPr>
          <a:xfrm>
            <a:off x="251520" y="1268760"/>
            <a:ext cx="6059016" cy="50489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5" name="Bildplatzhalter 4"/>
          <p:cNvSpPr>
            <a:spLocks noGrp="1"/>
          </p:cNvSpPr>
          <p:nvPr>
            <p:ph type="pic" sz="quarter" idx="10"/>
          </p:nvPr>
        </p:nvSpPr>
        <p:spPr>
          <a:xfrm>
            <a:off x="6444208" y="1268413"/>
            <a:ext cx="2448967" cy="5065712"/>
          </a:xfrm>
        </p:spPr>
        <p:txBody>
          <a:bodyPr/>
          <a:lstStyle>
            <a:lvl1pPr marL="0" indent="0">
              <a:buNone/>
              <a:defRPr/>
            </a:lvl1pPr>
          </a:lstStyle>
          <a:p>
            <a:r>
              <a:rPr lang="en-US" smtClean="0"/>
              <a:t>Click icon to add picture</a:t>
            </a:r>
            <a:endParaRPr lang="de-CH" dirty="0"/>
          </a:p>
        </p:txBody>
      </p:sp>
      <p:sp>
        <p:nvSpPr>
          <p:cNvPr id="6" name="Datumsplatzhalter 5"/>
          <p:cNvSpPr>
            <a:spLocks noGrp="1"/>
          </p:cNvSpPr>
          <p:nvPr>
            <p:ph type="dt" sz="half" idx="11"/>
            <p:custDataLst>
              <p:tags r:id="rId3"/>
            </p:custDataLst>
          </p:nvPr>
        </p:nvSpPr>
        <p:spPr/>
        <p:txBody>
          <a:bodyPr/>
          <a:lstStyle/>
          <a:p>
            <a:fld id="{1A072926-6F5F-425C-AC91-939441FD572A}" type="datetimeFigureOut">
              <a:rPr lang="en-GB" smtClean="0"/>
              <a:t>19/07/2017</a:t>
            </a:fld>
            <a:endParaRPr lang="en-GB" dirty="0"/>
          </a:p>
        </p:txBody>
      </p:sp>
      <p:sp useBgFill="1">
        <p:nvSpPr>
          <p:cNvPr id="7" name="Rechteck 6"/>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30990525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Titel, Vergleich mit Untertitel LGRG">
    <p:spTree>
      <p:nvGrpSpPr>
        <p:cNvPr id="1" name=""/>
        <p:cNvGrpSpPr/>
        <p:nvPr/>
      </p:nvGrpSpPr>
      <p:grpSpPr>
        <a:xfrm>
          <a:off x="0" y="0"/>
          <a:ext cx="0" cy="0"/>
          <a:chOff x="0" y="0"/>
          <a:chExt cx="0" cy="0"/>
        </a:xfrm>
      </p:grpSpPr>
      <p:sp>
        <p:nvSpPr>
          <p:cNvPr id="12" name="Rechteck 11"/>
          <p:cNvSpPr/>
          <p:nvPr/>
        </p:nvSpPr>
        <p:spPr>
          <a:xfrm>
            <a:off x="251520" y="1261664"/>
            <a:ext cx="4248472" cy="5047061"/>
          </a:xfrm>
          <a:prstGeom prst="rect">
            <a:avLst/>
          </a:prstGeom>
          <a:gradFill flip="none" rotWithShape="0">
            <a:gsLst>
              <a:gs pos="0">
                <a:srgbClr val="E2E2E2">
                  <a:lumMod val="70000"/>
                  <a:lumOff val="30000"/>
                </a:srgbClr>
              </a:gs>
              <a:gs pos="60000">
                <a:schemeClr val="bg1">
                  <a:lumMod val="100000"/>
                </a:schemeClr>
              </a:gs>
            </a:gsLst>
            <a:lin ang="16200000" scaled="1"/>
            <a:tileRect/>
          </a:gradFill>
          <a:ln>
            <a:solidFill>
              <a:schemeClr val="bg1">
                <a:lumMod val="85000"/>
              </a:schemeClr>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marL="108000" lvl="0"/>
            <a:endParaRPr lang="de-CH" sz="1600" dirty="0"/>
          </a:p>
        </p:txBody>
      </p:sp>
      <p:sp>
        <p:nvSpPr>
          <p:cNvPr id="13" name="Rechteck 12"/>
          <p:cNvSpPr/>
          <p:nvPr/>
        </p:nvSpPr>
        <p:spPr>
          <a:xfrm>
            <a:off x="4644008" y="1261664"/>
            <a:ext cx="4248472" cy="5047061"/>
          </a:xfrm>
          <a:prstGeom prst="rect">
            <a:avLst/>
          </a:prstGeom>
          <a:gradFill flip="none" rotWithShape="0">
            <a:gsLst>
              <a:gs pos="0">
                <a:srgbClr val="E2E2E2">
                  <a:lumMod val="70000"/>
                  <a:lumOff val="30000"/>
                </a:srgbClr>
              </a:gs>
              <a:gs pos="60000">
                <a:schemeClr val="bg1">
                  <a:lumMod val="100000"/>
                </a:schemeClr>
              </a:gs>
            </a:gsLst>
            <a:lin ang="16200000" scaled="1"/>
            <a:tileRect/>
          </a:gradFill>
          <a:ln>
            <a:solidFill>
              <a:schemeClr val="bg1">
                <a:lumMod val="85000"/>
              </a:schemeClr>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marL="108000" lvl="0"/>
            <a:endParaRPr lang="de-CH" sz="1600"/>
          </a:p>
        </p:txBody>
      </p:sp>
      <p:sp>
        <p:nvSpPr>
          <p:cNvPr id="2" name="Titel 1"/>
          <p:cNvSpPr>
            <a:spLocks noGrp="1"/>
          </p:cNvSpPr>
          <p:nvPr>
            <p:ph type="title"/>
            <p:custDataLst>
              <p:tags r:id="rId1"/>
            </p:custDataLst>
          </p:nvPr>
        </p:nvSpPr>
        <p:spPr/>
        <p:txBody>
          <a:bodyPr/>
          <a:lstStyle>
            <a:lvl1pPr>
              <a:defRPr/>
            </a:lvl1pPr>
          </a:lstStyle>
          <a:p>
            <a:r>
              <a:rPr lang="en-US" smtClean="0"/>
              <a:t>Click to edit Master title style</a:t>
            </a:r>
            <a:endParaRPr lang="de-CH"/>
          </a:p>
        </p:txBody>
      </p:sp>
      <p:sp>
        <p:nvSpPr>
          <p:cNvPr id="3" name="Textplatzhalter 2"/>
          <p:cNvSpPr>
            <a:spLocks noGrp="1"/>
          </p:cNvSpPr>
          <p:nvPr>
            <p:ph type="body" idx="1"/>
            <p:custDataLst>
              <p:tags r:id="rId2"/>
            </p:custDataLst>
          </p:nvPr>
        </p:nvSpPr>
        <p:spPr>
          <a:xfrm>
            <a:off x="251520" y="1261664"/>
            <a:ext cx="4248472" cy="438549"/>
          </a:xfrm>
        </p:spPr>
        <p:txBody>
          <a:bodyPr anchor="ctr">
            <a:normAutofit/>
          </a:bodyPr>
          <a:lstStyle>
            <a:lvl1pPr marL="0" indent="0">
              <a:buNone/>
              <a:defRPr sz="2000" b="0">
                <a:solidFill>
                  <a:schemeClr val="accent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custDataLst>
              <p:tags r:id="rId3"/>
            </p:custDataLst>
          </p:nvPr>
        </p:nvSpPr>
        <p:spPr>
          <a:xfrm>
            <a:off x="251520" y="1700213"/>
            <a:ext cx="4248472" cy="4608512"/>
          </a:xfrm>
        </p:spPr>
        <p:txBody>
          <a:bodyPr>
            <a:normAutofit/>
          </a:bodyPr>
          <a:lstStyle>
            <a:lvl1pPr>
              <a:buClr>
                <a:schemeClr val="accent1"/>
              </a:buClr>
              <a:defRPr sz="1800"/>
            </a:lvl1pPr>
            <a:lvl2pPr>
              <a:buClr>
                <a:schemeClr val="accent1"/>
              </a:buClr>
              <a:defRPr sz="1600"/>
            </a:lvl2pPr>
            <a:lvl3pPr>
              <a:buClr>
                <a:schemeClr val="accent1"/>
              </a:buClr>
              <a:defRPr sz="1400"/>
            </a:lvl3pPr>
            <a:lvl4pPr>
              <a:buClr>
                <a:schemeClr val="accent1"/>
              </a:buClr>
              <a:defRPr sz="1200"/>
            </a:lvl4pPr>
            <a:lvl5pPr>
              <a:buClr>
                <a:schemeClr val="accent1"/>
              </a:buCl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5" name="Textplatzhalter 4"/>
          <p:cNvSpPr>
            <a:spLocks noGrp="1"/>
          </p:cNvSpPr>
          <p:nvPr>
            <p:ph type="body" sz="quarter" idx="3"/>
            <p:custDataLst>
              <p:tags r:id="rId4"/>
            </p:custDataLst>
          </p:nvPr>
        </p:nvSpPr>
        <p:spPr>
          <a:xfrm>
            <a:off x="4644008" y="1261664"/>
            <a:ext cx="4248473" cy="438549"/>
          </a:xfrm>
        </p:spPr>
        <p:txBody>
          <a:bodyPr anchor="ctr">
            <a:normAutofit/>
          </a:bodyPr>
          <a:lstStyle>
            <a:lvl1pPr marL="0" indent="0">
              <a:buNone/>
              <a:defRPr sz="2000" b="0">
                <a:solidFill>
                  <a:schemeClr val="accent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custDataLst>
              <p:tags r:id="rId5"/>
            </p:custDataLst>
          </p:nvPr>
        </p:nvSpPr>
        <p:spPr>
          <a:xfrm>
            <a:off x="4644008" y="1700213"/>
            <a:ext cx="4248473" cy="4608512"/>
          </a:xfrm>
        </p:spPr>
        <p:txBody>
          <a:bodyPr>
            <a:normAutofit/>
          </a:bodyPr>
          <a:lstStyle>
            <a:lvl1pPr>
              <a:buClr>
                <a:schemeClr val="accent1"/>
              </a:buClr>
              <a:defRPr sz="1800"/>
            </a:lvl1pPr>
            <a:lvl2pPr>
              <a:buClr>
                <a:schemeClr val="accent1"/>
              </a:buClr>
              <a:defRPr sz="1600"/>
            </a:lvl2pPr>
            <a:lvl3pPr>
              <a:buClr>
                <a:schemeClr val="accent1"/>
              </a:buClr>
              <a:defRPr sz="1400"/>
            </a:lvl3pPr>
            <a:lvl4pPr>
              <a:buClr>
                <a:schemeClr val="accent1"/>
              </a:buClr>
              <a:defRPr sz="1200"/>
            </a:lvl4pPr>
            <a:lvl5pPr>
              <a:buClr>
                <a:schemeClr val="accent1"/>
              </a:buCl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8" name="Datumsplatzhalter 7"/>
          <p:cNvSpPr>
            <a:spLocks noGrp="1"/>
          </p:cNvSpPr>
          <p:nvPr>
            <p:ph type="dt" sz="half" idx="10"/>
            <p:custDataLst>
              <p:tags r:id="rId6"/>
            </p:custDataLst>
          </p:nvPr>
        </p:nvSpPr>
        <p:spPr/>
        <p:txBody>
          <a:bodyPr/>
          <a:lstStyle/>
          <a:p>
            <a:fld id="{1A072926-6F5F-425C-AC91-939441FD572A}" type="datetimeFigureOut">
              <a:rPr lang="en-GB" smtClean="0"/>
              <a:t>19/07/2017</a:t>
            </a:fld>
            <a:endParaRPr lang="en-GB" dirty="0"/>
          </a:p>
        </p:txBody>
      </p:sp>
      <p:sp useBgFill="1">
        <p:nvSpPr>
          <p:cNvPr id="10" name="Rechteck 9"/>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41320724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Titel, Vergleich mit Untertitel LWRG">
    <p:spTree>
      <p:nvGrpSpPr>
        <p:cNvPr id="1" name=""/>
        <p:cNvGrpSpPr/>
        <p:nvPr/>
      </p:nvGrpSpPr>
      <p:grpSpPr>
        <a:xfrm>
          <a:off x="0" y="0"/>
          <a:ext cx="0" cy="0"/>
          <a:chOff x="0" y="0"/>
          <a:chExt cx="0" cy="0"/>
        </a:xfrm>
      </p:grpSpPr>
      <p:sp>
        <p:nvSpPr>
          <p:cNvPr id="13" name="Rechteck 12"/>
          <p:cNvSpPr/>
          <p:nvPr/>
        </p:nvSpPr>
        <p:spPr>
          <a:xfrm>
            <a:off x="4644008" y="1261664"/>
            <a:ext cx="4248472" cy="5047061"/>
          </a:xfrm>
          <a:prstGeom prst="rect">
            <a:avLst/>
          </a:prstGeom>
          <a:gradFill flip="none" rotWithShape="0">
            <a:gsLst>
              <a:gs pos="0">
                <a:srgbClr val="E2E2E2">
                  <a:lumMod val="70000"/>
                  <a:lumOff val="30000"/>
                </a:srgbClr>
              </a:gs>
              <a:gs pos="60000">
                <a:schemeClr val="bg1">
                  <a:lumMod val="100000"/>
                </a:schemeClr>
              </a:gs>
            </a:gsLst>
            <a:lin ang="16200000" scaled="1"/>
            <a:tileRect/>
          </a:gradFill>
          <a:ln>
            <a:solidFill>
              <a:schemeClr val="bg1">
                <a:lumMod val="85000"/>
              </a:schemeClr>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marL="108000" lvl="0"/>
            <a:endParaRPr lang="de-CH" sz="1600"/>
          </a:p>
        </p:txBody>
      </p:sp>
      <p:sp>
        <p:nvSpPr>
          <p:cNvPr id="2" name="Titel 1"/>
          <p:cNvSpPr>
            <a:spLocks noGrp="1"/>
          </p:cNvSpPr>
          <p:nvPr>
            <p:ph type="title"/>
            <p:custDataLst>
              <p:tags r:id="rId1"/>
            </p:custDataLst>
          </p:nvPr>
        </p:nvSpPr>
        <p:spPr/>
        <p:txBody>
          <a:bodyPr/>
          <a:lstStyle>
            <a:lvl1pPr>
              <a:defRPr/>
            </a:lvl1pPr>
          </a:lstStyle>
          <a:p>
            <a:r>
              <a:rPr lang="en-US" smtClean="0"/>
              <a:t>Click to edit Master title style</a:t>
            </a:r>
            <a:endParaRPr lang="de-CH" dirty="0"/>
          </a:p>
        </p:txBody>
      </p:sp>
      <p:sp>
        <p:nvSpPr>
          <p:cNvPr id="3" name="Textplatzhalter 2"/>
          <p:cNvSpPr>
            <a:spLocks noGrp="1"/>
          </p:cNvSpPr>
          <p:nvPr>
            <p:ph type="body" idx="1"/>
            <p:custDataLst>
              <p:tags r:id="rId2"/>
            </p:custDataLst>
          </p:nvPr>
        </p:nvSpPr>
        <p:spPr>
          <a:xfrm>
            <a:off x="251520" y="1261664"/>
            <a:ext cx="4248472" cy="438549"/>
          </a:xfrm>
        </p:spPr>
        <p:txBody>
          <a:bodyPr anchor="ctr">
            <a:normAutofit/>
          </a:bodyPr>
          <a:lstStyle>
            <a:lvl1pPr marL="0" indent="0">
              <a:buNone/>
              <a:defRPr sz="2000" b="0">
                <a:solidFill>
                  <a:schemeClr val="accent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custDataLst>
              <p:tags r:id="rId3"/>
            </p:custDataLst>
          </p:nvPr>
        </p:nvSpPr>
        <p:spPr>
          <a:xfrm>
            <a:off x="251520" y="1700213"/>
            <a:ext cx="4248472" cy="4608512"/>
          </a:xfrm>
        </p:spPr>
        <p:txBody>
          <a:bodyPr>
            <a:normAutofit/>
          </a:bodyPr>
          <a:lstStyle>
            <a:lvl1pPr>
              <a:buClrTx/>
              <a:defRPr sz="1800"/>
            </a:lvl1pPr>
            <a:lvl2pPr>
              <a:buClrTx/>
              <a:defRPr sz="1600"/>
            </a:lvl2pPr>
            <a:lvl3pPr>
              <a:buClrTx/>
              <a:defRPr sz="1400"/>
            </a:lvl3pPr>
            <a:lvl4pPr>
              <a:buClrTx/>
              <a:defRPr sz="1200"/>
            </a:lvl4pPr>
            <a:lvl5pPr>
              <a:buClrTx/>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5" name="Textplatzhalter 4"/>
          <p:cNvSpPr>
            <a:spLocks noGrp="1"/>
          </p:cNvSpPr>
          <p:nvPr>
            <p:ph type="body" sz="quarter" idx="3"/>
            <p:custDataLst>
              <p:tags r:id="rId4"/>
            </p:custDataLst>
          </p:nvPr>
        </p:nvSpPr>
        <p:spPr>
          <a:xfrm>
            <a:off x="4644008" y="1261664"/>
            <a:ext cx="4248473" cy="438549"/>
          </a:xfrm>
        </p:spPr>
        <p:txBody>
          <a:bodyPr anchor="ctr">
            <a:normAutofit/>
          </a:bodyPr>
          <a:lstStyle>
            <a:lvl1pPr marL="0" indent="0">
              <a:buNone/>
              <a:defRPr sz="2000" b="0">
                <a:solidFill>
                  <a:schemeClr val="accent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custDataLst>
              <p:tags r:id="rId5"/>
            </p:custDataLst>
          </p:nvPr>
        </p:nvSpPr>
        <p:spPr>
          <a:xfrm>
            <a:off x="4644008" y="1700213"/>
            <a:ext cx="4248473" cy="4608512"/>
          </a:xfrm>
        </p:spPr>
        <p:txBody>
          <a:bodyPr>
            <a:normAutofit/>
          </a:bodyPr>
          <a:lstStyle>
            <a:lvl1pPr>
              <a:buClr>
                <a:schemeClr val="accent1"/>
              </a:buClr>
              <a:defRPr sz="1800"/>
            </a:lvl1pPr>
            <a:lvl2pPr>
              <a:buClr>
                <a:schemeClr val="accent1"/>
              </a:buClr>
              <a:defRPr sz="1600"/>
            </a:lvl2pPr>
            <a:lvl3pPr>
              <a:buClr>
                <a:schemeClr val="accent1"/>
              </a:buClr>
              <a:defRPr sz="1400"/>
            </a:lvl3pPr>
            <a:lvl4pPr>
              <a:buClr>
                <a:schemeClr val="accent1"/>
              </a:buClr>
              <a:defRPr sz="1200"/>
            </a:lvl4pPr>
            <a:lvl5pPr>
              <a:buClr>
                <a:schemeClr val="accent1"/>
              </a:buCl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8" name="Datumsplatzhalter 7"/>
          <p:cNvSpPr>
            <a:spLocks noGrp="1"/>
          </p:cNvSpPr>
          <p:nvPr>
            <p:ph type="dt" sz="half" idx="10"/>
            <p:custDataLst>
              <p:tags r:id="rId6"/>
            </p:custDataLst>
          </p:nvPr>
        </p:nvSpPr>
        <p:spPr/>
        <p:txBody>
          <a:bodyPr/>
          <a:lstStyle/>
          <a:p>
            <a:fld id="{1A072926-6F5F-425C-AC91-939441FD572A}" type="datetimeFigureOut">
              <a:rPr lang="en-GB" smtClean="0"/>
              <a:t>19/07/2017</a:t>
            </a:fld>
            <a:endParaRPr lang="en-GB" dirty="0"/>
          </a:p>
        </p:txBody>
      </p:sp>
      <p:sp useBgFill="1">
        <p:nvSpPr>
          <p:cNvPr id="9" name="Rechteck 8"/>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43476387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_Titel, Vergleich mit Untertitel LWRG">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lvl1pPr>
              <a:defRPr/>
            </a:lvl1pPr>
          </a:lstStyle>
          <a:p>
            <a:r>
              <a:rPr lang="en-US" smtClean="0"/>
              <a:t>Click to edit Master title style</a:t>
            </a:r>
            <a:endParaRPr lang="de-CH" dirty="0"/>
          </a:p>
        </p:txBody>
      </p:sp>
      <p:sp>
        <p:nvSpPr>
          <p:cNvPr id="3" name="Textplatzhalter 2"/>
          <p:cNvSpPr>
            <a:spLocks noGrp="1"/>
          </p:cNvSpPr>
          <p:nvPr>
            <p:ph type="body" idx="1"/>
            <p:custDataLst>
              <p:tags r:id="rId2"/>
            </p:custDataLst>
          </p:nvPr>
        </p:nvSpPr>
        <p:spPr>
          <a:xfrm>
            <a:off x="251520" y="1261665"/>
            <a:ext cx="4248472" cy="438548"/>
          </a:xfrm>
        </p:spPr>
        <p:txBody>
          <a:bodyPr anchor="ctr">
            <a:normAutofit/>
          </a:bodyPr>
          <a:lstStyle>
            <a:lvl1pPr marL="0" indent="0">
              <a:buNone/>
              <a:defRPr sz="2000" b="0">
                <a:solidFill>
                  <a:schemeClr val="accent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custDataLst>
              <p:tags r:id="rId3"/>
            </p:custDataLst>
          </p:nvPr>
        </p:nvSpPr>
        <p:spPr>
          <a:xfrm>
            <a:off x="251520" y="1700213"/>
            <a:ext cx="4248472" cy="4608512"/>
          </a:xfrm>
        </p:spPr>
        <p:txBody>
          <a:bodyPr>
            <a:normAutofit/>
          </a:bodyPr>
          <a:lstStyle>
            <a:lvl1pPr>
              <a:buClrTx/>
              <a:defRPr sz="1800"/>
            </a:lvl1pPr>
            <a:lvl2pPr>
              <a:buClrTx/>
              <a:defRPr sz="1600"/>
            </a:lvl2pPr>
            <a:lvl3pPr>
              <a:buClrTx/>
              <a:defRPr sz="1400"/>
            </a:lvl3pPr>
            <a:lvl4pPr>
              <a:buClrTx/>
              <a:defRPr sz="1200"/>
            </a:lvl4pPr>
            <a:lvl5pPr>
              <a:buClrTx/>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5" name="Textplatzhalter 4"/>
          <p:cNvSpPr>
            <a:spLocks noGrp="1"/>
          </p:cNvSpPr>
          <p:nvPr>
            <p:ph type="body" sz="quarter" idx="3"/>
            <p:custDataLst>
              <p:tags r:id="rId4"/>
            </p:custDataLst>
          </p:nvPr>
        </p:nvSpPr>
        <p:spPr>
          <a:xfrm>
            <a:off x="4644008" y="1261664"/>
            <a:ext cx="4248473" cy="438549"/>
          </a:xfrm>
        </p:spPr>
        <p:txBody>
          <a:bodyPr anchor="ctr">
            <a:normAutofit/>
          </a:bodyPr>
          <a:lstStyle>
            <a:lvl1pPr marL="0" indent="0">
              <a:buNone/>
              <a:defRPr sz="2000" b="0">
                <a:solidFill>
                  <a:schemeClr val="accent2">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custDataLst>
              <p:tags r:id="rId5"/>
            </p:custDataLst>
          </p:nvPr>
        </p:nvSpPr>
        <p:spPr>
          <a:xfrm>
            <a:off x="4644008" y="1700213"/>
            <a:ext cx="4248473" cy="4608512"/>
          </a:xfrm>
        </p:spPr>
        <p:txBody>
          <a:bodyPr>
            <a:normAutofit/>
          </a:bodyPr>
          <a:lstStyle>
            <a:lvl1pPr>
              <a:buClr>
                <a:schemeClr val="tx2"/>
              </a:buClr>
              <a:defRPr sz="1800"/>
            </a:lvl1pPr>
            <a:lvl2pPr>
              <a:buClr>
                <a:schemeClr val="tx2"/>
              </a:buClr>
              <a:defRPr sz="1600"/>
            </a:lvl2pPr>
            <a:lvl3pPr>
              <a:buClr>
                <a:schemeClr val="tx2"/>
              </a:buClr>
              <a:defRPr sz="1400"/>
            </a:lvl3pPr>
            <a:lvl4pPr>
              <a:buClr>
                <a:schemeClr val="tx2"/>
              </a:buClr>
              <a:defRPr sz="1200"/>
            </a:lvl4pPr>
            <a:lvl5pPr>
              <a:buClr>
                <a:schemeClr val="tx2"/>
              </a:buCl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dirty="0"/>
          </a:p>
        </p:txBody>
      </p:sp>
      <p:sp>
        <p:nvSpPr>
          <p:cNvPr id="8" name="Datumsplatzhalter 7"/>
          <p:cNvSpPr>
            <a:spLocks noGrp="1"/>
          </p:cNvSpPr>
          <p:nvPr>
            <p:ph type="dt" sz="half" idx="10"/>
            <p:custDataLst>
              <p:tags r:id="rId6"/>
            </p:custDataLst>
          </p:nvPr>
        </p:nvSpPr>
        <p:spPr/>
        <p:txBody>
          <a:bodyPr/>
          <a:lstStyle/>
          <a:p>
            <a:fld id="{1A072926-6F5F-425C-AC91-939441FD572A}" type="datetimeFigureOut">
              <a:rPr lang="en-GB" smtClean="0"/>
              <a:t>19/07/2017</a:t>
            </a:fld>
            <a:endParaRPr lang="en-GB" dirty="0"/>
          </a:p>
        </p:txBody>
      </p:sp>
      <p:sp useBgFill="1">
        <p:nvSpPr>
          <p:cNvPr id="9" name="Rechteck 8"/>
          <p:cNvSpPr/>
          <p:nvPr userDrawn="1"/>
        </p:nvSpPr>
        <p:spPr>
          <a:xfrm>
            <a:off x="3635896" y="6669360"/>
            <a:ext cx="1224136" cy="116632"/>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32468748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tags" Target="../tags/tag1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customXml" Target="../../customXml/item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5.xml"/><Relationship Id="rId30"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p:custDataLst>
              <p:tags r:id="rId24"/>
            </p:custDataLst>
          </p:nvPr>
        </p:nvPicPr>
        <p:blipFill>
          <a:blip r:embed="rId33">
            <a:extLst>
              <a:ext uri="{28A0092B-C50C-407E-A947-70E740481C1C}">
                <a14:useLocalDpi xmlns:a14="http://schemas.microsoft.com/office/drawing/2010/main" val="0"/>
              </a:ext>
            </a:extLst>
          </a:blip>
          <a:stretch>
            <a:fillRect/>
          </a:stretch>
        </p:blipFill>
        <p:spPr>
          <a:xfrm>
            <a:off x="0" y="2545"/>
            <a:ext cx="9108000" cy="6858000"/>
          </a:xfrm>
          <a:prstGeom prst="rect">
            <a:avLst/>
          </a:prstGeom>
        </p:spPr>
      </p:pic>
      <p:sp useBgFill="1">
        <p:nvSpPr>
          <p:cNvPr id="10" name="MXX_Company"/>
          <p:cNvSpPr txBox="1"/>
          <p:nvPr>
            <p:custDataLst>
              <p:tags r:id="rId25"/>
            </p:custDataLst>
          </p:nvPr>
        </p:nvSpPr>
        <p:spPr>
          <a:xfrm>
            <a:off x="3563888" y="6622461"/>
            <a:ext cx="2267744" cy="200055"/>
          </a:xfrm>
          <a:prstGeom prst="rect">
            <a:avLst/>
          </a:prstGeom>
        </p:spPr>
        <p:txBody>
          <a:bodyPr wrap="square" rtlCol="0">
            <a:spAutoFit/>
          </a:bodyPr>
          <a:lstStyle/>
          <a:p>
            <a:r>
              <a:rPr lang="de-CH" sz="700" dirty="0" smtClean="0">
                <a:solidFill>
                  <a:schemeClr val="bg1"/>
                </a:solidFill>
              </a:rPr>
              <a:t>Marenco Swisshelicopter AG</a:t>
            </a:r>
          </a:p>
        </p:txBody>
      </p:sp>
      <p:sp>
        <p:nvSpPr>
          <p:cNvPr id="2" name="Titelplatzhalter 1"/>
          <p:cNvSpPr>
            <a:spLocks noGrp="1"/>
          </p:cNvSpPr>
          <p:nvPr>
            <p:ph type="title"/>
            <p:custDataLst>
              <p:tags r:id="rId26"/>
            </p:custDataLst>
          </p:nvPr>
        </p:nvSpPr>
        <p:spPr>
          <a:xfrm>
            <a:off x="251520" y="333375"/>
            <a:ext cx="6049268" cy="679627"/>
          </a:xfrm>
          <a:prstGeom prst="rect">
            <a:avLst/>
          </a:prstGeom>
        </p:spPr>
        <p:txBody>
          <a:bodyPr vert="horz" lIns="91440" tIns="45720" rIns="91440" bIns="45720" rtlCol="0" anchor="ctr">
            <a:normAutofit/>
          </a:bodyPr>
          <a:lstStyle/>
          <a:p>
            <a:r>
              <a:rPr lang="de-DE" dirty="0" smtClean="0"/>
              <a:t>Titelmasterformat durch Klicken bearbeiten</a:t>
            </a:r>
            <a:endParaRPr lang="de-CH" dirty="0"/>
          </a:p>
        </p:txBody>
      </p:sp>
      <p:sp>
        <p:nvSpPr>
          <p:cNvPr id="3" name="Textplatzhalter 2"/>
          <p:cNvSpPr>
            <a:spLocks noGrp="1"/>
          </p:cNvSpPr>
          <p:nvPr>
            <p:ph type="body" idx="1"/>
            <p:custDataLst>
              <p:tags r:id="rId27"/>
            </p:custDataLst>
          </p:nvPr>
        </p:nvSpPr>
        <p:spPr>
          <a:xfrm>
            <a:off x="251520" y="1268760"/>
            <a:ext cx="8635480" cy="5048914"/>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CH" dirty="0"/>
          </a:p>
        </p:txBody>
      </p:sp>
      <p:sp>
        <p:nvSpPr>
          <p:cNvPr id="8" name="Fusszeile_1"/>
          <p:cNvSpPr/>
          <p:nvPr>
            <p:custDataLst>
              <p:tags r:id="rId28"/>
            </p:custDataLst>
          </p:nvPr>
        </p:nvSpPr>
        <p:spPr>
          <a:xfrm>
            <a:off x="268303" y="6502013"/>
            <a:ext cx="6032485" cy="239355"/>
          </a:xfrm>
          <a:prstGeom prst="rect">
            <a:avLst/>
          </a:prstGeom>
        </p:spPr>
        <p:txBody>
          <a:bodyPr vert="horz" lIns="91440" tIns="45720" rIns="91440" bIns="45720" rtlCol="0" anchor="ctr"/>
          <a:lstStyle/>
          <a:p>
            <a:pPr lvl="0" algn="l"/>
            <a:r>
              <a:rPr lang="en-US" sz="800" smtClean="0">
                <a:solidFill>
                  <a:schemeClr val="tx1"/>
                </a:solidFill>
              </a:rPr>
              <a:t>© Marenco Swisshelicopter AG | Flight Physics User</a:t>
            </a:r>
            <a:endParaRPr lang="de-CH" sz="800" dirty="0">
              <a:solidFill>
                <a:schemeClr val="tx1"/>
              </a:solidFill>
            </a:endParaRPr>
          </a:p>
        </p:txBody>
      </p:sp>
      <p:sp>
        <p:nvSpPr>
          <p:cNvPr id="11" name="Fusszeile_2" hidden="1"/>
          <p:cNvSpPr/>
          <p:nvPr>
            <p:custDataLst>
              <p:tags r:id="rId29"/>
            </p:custDataLst>
          </p:nvPr>
        </p:nvSpPr>
        <p:spPr>
          <a:xfrm>
            <a:off x="6300788" y="6502013"/>
            <a:ext cx="1704568" cy="235534"/>
          </a:xfrm>
          <a:prstGeom prst="rect">
            <a:avLst/>
          </a:prstGeom>
        </p:spPr>
        <p:txBody>
          <a:bodyPr vert="horz" lIns="91440" tIns="45720" rIns="91440" bIns="45720" rtlCol="0" anchor="ctr"/>
          <a:lstStyle/>
          <a:p>
            <a:pPr lvl="0" algn="r"/>
            <a:r>
              <a:rPr lang="de-CH" sz="800" dirty="0" smtClean="0">
                <a:solidFill>
                  <a:schemeClr val="tx1"/>
                </a:solidFill>
              </a:rPr>
              <a:t>1234567 / 09M / EN / 00 |</a:t>
            </a:r>
            <a:endParaRPr lang="de-CH" sz="800" dirty="0">
              <a:solidFill>
                <a:schemeClr val="tx1"/>
              </a:solidFill>
            </a:endParaRPr>
          </a:p>
        </p:txBody>
      </p:sp>
      <p:sp>
        <p:nvSpPr>
          <p:cNvPr id="12" name="Datumsplatzhalter 5"/>
          <p:cNvSpPr>
            <a:spLocks noGrp="1"/>
          </p:cNvSpPr>
          <p:nvPr>
            <p:ph type="dt" sz="half" idx="2"/>
            <p:custDataLst>
              <p:tags r:id="rId30"/>
            </p:custDataLst>
          </p:nvPr>
        </p:nvSpPr>
        <p:spPr>
          <a:xfrm>
            <a:off x="7840108" y="6502014"/>
            <a:ext cx="741891" cy="235534"/>
          </a:xfrm>
          <a:prstGeom prst="rect">
            <a:avLst/>
          </a:prstGeom>
        </p:spPr>
        <p:txBody>
          <a:bodyPr vert="horz" lIns="91440" tIns="45720" rIns="91440" bIns="45720" rtlCol="0" anchor="ctr"/>
          <a:lstStyle>
            <a:lvl1pPr algn="r">
              <a:defRPr lang="de-DE" sz="800" smtClean="0"/>
            </a:lvl1pPr>
          </a:lstStyle>
          <a:p>
            <a:fld id="{1A072926-6F5F-425C-AC91-939441FD572A}" type="datetimeFigureOut">
              <a:rPr lang="en-GB" smtClean="0"/>
              <a:t>19/07/2017</a:t>
            </a:fld>
            <a:endParaRPr lang="en-GB" dirty="0"/>
          </a:p>
        </p:txBody>
      </p:sp>
      <p:sp>
        <p:nvSpPr>
          <p:cNvPr id="13" name="Rechteck 12"/>
          <p:cNvSpPr/>
          <p:nvPr>
            <p:custDataLst>
              <p:tags r:id="rId31"/>
            </p:custDataLst>
          </p:nvPr>
        </p:nvSpPr>
        <p:spPr>
          <a:xfrm>
            <a:off x="8524150" y="6502013"/>
            <a:ext cx="421290" cy="235534"/>
          </a:xfrm>
          <a:prstGeom prst="rect">
            <a:avLst/>
          </a:prstGeom>
        </p:spPr>
        <p:txBody>
          <a:bodyPr vert="horz" lIns="91440" tIns="45720" rIns="91440" bIns="45720" rtlCol="0" anchor="ctr"/>
          <a:lstStyle/>
          <a:p>
            <a:pPr lvl="0" algn="l"/>
            <a:fld id="{DC542DBC-2B5A-4D81-BA70-5DEFD6AA939E}" type="slidenum">
              <a:rPr lang="de-CH" sz="800" smtClean="0">
                <a:solidFill>
                  <a:schemeClr val="tx1"/>
                </a:solidFill>
              </a:rPr>
              <a:pPr lvl="0" algn="l"/>
              <a:t>‹#›</a:t>
            </a:fld>
            <a:endParaRPr lang="de-CH" sz="800" dirty="0">
              <a:solidFill>
                <a:schemeClr val="tx1"/>
              </a:solidFill>
            </a:endParaRPr>
          </a:p>
        </p:txBody>
      </p:sp>
      <p:sp>
        <p:nvSpPr>
          <p:cNvPr id="14" name="Fusszeile_Unterteiler"/>
          <p:cNvSpPr/>
          <p:nvPr>
            <p:custDataLst>
              <p:tags r:id="rId32"/>
            </p:custDataLst>
          </p:nvPr>
        </p:nvSpPr>
        <p:spPr>
          <a:xfrm>
            <a:off x="8405050" y="6502013"/>
            <a:ext cx="254198" cy="235534"/>
          </a:xfrm>
          <a:prstGeom prst="rect">
            <a:avLst/>
          </a:prstGeom>
        </p:spPr>
        <p:txBody>
          <a:bodyPr vert="horz" lIns="91440" tIns="45720" rIns="91440" bIns="45720" rtlCol="0" anchor="ctr"/>
          <a:lstStyle/>
          <a:p>
            <a:pPr lvl="0" algn="r"/>
            <a:r>
              <a:rPr lang="de-CH" sz="800" dirty="0" smtClean="0">
                <a:solidFill>
                  <a:schemeClr val="tx1"/>
                </a:solidFill>
              </a:rPr>
              <a:t>|</a:t>
            </a:r>
            <a:endParaRPr lang="de-CH" sz="800" dirty="0">
              <a:solidFill>
                <a:schemeClr val="tx1"/>
              </a:solidFill>
            </a:endParaRPr>
          </a:p>
        </p:txBody>
      </p:sp>
    </p:spTree>
    <p:custDataLst>
      <p:custData r:id="rId23"/>
    </p:custDataLst>
    <p:extLst>
      <p:ext uri="{BB962C8B-B14F-4D97-AF65-F5344CB8AC3E}">
        <p14:creationId xmlns:p14="http://schemas.microsoft.com/office/powerpoint/2010/main" val="4028471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iming>
    <p:tnLst>
      <p:par>
        <p:cTn id="1" dur="indefinite" restart="never" nodeType="tmRoot"/>
      </p:par>
    </p:tnLst>
  </p:timing>
  <p:txStyles>
    <p:titleStyle>
      <a:lvl1pPr algn="l" defTabSz="914400" rtl="0" eaLnBrk="1" latinLnBrk="0" hangingPunct="1">
        <a:spcBef>
          <a:spcPct val="0"/>
        </a:spcBef>
        <a:buNone/>
        <a:defRPr sz="2400" b="0" kern="1200">
          <a:solidFill>
            <a:schemeClr val="accent1"/>
          </a:solidFill>
          <a:latin typeface="+mj-lt"/>
          <a:ea typeface="+mj-ea"/>
          <a:cs typeface="+mj-cs"/>
        </a:defRPr>
      </a:lvl1pPr>
    </p:titleStyle>
    <p:bodyStyle>
      <a:lvl1pPr marL="342900" indent="-342900" algn="l" defTabSz="914400" rtl="0" eaLnBrk="1" latinLnBrk="0" hangingPunct="1">
        <a:spcBef>
          <a:spcPct val="20000"/>
        </a:spcBef>
        <a:buSzPct val="90000"/>
        <a:buFont typeface="Arial" panose="020B0604020202020204" pitchFamily="34" charset="0"/>
        <a:buChar char="►"/>
        <a:defRPr sz="1800" kern="1200">
          <a:solidFill>
            <a:schemeClr val="tx1"/>
          </a:solidFill>
          <a:latin typeface="+mn-lt"/>
          <a:ea typeface="+mn-ea"/>
          <a:cs typeface="+mn-cs"/>
        </a:defRPr>
      </a:lvl1pPr>
      <a:lvl2pPr marL="541338" indent="-285750" algn="l" defTabSz="914400" rtl="0" eaLnBrk="1" latinLnBrk="0" hangingPunct="1">
        <a:spcBef>
          <a:spcPct val="20000"/>
        </a:spcBef>
        <a:buSzPct val="90000"/>
        <a:buFont typeface="Arial" panose="020B0604020202020204" pitchFamily="34" charset="0"/>
        <a:buChar char="■"/>
        <a:defRPr sz="1600" kern="1200">
          <a:solidFill>
            <a:schemeClr val="tx1"/>
          </a:solidFill>
          <a:latin typeface="+mn-lt"/>
          <a:ea typeface="+mn-ea"/>
          <a:cs typeface="+mn-cs"/>
        </a:defRPr>
      </a:lvl2pPr>
      <a:lvl3pPr marL="708025" indent="-228600" algn="l" defTabSz="914400" rtl="0" eaLnBrk="1" latinLnBrk="0" hangingPunct="1">
        <a:spcBef>
          <a:spcPct val="20000"/>
        </a:spcBef>
        <a:buSzPct val="80000"/>
        <a:buFont typeface="Arial" panose="020B0604020202020204" pitchFamily="34" charset="0"/>
        <a:buChar char="●"/>
        <a:tabLst/>
        <a:defRPr sz="1400" kern="1200">
          <a:solidFill>
            <a:schemeClr val="tx1"/>
          </a:solidFill>
          <a:latin typeface="+mn-lt"/>
          <a:ea typeface="+mn-ea"/>
          <a:cs typeface="+mn-cs"/>
        </a:defRPr>
      </a:lvl3pPr>
      <a:lvl4pPr marL="889000" indent="-228600" algn="l" defTabSz="914400" rtl="0" eaLnBrk="1" latinLnBrk="0" hangingPunct="1">
        <a:spcBef>
          <a:spcPct val="20000"/>
        </a:spcBef>
        <a:buSzPct val="80000"/>
        <a:buFont typeface="Courier New" panose="02070309020205020404" pitchFamily="49" charset="0"/>
        <a:buChar char="o"/>
        <a:defRPr sz="1200" kern="1200">
          <a:solidFill>
            <a:schemeClr val="tx1"/>
          </a:solidFill>
          <a:latin typeface="+mn-lt"/>
          <a:ea typeface="+mn-ea"/>
          <a:cs typeface="+mn-cs"/>
        </a:defRPr>
      </a:lvl4pPr>
      <a:lvl5pPr marL="1077913" indent="-228600" algn="l" defTabSz="914400" rtl="0" eaLnBrk="1" latinLnBrk="0" hangingPunct="1">
        <a:spcBef>
          <a:spcPct val="20000"/>
        </a:spcBef>
        <a:buFont typeface="Arial" panose="020B0604020202020204" pitchFamily="34" charset="0"/>
        <a:buChar char="•"/>
        <a:tabLst>
          <a:tab pos="1169988" algn="l"/>
        </a:tabLst>
        <a:defRPr sz="1200" kern="1200">
          <a:solidFill>
            <a:schemeClr val="tx1"/>
          </a:solidFill>
          <a:latin typeface="+mn-lt"/>
          <a:ea typeface="+mn-ea"/>
          <a:cs typeface="+mn-cs"/>
        </a:defRPr>
      </a:lvl5pPr>
      <a:lvl6pPr marL="1249363" indent="-228600" algn="l" defTabSz="914400" rtl="0" eaLnBrk="1" latinLnBrk="0" hangingPunct="1">
        <a:spcBef>
          <a:spcPct val="20000"/>
        </a:spcBef>
        <a:buFont typeface="Wingdings" panose="05000000000000000000"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3.jpeg"/><Relationship Id="rId4"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10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1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Layout" Target="../slideLayouts/slideLayout4.xml"/><Relationship Id="rId1" Type="http://schemas.openxmlformats.org/officeDocument/2006/relationships/tags" Target="../tags/tag1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115.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116.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117.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slideLayout" Target="../slideLayouts/slideLayout4.xml"/><Relationship Id="rId1" Type="http://schemas.openxmlformats.org/officeDocument/2006/relationships/tags" Target="../tags/tag1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9.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120.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tags" Target="../tags/tag121.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tags" Target="../tags/tag122.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slideLayout" Target="../slideLayouts/slideLayout4.xml"/><Relationship Id="rId1" Type="http://schemas.openxmlformats.org/officeDocument/2006/relationships/tags" Target="../tags/tag123.xml"/><Relationship Id="rId5" Type="http://schemas.openxmlformats.org/officeDocument/2006/relationships/image" Target="../media/image32.emf"/><Relationship Id="rId4" Type="http://schemas.openxmlformats.org/officeDocument/2006/relationships/image" Target="../media/image31.e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4.xml"/><Relationship Id="rId1" Type="http://schemas.openxmlformats.org/officeDocument/2006/relationships/tags" Target="../tags/tag125.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4.xml"/><Relationship Id="rId1" Type="http://schemas.openxmlformats.org/officeDocument/2006/relationships/tags" Target="../tags/tag126.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4.xml"/><Relationship Id="rId1" Type="http://schemas.openxmlformats.org/officeDocument/2006/relationships/tags" Target="../tags/tag127.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slideLayout" Target="../slideLayouts/slideLayout4.xml"/><Relationship Id="rId1" Type="http://schemas.openxmlformats.org/officeDocument/2006/relationships/tags" Target="../tags/tag12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9.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4.xml"/><Relationship Id="rId1" Type="http://schemas.openxmlformats.org/officeDocument/2006/relationships/tags" Target="../tags/tag130.xml"/><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slideLayout" Target="../slideLayouts/slideLayout4.xml"/><Relationship Id="rId1" Type="http://schemas.openxmlformats.org/officeDocument/2006/relationships/tags" Target="../tags/tag13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4.xml"/><Relationship Id="rId1" Type="http://schemas.openxmlformats.org/officeDocument/2006/relationships/tags" Target="../tags/tag133.xml"/><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10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4.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tags" Target="../tags/tag10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ags" Target="../tags/tag10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ags" Target="../tags/tag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custDataLst>
              <p:tags r:id="rId2"/>
            </p:custDataLst>
          </p:nvPr>
        </p:nvSpPr>
        <p:spPr>
          <a:xfrm>
            <a:off x="251520" y="285751"/>
            <a:ext cx="7128792" cy="454568"/>
          </a:xfrm>
        </p:spPr>
        <p:txBody>
          <a:bodyPr>
            <a:normAutofit fontScale="90000"/>
          </a:bodyPr>
          <a:lstStyle/>
          <a:p>
            <a:r>
              <a:rPr lang="en-GB" b="1" dirty="0" smtClean="0"/>
              <a:t/>
            </a:r>
            <a:br>
              <a:rPr lang="en-GB" b="1" dirty="0" smtClean="0"/>
            </a:br>
            <a:r>
              <a:rPr lang="en-GB" b="1" dirty="0" smtClean="0"/>
              <a:t>Development of a flight control system to perform desired manoeuvres in </a:t>
            </a:r>
            <a:r>
              <a:rPr lang="en-GB" b="1" dirty="0" err="1" smtClean="0"/>
              <a:t>Flightlab</a:t>
            </a:r>
            <a:r>
              <a:rPr lang="en-GB" dirty="0"/>
              <a:t/>
            </a:r>
            <a:br>
              <a:rPr lang="en-GB" dirty="0"/>
            </a:br>
            <a:endParaRPr lang="en-GB" dirty="0"/>
          </a:p>
        </p:txBody>
      </p:sp>
      <p:pic>
        <p:nvPicPr>
          <p:cNvPr id="7" name="Bildplatzhalter 6"/>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t="13590" b="13590"/>
          <a:stretch>
            <a:fillRect/>
          </a:stretch>
        </p:blipFill>
        <p:spPr/>
      </p:pic>
      <p:sp>
        <p:nvSpPr>
          <p:cNvPr id="6" name="Textplatzhalter 5"/>
          <p:cNvSpPr>
            <a:spLocks noGrp="1"/>
          </p:cNvSpPr>
          <p:nvPr>
            <p:ph type="body" sz="quarter" idx="12"/>
            <p:custDataLst>
              <p:tags r:id="rId3"/>
            </p:custDataLst>
          </p:nvPr>
        </p:nvSpPr>
        <p:spPr/>
        <p:txBody>
          <a:bodyPr>
            <a:normAutofit/>
          </a:bodyPr>
          <a:lstStyle/>
          <a:p>
            <a:pPr marL="0" indent="0">
              <a:buNone/>
            </a:pPr>
            <a:endParaRPr lang="en-US" dirty="0" smtClean="0"/>
          </a:p>
          <a:p>
            <a:pPr marL="0" indent="0" algn="r">
              <a:buNone/>
            </a:pPr>
            <a:r>
              <a:rPr lang="en-US" dirty="0" smtClean="0"/>
              <a:t>Fabio </a:t>
            </a:r>
            <a:r>
              <a:rPr lang="en-US" dirty="0" err="1"/>
              <a:t>Riccardi</a:t>
            </a:r>
            <a:endParaRPr lang="en-US" dirty="0"/>
          </a:p>
          <a:p>
            <a:pPr marL="0" indent="0" algn="r">
              <a:buNone/>
            </a:pPr>
            <a:r>
              <a:rPr lang="en-US" dirty="0"/>
              <a:t>Analysis Engineer – Flight Physics</a:t>
            </a:r>
          </a:p>
          <a:p>
            <a:pPr marL="0" indent="0" algn="r">
              <a:buNone/>
            </a:pPr>
            <a:endParaRPr lang="en-US" dirty="0"/>
          </a:p>
          <a:p>
            <a:pPr marL="0" indent="0">
              <a:buNone/>
            </a:pPr>
            <a:endParaRPr lang="en-US" dirty="0"/>
          </a:p>
          <a:p>
            <a:endParaRPr lang="en-GB" dirty="0"/>
          </a:p>
        </p:txBody>
      </p:sp>
    </p:spTree>
    <p:custDataLst>
      <p:tags r:id="rId1"/>
    </p:custDataLst>
    <p:extLst>
      <p:ext uri="{BB962C8B-B14F-4D97-AF65-F5344CB8AC3E}">
        <p14:creationId xmlns:p14="http://schemas.microsoft.com/office/powerpoint/2010/main" val="2909701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a:xfrm>
            <a:off x="251520" y="333375"/>
            <a:ext cx="7200800" cy="679627"/>
          </a:xfrm>
        </p:spPr>
        <p:txBody>
          <a:bodyPr/>
          <a:lstStyle/>
          <a:p>
            <a:r>
              <a:rPr lang="en-GB" dirty="0" smtClean="0"/>
              <a:t>FCS scheme with yaw dynamic in open-loop (1/2)</a:t>
            </a: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3" name="Rectangle 2"/>
          <p:cNvSpPr/>
          <p:nvPr/>
        </p:nvSpPr>
        <p:spPr>
          <a:xfrm>
            <a:off x="107504" y="1004535"/>
            <a:ext cx="8924572" cy="1200329"/>
          </a:xfrm>
          <a:prstGeom prst="rect">
            <a:avLst/>
          </a:prstGeom>
        </p:spPr>
        <p:txBody>
          <a:bodyPr wrap="square">
            <a:spAutoFit/>
          </a:bodyPr>
          <a:lstStyle/>
          <a:p>
            <a:r>
              <a:rPr lang="en-US" dirty="0" smtClean="0"/>
              <a:t>In this case the yaw loop it is not closed on the controller, hence it can be applied directly a pedal command (as requested in a full pedal yaw maneuver), leaving to the controller the task of maintaining the desired phi and theta attitude angles (equal to the starting trim condition)  </a:t>
            </a:r>
            <a:endParaRPr lang="en-GB"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737" t="17724" r="18998" b="11588"/>
          <a:stretch/>
        </p:blipFill>
        <p:spPr bwMode="auto">
          <a:xfrm>
            <a:off x="122254" y="2564904"/>
            <a:ext cx="8909822" cy="3916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860032" y="2384822"/>
            <a:ext cx="3148619" cy="369332"/>
          </a:xfrm>
          <a:prstGeom prst="rect">
            <a:avLst/>
          </a:prstGeom>
        </p:spPr>
        <p:txBody>
          <a:bodyPr wrap="none">
            <a:spAutoFit/>
          </a:bodyPr>
          <a:lstStyle/>
          <a:p>
            <a:r>
              <a:rPr lang="en-US" dirty="0"/>
              <a:t>Only outer loop implemented</a:t>
            </a:r>
            <a:endParaRPr lang="en-GB" dirty="0"/>
          </a:p>
        </p:txBody>
      </p:sp>
    </p:spTree>
    <p:custDataLst>
      <p:tags r:id="rId1"/>
    </p:custDataLst>
    <p:extLst>
      <p:ext uri="{BB962C8B-B14F-4D97-AF65-F5344CB8AC3E}">
        <p14:creationId xmlns:p14="http://schemas.microsoft.com/office/powerpoint/2010/main" val="3081116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a:xfrm>
            <a:off x="251520" y="333375"/>
            <a:ext cx="7128792" cy="679627"/>
          </a:xfrm>
        </p:spPr>
        <p:txBody>
          <a:bodyPr/>
          <a:lstStyle/>
          <a:p>
            <a:r>
              <a:rPr lang="en-GB" dirty="0" smtClean="0"/>
              <a:t>FCS scheme with yaw dynamic in open-loop (2/2)</a:t>
            </a: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4" name="Rectangle 3"/>
          <p:cNvSpPr/>
          <p:nvPr/>
        </p:nvSpPr>
        <p:spPr>
          <a:xfrm>
            <a:off x="2642946" y="1700808"/>
            <a:ext cx="3946914" cy="369332"/>
          </a:xfrm>
          <a:prstGeom prst="rect">
            <a:avLst/>
          </a:prstGeom>
        </p:spPr>
        <p:txBody>
          <a:bodyPr wrap="none">
            <a:spAutoFit/>
          </a:bodyPr>
          <a:lstStyle/>
          <a:p>
            <a:r>
              <a:rPr lang="en-US" dirty="0" smtClean="0"/>
              <a:t>Outer </a:t>
            </a:r>
            <a:r>
              <a:rPr lang="en-US" dirty="0"/>
              <a:t>loop + inner loop </a:t>
            </a:r>
            <a:r>
              <a:rPr lang="en-US" dirty="0" smtClean="0"/>
              <a:t>implemented</a:t>
            </a:r>
            <a:endParaRPr lang="en-GB"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962" t="16247" r="3554" b="11895"/>
          <a:stretch/>
        </p:blipFill>
        <p:spPr bwMode="auto">
          <a:xfrm>
            <a:off x="85758" y="2348880"/>
            <a:ext cx="9061290"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67057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GB" dirty="0" smtClean="0"/>
              <a:t>Tuning requirements (1/2)</a:t>
            </a: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6" name="Rectangle 5"/>
          <p:cNvSpPr/>
          <p:nvPr/>
        </p:nvSpPr>
        <p:spPr>
          <a:xfrm>
            <a:off x="179512" y="1098024"/>
            <a:ext cx="8712968" cy="4247317"/>
          </a:xfrm>
          <a:prstGeom prst="rect">
            <a:avLst/>
          </a:prstGeom>
        </p:spPr>
        <p:txBody>
          <a:bodyPr wrap="square">
            <a:spAutoFit/>
          </a:bodyPr>
          <a:lstStyle/>
          <a:p>
            <a:pPr algn="just"/>
            <a:endParaRPr lang="en-US" dirty="0" smtClean="0"/>
          </a:p>
          <a:p>
            <a:pPr marL="342900" indent="-342900" algn="just">
              <a:buFont typeface="+mj-lt"/>
              <a:buAutoNum type="arabicPeriod"/>
            </a:pPr>
            <a:r>
              <a:rPr lang="en-US" dirty="0" smtClean="0"/>
              <a:t>Track set-point in theta, phi (and r in general scheme) with </a:t>
            </a:r>
            <a:r>
              <a:rPr lang="en-US" dirty="0"/>
              <a:t>zero steady-state error, </a:t>
            </a:r>
            <a:r>
              <a:rPr lang="en-US" dirty="0" smtClean="0"/>
              <a:t>defined rise times, </a:t>
            </a:r>
            <a:r>
              <a:rPr lang="en-US" dirty="0"/>
              <a:t>minimal overshoot, and minimal cross-coupling</a:t>
            </a:r>
          </a:p>
          <a:p>
            <a:pPr algn="just"/>
            <a:endParaRPr lang="en-US" dirty="0"/>
          </a:p>
          <a:p>
            <a:pPr marL="742950" lvl="1" indent="-285750" algn="just">
              <a:buFont typeface="Wingdings" panose="05000000000000000000" pitchFamily="2" charset="2"/>
              <a:buChar char="ü"/>
            </a:pPr>
            <a:r>
              <a:rPr lang="en-US" dirty="0"/>
              <a:t>T</a:t>
            </a:r>
            <a:r>
              <a:rPr lang="en-US" dirty="0" smtClean="0"/>
              <a:t>he </a:t>
            </a:r>
            <a:r>
              <a:rPr lang="en-US" dirty="0"/>
              <a:t>response of theta, phi, r to step commands </a:t>
            </a:r>
            <a:r>
              <a:rPr lang="en-US" dirty="0" err="1"/>
              <a:t>theta_ref</a:t>
            </a:r>
            <a:r>
              <a:rPr lang="en-US" dirty="0"/>
              <a:t>, </a:t>
            </a:r>
            <a:r>
              <a:rPr lang="en-US" dirty="0" err="1"/>
              <a:t>phi_ref</a:t>
            </a:r>
            <a:r>
              <a:rPr lang="en-US" dirty="0"/>
              <a:t>, </a:t>
            </a:r>
            <a:r>
              <a:rPr lang="en-US" dirty="0" err="1"/>
              <a:t>r_ref</a:t>
            </a:r>
            <a:r>
              <a:rPr lang="en-US" dirty="0"/>
              <a:t> must resemble a decoupled first-order response with a </a:t>
            </a:r>
            <a:r>
              <a:rPr lang="en-US" dirty="0" smtClean="0"/>
              <a:t>defined </a:t>
            </a:r>
            <a:r>
              <a:rPr lang="en-US" dirty="0"/>
              <a:t>time constant</a:t>
            </a:r>
          </a:p>
          <a:p>
            <a:pPr algn="just"/>
            <a:endParaRPr lang="en-US" dirty="0" smtClean="0"/>
          </a:p>
          <a:p>
            <a:pPr marL="742950" lvl="1" indent="-285750" algn="just">
              <a:buFont typeface="Wingdings" panose="05000000000000000000" pitchFamily="2" charset="2"/>
              <a:buChar char="ü"/>
            </a:pPr>
            <a:r>
              <a:rPr lang="en-US" dirty="0" smtClean="0"/>
              <a:t>The maximum mismatch (in percentage) with respect to the </a:t>
            </a:r>
            <a:r>
              <a:rPr lang="en-US" dirty="0"/>
              <a:t>reference first order model </a:t>
            </a:r>
            <a:r>
              <a:rPr lang="en-US" dirty="0" smtClean="0"/>
              <a:t>response can be defined</a:t>
            </a:r>
            <a:endParaRPr lang="it-IT" dirty="0"/>
          </a:p>
          <a:p>
            <a:pPr algn="just"/>
            <a:endParaRPr lang="en-US" dirty="0"/>
          </a:p>
          <a:p>
            <a:pPr marL="342900" indent="-342900" algn="just">
              <a:buFont typeface="+mj-lt"/>
              <a:buAutoNum type="arabicPeriod" startAt="2"/>
            </a:pPr>
            <a:r>
              <a:rPr lang="en-US" dirty="0" smtClean="0"/>
              <a:t>Impose desired gain </a:t>
            </a:r>
            <a:r>
              <a:rPr lang="en-US" dirty="0"/>
              <a:t>and phase margins at plant inputs and </a:t>
            </a:r>
            <a:r>
              <a:rPr lang="en-US" dirty="0" smtClean="0"/>
              <a:t>outputs</a:t>
            </a:r>
          </a:p>
          <a:p>
            <a:pPr marL="342900" indent="-342900" algn="just">
              <a:buFont typeface="+mj-lt"/>
              <a:buAutoNum type="arabicPeriod" startAt="2"/>
            </a:pPr>
            <a:endParaRPr lang="en-US" dirty="0"/>
          </a:p>
          <a:p>
            <a:pPr marL="342900" indent="-342900" algn="just">
              <a:buFont typeface="+mj-lt"/>
              <a:buAutoNum type="arabicPeriod" startAt="2"/>
            </a:pPr>
            <a:r>
              <a:rPr lang="en-US" dirty="0" smtClean="0"/>
              <a:t>Impose limit </a:t>
            </a:r>
            <a:r>
              <a:rPr lang="en-US" dirty="0"/>
              <a:t>on fast dynamics: the magnitude of the closed-loop poles must not </a:t>
            </a:r>
            <a:r>
              <a:rPr lang="en-US" dirty="0" smtClean="0"/>
              <a:t>exceed a specified value to </a:t>
            </a:r>
            <a:r>
              <a:rPr lang="en-US" dirty="0"/>
              <a:t>prevent fast dynamics and jerky transients</a:t>
            </a:r>
          </a:p>
          <a:p>
            <a:pPr marL="342900" indent="-342900" algn="just">
              <a:buFont typeface="+mj-lt"/>
              <a:buAutoNum type="arabicPeriod" startAt="2"/>
            </a:pPr>
            <a:endParaRPr lang="en-US" dirty="0"/>
          </a:p>
        </p:txBody>
      </p:sp>
    </p:spTree>
    <p:custDataLst>
      <p:tags r:id="rId1"/>
    </p:custDataLst>
    <p:extLst>
      <p:ext uri="{BB962C8B-B14F-4D97-AF65-F5344CB8AC3E}">
        <p14:creationId xmlns:p14="http://schemas.microsoft.com/office/powerpoint/2010/main" val="948784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GB" dirty="0" smtClean="0"/>
              <a:t>Tuning </a:t>
            </a:r>
            <a:r>
              <a:rPr lang="en-GB" smtClean="0"/>
              <a:t>requirements (2/2</a:t>
            </a:r>
            <a:r>
              <a:rPr lang="en-GB" dirty="0" smtClean="0"/>
              <a:t>)</a:t>
            </a: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6" name="Rectangle 5"/>
          <p:cNvSpPr/>
          <p:nvPr/>
        </p:nvSpPr>
        <p:spPr>
          <a:xfrm>
            <a:off x="179512" y="1098024"/>
            <a:ext cx="8712968" cy="3970318"/>
          </a:xfrm>
          <a:prstGeom prst="rect">
            <a:avLst/>
          </a:prstGeom>
        </p:spPr>
        <p:txBody>
          <a:bodyPr wrap="square">
            <a:spAutoFit/>
          </a:bodyPr>
          <a:lstStyle/>
          <a:p>
            <a:pPr algn="just"/>
            <a:endParaRPr lang="en-US" dirty="0" smtClean="0"/>
          </a:p>
          <a:p>
            <a:pPr marL="342900" indent="-342900" algn="just">
              <a:buFont typeface="+mj-lt"/>
              <a:buAutoNum type="arabicPeriod"/>
            </a:pPr>
            <a:r>
              <a:rPr lang="en-US" dirty="0" smtClean="0"/>
              <a:t>The </a:t>
            </a:r>
            <a:r>
              <a:rPr lang="en-US" u="sng" dirty="0" smtClean="0"/>
              <a:t>tracking requirement is the most important</a:t>
            </a:r>
            <a:r>
              <a:rPr lang="en-US" dirty="0" smtClean="0"/>
              <a:t> and good results was obtained imposing:</a:t>
            </a:r>
          </a:p>
          <a:p>
            <a:pPr marL="800100" lvl="1" indent="-342900" algn="just">
              <a:buFont typeface="Wingdings" panose="05000000000000000000" pitchFamily="2" charset="2"/>
              <a:buChar char="ü"/>
            </a:pPr>
            <a:r>
              <a:rPr lang="en-US" dirty="0" smtClean="0"/>
              <a:t>first-order </a:t>
            </a:r>
            <a:r>
              <a:rPr lang="en-US" dirty="0"/>
              <a:t>response with a </a:t>
            </a:r>
            <a:r>
              <a:rPr lang="en-US" dirty="0" smtClean="0"/>
              <a:t>1 sec. </a:t>
            </a:r>
            <a:r>
              <a:rPr lang="en-US" dirty="0"/>
              <a:t>time constant</a:t>
            </a:r>
          </a:p>
          <a:p>
            <a:pPr marL="800100" lvl="1" indent="-342900" algn="just">
              <a:buFont typeface="Wingdings" panose="05000000000000000000" pitchFamily="2" charset="2"/>
              <a:buChar char="ü"/>
            </a:pPr>
            <a:r>
              <a:rPr lang="en-US" dirty="0" smtClean="0"/>
              <a:t>less </a:t>
            </a:r>
            <a:r>
              <a:rPr lang="en-US" dirty="0"/>
              <a:t>than 20% mismatch with reference first order </a:t>
            </a:r>
            <a:r>
              <a:rPr lang="en-US" dirty="0" smtClean="0"/>
              <a:t>model</a:t>
            </a:r>
          </a:p>
          <a:p>
            <a:pPr marL="342900" indent="-342900" algn="just">
              <a:buFont typeface="+mj-lt"/>
              <a:buAutoNum type="arabicPeriod"/>
            </a:pPr>
            <a:endParaRPr lang="en-US" dirty="0"/>
          </a:p>
          <a:p>
            <a:pPr marL="342900" indent="-342900" algn="just">
              <a:buFont typeface="+mj-lt"/>
              <a:buAutoNum type="arabicPeriod"/>
            </a:pPr>
            <a:r>
              <a:rPr lang="en-US" dirty="0"/>
              <a:t>I</a:t>
            </a:r>
            <a:r>
              <a:rPr lang="en-US" dirty="0" smtClean="0"/>
              <a:t>t was set a gain margin of 5 </a:t>
            </a:r>
            <a:r>
              <a:rPr lang="en-US" dirty="0"/>
              <a:t>dB and </a:t>
            </a:r>
            <a:r>
              <a:rPr lang="en-US" dirty="0" smtClean="0"/>
              <a:t>phase margin of 40 degrees</a:t>
            </a:r>
          </a:p>
          <a:p>
            <a:pPr marL="342900" indent="-342900" algn="just">
              <a:buFont typeface="+mj-lt"/>
              <a:buAutoNum type="arabicPeriod"/>
            </a:pPr>
            <a:endParaRPr lang="en-US" dirty="0"/>
          </a:p>
          <a:p>
            <a:pPr marL="342900" indent="-342900" algn="just">
              <a:buFont typeface="+mj-lt"/>
              <a:buAutoNum type="arabicPeriod"/>
            </a:pPr>
            <a:r>
              <a:rPr lang="en-US" dirty="0"/>
              <a:t>T</a:t>
            </a:r>
            <a:r>
              <a:rPr lang="en-US" dirty="0" smtClean="0"/>
              <a:t>he </a:t>
            </a:r>
            <a:r>
              <a:rPr lang="en-US" dirty="0"/>
              <a:t>magnitude of the closed-loop poles must not exceed </a:t>
            </a:r>
            <a:r>
              <a:rPr lang="en-US" dirty="0" smtClean="0"/>
              <a:t>25</a:t>
            </a:r>
          </a:p>
          <a:p>
            <a:pPr algn="just"/>
            <a:endParaRPr lang="en-US" dirty="0"/>
          </a:p>
          <a:p>
            <a:pPr algn="just"/>
            <a:r>
              <a:rPr lang="en-US" dirty="0" smtClean="0"/>
              <a:t>The req. 3. was not applied in this initial phase because the obtained control performance with the tuning computed imposing the only req.1 or with req.1 and req.2 together are satisfactory.</a:t>
            </a:r>
            <a:endParaRPr lang="en-US" dirty="0"/>
          </a:p>
          <a:p>
            <a:pPr algn="just"/>
            <a:endParaRPr lang="en-US" dirty="0"/>
          </a:p>
        </p:txBody>
      </p:sp>
    </p:spTree>
    <p:custDataLst>
      <p:tags r:id="rId1"/>
    </p:custDataLst>
    <p:extLst>
      <p:ext uri="{BB962C8B-B14F-4D97-AF65-F5344CB8AC3E}">
        <p14:creationId xmlns:p14="http://schemas.microsoft.com/office/powerpoint/2010/main" val="283428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a:xfrm>
            <a:off x="251520" y="333375"/>
            <a:ext cx="8712968" cy="679627"/>
          </a:xfrm>
        </p:spPr>
        <p:txBody>
          <a:bodyPr>
            <a:normAutofit fontScale="90000"/>
          </a:bodyPr>
          <a:lstStyle/>
          <a:p>
            <a:r>
              <a:rPr lang="en-GB" dirty="0" smtClean="0"/>
              <a:t>Results – General </a:t>
            </a:r>
            <a:r>
              <a:rPr lang="en-GB" dirty="0" smtClean="0"/>
              <a:t>FCS </a:t>
            </a:r>
            <a:br>
              <a:rPr lang="en-GB" dirty="0" smtClean="0"/>
            </a:br>
            <a:r>
              <a:rPr lang="en-US" dirty="0" smtClean="0"/>
              <a:t>Only </a:t>
            </a:r>
            <a:r>
              <a:rPr lang="en-US" dirty="0"/>
              <a:t>outer loop, only tracking req.</a:t>
            </a:r>
            <a:br>
              <a:rPr lang="en-US" dirty="0"/>
            </a:b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660" y="1772816"/>
            <a:ext cx="53244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04699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6" name="Rectangle 5"/>
          <p:cNvSpPr/>
          <p:nvPr/>
        </p:nvSpPr>
        <p:spPr>
          <a:xfrm>
            <a:off x="1643537" y="1988840"/>
            <a:ext cx="5564775" cy="2677656"/>
          </a:xfrm>
          <a:prstGeom prst="rect">
            <a:avLst/>
          </a:prstGeom>
        </p:spPr>
        <p:txBody>
          <a:bodyPr wrap="square">
            <a:spAutoFit/>
          </a:bodyPr>
          <a:lstStyle/>
          <a:p>
            <a:r>
              <a:rPr lang="en-GB" sz="1400" u="sng" dirty="0"/>
              <a:t>Block 1: </a:t>
            </a:r>
            <a:r>
              <a:rPr lang="en-GB" sz="1400" u="sng" dirty="0" err="1" smtClean="0"/>
              <a:t>PI_phi</a:t>
            </a:r>
            <a:r>
              <a:rPr lang="en-GB" sz="1400" u="sng" dirty="0" smtClean="0"/>
              <a:t> </a:t>
            </a:r>
            <a:endParaRPr lang="en-GB" sz="1400" u="sng" dirty="0"/>
          </a:p>
          <a:p>
            <a:r>
              <a:rPr lang="en-GB" sz="1400" dirty="0" err="1" smtClean="0"/>
              <a:t>Kp</a:t>
            </a:r>
            <a:r>
              <a:rPr lang="en-GB" sz="1400" dirty="0" smtClean="0"/>
              <a:t> </a:t>
            </a:r>
            <a:r>
              <a:rPr lang="en-GB" sz="1400" dirty="0"/>
              <a:t>= </a:t>
            </a:r>
            <a:r>
              <a:rPr lang="en-GB" sz="1400" dirty="0" smtClean="0"/>
              <a:t>158</a:t>
            </a:r>
          </a:p>
          <a:p>
            <a:r>
              <a:rPr lang="en-GB" sz="1400" dirty="0" smtClean="0"/>
              <a:t>Ki = 151</a:t>
            </a:r>
          </a:p>
          <a:p>
            <a:endParaRPr lang="en-GB" sz="1400" dirty="0"/>
          </a:p>
          <a:p>
            <a:r>
              <a:rPr lang="en-GB" sz="1400" u="sng" dirty="0"/>
              <a:t>Block </a:t>
            </a:r>
            <a:r>
              <a:rPr lang="en-GB" sz="1400" u="sng" dirty="0" smtClean="0"/>
              <a:t>2: </a:t>
            </a:r>
            <a:r>
              <a:rPr lang="en-GB" sz="1400" u="sng" dirty="0" err="1" smtClean="0"/>
              <a:t>PI_theta</a:t>
            </a:r>
            <a:r>
              <a:rPr lang="en-GB" sz="1400" u="sng" dirty="0" smtClean="0"/>
              <a:t> </a:t>
            </a:r>
            <a:endParaRPr lang="en-GB" sz="1400" u="sng" dirty="0"/>
          </a:p>
          <a:p>
            <a:r>
              <a:rPr lang="en-GB" sz="1400" dirty="0" err="1" smtClean="0"/>
              <a:t>Kp</a:t>
            </a:r>
            <a:r>
              <a:rPr lang="en-GB" sz="1400" dirty="0" smtClean="0"/>
              <a:t> </a:t>
            </a:r>
            <a:r>
              <a:rPr lang="en-GB" sz="1400" dirty="0"/>
              <a:t>= </a:t>
            </a:r>
            <a:r>
              <a:rPr lang="en-GB" sz="1400" dirty="0" smtClean="0"/>
              <a:t>111</a:t>
            </a:r>
          </a:p>
          <a:p>
            <a:r>
              <a:rPr lang="en-GB" sz="1400" dirty="0" smtClean="0"/>
              <a:t>Ki </a:t>
            </a:r>
            <a:r>
              <a:rPr lang="en-GB" sz="1400" dirty="0"/>
              <a:t>= </a:t>
            </a:r>
            <a:r>
              <a:rPr lang="en-GB" sz="1400" dirty="0" smtClean="0"/>
              <a:t>56.9</a:t>
            </a:r>
          </a:p>
          <a:p>
            <a:r>
              <a:rPr lang="en-GB" sz="1400" dirty="0" smtClean="0"/>
              <a:t> </a:t>
            </a:r>
            <a:endParaRPr lang="en-GB" sz="1400" dirty="0"/>
          </a:p>
          <a:p>
            <a:r>
              <a:rPr lang="en-GB" sz="1400" u="sng" dirty="0"/>
              <a:t>Block 3: </a:t>
            </a:r>
            <a:r>
              <a:rPr lang="en-GB" sz="1400" u="sng" dirty="0" err="1" smtClean="0"/>
              <a:t>PI_r</a:t>
            </a:r>
            <a:endParaRPr lang="en-GB" sz="1400" u="sng" dirty="0"/>
          </a:p>
          <a:p>
            <a:r>
              <a:rPr lang="en-GB" sz="1400" dirty="0" err="1" smtClean="0"/>
              <a:t>Kp</a:t>
            </a:r>
            <a:r>
              <a:rPr lang="en-GB" sz="1400" dirty="0" smtClean="0"/>
              <a:t> </a:t>
            </a:r>
            <a:r>
              <a:rPr lang="en-GB" sz="1400" dirty="0"/>
              <a:t>= </a:t>
            </a:r>
            <a:r>
              <a:rPr lang="en-GB" sz="1400" dirty="0" smtClean="0"/>
              <a:t>115</a:t>
            </a:r>
            <a:endParaRPr lang="en-GB" sz="1400" dirty="0"/>
          </a:p>
          <a:p>
            <a:r>
              <a:rPr lang="en-GB" sz="1400" dirty="0" smtClean="0"/>
              <a:t>Ki </a:t>
            </a:r>
            <a:r>
              <a:rPr lang="en-GB" sz="1400" dirty="0"/>
              <a:t>= </a:t>
            </a:r>
            <a:r>
              <a:rPr lang="en-GB" sz="1400" dirty="0" smtClean="0"/>
              <a:t>337</a:t>
            </a:r>
          </a:p>
          <a:p>
            <a:r>
              <a:rPr lang="en-GB" sz="1400" dirty="0" smtClean="0"/>
              <a:t> </a:t>
            </a:r>
            <a:endParaRPr lang="en-GB" sz="1400" dirty="0"/>
          </a:p>
        </p:txBody>
      </p:sp>
      <p:sp>
        <p:nvSpPr>
          <p:cNvPr id="8" name="Titel 9"/>
          <p:cNvSpPr>
            <a:spLocks noGrp="1"/>
          </p:cNvSpPr>
          <p:nvPr>
            <p:ph type="title"/>
          </p:nvPr>
        </p:nvSpPr>
        <p:spPr>
          <a:xfrm>
            <a:off x="251520" y="333375"/>
            <a:ext cx="8712968" cy="679627"/>
          </a:xfrm>
        </p:spPr>
        <p:txBody>
          <a:bodyPr>
            <a:normAutofit fontScale="90000"/>
          </a:bodyPr>
          <a:lstStyle/>
          <a:p>
            <a:r>
              <a:rPr lang="en-GB" dirty="0" smtClean="0"/>
              <a:t>Results – General </a:t>
            </a:r>
            <a:r>
              <a:rPr lang="en-GB" dirty="0" smtClean="0"/>
              <a:t>FCS </a:t>
            </a:r>
            <a:br>
              <a:rPr lang="en-GB" dirty="0" smtClean="0"/>
            </a:br>
            <a:r>
              <a:rPr lang="en-US" dirty="0" smtClean="0"/>
              <a:t>Only </a:t>
            </a:r>
            <a:r>
              <a:rPr lang="en-US" dirty="0"/>
              <a:t>outer loop, only tracking req.</a:t>
            </a:r>
            <a:br>
              <a:rPr lang="en-US" dirty="0"/>
            </a:br>
            <a:endParaRPr lang="en-GB" dirty="0"/>
          </a:p>
        </p:txBody>
      </p:sp>
    </p:spTree>
    <p:custDataLst>
      <p:tags r:id="rId1"/>
    </p:custDataLst>
    <p:extLst>
      <p:ext uri="{BB962C8B-B14F-4D97-AF65-F5344CB8AC3E}">
        <p14:creationId xmlns:p14="http://schemas.microsoft.com/office/powerpoint/2010/main" val="2011104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7" name="Rectangle 6"/>
          <p:cNvSpPr/>
          <p:nvPr/>
        </p:nvSpPr>
        <p:spPr>
          <a:xfrm>
            <a:off x="13617" y="1104999"/>
            <a:ext cx="8712968" cy="307777"/>
          </a:xfrm>
          <a:prstGeom prst="rect">
            <a:avLst/>
          </a:prstGeom>
        </p:spPr>
        <p:txBody>
          <a:bodyPr wrap="square">
            <a:spAutoFit/>
          </a:bodyPr>
          <a:lstStyle/>
          <a:p>
            <a:r>
              <a:rPr lang="en-US" sz="1400" dirty="0" smtClean="0"/>
              <a:t>Simulation </a:t>
            </a:r>
            <a:r>
              <a:rPr lang="en-US" sz="1400" dirty="0" smtClean="0"/>
              <a:t>over 10sec., </a:t>
            </a:r>
            <a:r>
              <a:rPr lang="en-US" sz="1400" u="sng" dirty="0" smtClean="0"/>
              <a:t>imposed set-point step of 5° (from t=1sec.) on theta</a:t>
            </a:r>
            <a:r>
              <a:rPr lang="en-US" sz="1400" dirty="0" smtClean="0"/>
              <a:t>, null set-point on phi and r </a:t>
            </a:r>
            <a:endParaRPr lang="en-GB" sz="1400"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18663"/>
            <a:ext cx="3347864"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518663"/>
            <a:ext cx="3347864"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6169" y="4077072"/>
            <a:ext cx="3347864"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el 9"/>
          <p:cNvSpPr>
            <a:spLocks noGrp="1"/>
          </p:cNvSpPr>
          <p:nvPr>
            <p:ph type="title"/>
          </p:nvPr>
        </p:nvSpPr>
        <p:spPr>
          <a:xfrm>
            <a:off x="251520" y="333375"/>
            <a:ext cx="8712968" cy="679627"/>
          </a:xfrm>
        </p:spPr>
        <p:txBody>
          <a:bodyPr>
            <a:normAutofit fontScale="90000"/>
          </a:bodyPr>
          <a:lstStyle/>
          <a:p>
            <a:r>
              <a:rPr lang="en-GB" dirty="0" smtClean="0"/>
              <a:t>Results – General </a:t>
            </a:r>
            <a:r>
              <a:rPr lang="en-GB" dirty="0" smtClean="0"/>
              <a:t>FCS </a:t>
            </a:r>
            <a:br>
              <a:rPr lang="en-GB" dirty="0" smtClean="0"/>
            </a:br>
            <a:r>
              <a:rPr lang="en-US" dirty="0" smtClean="0"/>
              <a:t>Only </a:t>
            </a:r>
            <a:r>
              <a:rPr lang="en-US" dirty="0"/>
              <a:t>outer loop, only tracking req.</a:t>
            </a:r>
            <a:br>
              <a:rPr lang="en-US" dirty="0"/>
            </a:br>
            <a:endParaRPr lang="en-GB" dirty="0"/>
          </a:p>
        </p:txBody>
      </p:sp>
      <p:sp>
        <p:nvSpPr>
          <p:cNvPr id="11" name="TextBox 10"/>
          <p:cNvSpPr txBox="1"/>
          <p:nvPr/>
        </p:nvSpPr>
        <p:spPr>
          <a:xfrm>
            <a:off x="6444208" y="4729529"/>
            <a:ext cx="2448272" cy="1077218"/>
          </a:xfrm>
          <a:prstGeom prst="rect">
            <a:avLst/>
          </a:prstGeom>
          <a:noFill/>
        </p:spPr>
        <p:txBody>
          <a:bodyPr wrap="square" rtlCol="0">
            <a:spAutoFit/>
          </a:bodyPr>
          <a:lstStyle/>
          <a:p>
            <a:r>
              <a:rPr lang="en-GB" sz="1600" dirty="0" smtClean="0"/>
              <a:t>The controller performance is not so bad but can be improved adding the inner loop</a:t>
            </a:r>
            <a:endParaRPr lang="en-GB" sz="1600" dirty="0" smtClean="0"/>
          </a:p>
        </p:txBody>
      </p:sp>
    </p:spTree>
    <p:custDataLst>
      <p:tags r:id="rId1"/>
    </p:custDataLst>
    <p:extLst>
      <p:ext uri="{BB962C8B-B14F-4D97-AF65-F5344CB8AC3E}">
        <p14:creationId xmlns:p14="http://schemas.microsoft.com/office/powerpoint/2010/main" val="2760513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7" name="Rectangle 6"/>
          <p:cNvSpPr/>
          <p:nvPr/>
        </p:nvSpPr>
        <p:spPr>
          <a:xfrm>
            <a:off x="13617" y="1104999"/>
            <a:ext cx="8712968" cy="307777"/>
          </a:xfrm>
          <a:prstGeom prst="rect">
            <a:avLst/>
          </a:prstGeom>
        </p:spPr>
        <p:txBody>
          <a:bodyPr wrap="square">
            <a:spAutoFit/>
          </a:bodyPr>
          <a:lstStyle/>
          <a:p>
            <a:r>
              <a:rPr lang="en-US" sz="1400" dirty="0" smtClean="0"/>
              <a:t>Simulation </a:t>
            </a:r>
            <a:r>
              <a:rPr lang="en-US" sz="1400" dirty="0" smtClean="0"/>
              <a:t>over 10sec., </a:t>
            </a:r>
            <a:r>
              <a:rPr lang="en-US" sz="1400" u="sng" dirty="0" smtClean="0"/>
              <a:t>imposed set-point step of 5° (from t=1sec.) on phi</a:t>
            </a:r>
            <a:r>
              <a:rPr lang="en-US" sz="1400" dirty="0" smtClean="0"/>
              <a:t>, null set-point on theta and r </a:t>
            </a:r>
            <a:endParaRPr lang="en-GB" sz="1400" dirty="0"/>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03946"/>
            <a:ext cx="3368673" cy="238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1799" y="1503946"/>
            <a:ext cx="3368673" cy="238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5764" y="4071203"/>
            <a:ext cx="3368674" cy="238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el 9"/>
          <p:cNvSpPr>
            <a:spLocks noGrp="1"/>
          </p:cNvSpPr>
          <p:nvPr>
            <p:ph type="title"/>
          </p:nvPr>
        </p:nvSpPr>
        <p:spPr>
          <a:xfrm>
            <a:off x="251520" y="333375"/>
            <a:ext cx="8712968" cy="679627"/>
          </a:xfrm>
        </p:spPr>
        <p:txBody>
          <a:bodyPr>
            <a:normAutofit fontScale="90000"/>
          </a:bodyPr>
          <a:lstStyle/>
          <a:p>
            <a:r>
              <a:rPr lang="en-GB" dirty="0" smtClean="0"/>
              <a:t>Results – General </a:t>
            </a:r>
            <a:r>
              <a:rPr lang="en-GB" dirty="0" smtClean="0"/>
              <a:t>FCS </a:t>
            </a:r>
            <a:br>
              <a:rPr lang="en-GB" dirty="0" smtClean="0"/>
            </a:br>
            <a:r>
              <a:rPr lang="en-US" dirty="0" smtClean="0"/>
              <a:t>Only </a:t>
            </a:r>
            <a:r>
              <a:rPr lang="en-US" dirty="0"/>
              <a:t>outer loop, only tracking req.</a:t>
            </a:r>
            <a:br>
              <a:rPr lang="en-US" dirty="0"/>
            </a:br>
            <a:endParaRPr lang="en-GB" dirty="0"/>
          </a:p>
        </p:txBody>
      </p:sp>
    </p:spTree>
    <p:custDataLst>
      <p:tags r:id="rId1"/>
    </p:custDataLst>
    <p:extLst>
      <p:ext uri="{BB962C8B-B14F-4D97-AF65-F5344CB8AC3E}">
        <p14:creationId xmlns:p14="http://schemas.microsoft.com/office/powerpoint/2010/main" val="2568372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7" name="Rectangle 6"/>
          <p:cNvSpPr/>
          <p:nvPr/>
        </p:nvSpPr>
        <p:spPr>
          <a:xfrm>
            <a:off x="13617" y="1104999"/>
            <a:ext cx="8712968" cy="307777"/>
          </a:xfrm>
          <a:prstGeom prst="rect">
            <a:avLst/>
          </a:prstGeom>
        </p:spPr>
        <p:txBody>
          <a:bodyPr wrap="square">
            <a:spAutoFit/>
          </a:bodyPr>
          <a:lstStyle/>
          <a:p>
            <a:r>
              <a:rPr lang="en-US" sz="1400" dirty="0" smtClean="0"/>
              <a:t>Simulation </a:t>
            </a:r>
            <a:r>
              <a:rPr lang="en-US" sz="1400" dirty="0" smtClean="0"/>
              <a:t>over 10sec., </a:t>
            </a:r>
            <a:r>
              <a:rPr lang="en-US" sz="1400" u="sng" dirty="0" smtClean="0"/>
              <a:t>imposed set-point step of 10°/s (from t=1sec.) on r</a:t>
            </a:r>
            <a:r>
              <a:rPr lang="en-US" sz="1400" dirty="0" smtClean="0"/>
              <a:t>, null set-point on theta and phi</a:t>
            </a:r>
            <a:endParaRPr lang="en-GB" sz="1400" dirty="0"/>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24" y="1503948"/>
            <a:ext cx="3368672" cy="238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3810" y="1503948"/>
            <a:ext cx="3368670" cy="238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5765" y="4077072"/>
            <a:ext cx="3368671" cy="238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el 9"/>
          <p:cNvSpPr>
            <a:spLocks noGrp="1"/>
          </p:cNvSpPr>
          <p:nvPr>
            <p:ph type="title"/>
          </p:nvPr>
        </p:nvSpPr>
        <p:spPr>
          <a:xfrm>
            <a:off x="251520" y="333375"/>
            <a:ext cx="8712968" cy="679627"/>
          </a:xfrm>
        </p:spPr>
        <p:txBody>
          <a:bodyPr>
            <a:normAutofit fontScale="90000"/>
          </a:bodyPr>
          <a:lstStyle/>
          <a:p>
            <a:r>
              <a:rPr lang="en-GB" dirty="0" smtClean="0"/>
              <a:t>Results – General </a:t>
            </a:r>
            <a:r>
              <a:rPr lang="en-GB" dirty="0" smtClean="0"/>
              <a:t>FCS </a:t>
            </a:r>
            <a:br>
              <a:rPr lang="en-GB" dirty="0" smtClean="0"/>
            </a:br>
            <a:r>
              <a:rPr lang="en-US" dirty="0" smtClean="0"/>
              <a:t>Only </a:t>
            </a:r>
            <a:r>
              <a:rPr lang="en-US" dirty="0"/>
              <a:t>outer loop, only tracking req.</a:t>
            </a:r>
            <a:br>
              <a:rPr lang="en-US" dirty="0"/>
            </a:br>
            <a:endParaRPr lang="en-GB" dirty="0"/>
          </a:p>
        </p:txBody>
      </p:sp>
    </p:spTree>
    <p:custDataLst>
      <p:tags r:id="rId1"/>
    </p:custDataLst>
    <p:extLst>
      <p:ext uri="{BB962C8B-B14F-4D97-AF65-F5344CB8AC3E}">
        <p14:creationId xmlns:p14="http://schemas.microsoft.com/office/powerpoint/2010/main" val="623070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pic>
        <p:nvPicPr>
          <p:cNvPr id="308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323" y="1844824"/>
            <a:ext cx="53244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el 9"/>
          <p:cNvSpPr>
            <a:spLocks noGrp="1"/>
          </p:cNvSpPr>
          <p:nvPr>
            <p:ph type="title"/>
          </p:nvPr>
        </p:nvSpPr>
        <p:spPr>
          <a:xfrm>
            <a:off x="251520" y="333375"/>
            <a:ext cx="8712968" cy="679627"/>
          </a:xfrm>
        </p:spPr>
        <p:txBody>
          <a:bodyPr>
            <a:normAutofit fontScale="90000"/>
          </a:bodyPr>
          <a:lstStyle/>
          <a:p>
            <a:r>
              <a:rPr lang="en-GB" dirty="0" smtClean="0"/>
              <a:t>Results – General FCS </a:t>
            </a:r>
            <a:br>
              <a:rPr lang="en-GB" dirty="0" smtClean="0"/>
            </a:br>
            <a:r>
              <a:rPr lang="en-US" dirty="0"/>
              <a:t>Outer loop + inner loop, only tracking req</a:t>
            </a:r>
            <a:r>
              <a:rPr lang="en-US" dirty="0" smtClean="0"/>
              <a:t>.</a:t>
            </a:r>
            <a:br>
              <a:rPr lang="en-US" dirty="0" smtClean="0"/>
            </a:br>
            <a:endParaRPr lang="en-GB" dirty="0"/>
          </a:p>
        </p:txBody>
      </p:sp>
    </p:spTree>
    <p:custDataLst>
      <p:tags r:id="rId1"/>
    </p:custDataLst>
    <p:extLst>
      <p:ext uri="{BB962C8B-B14F-4D97-AF65-F5344CB8AC3E}">
        <p14:creationId xmlns:p14="http://schemas.microsoft.com/office/powerpoint/2010/main" val="2117488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GB" dirty="0" smtClean="0"/>
              <a:t>Outline</a:t>
            </a: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6" name="Rectangle 5"/>
          <p:cNvSpPr/>
          <p:nvPr/>
        </p:nvSpPr>
        <p:spPr>
          <a:xfrm>
            <a:off x="683568" y="1098024"/>
            <a:ext cx="7776864" cy="5632311"/>
          </a:xfrm>
          <a:prstGeom prst="rect">
            <a:avLst/>
          </a:prstGeom>
        </p:spPr>
        <p:txBody>
          <a:bodyPr wrap="square">
            <a:spAutoFit/>
          </a:bodyPr>
          <a:lstStyle/>
          <a:p>
            <a:pPr algn="just"/>
            <a:endParaRPr lang="en-US" dirty="0"/>
          </a:p>
          <a:p>
            <a:pPr marL="285750" indent="-285750" algn="just">
              <a:buFont typeface="Wingdings" panose="05000000000000000000" pitchFamily="2" charset="2"/>
              <a:buChar char="Ø"/>
            </a:pPr>
            <a:r>
              <a:rPr lang="en-US" dirty="0" smtClean="0"/>
              <a:t>Introduction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Adopted LTI model of the </a:t>
            </a:r>
            <a:r>
              <a:rPr lang="en-US" dirty="0" smtClean="0"/>
              <a:t>helicopter</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smtClean="0"/>
              <a:t>Working flow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General FCS </a:t>
            </a:r>
            <a:r>
              <a:rPr lang="en-US" dirty="0" smtClean="0"/>
              <a:t>scheme</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GB" dirty="0"/>
              <a:t>FCS scheme with yaw dynamic in </a:t>
            </a:r>
            <a:r>
              <a:rPr lang="en-GB" dirty="0" smtClean="0"/>
              <a:t>open-loop</a:t>
            </a:r>
          </a:p>
          <a:p>
            <a:pPr marL="285750" indent="-285750" algn="just">
              <a:buFont typeface="Wingdings" panose="05000000000000000000" pitchFamily="2" charset="2"/>
              <a:buChar char="Ø"/>
            </a:pPr>
            <a:endParaRPr lang="en-GB" dirty="0"/>
          </a:p>
          <a:p>
            <a:pPr marL="285750" indent="-285750" algn="just">
              <a:buFont typeface="Wingdings" panose="05000000000000000000" pitchFamily="2" charset="2"/>
              <a:buChar char="Ø"/>
            </a:pPr>
            <a:r>
              <a:rPr lang="en-GB" dirty="0"/>
              <a:t>Tuning </a:t>
            </a:r>
            <a:r>
              <a:rPr lang="en-GB" dirty="0" smtClean="0"/>
              <a:t>requirements</a:t>
            </a:r>
          </a:p>
          <a:p>
            <a:pPr marL="285750" indent="-285750" algn="just">
              <a:buFont typeface="Wingdings" panose="05000000000000000000" pitchFamily="2" charset="2"/>
              <a:buChar char="Ø"/>
            </a:pPr>
            <a:endParaRPr lang="en-GB" dirty="0"/>
          </a:p>
          <a:p>
            <a:pPr marL="285750" indent="-285750" algn="just">
              <a:buFont typeface="Wingdings" panose="05000000000000000000" pitchFamily="2" charset="2"/>
              <a:buChar char="Ø"/>
            </a:pPr>
            <a:r>
              <a:rPr lang="en-US" dirty="0"/>
              <a:t>Results – General </a:t>
            </a:r>
            <a:r>
              <a:rPr lang="en-US" dirty="0" smtClean="0"/>
              <a:t>FCS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Results – </a:t>
            </a:r>
            <a:r>
              <a:rPr lang="en-GB" dirty="0"/>
              <a:t>FCS </a:t>
            </a:r>
            <a:r>
              <a:rPr lang="en-GB" dirty="0" smtClean="0"/>
              <a:t>with </a:t>
            </a:r>
            <a:r>
              <a:rPr lang="en-GB" dirty="0"/>
              <a:t>yaw dynamic in open-loop</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smtClean="0"/>
              <a:t>Conclusions</a:t>
            </a:r>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p>
        </p:txBody>
      </p:sp>
    </p:spTree>
    <p:custDataLst>
      <p:tags r:id="rId1"/>
    </p:custDataLst>
    <p:extLst>
      <p:ext uri="{BB962C8B-B14F-4D97-AF65-F5344CB8AC3E}">
        <p14:creationId xmlns:p14="http://schemas.microsoft.com/office/powerpoint/2010/main" val="2622316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6" name="Rectangle 5"/>
          <p:cNvSpPr/>
          <p:nvPr/>
        </p:nvSpPr>
        <p:spPr>
          <a:xfrm>
            <a:off x="1643537" y="1988840"/>
            <a:ext cx="5564775" cy="3970318"/>
          </a:xfrm>
          <a:prstGeom prst="rect">
            <a:avLst/>
          </a:prstGeom>
        </p:spPr>
        <p:txBody>
          <a:bodyPr wrap="square">
            <a:spAutoFit/>
          </a:bodyPr>
          <a:lstStyle/>
          <a:p>
            <a:r>
              <a:rPr lang="en-GB" sz="1400" u="sng" dirty="0"/>
              <a:t>Block 1: </a:t>
            </a:r>
            <a:r>
              <a:rPr lang="en-GB" sz="1400" u="sng" dirty="0" err="1" smtClean="0"/>
              <a:t>PI_phi</a:t>
            </a:r>
            <a:r>
              <a:rPr lang="en-GB" sz="1400" u="sng" dirty="0" smtClean="0"/>
              <a:t> </a:t>
            </a:r>
            <a:endParaRPr lang="en-GB" sz="1400" u="sng" dirty="0"/>
          </a:p>
          <a:p>
            <a:r>
              <a:rPr lang="en-GB" sz="1400" dirty="0" err="1" smtClean="0"/>
              <a:t>Kp</a:t>
            </a:r>
            <a:r>
              <a:rPr lang="en-GB" sz="1400" dirty="0" smtClean="0"/>
              <a:t> </a:t>
            </a:r>
            <a:r>
              <a:rPr lang="en-GB" sz="1400" dirty="0"/>
              <a:t>= </a:t>
            </a:r>
            <a:r>
              <a:rPr lang="en-GB" sz="1400" dirty="0" smtClean="0"/>
              <a:t>90.4</a:t>
            </a:r>
          </a:p>
          <a:p>
            <a:r>
              <a:rPr lang="en-GB" sz="1400" dirty="0" smtClean="0"/>
              <a:t>Ki </a:t>
            </a:r>
            <a:r>
              <a:rPr lang="en-GB" sz="1400" dirty="0"/>
              <a:t>= </a:t>
            </a:r>
            <a:r>
              <a:rPr lang="en-GB" sz="1400" dirty="0" smtClean="0"/>
              <a:t>5.1e+03</a:t>
            </a:r>
          </a:p>
          <a:p>
            <a:endParaRPr lang="en-GB" sz="1400" dirty="0"/>
          </a:p>
          <a:p>
            <a:r>
              <a:rPr lang="en-GB" sz="1400" u="sng" dirty="0"/>
              <a:t>Block </a:t>
            </a:r>
            <a:r>
              <a:rPr lang="en-GB" sz="1400" u="sng" dirty="0" smtClean="0"/>
              <a:t>2: </a:t>
            </a:r>
            <a:r>
              <a:rPr lang="en-GB" sz="1400" u="sng" dirty="0" err="1" smtClean="0"/>
              <a:t>PI_theta</a:t>
            </a:r>
            <a:r>
              <a:rPr lang="en-GB" sz="1400" u="sng" dirty="0" smtClean="0"/>
              <a:t> </a:t>
            </a:r>
            <a:endParaRPr lang="en-GB" sz="1400" u="sng" dirty="0"/>
          </a:p>
          <a:p>
            <a:r>
              <a:rPr lang="en-GB" sz="1400" dirty="0" err="1" smtClean="0"/>
              <a:t>Kp</a:t>
            </a:r>
            <a:r>
              <a:rPr lang="en-GB" sz="1400" dirty="0" smtClean="0"/>
              <a:t> </a:t>
            </a:r>
            <a:r>
              <a:rPr lang="en-GB" sz="1400" dirty="0"/>
              <a:t>= </a:t>
            </a:r>
            <a:r>
              <a:rPr lang="en-GB" sz="1400" dirty="0" smtClean="0"/>
              <a:t>240</a:t>
            </a:r>
          </a:p>
          <a:p>
            <a:r>
              <a:rPr lang="en-GB" sz="1400" dirty="0" smtClean="0"/>
              <a:t>Ki </a:t>
            </a:r>
            <a:r>
              <a:rPr lang="en-GB" sz="1400" dirty="0"/>
              <a:t>= </a:t>
            </a:r>
            <a:r>
              <a:rPr lang="en-GB" sz="1400" dirty="0" smtClean="0"/>
              <a:t>796</a:t>
            </a:r>
          </a:p>
          <a:p>
            <a:endParaRPr lang="en-GB" sz="1400" dirty="0"/>
          </a:p>
          <a:p>
            <a:r>
              <a:rPr lang="en-GB" sz="1400" u="sng" dirty="0"/>
              <a:t>Block 3: </a:t>
            </a:r>
            <a:r>
              <a:rPr lang="en-GB" sz="1400" u="sng" dirty="0" err="1" smtClean="0"/>
              <a:t>PI_r</a:t>
            </a:r>
            <a:endParaRPr lang="en-GB" sz="1400" u="sng" dirty="0"/>
          </a:p>
          <a:p>
            <a:r>
              <a:rPr lang="en-GB" sz="1400" dirty="0" err="1" smtClean="0"/>
              <a:t>Kp</a:t>
            </a:r>
            <a:r>
              <a:rPr lang="en-GB" sz="1400" dirty="0"/>
              <a:t> = -21.6</a:t>
            </a:r>
          </a:p>
          <a:p>
            <a:r>
              <a:rPr lang="en-GB" sz="1400" dirty="0"/>
              <a:t>Ki = </a:t>
            </a:r>
            <a:r>
              <a:rPr lang="en-GB" sz="1400" dirty="0" smtClean="0"/>
              <a:t>1.22e+05</a:t>
            </a:r>
          </a:p>
          <a:p>
            <a:r>
              <a:rPr lang="en-GB" sz="1400" dirty="0" smtClean="0"/>
              <a:t> </a:t>
            </a:r>
            <a:endParaRPr lang="en-GB" sz="1400" dirty="0"/>
          </a:p>
          <a:p>
            <a:r>
              <a:rPr lang="en-GB" sz="1400" u="sng" dirty="0" smtClean="0"/>
              <a:t>Block </a:t>
            </a:r>
            <a:r>
              <a:rPr lang="en-GB" sz="1400" u="sng" dirty="0"/>
              <a:t>4: </a:t>
            </a:r>
            <a:r>
              <a:rPr lang="en-GB" sz="1400" u="sng" dirty="0" smtClean="0"/>
              <a:t>SAS </a:t>
            </a:r>
            <a:endParaRPr lang="en-GB" sz="1400" u="sng" dirty="0"/>
          </a:p>
          <a:p>
            <a:r>
              <a:rPr lang="en-GB" sz="1400" dirty="0" smtClean="0"/>
              <a:t>Static gains </a:t>
            </a:r>
            <a:r>
              <a:rPr lang="en-GB" sz="1400" dirty="0"/>
              <a:t>= </a:t>
            </a:r>
            <a:r>
              <a:rPr lang="es-ES" sz="1400" dirty="0" smtClean="0"/>
              <a:t> </a:t>
            </a:r>
            <a:endParaRPr lang="es-ES" sz="1400" dirty="0"/>
          </a:p>
          <a:p>
            <a:r>
              <a:rPr lang="es-ES" sz="1400" dirty="0"/>
              <a:t> </a:t>
            </a:r>
            <a:r>
              <a:rPr lang="es-ES" sz="1400" dirty="0" smtClean="0"/>
              <a:t>                 u1          u2             u3           u4                u5</a:t>
            </a:r>
            <a:endParaRPr lang="es-ES" sz="1400" dirty="0"/>
          </a:p>
          <a:p>
            <a:r>
              <a:rPr lang="es-ES" sz="1400" dirty="0"/>
              <a:t>   y1      -778.5       4.379       16.14      -180.4      </a:t>
            </a:r>
            <a:r>
              <a:rPr lang="es-ES" sz="1400" dirty="0" smtClean="0"/>
              <a:t>     -</a:t>
            </a:r>
            <a:r>
              <a:rPr lang="es-ES" sz="1400" dirty="0"/>
              <a:t>17.04</a:t>
            </a:r>
          </a:p>
          <a:p>
            <a:r>
              <a:rPr lang="es-ES" sz="1400" dirty="0"/>
              <a:t>   y2       1.284       -5099      -125.5      -43.36       </a:t>
            </a:r>
            <a:r>
              <a:rPr lang="es-ES" sz="1400" dirty="0" smtClean="0"/>
              <a:t>     -</a:t>
            </a:r>
            <a:r>
              <a:rPr lang="es-ES" sz="1400" dirty="0"/>
              <a:t>48.4</a:t>
            </a:r>
          </a:p>
          <a:p>
            <a:r>
              <a:rPr lang="es-ES" sz="1400" dirty="0"/>
              <a:t>   y3      -45.51          -4      </a:t>
            </a:r>
            <a:r>
              <a:rPr lang="es-ES" sz="1400" dirty="0" smtClean="0"/>
              <a:t>  -</a:t>
            </a:r>
            <a:r>
              <a:rPr lang="es-ES" sz="1400" dirty="0"/>
              <a:t>26.76       63.23  </a:t>
            </a:r>
            <a:r>
              <a:rPr lang="es-ES" sz="1400" dirty="0" smtClean="0"/>
              <a:t> -</a:t>
            </a:r>
            <a:r>
              <a:rPr lang="es-ES" sz="1400" dirty="0"/>
              <a:t>1.215e+05</a:t>
            </a:r>
            <a:endParaRPr lang="en-GB" sz="1400" dirty="0"/>
          </a:p>
        </p:txBody>
      </p:sp>
      <p:sp>
        <p:nvSpPr>
          <p:cNvPr id="8" name="Titel 9"/>
          <p:cNvSpPr>
            <a:spLocks noGrp="1"/>
          </p:cNvSpPr>
          <p:nvPr>
            <p:ph type="title"/>
          </p:nvPr>
        </p:nvSpPr>
        <p:spPr>
          <a:xfrm>
            <a:off x="251520" y="333375"/>
            <a:ext cx="8712968" cy="679627"/>
          </a:xfrm>
        </p:spPr>
        <p:txBody>
          <a:bodyPr>
            <a:normAutofit fontScale="90000"/>
          </a:bodyPr>
          <a:lstStyle/>
          <a:p>
            <a:r>
              <a:rPr lang="en-GB" dirty="0" smtClean="0"/>
              <a:t>Results – General FCS </a:t>
            </a:r>
            <a:br>
              <a:rPr lang="en-GB" dirty="0" smtClean="0"/>
            </a:br>
            <a:r>
              <a:rPr lang="en-US" dirty="0"/>
              <a:t>Outer loop + inner loop, only tracking req</a:t>
            </a:r>
            <a:r>
              <a:rPr lang="en-US" dirty="0" smtClean="0"/>
              <a:t>.</a:t>
            </a:r>
            <a:br>
              <a:rPr lang="en-US" dirty="0" smtClean="0"/>
            </a:br>
            <a:endParaRPr lang="en-GB" dirty="0"/>
          </a:p>
        </p:txBody>
      </p:sp>
    </p:spTree>
    <p:custDataLst>
      <p:tags r:id="rId1"/>
    </p:custDataLst>
    <p:extLst>
      <p:ext uri="{BB962C8B-B14F-4D97-AF65-F5344CB8AC3E}">
        <p14:creationId xmlns:p14="http://schemas.microsoft.com/office/powerpoint/2010/main" val="914651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8" name="Rectangle 7"/>
          <p:cNvSpPr/>
          <p:nvPr/>
        </p:nvSpPr>
        <p:spPr>
          <a:xfrm>
            <a:off x="13617" y="1104999"/>
            <a:ext cx="8712968" cy="307777"/>
          </a:xfrm>
          <a:prstGeom prst="rect">
            <a:avLst/>
          </a:prstGeom>
        </p:spPr>
        <p:txBody>
          <a:bodyPr wrap="square">
            <a:spAutoFit/>
          </a:bodyPr>
          <a:lstStyle/>
          <a:p>
            <a:r>
              <a:rPr lang="en-US" sz="1400" dirty="0" smtClean="0"/>
              <a:t>Simulation </a:t>
            </a:r>
            <a:r>
              <a:rPr lang="en-US" sz="1400" dirty="0" smtClean="0"/>
              <a:t>over 10sec., </a:t>
            </a:r>
            <a:r>
              <a:rPr lang="en-US" sz="1400" u="sng" dirty="0" smtClean="0"/>
              <a:t>imposed set-point step of 5° (from t=1sec.) on theta</a:t>
            </a:r>
            <a:r>
              <a:rPr lang="en-US" sz="1400" dirty="0" smtClean="0"/>
              <a:t>, null set-point on phi and r </a:t>
            </a:r>
            <a:endParaRPr lang="en-GB" sz="1400" dirty="0"/>
          </a:p>
        </p:txBody>
      </p:sp>
      <p:pic>
        <p:nvPicPr>
          <p:cNvPr id="4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556792"/>
            <a:ext cx="3347864"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6168" y="4077072"/>
            <a:ext cx="3347865"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2608" y="1556792"/>
            <a:ext cx="3347864"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el 9"/>
          <p:cNvSpPr>
            <a:spLocks noGrp="1"/>
          </p:cNvSpPr>
          <p:nvPr>
            <p:ph type="title"/>
          </p:nvPr>
        </p:nvSpPr>
        <p:spPr>
          <a:xfrm>
            <a:off x="251520" y="333375"/>
            <a:ext cx="8712968" cy="679627"/>
          </a:xfrm>
        </p:spPr>
        <p:txBody>
          <a:bodyPr>
            <a:normAutofit fontScale="90000"/>
          </a:bodyPr>
          <a:lstStyle/>
          <a:p>
            <a:r>
              <a:rPr lang="en-GB" dirty="0" smtClean="0"/>
              <a:t>Results – General FCS </a:t>
            </a:r>
            <a:br>
              <a:rPr lang="en-GB" dirty="0" smtClean="0"/>
            </a:br>
            <a:r>
              <a:rPr lang="en-US" dirty="0"/>
              <a:t>Outer loop + inner loop, only tracking req</a:t>
            </a:r>
            <a:r>
              <a:rPr lang="en-US" dirty="0" smtClean="0"/>
              <a:t>.</a:t>
            </a:r>
            <a:br>
              <a:rPr lang="en-US" dirty="0" smtClean="0"/>
            </a:br>
            <a:endParaRPr lang="en-GB" dirty="0"/>
          </a:p>
        </p:txBody>
      </p:sp>
      <p:sp>
        <p:nvSpPr>
          <p:cNvPr id="11" name="TextBox 10"/>
          <p:cNvSpPr txBox="1"/>
          <p:nvPr/>
        </p:nvSpPr>
        <p:spPr>
          <a:xfrm>
            <a:off x="6444208" y="4729529"/>
            <a:ext cx="2448272" cy="1569660"/>
          </a:xfrm>
          <a:prstGeom prst="rect">
            <a:avLst/>
          </a:prstGeom>
          <a:noFill/>
        </p:spPr>
        <p:txBody>
          <a:bodyPr wrap="square" rtlCol="0">
            <a:spAutoFit/>
          </a:bodyPr>
          <a:lstStyle/>
          <a:p>
            <a:r>
              <a:rPr lang="en-GB" sz="1600" dirty="0" smtClean="0"/>
              <a:t>Now the tracking performance is almost perfect but the control action seems to aggressive: add the gain/phase margin req.</a:t>
            </a:r>
            <a:endParaRPr lang="en-GB" sz="1600" dirty="0" smtClean="0"/>
          </a:p>
        </p:txBody>
      </p:sp>
    </p:spTree>
    <p:custDataLst>
      <p:tags r:id="rId1"/>
    </p:custDataLst>
    <p:extLst>
      <p:ext uri="{BB962C8B-B14F-4D97-AF65-F5344CB8AC3E}">
        <p14:creationId xmlns:p14="http://schemas.microsoft.com/office/powerpoint/2010/main" val="1148450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8" name="Rectangle 7"/>
          <p:cNvSpPr/>
          <p:nvPr/>
        </p:nvSpPr>
        <p:spPr>
          <a:xfrm>
            <a:off x="13617" y="1032991"/>
            <a:ext cx="8712968" cy="307777"/>
          </a:xfrm>
          <a:prstGeom prst="rect">
            <a:avLst/>
          </a:prstGeom>
        </p:spPr>
        <p:txBody>
          <a:bodyPr wrap="square">
            <a:spAutoFit/>
          </a:bodyPr>
          <a:lstStyle/>
          <a:p>
            <a:r>
              <a:rPr lang="en-US" sz="1400" dirty="0" smtClean="0"/>
              <a:t>Simulation </a:t>
            </a:r>
            <a:r>
              <a:rPr lang="en-US" sz="1400" dirty="0" smtClean="0"/>
              <a:t>over 10sec., </a:t>
            </a:r>
            <a:r>
              <a:rPr lang="en-US" sz="1400" u="sng" dirty="0" smtClean="0"/>
              <a:t>imposed set-point step of 5° (from t=1sec.) on phi</a:t>
            </a:r>
            <a:r>
              <a:rPr lang="en-US" sz="1400" dirty="0" smtClean="0"/>
              <a:t>, null set-point on theta and r </a:t>
            </a:r>
            <a:endParaRPr lang="en-GB" sz="1400"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17511"/>
            <a:ext cx="3347863"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607" y="1517511"/>
            <a:ext cx="3347865"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6169" y="4077072"/>
            <a:ext cx="3347864"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el 9"/>
          <p:cNvSpPr>
            <a:spLocks noGrp="1"/>
          </p:cNvSpPr>
          <p:nvPr>
            <p:ph type="title"/>
          </p:nvPr>
        </p:nvSpPr>
        <p:spPr>
          <a:xfrm>
            <a:off x="251520" y="333375"/>
            <a:ext cx="8712968" cy="679627"/>
          </a:xfrm>
        </p:spPr>
        <p:txBody>
          <a:bodyPr>
            <a:normAutofit fontScale="90000"/>
          </a:bodyPr>
          <a:lstStyle/>
          <a:p>
            <a:r>
              <a:rPr lang="en-GB" dirty="0" smtClean="0"/>
              <a:t>Results – General FCS </a:t>
            </a:r>
            <a:br>
              <a:rPr lang="en-GB" dirty="0" smtClean="0"/>
            </a:br>
            <a:r>
              <a:rPr lang="en-US" dirty="0"/>
              <a:t>Outer loop + inner loop, only tracking req</a:t>
            </a:r>
            <a:r>
              <a:rPr lang="en-US" dirty="0" smtClean="0"/>
              <a:t>.</a:t>
            </a:r>
            <a:br>
              <a:rPr lang="en-US" dirty="0" smtClean="0"/>
            </a:br>
            <a:endParaRPr lang="en-GB" dirty="0"/>
          </a:p>
        </p:txBody>
      </p:sp>
    </p:spTree>
    <p:custDataLst>
      <p:tags r:id="rId1"/>
    </p:custDataLst>
    <p:extLst>
      <p:ext uri="{BB962C8B-B14F-4D97-AF65-F5344CB8AC3E}">
        <p14:creationId xmlns:p14="http://schemas.microsoft.com/office/powerpoint/2010/main" val="2007899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8" name="Rectangle 7"/>
          <p:cNvSpPr/>
          <p:nvPr/>
        </p:nvSpPr>
        <p:spPr>
          <a:xfrm>
            <a:off x="13617" y="1104999"/>
            <a:ext cx="8712968" cy="307777"/>
          </a:xfrm>
          <a:prstGeom prst="rect">
            <a:avLst/>
          </a:prstGeom>
        </p:spPr>
        <p:txBody>
          <a:bodyPr wrap="square">
            <a:spAutoFit/>
          </a:bodyPr>
          <a:lstStyle/>
          <a:p>
            <a:r>
              <a:rPr lang="en-US" sz="1400" dirty="0" smtClean="0"/>
              <a:t>Simulation </a:t>
            </a:r>
            <a:r>
              <a:rPr lang="en-US" sz="1400" dirty="0" smtClean="0"/>
              <a:t>over 10sec., </a:t>
            </a:r>
            <a:r>
              <a:rPr lang="en-US" sz="1400" u="sng" dirty="0" smtClean="0"/>
              <a:t>imposed set-point step of 10°/s (from t=1sec.) on r</a:t>
            </a:r>
            <a:r>
              <a:rPr lang="en-US" sz="1400" dirty="0" smtClean="0"/>
              <a:t>, null set-point on theta and phi</a:t>
            </a:r>
            <a:endParaRPr lang="en-GB" sz="1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03947"/>
            <a:ext cx="3367043" cy="2380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5436" y="1503947"/>
            <a:ext cx="3367044" cy="2380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6580" y="4077072"/>
            <a:ext cx="3367042" cy="238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el 9"/>
          <p:cNvSpPr>
            <a:spLocks noGrp="1"/>
          </p:cNvSpPr>
          <p:nvPr>
            <p:ph type="title"/>
          </p:nvPr>
        </p:nvSpPr>
        <p:spPr>
          <a:xfrm>
            <a:off x="251520" y="333375"/>
            <a:ext cx="8712968" cy="679627"/>
          </a:xfrm>
        </p:spPr>
        <p:txBody>
          <a:bodyPr>
            <a:normAutofit fontScale="90000"/>
          </a:bodyPr>
          <a:lstStyle/>
          <a:p>
            <a:r>
              <a:rPr lang="en-GB" dirty="0" smtClean="0"/>
              <a:t>Results – General FCS </a:t>
            </a:r>
            <a:br>
              <a:rPr lang="en-GB" dirty="0" smtClean="0"/>
            </a:br>
            <a:r>
              <a:rPr lang="en-US" dirty="0"/>
              <a:t>Outer loop + inner loop, only tracking req</a:t>
            </a:r>
            <a:r>
              <a:rPr lang="en-US" dirty="0" smtClean="0"/>
              <a:t>.</a:t>
            </a:r>
            <a:br>
              <a:rPr lang="en-US" dirty="0" smtClean="0"/>
            </a:br>
            <a:endParaRPr lang="en-GB" dirty="0"/>
          </a:p>
        </p:txBody>
      </p:sp>
    </p:spTree>
    <p:custDataLst>
      <p:tags r:id="rId1"/>
    </p:custDataLst>
    <p:extLst>
      <p:ext uri="{BB962C8B-B14F-4D97-AF65-F5344CB8AC3E}">
        <p14:creationId xmlns:p14="http://schemas.microsoft.com/office/powerpoint/2010/main" val="1681975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00808"/>
            <a:ext cx="3278303" cy="2457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000" y="1703801"/>
            <a:ext cx="3283472" cy="246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0033" y="4007133"/>
            <a:ext cx="3305056" cy="2477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el 9"/>
          <p:cNvSpPr>
            <a:spLocks noGrp="1"/>
          </p:cNvSpPr>
          <p:nvPr>
            <p:ph type="title"/>
          </p:nvPr>
        </p:nvSpPr>
        <p:spPr>
          <a:xfrm>
            <a:off x="251520" y="333375"/>
            <a:ext cx="8712968" cy="679627"/>
          </a:xfrm>
        </p:spPr>
        <p:txBody>
          <a:bodyPr>
            <a:normAutofit fontScale="90000"/>
          </a:bodyPr>
          <a:lstStyle/>
          <a:p>
            <a:r>
              <a:rPr lang="en-GB" dirty="0" smtClean="0"/>
              <a:t>Results – General FCS </a:t>
            </a:r>
            <a:br>
              <a:rPr lang="en-GB" dirty="0" smtClean="0"/>
            </a:br>
            <a:r>
              <a:rPr lang="en-US" dirty="0"/>
              <a:t>Outer loop + inner </a:t>
            </a:r>
            <a:r>
              <a:rPr lang="en-US" dirty="0" smtClean="0"/>
              <a:t>loop </a:t>
            </a:r>
            <a:br>
              <a:rPr lang="en-US" dirty="0" smtClean="0"/>
            </a:br>
            <a:r>
              <a:rPr lang="en-US" dirty="0" smtClean="0"/>
              <a:t>Tracking </a:t>
            </a:r>
            <a:r>
              <a:rPr lang="en-US" dirty="0"/>
              <a:t>and gain/phase margin </a:t>
            </a:r>
            <a:r>
              <a:rPr lang="en-US" dirty="0" smtClean="0"/>
              <a:t>req.</a:t>
            </a:r>
            <a:br>
              <a:rPr lang="en-US" dirty="0" smtClean="0"/>
            </a:br>
            <a:endParaRPr lang="en-GB" dirty="0"/>
          </a:p>
        </p:txBody>
      </p:sp>
    </p:spTree>
    <p:custDataLst>
      <p:tags r:id="rId1"/>
    </p:custDataLst>
    <p:extLst>
      <p:ext uri="{BB962C8B-B14F-4D97-AF65-F5344CB8AC3E}">
        <p14:creationId xmlns:p14="http://schemas.microsoft.com/office/powerpoint/2010/main" val="3930110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5" name="Rectangle 4"/>
          <p:cNvSpPr/>
          <p:nvPr/>
        </p:nvSpPr>
        <p:spPr>
          <a:xfrm>
            <a:off x="1643537" y="1988840"/>
            <a:ext cx="5564775" cy="3970318"/>
          </a:xfrm>
          <a:prstGeom prst="rect">
            <a:avLst/>
          </a:prstGeom>
        </p:spPr>
        <p:txBody>
          <a:bodyPr wrap="square">
            <a:spAutoFit/>
          </a:bodyPr>
          <a:lstStyle/>
          <a:p>
            <a:r>
              <a:rPr lang="en-GB" sz="1400" u="sng" dirty="0"/>
              <a:t>Block 1: </a:t>
            </a:r>
            <a:r>
              <a:rPr lang="en-GB" sz="1400" u="sng" dirty="0" err="1" smtClean="0"/>
              <a:t>PI_phi</a:t>
            </a:r>
            <a:r>
              <a:rPr lang="en-GB" sz="1400" u="sng" dirty="0" smtClean="0"/>
              <a:t> </a:t>
            </a:r>
            <a:endParaRPr lang="en-GB" sz="1400" u="sng" dirty="0"/>
          </a:p>
          <a:p>
            <a:r>
              <a:rPr lang="en-GB" sz="1400" dirty="0" err="1" smtClean="0"/>
              <a:t>Kp</a:t>
            </a:r>
            <a:r>
              <a:rPr lang="en-GB" sz="1400" dirty="0" smtClean="0"/>
              <a:t> </a:t>
            </a:r>
            <a:r>
              <a:rPr lang="en-GB" sz="1400" dirty="0"/>
              <a:t>= </a:t>
            </a:r>
            <a:r>
              <a:rPr lang="en-GB" sz="1400" dirty="0" smtClean="0"/>
              <a:t>22.1</a:t>
            </a:r>
          </a:p>
          <a:p>
            <a:r>
              <a:rPr lang="en-GB" sz="1400" dirty="0" smtClean="0"/>
              <a:t>Ki </a:t>
            </a:r>
            <a:r>
              <a:rPr lang="en-GB" sz="1400" dirty="0"/>
              <a:t>= </a:t>
            </a:r>
            <a:r>
              <a:rPr lang="en-GB" sz="1400" dirty="0" smtClean="0"/>
              <a:t>243</a:t>
            </a:r>
          </a:p>
          <a:p>
            <a:endParaRPr lang="en-GB" sz="1400" dirty="0"/>
          </a:p>
          <a:p>
            <a:r>
              <a:rPr lang="en-GB" sz="1400" u="sng" dirty="0"/>
              <a:t>Block </a:t>
            </a:r>
            <a:r>
              <a:rPr lang="en-GB" sz="1400" u="sng" dirty="0" smtClean="0"/>
              <a:t>2: </a:t>
            </a:r>
            <a:r>
              <a:rPr lang="en-GB" sz="1400" u="sng" dirty="0" err="1" smtClean="0"/>
              <a:t>PI_theta</a:t>
            </a:r>
            <a:r>
              <a:rPr lang="en-GB" sz="1400" u="sng" dirty="0" smtClean="0"/>
              <a:t> </a:t>
            </a:r>
            <a:endParaRPr lang="en-GB" sz="1400" u="sng" dirty="0"/>
          </a:p>
          <a:p>
            <a:r>
              <a:rPr lang="en-GB" sz="1400" dirty="0" err="1" smtClean="0"/>
              <a:t>Kp</a:t>
            </a:r>
            <a:r>
              <a:rPr lang="en-GB" sz="1400" dirty="0" smtClean="0"/>
              <a:t> </a:t>
            </a:r>
            <a:r>
              <a:rPr lang="en-GB" sz="1400" dirty="0"/>
              <a:t>= </a:t>
            </a:r>
            <a:r>
              <a:rPr lang="en-GB" sz="1400" dirty="0" smtClean="0"/>
              <a:t>81.3</a:t>
            </a:r>
          </a:p>
          <a:p>
            <a:r>
              <a:rPr lang="en-GB" sz="1400" dirty="0" smtClean="0"/>
              <a:t>Ki </a:t>
            </a:r>
            <a:r>
              <a:rPr lang="en-GB" sz="1400" dirty="0"/>
              <a:t>= </a:t>
            </a:r>
            <a:r>
              <a:rPr lang="en-GB" sz="1400" dirty="0" smtClean="0"/>
              <a:t>106</a:t>
            </a:r>
          </a:p>
          <a:p>
            <a:endParaRPr lang="en-GB" sz="1400" dirty="0"/>
          </a:p>
          <a:p>
            <a:r>
              <a:rPr lang="en-GB" sz="1400" u="sng" dirty="0"/>
              <a:t>Block 3: </a:t>
            </a:r>
            <a:r>
              <a:rPr lang="en-GB" sz="1400" u="sng" dirty="0" err="1" smtClean="0"/>
              <a:t>PI_r</a:t>
            </a:r>
            <a:endParaRPr lang="en-GB" sz="1400" u="sng" dirty="0"/>
          </a:p>
          <a:p>
            <a:r>
              <a:rPr lang="en-GB" sz="1400" dirty="0" err="1" smtClean="0"/>
              <a:t>Kp</a:t>
            </a:r>
            <a:r>
              <a:rPr lang="en-GB" sz="1400" dirty="0"/>
              <a:t> = -</a:t>
            </a:r>
            <a:r>
              <a:rPr lang="en-GB" sz="1400" dirty="0" smtClean="0"/>
              <a:t>2113</a:t>
            </a:r>
            <a:endParaRPr lang="en-GB" sz="1400" dirty="0"/>
          </a:p>
          <a:p>
            <a:r>
              <a:rPr lang="en-GB" sz="1400" dirty="0"/>
              <a:t>Ki = </a:t>
            </a:r>
            <a:r>
              <a:rPr lang="en-GB" sz="1400" dirty="0" smtClean="0"/>
              <a:t>2.58e+03</a:t>
            </a:r>
          </a:p>
          <a:p>
            <a:r>
              <a:rPr lang="en-GB" sz="1400" dirty="0" smtClean="0"/>
              <a:t> </a:t>
            </a:r>
            <a:endParaRPr lang="en-GB" sz="1400" dirty="0"/>
          </a:p>
          <a:p>
            <a:r>
              <a:rPr lang="en-GB" sz="1400" u="sng" dirty="0" smtClean="0"/>
              <a:t>Block </a:t>
            </a:r>
            <a:r>
              <a:rPr lang="en-GB" sz="1400" u="sng" dirty="0"/>
              <a:t>4: </a:t>
            </a:r>
            <a:r>
              <a:rPr lang="en-GB" sz="1400" u="sng" dirty="0" smtClean="0"/>
              <a:t>SAS </a:t>
            </a:r>
            <a:endParaRPr lang="en-GB" sz="1400" u="sng" dirty="0"/>
          </a:p>
          <a:p>
            <a:r>
              <a:rPr lang="en-GB" sz="1400" dirty="0" smtClean="0"/>
              <a:t>Static gains </a:t>
            </a:r>
            <a:r>
              <a:rPr lang="en-GB" sz="1400" dirty="0"/>
              <a:t>= </a:t>
            </a:r>
            <a:r>
              <a:rPr lang="es-ES" sz="1400" dirty="0" smtClean="0"/>
              <a:t> </a:t>
            </a:r>
            <a:endParaRPr lang="es-ES" sz="1400" dirty="0"/>
          </a:p>
          <a:p>
            <a:r>
              <a:rPr lang="es-ES" sz="1400" dirty="0"/>
              <a:t> </a:t>
            </a:r>
            <a:r>
              <a:rPr lang="es-ES" sz="1400" dirty="0" smtClean="0"/>
              <a:t>             u1       u2        u3       u4        u5</a:t>
            </a:r>
            <a:endParaRPr lang="es-ES" sz="1400" dirty="0"/>
          </a:p>
          <a:p>
            <a:r>
              <a:rPr lang="es-ES" sz="1400" dirty="0"/>
              <a:t>   y1  -83.99   2.665  -2.236  -10.16  -18.52</a:t>
            </a:r>
          </a:p>
          <a:p>
            <a:r>
              <a:rPr lang="es-ES" sz="1400" dirty="0"/>
              <a:t>   y2  -17.16  -223.8  -36.01   2.342  -35.88</a:t>
            </a:r>
          </a:p>
          <a:p>
            <a:r>
              <a:rPr lang="es-ES" sz="1400" dirty="0"/>
              <a:t>   y3  -89.88     -71   </a:t>
            </a:r>
            <a:r>
              <a:rPr lang="es-ES" sz="1400" dirty="0" smtClean="0"/>
              <a:t> 181.7   </a:t>
            </a:r>
            <a:r>
              <a:rPr lang="es-ES" sz="1400" dirty="0"/>
              <a:t>68.07   -2479</a:t>
            </a:r>
            <a:endParaRPr lang="en-GB" sz="1400" dirty="0"/>
          </a:p>
        </p:txBody>
      </p:sp>
      <p:sp>
        <p:nvSpPr>
          <p:cNvPr id="8" name="Titel 9"/>
          <p:cNvSpPr>
            <a:spLocks noGrp="1"/>
          </p:cNvSpPr>
          <p:nvPr>
            <p:ph type="title"/>
          </p:nvPr>
        </p:nvSpPr>
        <p:spPr>
          <a:xfrm>
            <a:off x="251520" y="333375"/>
            <a:ext cx="8712968" cy="679627"/>
          </a:xfrm>
        </p:spPr>
        <p:txBody>
          <a:bodyPr>
            <a:normAutofit fontScale="90000"/>
          </a:bodyPr>
          <a:lstStyle/>
          <a:p>
            <a:r>
              <a:rPr lang="en-GB" dirty="0" smtClean="0"/>
              <a:t>Results – General FCS </a:t>
            </a:r>
            <a:br>
              <a:rPr lang="en-GB" dirty="0" smtClean="0"/>
            </a:br>
            <a:r>
              <a:rPr lang="en-US" dirty="0"/>
              <a:t>Outer loop + inner </a:t>
            </a:r>
            <a:r>
              <a:rPr lang="en-US" dirty="0" smtClean="0"/>
              <a:t>loop </a:t>
            </a:r>
            <a:br>
              <a:rPr lang="en-US" dirty="0" smtClean="0"/>
            </a:br>
            <a:r>
              <a:rPr lang="en-US" dirty="0" smtClean="0"/>
              <a:t>Tracking </a:t>
            </a:r>
            <a:r>
              <a:rPr lang="en-US" dirty="0"/>
              <a:t>and gain/phase margin </a:t>
            </a:r>
            <a:r>
              <a:rPr lang="en-US" dirty="0" smtClean="0"/>
              <a:t>req.</a:t>
            </a:r>
            <a:br>
              <a:rPr lang="en-US" dirty="0" smtClean="0"/>
            </a:br>
            <a:endParaRPr lang="en-GB" dirty="0"/>
          </a:p>
        </p:txBody>
      </p:sp>
    </p:spTree>
    <p:custDataLst>
      <p:tags r:id="rId1"/>
    </p:custDataLst>
    <p:extLst>
      <p:ext uri="{BB962C8B-B14F-4D97-AF65-F5344CB8AC3E}">
        <p14:creationId xmlns:p14="http://schemas.microsoft.com/office/powerpoint/2010/main" val="2782208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8" name="Rectangle 7"/>
          <p:cNvSpPr/>
          <p:nvPr/>
        </p:nvSpPr>
        <p:spPr>
          <a:xfrm>
            <a:off x="13617" y="1104999"/>
            <a:ext cx="8712968" cy="307777"/>
          </a:xfrm>
          <a:prstGeom prst="rect">
            <a:avLst/>
          </a:prstGeom>
        </p:spPr>
        <p:txBody>
          <a:bodyPr wrap="square">
            <a:spAutoFit/>
          </a:bodyPr>
          <a:lstStyle/>
          <a:p>
            <a:r>
              <a:rPr lang="en-US" sz="1400" dirty="0" smtClean="0"/>
              <a:t>Simulation </a:t>
            </a:r>
            <a:r>
              <a:rPr lang="en-US" sz="1400" dirty="0" smtClean="0"/>
              <a:t>over 10sec., </a:t>
            </a:r>
            <a:r>
              <a:rPr lang="en-US" sz="1400" u="sng" dirty="0" smtClean="0"/>
              <a:t>imposed set-point step of 5° (from t=1sec.) on theta</a:t>
            </a:r>
            <a:r>
              <a:rPr lang="en-US" sz="1400" dirty="0" smtClean="0"/>
              <a:t>, null set-point on phi and r </a:t>
            </a:r>
            <a:endParaRPr lang="en-GB" sz="14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56792"/>
            <a:ext cx="3347865"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556792"/>
            <a:ext cx="3347864"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6169" y="4149080"/>
            <a:ext cx="3347863"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el 9"/>
          <p:cNvSpPr>
            <a:spLocks noGrp="1"/>
          </p:cNvSpPr>
          <p:nvPr>
            <p:ph type="title"/>
          </p:nvPr>
        </p:nvSpPr>
        <p:spPr>
          <a:xfrm>
            <a:off x="251520" y="333375"/>
            <a:ext cx="8712968" cy="679627"/>
          </a:xfrm>
        </p:spPr>
        <p:txBody>
          <a:bodyPr>
            <a:normAutofit fontScale="90000"/>
          </a:bodyPr>
          <a:lstStyle/>
          <a:p>
            <a:r>
              <a:rPr lang="en-GB" dirty="0" smtClean="0"/>
              <a:t>Results – General FCS </a:t>
            </a:r>
            <a:br>
              <a:rPr lang="en-GB" dirty="0" smtClean="0"/>
            </a:br>
            <a:r>
              <a:rPr lang="en-US" dirty="0"/>
              <a:t>Outer loop + inner </a:t>
            </a:r>
            <a:r>
              <a:rPr lang="en-US" dirty="0" smtClean="0"/>
              <a:t>loop </a:t>
            </a:r>
            <a:br>
              <a:rPr lang="en-US" dirty="0" smtClean="0"/>
            </a:br>
            <a:r>
              <a:rPr lang="en-US" dirty="0" smtClean="0"/>
              <a:t>Tracking </a:t>
            </a:r>
            <a:r>
              <a:rPr lang="en-US" dirty="0"/>
              <a:t>and gain/phase margin </a:t>
            </a:r>
            <a:r>
              <a:rPr lang="en-US" dirty="0" smtClean="0"/>
              <a:t>req.</a:t>
            </a:r>
            <a:br>
              <a:rPr lang="en-US" dirty="0" smtClean="0"/>
            </a:br>
            <a:endParaRPr lang="en-GB" dirty="0"/>
          </a:p>
        </p:txBody>
      </p:sp>
      <p:sp>
        <p:nvSpPr>
          <p:cNvPr id="11" name="TextBox 10"/>
          <p:cNvSpPr txBox="1"/>
          <p:nvPr/>
        </p:nvSpPr>
        <p:spPr>
          <a:xfrm>
            <a:off x="6444208" y="4729529"/>
            <a:ext cx="2448272" cy="1077218"/>
          </a:xfrm>
          <a:prstGeom prst="rect">
            <a:avLst/>
          </a:prstGeom>
          <a:noFill/>
        </p:spPr>
        <p:txBody>
          <a:bodyPr wrap="square" rtlCol="0">
            <a:spAutoFit/>
          </a:bodyPr>
          <a:lstStyle/>
          <a:p>
            <a:r>
              <a:rPr lang="en-GB" sz="1600" dirty="0" smtClean="0"/>
              <a:t>Now a good compromise between tracking performance and control effort is reached</a:t>
            </a:r>
            <a:endParaRPr lang="en-GB" sz="1600" dirty="0" smtClean="0"/>
          </a:p>
        </p:txBody>
      </p:sp>
    </p:spTree>
    <p:custDataLst>
      <p:tags r:id="rId1"/>
    </p:custDataLst>
    <p:extLst>
      <p:ext uri="{BB962C8B-B14F-4D97-AF65-F5344CB8AC3E}">
        <p14:creationId xmlns:p14="http://schemas.microsoft.com/office/powerpoint/2010/main" val="2611775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8" name="Rectangle 7"/>
          <p:cNvSpPr/>
          <p:nvPr/>
        </p:nvSpPr>
        <p:spPr>
          <a:xfrm>
            <a:off x="13617" y="1104999"/>
            <a:ext cx="8712968" cy="307777"/>
          </a:xfrm>
          <a:prstGeom prst="rect">
            <a:avLst/>
          </a:prstGeom>
        </p:spPr>
        <p:txBody>
          <a:bodyPr wrap="square">
            <a:spAutoFit/>
          </a:bodyPr>
          <a:lstStyle/>
          <a:p>
            <a:r>
              <a:rPr lang="en-US" sz="1400" dirty="0" smtClean="0"/>
              <a:t>Simulation </a:t>
            </a:r>
            <a:r>
              <a:rPr lang="en-US" sz="1400" dirty="0" smtClean="0"/>
              <a:t>over 10sec., </a:t>
            </a:r>
            <a:r>
              <a:rPr lang="en-US" sz="1400" u="sng" dirty="0" smtClean="0"/>
              <a:t>imposed set-point step of 5° (from t=1sec.) on phi</a:t>
            </a:r>
            <a:r>
              <a:rPr lang="en-US" sz="1400" dirty="0" smtClean="0"/>
              <a:t>, null set-point on theta and r </a:t>
            </a:r>
            <a:endParaRPr lang="en-GB" sz="14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556792"/>
            <a:ext cx="3347863"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601" y="1556792"/>
            <a:ext cx="3347863"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6169" y="4085918"/>
            <a:ext cx="3347864"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el 9"/>
          <p:cNvSpPr>
            <a:spLocks noGrp="1"/>
          </p:cNvSpPr>
          <p:nvPr>
            <p:ph type="title"/>
          </p:nvPr>
        </p:nvSpPr>
        <p:spPr>
          <a:xfrm>
            <a:off x="251520" y="333375"/>
            <a:ext cx="8712968" cy="679627"/>
          </a:xfrm>
        </p:spPr>
        <p:txBody>
          <a:bodyPr>
            <a:normAutofit fontScale="90000"/>
          </a:bodyPr>
          <a:lstStyle/>
          <a:p>
            <a:r>
              <a:rPr lang="en-GB" dirty="0" smtClean="0"/>
              <a:t>Results – General FCS </a:t>
            </a:r>
            <a:br>
              <a:rPr lang="en-GB" dirty="0" smtClean="0"/>
            </a:br>
            <a:r>
              <a:rPr lang="en-US" dirty="0"/>
              <a:t>Outer loop + inner </a:t>
            </a:r>
            <a:r>
              <a:rPr lang="en-US" dirty="0" smtClean="0"/>
              <a:t>loop </a:t>
            </a:r>
            <a:br>
              <a:rPr lang="en-US" dirty="0" smtClean="0"/>
            </a:br>
            <a:r>
              <a:rPr lang="en-US" dirty="0" smtClean="0"/>
              <a:t>Tracking </a:t>
            </a:r>
            <a:r>
              <a:rPr lang="en-US" dirty="0"/>
              <a:t>and gain/phase margin </a:t>
            </a:r>
            <a:r>
              <a:rPr lang="en-US" dirty="0" smtClean="0"/>
              <a:t>req.</a:t>
            </a:r>
            <a:br>
              <a:rPr lang="en-US" dirty="0" smtClean="0"/>
            </a:br>
            <a:endParaRPr lang="en-GB" dirty="0"/>
          </a:p>
        </p:txBody>
      </p:sp>
    </p:spTree>
    <p:custDataLst>
      <p:tags r:id="rId1"/>
    </p:custDataLst>
    <p:extLst>
      <p:ext uri="{BB962C8B-B14F-4D97-AF65-F5344CB8AC3E}">
        <p14:creationId xmlns:p14="http://schemas.microsoft.com/office/powerpoint/2010/main" val="906748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8" name="Rectangle 7"/>
          <p:cNvSpPr/>
          <p:nvPr/>
        </p:nvSpPr>
        <p:spPr>
          <a:xfrm>
            <a:off x="13617" y="1104999"/>
            <a:ext cx="8712968" cy="307777"/>
          </a:xfrm>
          <a:prstGeom prst="rect">
            <a:avLst/>
          </a:prstGeom>
        </p:spPr>
        <p:txBody>
          <a:bodyPr wrap="square">
            <a:spAutoFit/>
          </a:bodyPr>
          <a:lstStyle/>
          <a:p>
            <a:r>
              <a:rPr lang="en-US" sz="1400" dirty="0" smtClean="0"/>
              <a:t>Simulation </a:t>
            </a:r>
            <a:r>
              <a:rPr lang="en-US" sz="1400" dirty="0" smtClean="0"/>
              <a:t>over 10sec., </a:t>
            </a:r>
            <a:r>
              <a:rPr lang="en-US" sz="1400" u="sng" dirty="0" smtClean="0"/>
              <a:t>imposed set-point step of 10/s° (from t=1sec.) on r</a:t>
            </a:r>
            <a:r>
              <a:rPr lang="en-US" sz="1400" dirty="0" smtClean="0"/>
              <a:t>, null set-point on theta and phi </a:t>
            </a:r>
            <a:endParaRPr lang="en-GB"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556792"/>
            <a:ext cx="3347863"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556792"/>
            <a:ext cx="3347864"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6169" y="4123678"/>
            <a:ext cx="3347864"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el 9"/>
          <p:cNvSpPr>
            <a:spLocks noGrp="1"/>
          </p:cNvSpPr>
          <p:nvPr>
            <p:ph type="title"/>
          </p:nvPr>
        </p:nvSpPr>
        <p:spPr>
          <a:xfrm>
            <a:off x="251520" y="333375"/>
            <a:ext cx="8712968" cy="679627"/>
          </a:xfrm>
        </p:spPr>
        <p:txBody>
          <a:bodyPr>
            <a:normAutofit fontScale="90000"/>
          </a:bodyPr>
          <a:lstStyle/>
          <a:p>
            <a:r>
              <a:rPr lang="en-GB" dirty="0" smtClean="0"/>
              <a:t>Results – General FCS </a:t>
            </a:r>
            <a:br>
              <a:rPr lang="en-GB" dirty="0" smtClean="0"/>
            </a:br>
            <a:r>
              <a:rPr lang="en-US" dirty="0"/>
              <a:t>Outer loop + inner </a:t>
            </a:r>
            <a:r>
              <a:rPr lang="en-US" dirty="0" smtClean="0"/>
              <a:t>loop </a:t>
            </a:r>
            <a:br>
              <a:rPr lang="en-US" dirty="0" smtClean="0"/>
            </a:br>
            <a:r>
              <a:rPr lang="en-US" dirty="0" smtClean="0"/>
              <a:t>Tracking </a:t>
            </a:r>
            <a:r>
              <a:rPr lang="en-US" dirty="0"/>
              <a:t>and gain/phase margin </a:t>
            </a:r>
            <a:r>
              <a:rPr lang="en-US" dirty="0" smtClean="0"/>
              <a:t>req.</a:t>
            </a:r>
            <a:br>
              <a:rPr lang="en-US" dirty="0" smtClean="0"/>
            </a:br>
            <a:endParaRPr lang="en-GB" dirty="0"/>
          </a:p>
        </p:txBody>
      </p:sp>
    </p:spTree>
    <p:custDataLst>
      <p:tags r:id="rId1"/>
    </p:custDataLst>
    <p:extLst>
      <p:ext uri="{BB962C8B-B14F-4D97-AF65-F5344CB8AC3E}">
        <p14:creationId xmlns:p14="http://schemas.microsoft.com/office/powerpoint/2010/main" val="2425386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a:xfrm>
            <a:off x="251520" y="333375"/>
            <a:ext cx="8424936" cy="679627"/>
          </a:xfrm>
        </p:spPr>
        <p:txBody>
          <a:bodyPr>
            <a:normAutofit fontScale="90000"/>
          </a:bodyPr>
          <a:lstStyle/>
          <a:p>
            <a:r>
              <a:rPr lang="en-US" dirty="0"/>
              <a:t>Results – </a:t>
            </a:r>
            <a:r>
              <a:rPr lang="en-US" dirty="0" smtClean="0"/>
              <a:t>FCS with </a:t>
            </a:r>
            <a:r>
              <a:rPr lang="en-US" dirty="0"/>
              <a:t>yaw dynamic in </a:t>
            </a:r>
            <a:r>
              <a:rPr lang="en-US" dirty="0"/>
              <a:t>open-loop</a:t>
            </a:r>
            <a:br>
              <a:rPr lang="en-US" dirty="0"/>
            </a:br>
            <a:r>
              <a:rPr lang="en-US" dirty="0"/>
              <a:t>Only outer loop, only tracking req.</a:t>
            </a:r>
            <a:br>
              <a:rPr lang="en-US" dirty="0"/>
            </a:br>
            <a:endParaRPr lang="en-US"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754" y="1988840"/>
            <a:ext cx="53244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64052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GB" dirty="0" smtClean="0"/>
              <a:t>Introduction</a:t>
            </a: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6" name="Rectangle 5"/>
          <p:cNvSpPr/>
          <p:nvPr/>
        </p:nvSpPr>
        <p:spPr>
          <a:xfrm>
            <a:off x="323528" y="1098024"/>
            <a:ext cx="8568952" cy="4801314"/>
          </a:xfrm>
          <a:prstGeom prst="rect">
            <a:avLst/>
          </a:prstGeom>
        </p:spPr>
        <p:txBody>
          <a:bodyPr wrap="square">
            <a:spAutoFit/>
          </a:bodyPr>
          <a:lstStyle/>
          <a:p>
            <a:pPr algn="just"/>
            <a:endParaRPr lang="en-US" dirty="0"/>
          </a:p>
          <a:p>
            <a:pPr algn="just"/>
            <a:endParaRPr lang="en-US" dirty="0"/>
          </a:p>
          <a:p>
            <a:pPr algn="just"/>
            <a:r>
              <a:rPr lang="en-US" dirty="0" smtClean="0"/>
              <a:t>The aim of the activity is design a simplified Flight Control System (FCS), to be implemented in </a:t>
            </a:r>
            <a:r>
              <a:rPr lang="en-US" dirty="0" err="1" smtClean="0"/>
              <a:t>Flightlab</a:t>
            </a:r>
            <a:r>
              <a:rPr lang="en-US" dirty="0" smtClean="0"/>
              <a:t>, in order to perform non-linear simulations of desired maneuvers. </a:t>
            </a:r>
          </a:p>
          <a:p>
            <a:pPr algn="just"/>
            <a:endParaRPr lang="en-US" dirty="0"/>
          </a:p>
          <a:p>
            <a:pPr algn="just"/>
            <a:r>
              <a:rPr lang="en-US" dirty="0" smtClean="0"/>
              <a:t>Presently, without an FCS, if a control input is imposed (for example only pedal) from a trim condition, because of the inherently unstable and coupled helicopter dynamics, not only a simple motion around the yaw axis is obtained, but also on the other </a:t>
            </a:r>
            <a:r>
              <a:rPr lang="en-US" dirty="0" err="1" smtClean="0"/>
              <a:t>DoFs</a:t>
            </a:r>
            <a:r>
              <a:rPr lang="en-US" dirty="0" smtClean="0"/>
              <a:t>. </a:t>
            </a:r>
          </a:p>
          <a:p>
            <a:pPr algn="just"/>
            <a:endParaRPr lang="en-US" dirty="0"/>
          </a:p>
          <a:p>
            <a:pPr algn="just"/>
            <a:r>
              <a:rPr lang="en-US" dirty="0" smtClean="0"/>
              <a:t>Obviously in flight this task is accomplished by the pilot and for example a pure yaw rotation can be achieved, applying proper input to all the controls. The goal is reproduce the pilot action in the </a:t>
            </a:r>
            <a:r>
              <a:rPr lang="en-US" dirty="0" err="1" smtClean="0"/>
              <a:t>Flightlab</a:t>
            </a:r>
            <a:r>
              <a:rPr lang="en-US" dirty="0" smtClean="0"/>
              <a:t> simulations.</a:t>
            </a:r>
          </a:p>
          <a:p>
            <a:pPr algn="just"/>
            <a:endParaRPr lang="en-US" dirty="0"/>
          </a:p>
          <a:p>
            <a:pPr algn="just"/>
            <a:r>
              <a:rPr lang="en-US" dirty="0" smtClean="0"/>
              <a:t>The same concept can be applied when it is desired a maneuver on the only longitudinal or lateral plane, for example pull-up or steady turn.</a:t>
            </a:r>
            <a:endParaRPr lang="en-US" dirty="0"/>
          </a:p>
        </p:txBody>
      </p:sp>
    </p:spTree>
    <p:custDataLst>
      <p:tags r:id="rId1"/>
    </p:custDataLst>
    <p:extLst>
      <p:ext uri="{BB962C8B-B14F-4D97-AF65-F5344CB8AC3E}">
        <p14:creationId xmlns:p14="http://schemas.microsoft.com/office/powerpoint/2010/main" val="1773106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5" name="Rectangle 4"/>
          <p:cNvSpPr/>
          <p:nvPr/>
        </p:nvSpPr>
        <p:spPr>
          <a:xfrm>
            <a:off x="1643537" y="1988840"/>
            <a:ext cx="5564775" cy="1815882"/>
          </a:xfrm>
          <a:prstGeom prst="rect">
            <a:avLst/>
          </a:prstGeom>
        </p:spPr>
        <p:txBody>
          <a:bodyPr wrap="square">
            <a:spAutoFit/>
          </a:bodyPr>
          <a:lstStyle/>
          <a:p>
            <a:r>
              <a:rPr lang="en-GB" sz="1400" u="sng" dirty="0"/>
              <a:t>Block 1: </a:t>
            </a:r>
            <a:r>
              <a:rPr lang="en-GB" sz="1400" u="sng" dirty="0" err="1" smtClean="0"/>
              <a:t>PI_phi</a:t>
            </a:r>
            <a:r>
              <a:rPr lang="en-GB" sz="1400" u="sng" dirty="0" smtClean="0"/>
              <a:t> </a:t>
            </a:r>
            <a:endParaRPr lang="en-GB" sz="1400" u="sng" dirty="0"/>
          </a:p>
          <a:p>
            <a:r>
              <a:rPr lang="en-GB" sz="1400" dirty="0" err="1" smtClean="0"/>
              <a:t>Kp</a:t>
            </a:r>
            <a:r>
              <a:rPr lang="en-GB" sz="1400" dirty="0" smtClean="0"/>
              <a:t> </a:t>
            </a:r>
            <a:r>
              <a:rPr lang="en-GB" sz="1400" dirty="0"/>
              <a:t>= </a:t>
            </a:r>
            <a:r>
              <a:rPr lang="en-GB" sz="1400" dirty="0" smtClean="0"/>
              <a:t>116</a:t>
            </a:r>
            <a:endParaRPr lang="en-GB" sz="1400" dirty="0" smtClean="0"/>
          </a:p>
          <a:p>
            <a:r>
              <a:rPr lang="en-GB" sz="1400" dirty="0" smtClean="0"/>
              <a:t>Ki </a:t>
            </a:r>
            <a:r>
              <a:rPr lang="en-GB" sz="1400" dirty="0"/>
              <a:t>= </a:t>
            </a:r>
            <a:r>
              <a:rPr lang="en-GB" sz="1400" dirty="0" smtClean="0"/>
              <a:t>41</a:t>
            </a:r>
            <a:endParaRPr lang="en-GB" sz="1400" dirty="0" smtClean="0"/>
          </a:p>
          <a:p>
            <a:endParaRPr lang="en-GB" sz="1400" dirty="0"/>
          </a:p>
          <a:p>
            <a:r>
              <a:rPr lang="en-GB" sz="1400" u="sng" dirty="0"/>
              <a:t>Block </a:t>
            </a:r>
            <a:r>
              <a:rPr lang="en-GB" sz="1400" u="sng" dirty="0" smtClean="0"/>
              <a:t>2: </a:t>
            </a:r>
            <a:r>
              <a:rPr lang="en-GB" sz="1400" u="sng" dirty="0" err="1" smtClean="0"/>
              <a:t>PI_theta</a:t>
            </a:r>
            <a:r>
              <a:rPr lang="en-GB" sz="1400" u="sng" dirty="0" smtClean="0"/>
              <a:t> </a:t>
            </a:r>
            <a:endParaRPr lang="en-GB" sz="1400" u="sng" dirty="0"/>
          </a:p>
          <a:p>
            <a:r>
              <a:rPr lang="en-GB" sz="1400" dirty="0" err="1" smtClean="0"/>
              <a:t>Kp</a:t>
            </a:r>
            <a:r>
              <a:rPr lang="en-GB" sz="1400" dirty="0" smtClean="0"/>
              <a:t> </a:t>
            </a:r>
            <a:r>
              <a:rPr lang="en-GB" sz="1400" dirty="0"/>
              <a:t>= </a:t>
            </a:r>
            <a:r>
              <a:rPr lang="en-GB" sz="1400" dirty="0" smtClean="0"/>
              <a:t>103</a:t>
            </a:r>
            <a:endParaRPr lang="en-GB" sz="1400" dirty="0" smtClean="0"/>
          </a:p>
          <a:p>
            <a:r>
              <a:rPr lang="en-GB" sz="1400" dirty="0" smtClean="0"/>
              <a:t>Ki </a:t>
            </a:r>
            <a:r>
              <a:rPr lang="en-GB" sz="1400" dirty="0"/>
              <a:t>= </a:t>
            </a:r>
            <a:r>
              <a:rPr lang="en-GB" sz="1400" dirty="0" smtClean="0"/>
              <a:t>48.5</a:t>
            </a:r>
            <a:endParaRPr lang="en-GB" sz="1400" dirty="0" smtClean="0"/>
          </a:p>
          <a:p>
            <a:r>
              <a:rPr lang="en-GB" sz="1400" dirty="0" smtClean="0"/>
              <a:t> </a:t>
            </a:r>
            <a:endParaRPr lang="en-GB" sz="1400" dirty="0"/>
          </a:p>
        </p:txBody>
      </p:sp>
      <p:sp>
        <p:nvSpPr>
          <p:cNvPr id="8" name="Titel 9"/>
          <p:cNvSpPr>
            <a:spLocks noGrp="1"/>
          </p:cNvSpPr>
          <p:nvPr>
            <p:ph type="title"/>
          </p:nvPr>
        </p:nvSpPr>
        <p:spPr>
          <a:xfrm>
            <a:off x="251520" y="333375"/>
            <a:ext cx="8424936" cy="679627"/>
          </a:xfrm>
        </p:spPr>
        <p:txBody>
          <a:bodyPr>
            <a:normAutofit fontScale="90000"/>
          </a:bodyPr>
          <a:lstStyle/>
          <a:p>
            <a:r>
              <a:rPr lang="en-US" dirty="0"/>
              <a:t>Results – </a:t>
            </a:r>
            <a:r>
              <a:rPr lang="en-US" dirty="0" smtClean="0"/>
              <a:t>FCS with </a:t>
            </a:r>
            <a:r>
              <a:rPr lang="en-US" dirty="0"/>
              <a:t>yaw dynamic in </a:t>
            </a:r>
            <a:r>
              <a:rPr lang="en-US" dirty="0"/>
              <a:t>open-loop</a:t>
            </a:r>
            <a:br>
              <a:rPr lang="en-US" dirty="0"/>
            </a:br>
            <a:r>
              <a:rPr lang="en-US" dirty="0"/>
              <a:t>Only outer loop, only tracking req.</a:t>
            </a:r>
            <a:br>
              <a:rPr lang="en-US" dirty="0"/>
            </a:br>
            <a:endParaRPr lang="en-US" dirty="0"/>
          </a:p>
        </p:txBody>
      </p:sp>
    </p:spTree>
    <p:custDataLst>
      <p:tags r:id="rId1"/>
    </p:custDataLst>
    <p:extLst>
      <p:ext uri="{BB962C8B-B14F-4D97-AF65-F5344CB8AC3E}">
        <p14:creationId xmlns:p14="http://schemas.microsoft.com/office/powerpoint/2010/main" val="3972976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8" name="Rectangle 7"/>
          <p:cNvSpPr/>
          <p:nvPr/>
        </p:nvSpPr>
        <p:spPr>
          <a:xfrm>
            <a:off x="13616" y="1104999"/>
            <a:ext cx="8950871" cy="307777"/>
          </a:xfrm>
          <a:prstGeom prst="rect">
            <a:avLst/>
          </a:prstGeom>
        </p:spPr>
        <p:txBody>
          <a:bodyPr wrap="square">
            <a:spAutoFit/>
          </a:bodyPr>
          <a:lstStyle/>
          <a:p>
            <a:r>
              <a:rPr lang="en-US" sz="1400" dirty="0" smtClean="0"/>
              <a:t>Simulation </a:t>
            </a:r>
            <a:r>
              <a:rPr lang="en-US" sz="1400" dirty="0" smtClean="0"/>
              <a:t>over 10sec., </a:t>
            </a:r>
            <a:r>
              <a:rPr lang="en-US" sz="1400" u="sng" dirty="0" smtClean="0"/>
              <a:t>imposed </a:t>
            </a:r>
            <a:r>
              <a:rPr lang="en-US" sz="1400" u="sng" dirty="0" smtClean="0"/>
              <a:t>a pedal step command of 20</a:t>
            </a:r>
            <a:r>
              <a:rPr lang="en-US" sz="1400" u="sng" dirty="0"/>
              <a:t>% (from t=1sec</a:t>
            </a:r>
            <a:r>
              <a:rPr lang="en-US" sz="1400" u="sng" dirty="0" smtClean="0"/>
              <a:t>.)</a:t>
            </a:r>
            <a:r>
              <a:rPr lang="en-US" sz="1400" dirty="0" smtClean="0"/>
              <a:t>, </a:t>
            </a:r>
            <a:r>
              <a:rPr lang="en-US" sz="1400" dirty="0" smtClean="0"/>
              <a:t>null set-point on </a:t>
            </a:r>
            <a:r>
              <a:rPr lang="en-US" sz="1400" dirty="0" smtClean="0"/>
              <a:t>theta and phi</a:t>
            </a:r>
            <a:endParaRPr lang="en-GB" sz="1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40" y="1556792"/>
            <a:ext cx="3347864"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609" y="1556792"/>
            <a:ext cx="3347863"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5119" y="4149080"/>
            <a:ext cx="3347864"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itel 9"/>
          <p:cNvSpPr>
            <a:spLocks noGrp="1"/>
          </p:cNvSpPr>
          <p:nvPr>
            <p:ph type="title"/>
          </p:nvPr>
        </p:nvSpPr>
        <p:spPr>
          <a:xfrm>
            <a:off x="251520" y="333375"/>
            <a:ext cx="8424936" cy="679627"/>
          </a:xfrm>
        </p:spPr>
        <p:txBody>
          <a:bodyPr>
            <a:normAutofit fontScale="90000"/>
          </a:bodyPr>
          <a:lstStyle/>
          <a:p>
            <a:r>
              <a:rPr lang="en-US" dirty="0"/>
              <a:t>Results – </a:t>
            </a:r>
            <a:r>
              <a:rPr lang="en-US" dirty="0" smtClean="0"/>
              <a:t>FCS with </a:t>
            </a:r>
            <a:r>
              <a:rPr lang="en-US" dirty="0"/>
              <a:t>yaw dynamic in </a:t>
            </a:r>
            <a:r>
              <a:rPr lang="en-US" dirty="0"/>
              <a:t>open-loop</a:t>
            </a:r>
            <a:br>
              <a:rPr lang="en-US" dirty="0"/>
            </a:br>
            <a:r>
              <a:rPr lang="en-US" dirty="0"/>
              <a:t>Only outer loop, only tracking req.</a:t>
            </a:r>
            <a:br>
              <a:rPr lang="en-US" dirty="0"/>
            </a:br>
            <a:endParaRPr lang="en-US" dirty="0"/>
          </a:p>
        </p:txBody>
      </p:sp>
      <p:sp>
        <p:nvSpPr>
          <p:cNvPr id="13" name="TextBox 12"/>
          <p:cNvSpPr txBox="1"/>
          <p:nvPr/>
        </p:nvSpPr>
        <p:spPr>
          <a:xfrm>
            <a:off x="6444208" y="4729529"/>
            <a:ext cx="2448272" cy="1077218"/>
          </a:xfrm>
          <a:prstGeom prst="rect">
            <a:avLst/>
          </a:prstGeom>
          <a:noFill/>
        </p:spPr>
        <p:txBody>
          <a:bodyPr wrap="square" rtlCol="0">
            <a:spAutoFit/>
          </a:bodyPr>
          <a:lstStyle/>
          <a:p>
            <a:r>
              <a:rPr lang="en-GB" sz="1600" dirty="0" smtClean="0"/>
              <a:t>The controller performance is not so bad but can be improved adding the inner loop</a:t>
            </a:r>
            <a:endParaRPr lang="en-GB" sz="1600" dirty="0" smtClean="0"/>
          </a:p>
        </p:txBody>
      </p:sp>
    </p:spTree>
    <p:custDataLst>
      <p:tags r:id="rId1"/>
    </p:custDataLst>
    <p:extLst>
      <p:ext uri="{BB962C8B-B14F-4D97-AF65-F5344CB8AC3E}">
        <p14:creationId xmlns:p14="http://schemas.microsoft.com/office/powerpoint/2010/main" val="21898797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751" y="1844824"/>
            <a:ext cx="53244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el 9"/>
          <p:cNvSpPr>
            <a:spLocks noGrp="1"/>
          </p:cNvSpPr>
          <p:nvPr>
            <p:ph type="title"/>
          </p:nvPr>
        </p:nvSpPr>
        <p:spPr>
          <a:xfrm>
            <a:off x="251520" y="333375"/>
            <a:ext cx="8424936" cy="679627"/>
          </a:xfrm>
        </p:spPr>
        <p:txBody>
          <a:bodyPr>
            <a:normAutofit fontScale="90000"/>
          </a:bodyPr>
          <a:lstStyle/>
          <a:p>
            <a:r>
              <a:rPr lang="en-US" dirty="0"/>
              <a:t>Results – </a:t>
            </a:r>
            <a:r>
              <a:rPr lang="en-US" dirty="0" smtClean="0"/>
              <a:t>FCS with </a:t>
            </a:r>
            <a:r>
              <a:rPr lang="en-US" dirty="0"/>
              <a:t>yaw dynamic in </a:t>
            </a:r>
            <a:r>
              <a:rPr lang="en-US" dirty="0"/>
              <a:t>open-loop</a:t>
            </a:r>
            <a:br>
              <a:rPr lang="en-US" dirty="0"/>
            </a:br>
            <a:r>
              <a:rPr lang="en-US" dirty="0"/>
              <a:t>Outer loop + inner loop</a:t>
            </a:r>
            <a:r>
              <a:rPr lang="en-US" dirty="0" smtClean="0"/>
              <a:t>, </a:t>
            </a:r>
            <a:r>
              <a:rPr lang="en-US" dirty="0"/>
              <a:t>only tracking req.</a:t>
            </a:r>
            <a:br>
              <a:rPr lang="en-US" dirty="0"/>
            </a:br>
            <a:endParaRPr lang="en-US" dirty="0"/>
          </a:p>
        </p:txBody>
      </p:sp>
    </p:spTree>
    <p:custDataLst>
      <p:tags r:id="rId1"/>
    </p:custDataLst>
    <p:extLst>
      <p:ext uri="{BB962C8B-B14F-4D97-AF65-F5344CB8AC3E}">
        <p14:creationId xmlns:p14="http://schemas.microsoft.com/office/powerpoint/2010/main" val="2496442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6" name="Rectangle 5"/>
          <p:cNvSpPr/>
          <p:nvPr/>
        </p:nvSpPr>
        <p:spPr>
          <a:xfrm>
            <a:off x="1643537" y="1988840"/>
            <a:ext cx="5564775" cy="3108543"/>
          </a:xfrm>
          <a:prstGeom prst="rect">
            <a:avLst/>
          </a:prstGeom>
        </p:spPr>
        <p:txBody>
          <a:bodyPr wrap="square">
            <a:spAutoFit/>
          </a:bodyPr>
          <a:lstStyle/>
          <a:p>
            <a:r>
              <a:rPr lang="en-GB" sz="1400" u="sng" dirty="0"/>
              <a:t>Block 1: </a:t>
            </a:r>
            <a:r>
              <a:rPr lang="en-GB" sz="1400" u="sng" dirty="0" err="1" smtClean="0"/>
              <a:t>PI_phi</a:t>
            </a:r>
            <a:r>
              <a:rPr lang="en-GB" sz="1400" u="sng" dirty="0" smtClean="0"/>
              <a:t> </a:t>
            </a:r>
            <a:endParaRPr lang="en-GB" sz="1400" u="sng" dirty="0"/>
          </a:p>
          <a:p>
            <a:r>
              <a:rPr lang="en-GB" sz="1400" dirty="0" err="1" smtClean="0"/>
              <a:t>Kp</a:t>
            </a:r>
            <a:r>
              <a:rPr lang="en-GB" sz="1400" dirty="0" smtClean="0"/>
              <a:t> </a:t>
            </a:r>
            <a:r>
              <a:rPr lang="en-GB" sz="1400" dirty="0"/>
              <a:t>= </a:t>
            </a:r>
            <a:r>
              <a:rPr lang="en-GB" sz="1400" dirty="0" smtClean="0"/>
              <a:t>141</a:t>
            </a:r>
            <a:endParaRPr lang="en-GB" sz="1400" dirty="0" smtClean="0"/>
          </a:p>
          <a:p>
            <a:r>
              <a:rPr lang="en-GB" sz="1400" dirty="0" smtClean="0"/>
              <a:t>Ki </a:t>
            </a:r>
            <a:r>
              <a:rPr lang="en-GB" sz="1400" dirty="0"/>
              <a:t>= </a:t>
            </a:r>
            <a:r>
              <a:rPr lang="en-GB" sz="1400" dirty="0" smtClean="0"/>
              <a:t>604</a:t>
            </a:r>
            <a:endParaRPr lang="en-GB" sz="1400" dirty="0" smtClean="0"/>
          </a:p>
          <a:p>
            <a:endParaRPr lang="en-GB" sz="1400" dirty="0"/>
          </a:p>
          <a:p>
            <a:r>
              <a:rPr lang="en-GB" sz="1400" u="sng" dirty="0"/>
              <a:t>Block </a:t>
            </a:r>
            <a:r>
              <a:rPr lang="en-GB" sz="1400" u="sng" dirty="0" smtClean="0"/>
              <a:t>2: </a:t>
            </a:r>
            <a:r>
              <a:rPr lang="en-GB" sz="1400" u="sng" dirty="0" err="1" smtClean="0"/>
              <a:t>PI_theta</a:t>
            </a:r>
            <a:r>
              <a:rPr lang="en-GB" sz="1400" u="sng" dirty="0" smtClean="0"/>
              <a:t> </a:t>
            </a:r>
            <a:endParaRPr lang="en-GB" sz="1400" u="sng" dirty="0"/>
          </a:p>
          <a:p>
            <a:r>
              <a:rPr lang="en-GB" sz="1400" dirty="0" err="1" smtClean="0"/>
              <a:t>Kp</a:t>
            </a:r>
            <a:r>
              <a:rPr lang="en-GB" sz="1400" dirty="0" smtClean="0"/>
              <a:t> </a:t>
            </a:r>
            <a:r>
              <a:rPr lang="en-GB" sz="1400" dirty="0"/>
              <a:t>= </a:t>
            </a:r>
            <a:r>
              <a:rPr lang="en-GB" sz="1400" dirty="0" smtClean="0"/>
              <a:t>194</a:t>
            </a:r>
            <a:endParaRPr lang="en-GB" sz="1400" dirty="0" smtClean="0"/>
          </a:p>
          <a:p>
            <a:r>
              <a:rPr lang="en-GB" sz="1400" dirty="0" smtClean="0"/>
              <a:t>Ki </a:t>
            </a:r>
            <a:r>
              <a:rPr lang="en-GB" sz="1400" dirty="0"/>
              <a:t>= </a:t>
            </a:r>
            <a:r>
              <a:rPr lang="en-GB" sz="1400" dirty="0" smtClean="0"/>
              <a:t>801</a:t>
            </a:r>
          </a:p>
          <a:p>
            <a:endParaRPr lang="en-GB" sz="1400" dirty="0"/>
          </a:p>
          <a:p>
            <a:r>
              <a:rPr lang="en-GB" sz="1400" u="sng" dirty="0"/>
              <a:t>Block 4: SAS </a:t>
            </a:r>
          </a:p>
          <a:p>
            <a:r>
              <a:rPr lang="en-GB" sz="1400" dirty="0"/>
              <a:t>Static gains = </a:t>
            </a:r>
            <a:r>
              <a:rPr lang="es-ES" sz="1400" dirty="0"/>
              <a:t> </a:t>
            </a:r>
          </a:p>
          <a:p>
            <a:r>
              <a:rPr lang="es-ES" sz="1400" dirty="0"/>
              <a:t> </a:t>
            </a:r>
            <a:r>
              <a:rPr lang="es-ES" sz="1400" dirty="0" smtClean="0"/>
              <a:t>             u1         u2         u3       </a:t>
            </a:r>
            <a:r>
              <a:rPr lang="es-ES" sz="1400" dirty="0"/>
              <a:t>u4       </a:t>
            </a:r>
            <a:r>
              <a:rPr lang="es-ES" sz="1400" dirty="0" smtClean="0"/>
              <a:t>  u5</a:t>
            </a:r>
            <a:endParaRPr lang="es-ES" sz="1400" dirty="0"/>
          </a:p>
          <a:p>
            <a:r>
              <a:rPr lang="es-ES" sz="1400" dirty="0"/>
              <a:t>   y1     -780  -0.8222    47.49     -147    26.61</a:t>
            </a:r>
          </a:p>
          <a:p>
            <a:r>
              <a:rPr lang="es-ES" sz="1400" dirty="0"/>
              <a:t>   y2    11.86   -603.3     -126    24.84   -6.701</a:t>
            </a:r>
            <a:endParaRPr lang="en-GB" sz="1400" dirty="0" smtClean="0"/>
          </a:p>
          <a:p>
            <a:r>
              <a:rPr lang="en-GB" sz="1400" dirty="0" smtClean="0"/>
              <a:t> </a:t>
            </a:r>
            <a:endParaRPr lang="en-GB" sz="1400" dirty="0"/>
          </a:p>
        </p:txBody>
      </p:sp>
      <p:sp>
        <p:nvSpPr>
          <p:cNvPr id="8" name="Titel 9"/>
          <p:cNvSpPr>
            <a:spLocks noGrp="1"/>
          </p:cNvSpPr>
          <p:nvPr>
            <p:ph type="title"/>
          </p:nvPr>
        </p:nvSpPr>
        <p:spPr>
          <a:xfrm>
            <a:off x="251520" y="333375"/>
            <a:ext cx="8424936" cy="679627"/>
          </a:xfrm>
        </p:spPr>
        <p:txBody>
          <a:bodyPr>
            <a:normAutofit fontScale="90000"/>
          </a:bodyPr>
          <a:lstStyle/>
          <a:p>
            <a:r>
              <a:rPr lang="en-US" dirty="0"/>
              <a:t>Results – </a:t>
            </a:r>
            <a:r>
              <a:rPr lang="en-US" dirty="0" smtClean="0"/>
              <a:t>FCS with </a:t>
            </a:r>
            <a:r>
              <a:rPr lang="en-US" dirty="0"/>
              <a:t>yaw dynamic in </a:t>
            </a:r>
            <a:r>
              <a:rPr lang="en-US" dirty="0"/>
              <a:t>open-loop</a:t>
            </a:r>
            <a:br>
              <a:rPr lang="en-US" dirty="0"/>
            </a:br>
            <a:r>
              <a:rPr lang="en-US" dirty="0"/>
              <a:t>Outer loop + inner loop</a:t>
            </a:r>
            <a:r>
              <a:rPr lang="en-US" dirty="0" smtClean="0"/>
              <a:t>, </a:t>
            </a:r>
            <a:r>
              <a:rPr lang="en-US" dirty="0"/>
              <a:t>only tracking req.</a:t>
            </a:r>
            <a:br>
              <a:rPr lang="en-US" dirty="0"/>
            </a:br>
            <a:endParaRPr lang="en-US" dirty="0"/>
          </a:p>
        </p:txBody>
      </p:sp>
    </p:spTree>
    <p:custDataLst>
      <p:tags r:id="rId1"/>
    </p:custDataLst>
    <p:extLst>
      <p:ext uri="{BB962C8B-B14F-4D97-AF65-F5344CB8AC3E}">
        <p14:creationId xmlns:p14="http://schemas.microsoft.com/office/powerpoint/2010/main" val="24256114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8" name="Rectangle 7"/>
          <p:cNvSpPr/>
          <p:nvPr/>
        </p:nvSpPr>
        <p:spPr>
          <a:xfrm>
            <a:off x="13616" y="1104999"/>
            <a:ext cx="8950871" cy="307777"/>
          </a:xfrm>
          <a:prstGeom prst="rect">
            <a:avLst/>
          </a:prstGeom>
        </p:spPr>
        <p:txBody>
          <a:bodyPr wrap="square">
            <a:spAutoFit/>
          </a:bodyPr>
          <a:lstStyle/>
          <a:p>
            <a:r>
              <a:rPr lang="en-US" sz="1400" dirty="0" smtClean="0"/>
              <a:t>Simulation </a:t>
            </a:r>
            <a:r>
              <a:rPr lang="en-US" sz="1400" dirty="0" smtClean="0"/>
              <a:t>over 10sec., </a:t>
            </a:r>
            <a:r>
              <a:rPr lang="en-US" sz="1400" u="sng" dirty="0" smtClean="0"/>
              <a:t>imposed </a:t>
            </a:r>
            <a:r>
              <a:rPr lang="en-US" sz="1400" u="sng" dirty="0" smtClean="0"/>
              <a:t>a pedal step command of 20</a:t>
            </a:r>
            <a:r>
              <a:rPr lang="en-US" sz="1400" u="sng" dirty="0"/>
              <a:t>% (from t=1sec</a:t>
            </a:r>
            <a:r>
              <a:rPr lang="en-US" sz="1400" u="sng" dirty="0" smtClean="0"/>
              <a:t>.)</a:t>
            </a:r>
            <a:r>
              <a:rPr lang="en-US" sz="1400" dirty="0" smtClean="0"/>
              <a:t>, </a:t>
            </a:r>
            <a:r>
              <a:rPr lang="en-US" sz="1400" dirty="0" smtClean="0"/>
              <a:t>null set-point on </a:t>
            </a:r>
            <a:r>
              <a:rPr lang="en-US" sz="1400" dirty="0" smtClean="0"/>
              <a:t>theta and phi</a:t>
            </a:r>
            <a:endParaRPr lang="en-GB" sz="1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33" y="1556792"/>
            <a:ext cx="3347863" cy="236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062" y="4077072"/>
            <a:ext cx="3343977" cy="236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1556792"/>
            <a:ext cx="3331378" cy="235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itel 9"/>
          <p:cNvSpPr>
            <a:spLocks noGrp="1"/>
          </p:cNvSpPr>
          <p:nvPr>
            <p:ph type="title"/>
          </p:nvPr>
        </p:nvSpPr>
        <p:spPr>
          <a:xfrm>
            <a:off x="251520" y="333375"/>
            <a:ext cx="8424936" cy="679627"/>
          </a:xfrm>
        </p:spPr>
        <p:txBody>
          <a:bodyPr>
            <a:normAutofit fontScale="90000"/>
          </a:bodyPr>
          <a:lstStyle/>
          <a:p>
            <a:r>
              <a:rPr lang="en-US" dirty="0"/>
              <a:t>Results – </a:t>
            </a:r>
            <a:r>
              <a:rPr lang="en-US" dirty="0" smtClean="0"/>
              <a:t>FCS with </a:t>
            </a:r>
            <a:r>
              <a:rPr lang="en-US" dirty="0"/>
              <a:t>yaw dynamic in </a:t>
            </a:r>
            <a:r>
              <a:rPr lang="en-US" dirty="0"/>
              <a:t>open-loop</a:t>
            </a:r>
            <a:br>
              <a:rPr lang="en-US" dirty="0"/>
            </a:br>
            <a:r>
              <a:rPr lang="en-US" dirty="0"/>
              <a:t>Outer loop + inner loop</a:t>
            </a:r>
            <a:r>
              <a:rPr lang="en-US" dirty="0" smtClean="0"/>
              <a:t>, </a:t>
            </a:r>
            <a:r>
              <a:rPr lang="en-US" dirty="0"/>
              <a:t>only tracking req.</a:t>
            </a:r>
            <a:br>
              <a:rPr lang="en-US" dirty="0"/>
            </a:br>
            <a:endParaRPr lang="en-US" dirty="0"/>
          </a:p>
        </p:txBody>
      </p:sp>
    </p:spTree>
    <p:custDataLst>
      <p:tags r:id="rId1"/>
    </p:custDataLst>
    <p:extLst>
      <p:ext uri="{BB962C8B-B14F-4D97-AF65-F5344CB8AC3E}">
        <p14:creationId xmlns:p14="http://schemas.microsoft.com/office/powerpoint/2010/main" val="1035749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normAutofit/>
          </a:bodyPr>
          <a:lstStyle/>
          <a:p>
            <a:r>
              <a:rPr lang="en-US" dirty="0" smtClean="0"/>
              <a:t>Conclusions</a:t>
            </a: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8" name="Rectangle 7"/>
          <p:cNvSpPr/>
          <p:nvPr/>
        </p:nvSpPr>
        <p:spPr>
          <a:xfrm>
            <a:off x="611561" y="1484784"/>
            <a:ext cx="7560840" cy="4616648"/>
          </a:xfrm>
          <a:prstGeom prst="rect">
            <a:avLst/>
          </a:prstGeom>
        </p:spPr>
        <p:txBody>
          <a:bodyPr wrap="square">
            <a:spAutoFit/>
          </a:bodyPr>
          <a:lstStyle/>
          <a:p>
            <a:pPr marL="285750" indent="-285750" algn="just">
              <a:buFont typeface="Wingdings" panose="05000000000000000000" pitchFamily="2" charset="2"/>
              <a:buChar char="q"/>
            </a:pPr>
            <a:r>
              <a:rPr lang="en-US" sz="1400" dirty="0"/>
              <a:t>The developed procedure in </a:t>
            </a:r>
            <a:r>
              <a:rPr lang="en-US" sz="1400" dirty="0" err="1" smtClean="0"/>
              <a:t>Matlab</a:t>
            </a:r>
            <a:r>
              <a:rPr lang="en-US" sz="1400" dirty="0" smtClean="0"/>
              <a:t>/Simulink works correctly and the obtained controller performance are satisfactorily</a:t>
            </a:r>
            <a:endParaRPr lang="en-US" sz="1400" dirty="0" smtClean="0"/>
          </a:p>
          <a:p>
            <a:pPr marL="285750" indent="-285750" algn="just">
              <a:buFont typeface="Wingdings" panose="05000000000000000000" pitchFamily="2" charset="2"/>
              <a:buChar char="q"/>
            </a:pPr>
            <a:endParaRPr lang="en-US" sz="1400" dirty="0"/>
          </a:p>
          <a:p>
            <a:pPr marL="285750" indent="-285750" algn="just">
              <a:buFont typeface="Wingdings" panose="05000000000000000000" pitchFamily="2" charset="2"/>
              <a:buChar char="q"/>
            </a:pPr>
            <a:r>
              <a:rPr lang="en-US" sz="1400" dirty="0" smtClean="0"/>
              <a:t>The procedure allows to rapidly create different controller schemes, for example controlling directly the phi angle instead of the r angular velocity or opening other loops instead of the yaw (pitch or roll), depending on the maneuvers in which we are interested</a:t>
            </a:r>
          </a:p>
          <a:p>
            <a:pPr marL="285750" indent="-285750" algn="just">
              <a:buFont typeface="Wingdings" panose="05000000000000000000" pitchFamily="2" charset="2"/>
              <a:buChar char="q"/>
            </a:pPr>
            <a:endParaRPr lang="en-US" sz="1400" dirty="0"/>
          </a:p>
          <a:p>
            <a:pPr marL="285750" indent="-285750" algn="just">
              <a:buFont typeface="Wingdings" panose="05000000000000000000" pitchFamily="2" charset="2"/>
              <a:buChar char="q"/>
            </a:pPr>
            <a:r>
              <a:rPr lang="en-GB" sz="1400" dirty="0" smtClean="0"/>
              <a:t>It is possible also to close the loop on the collective control, but it needs to add a vertical velocity (or vertical position) output to the LTI helicopter model (list of the states name in output from </a:t>
            </a:r>
            <a:r>
              <a:rPr lang="en-GB" sz="1400" dirty="0" err="1" smtClean="0"/>
              <a:t>Flightlab</a:t>
            </a:r>
            <a:r>
              <a:rPr lang="en-GB" sz="1400" dirty="0" smtClean="0"/>
              <a:t>)</a:t>
            </a:r>
          </a:p>
          <a:p>
            <a:pPr marL="285750" indent="-285750" algn="just">
              <a:buFont typeface="Wingdings" panose="05000000000000000000" pitchFamily="2" charset="2"/>
              <a:buChar char="q"/>
            </a:pPr>
            <a:endParaRPr lang="en-GB" sz="1400" dirty="0"/>
          </a:p>
          <a:p>
            <a:pPr marL="285750" indent="-285750" algn="just">
              <a:buFont typeface="Wingdings" panose="05000000000000000000" pitchFamily="2" charset="2"/>
              <a:buChar char="q"/>
            </a:pPr>
            <a:r>
              <a:rPr lang="en-GB" sz="1400" dirty="0" smtClean="0"/>
              <a:t>Defining the desired requirements, fundamentally the set-point tracking desired response (the other req. are used for tuning refinement), the optimization function “</a:t>
            </a:r>
            <a:r>
              <a:rPr lang="en-GB" sz="1400" dirty="0" err="1" smtClean="0"/>
              <a:t>systune</a:t>
            </a:r>
            <a:r>
              <a:rPr lang="en-GB" sz="1400" dirty="0" smtClean="0"/>
              <a:t>” is able to compute in one shot the tuning of all the controller blocks</a:t>
            </a:r>
          </a:p>
          <a:p>
            <a:pPr marL="285750" indent="-285750" algn="just">
              <a:buFont typeface="Wingdings" panose="05000000000000000000" pitchFamily="2" charset="2"/>
              <a:buChar char="q"/>
            </a:pPr>
            <a:endParaRPr lang="en-GB" sz="1400" dirty="0"/>
          </a:p>
          <a:p>
            <a:pPr marL="285750" indent="-285750" algn="just">
              <a:buFont typeface="Wingdings" panose="05000000000000000000" pitchFamily="2" charset="2"/>
              <a:buChar char="q"/>
            </a:pPr>
            <a:r>
              <a:rPr lang="en-GB" sz="1400" dirty="0" smtClean="0"/>
              <a:t>If a different starting trim condition is of interest, the new LTI model has to be provided and the procedure can be repeated rapidly</a:t>
            </a:r>
          </a:p>
          <a:p>
            <a:pPr marL="285750" indent="-285750" algn="just">
              <a:buFont typeface="Wingdings" panose="05000000000000000000" pitchFamily="2" charset="2"/>
              <a:buChar char="q"/>
            </a:pPr>
            <a:endParaRPr lang="en-GB" sz="1400" dirty="0"/>
          </a:p>
          <a:p>
            <a:pPr marL="285750" indent="-285750" algn="just">
              <a:buFont typeface="Wingdings" panose="05000000000000000000" pitchFamily="2" charset="2"/>
              <a:buChar char="q"/>
            </a:pPr>
            <a:r>
              <a:rPr lang="en-GB" sz="1400" dirty="0" smtClean="0"/>
              <a:t>The scheme has to be implemented in </a:t>
            </a:r>
            <a:r>
              <a:rPr lang="en-GB" sz="1400" dirty="0" err="1" smtClean="0"/>
              <a:t>Flightlab</a:t>
            </a:r>
            <a:r>
              <a:rPr lang="en-GB" sz="1400" dirty="0" smtClean="0"/>
              <a:t> CSGE and tested: controller performance degradation is expected considering the non-linear model instead of the linearized one, especially in condition far from the linearization trim</a:t>
            </a:r>
            <a:endParaRPr lang="en-GB" sz="1400" dirty="0"/>
          </a:p>
        </p:txBody>
      </p:sp>
    </p:spTree>
    <p:custDataLst>
      <p:tags r:id="rId1"/>
    </p:custDataLst>
    <p:extLst>
      <p:ext uri="{BB962C8B-B14F-4D97-AF65-F5344CB8AC3E}">
        <p14:creationId xmlns:p14="http://schemas.microsoft.com/office/powerpoint/2010/main" val="225076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GB" dirty="0" smtClean="0"/>
              <a:t>Adopted LTI model of the helicopter (1/3)</a:t>
            </a: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mc:AlternateContent xmlns:mc="http://schemas.openxmlformats.org/markup-compatibility/2006" xmlns:a14="http://schemas.microsoft.com/office/drawing/2010/main">
        <mc:Choice Requires="a14">
          <p:sp>
            <p:nvSpPr>
              <p:cNvPr id="6" name="Rectangle 5"/>
              <p:cNvSpPr/>
              <p:nvPr/>
            </p:nvSpPr>
            <p:spPr>
              <a:xfrm>
                <a:off x="323528" y="1098024"/>
                <a:ext cx="8568952" cy="4801314"/>
              </a:xfrm>
              <a:prstGeom prst="rect">
                <a:avLst/>
              </a:prstGeom>
            </p:spPr>
            <p:txBody>
              <a:bodyPr wrap="square">
                <a:spAutoFit/>
              </a:bodyPr>
              <a:lstStyle/>
              <a:p>
                <a:pPr algn="just"/>
                <a:endParaRPr lang="en-US" dirty="0" smtClean="0"/>
              </a:p>
              <a:p>
                <a:pPr algn="just"/>
                <a:r>
                  <a:rPr lang="en-US" dirty="0" smtClean="0"/>
                  <a:t>In order to design an FCS it is necessary to define the plant to be controlled, in a LTI form: hence it was selected a </a:t>
                </a:r>
                <a:r>
                  <a:rPr lang="en-US" u="sng" dirty="0" smtClean="0"/>
                  <a:t>trim condition (</a:t>
                </a:r>
                <a:r>
                  <a:rPr lang="en-US" u="sng" dirty="0" err="1" smtClean="0"/>
                  <a:t>fwd</a:t>
                </a:r>
                <a:r>
                  <a:rPr lang="en-US" u="sng" dirty="0" smtClean="0"/>
                  <a:t> level flight @ 100kts)</a:t>
                </a:r>
                <a:r>
                  <a:rPr lang="en-US" dirty="0" smtClean="0"/>
                  <a:t> and the linearization of full helicopter dynamics was performed in </a:t>
                </a:r>
                <a:r>
                  <a:rPr lang="en-US" dirty="0" err="1" smtClean="0"/>
                  <a:t>Flightlab</a:t>
                </a:r>
                <a:r>
                  <a:rPr lang="en-US" dirty="0" smtClean="0"/>
                  <a:t>, obtaining the state space matrices [A], [B], [C], [D]</a:t>
                </a:r>
              </a:p>
              <a:p>
                <a:pPr algn="just"/>
                <a:endParaRPr lang="en-US" dirty="0"/>
              </a:p>
              <a:p>
                <a:pPr algn="just"/>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it-IT" b="0" i="1" smtClean="0">
                              <a:latin typeface="Cambria Math"/>
                            </a:rPr>
                            <m:t>𝑥</m:t>
                          </m:r>
                        </m:e>
                      </m:acc>
                      <m:r>
                        <a:rPr lang="it-IT" b="0" i="1" smtClean="0">
                          <a:latin typeface="Cambria Math"/>
                        </a:rPr>
                        <m:t>=</m:t>
                      </m:r>
                      <m:r>
                        <a:rPr lang="it-IT" b="0" i="1" smtClean="0">
                          <a:latin typeface="Cambria Math"/>
                        </a:rPr>
                        <m:t>𝐴𝑥</m:t>
                      </m:r>
                      <m:r>
                        <a:rPr lang="it-IT" b="0" i="1" smtClean="0">
                          <a:latin typeface="Cambria Math"/>
                        </a:rPr>
                        <m:t>+</m:t>
                      </m:r>
                      <m:r>
                        <a:rPr lang="it-IT" b="0" i="1" smtClean="0">
                          <a:latin typeface="Cambria Math"/>
                        </a:rPr>
                        <m:t>𝐵𝑢</m:t>
                      </m:r>
                    </m:oMath>
                  </m:oMathPara>
                </a14:m>
                <a:endParaRPr lang="it-IT" b="0" dirty="0" smtClean="0"/>
              </a:p>
              <a:p>
                <a:pPr algn="just"/>
                <a14:m>
                  <m:oMathPara xmlns:m="http://schemas.openxmlformats.org/officeDocument/2006/math">
                    <m:oMathParaPr>
                      <m:jc m:val="centerGroup"/>
                    </m:oMathParaPr>
                    <m:oMath xmlns:m="http://schemas.openxmlformats.org/officeDocument/2006/math">
                      <m:r>
                        <a:rPr lang="it-IT" b="0" i="1" smtClean="0">
                          <a:latin typeface="Cambria Math"/>
                        </a:rPr>
                        <m:t>𝑦</m:t>
                      </m:r>
                      <m:r>
                        <a:rPr lang="it-IT" b="0" i="1" smtClean="0">
                          <a:latin typeface="Cambria Math"/>
                        </a:rPr>
                        <m:t>=</m:t>
                      </m:r>
                      <m:r>
                        <a:rPr lang="it-IT" b="0" i="1" smtClean="0">
                          <a:latin typeface="Cambria Math"/>
                        </a:rPr>
                        <m:t>𝐶𝑥</m:t>
                      </m:r>
                      <m:r>
                        <a:rPr lang="it-IT" b="0" i="1" smtClean="0">
                          <a:latin typeface="Cambria Math"/>
                        </a:rPr>
                        <m:t>+</m:t>
                      </m:r>
                      <m:r>
                        <a:rPr lang="it-IT" b="0" i="1" smtClean="0">
                          <a:latin typeface="Cambria Math"/>
                        </a:rPr>
                        <m:t>𝐷𝑢</m:t>
                      </m:r>
                    </m:oMath>
                  </m:oMathPara>
                </a14:m>
                <a:endParaRPr lang="it-IT" b="0" dirty="0" smtClean="0"/>
              </a:p>
              <a:p>
                <a:pPr algn="just"/>
                <a:endParaRPr lang="it-IT" b="0" dirty="0" smtClean="0"/>
              </a:p>
              <a:p>
                <a:pPr algn="just"/>
                <a:r>
                  <a:rPr lang="en-US" dirty="0"/>
                  <a:t>w</a:t>
                </a:r>
                <a:r>
                  <a:rPr lang="en-US" dirty="0" smtClean="0"/>
                  <a:t>here</a:t>
                </a:r>
              </a:p>
              <a:p>
                <a:pPr algn="just"/>
                <a14:m>
                  <m:oMath xmlns:m="http://schemas.openxmlformats.org/officeDocument/2006/math">
                    <m:r>
                      <a:rPr lang="en-US" i="1" dirty="0" smtClean="0">
                        <a:latin typeface="Cambria Math"/>
                      </a:rPr>
                      <m:t>𝑥</m:t>
                    </m:r>
                  </m:oMath>
                </a14:m>
                <a:r>
                  <a:rPr lang="en-US" dirty="0" smtClean="0"/>
                  <a:t> is the states vector</a:t>
                </a:r>
              </a:p>
              <a:p>
                <a:pPr algn="just"/>
                <a14:m>
                  <m:oMath xmlns:m="http://schemas.openxmlformats.org/officeDocument/2006/math">
                    <m:r>
                      <a:rPr lang="en-US" i="1" dirty="0" smtClean="0">
                        <a:latin typeface="Cambria Math"/>
                      </a:rPr>
                      <m:t>𝑢</m:t>
                    </m:r>
                  </m:oMath>
                </a14:m>
                <a:r>
                  <a:rPr lang="en-US" dirty="0" smtClean="0"/>
                  <a:t> is the input vector </a:t>
                </a:r>
              </a:p>
              <a:p>
                <a:pPr algn="just"/>
                <a14:m>
                  <m:oMath xmlns:m="http://schemas.openxmlformats.org/officeDocument/2006/math">
                    <m:r>
                      <a:rPr lang="en-US" i="1" dirty="0" smtClean="0">
                        <a:latin typeface="Cambria Math"/>
                      </a:rPr>
                      <m:t>𝑦</m:t>
                    </m:r>
                  </m:oMath>
                </a14:m>
                <a:r>
                  <a:rPr lang="en-US" dirty="0" smtClean="0"/>
                  <a:t> is the output vector</a:t>
                </a:r>
              </a:p>
              <a:p>
                <a:pPr algn="just"/>
                <a:endParaRPr lang="en-US" dirty="0"/>
              </a:p>
              <a:p>
                <a:pPr marL="285750" indent="-285750" algn="just">
                  <a:buFont typeface="Wingdings" panose="05000000000000000000" pitchFamily="2" charset="2"/>
                  <a:buChar char="Ø"/>
                </a:pPr>
                <a:r>
                  <a:rPr lang="en-US" dirty="0" smtClean="0"/>
                  <a:t>81 </a:t>
                </a:r>
                <a:r>
                  <a:rPr lang="en-US" dirty="0"/>
                  <a:t>states</a:t>
                </a:r>
              </a:p>
              <a:p>
                <a:pPr marL="285750" indent="-285750" algn="just">
                  <a:buFont typeface="Wingdings" panose="05000000000000000000" pitchFamily="2" charset="2"/>
                  <a:buChar char="Ø"/>
                </a:pPr>
                <a:r>
                  <a:rPr lang="en-US" dirty="0" smtClean="0"/>
                  <a:t>4 </a:t>
                </a:r>
                <a:r>
                  <a:rPr lang="en-US" dirty="0"/>
                  <a:t>input: Longitudinal cyclic, Lateral cyclic, Collective, Pedal</a:t>
                </a:r>
              </a:p>
              <a:p>
                <a:pPr marL="285750" indent="-285750" algn="just">
                  <a:buFont typeface="Wingdings" panose="05000000000000000000" pitchFamily="2" charset="2"/>
                  <a:buChar char="Ø"/>
                </a:pPr>
                <a:r>
                  <a:rPr lang="en-US" dirty="0" smtClean="0"/>
                  <a:t>6 </a:t>
                </a:r>
                <a:r>
                  <a:rPr lang="en-US" dirty="0"/>
                  <a:t>output: q, p, r, phi, psi, theta (angular rates and attitude </a:t>
                </a:r>
                <a:r>
                  <a:rPr lang="en-US" dirty="0" smtClean="0"/>
                  <a:t>angles)</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23528" y="1098024"/>
                <a:ext cx="8568952" cy="4801314"/>
              </a:xfrm>
              <a:prstGeom prst="rect">
                <a:avLst/>
              </a:prstGeom>
              <a:blipFill rotWithShape="1">
                <a:blip r:embed="rId3"/>
                <a:stretch>
                  <a:fillRect l="-569" r="-640" b="-10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804248" y="2492896"/>
                <a:ext cx="2164632" cy="2554545"/>
              </a:xfrm>
              <a:prstGeom prst="rect">
                <a:avLst/>
              </a:prstGeom>
              <a:noFill/>
            </p:spPr>
            <p:txBody>
              <a:bodyPr wrap="none" rtlCol="0">
                <a:spAutoFit/>
              </a:bodyPr>
              <a:lstStyle/>
              <a:p>
                <a:r>
                  <a:rPr lang="en-GB" sz="1600" u="sng" dirty="0" smtClean="0"/>
                  <a:t>Trim condition </a:t>
                </a:r>
                <a:r>
                  <a:rPr lang="en-GB" sz="1600" u="sng" dirty="0" err="1" smtClean="0"/>
                  <a:t>param</a:t>
                </a:r>
                <a:r>
                  <a:rPr lang="en-GB" sz="1600" u="sng" dirty="0" smtClean="0"/>
                  <a:t>.</a:t>
                </a:r>
              </a:p>
              <a:p>
                <a:r>
                  <a:rPr lang="en-GB" sz="1600" dirty="0" smtClean="0"/>
                  <a:t>LON=48.84%</a:t>
                </a:r>
              </a:p>
              <a:p>
                <a:r>
                  <a:rPr lang="en-GB" sz="1600" dirty="0" smtClean="0"/>
                  <a:t>LAT=46.71%</a:t>
                </a:r>
              </a:p>
              <a:p>
                <a:r>
                  <a:rPr lang="en-GB" sz="1600" dirty="0" smtClean="0"/>
                  <a:t>COL=41.65%</a:t>
                </a:r>
              </a:p>
              <a:p>
                <a:r>
                  <a:rPr lang="en-GB" sz="1600" dirty="0" smtClean="0"/>
                  <a:t>PED=41.98%</a:t>
                </a:r>
              </a:p>
              <a:p>
                <a14:m>
                  <m:oMath xmlns:m="http://schemas.openxmlformats.org/officeDocument/2006/math">
                    <m:r>
                      <a:rPr lang="en-GB" sz="1600" i="1" smtClean="0">
                        <a:latin typeface="Cambria Math"/>
                        <a:ea typeface="Cambria Math"/>
                      </a:rPr>
                      <m:t>𝛼</m:t>
                    </m:r>
                  </m:oMath>
                </a14:m>
                <a:r>
                  <a:rPr lang="en-GB" sz="1600" dirty="0" smtClean="0"/>
                  <a:t>=-0.0318 rad</a:t>
                </a:r>
              </a:p>
              <a:p>
                <a14:m>
                  <m:oMath xmlns:m="http://schemas.openxmlformats.org/officeDocument/2006/math">
                    <m:r>
                      <a:rPr lang="en-GB" sz="1600" i="1" smtClean="0">
                        <a:latin typeface="Cambria Math"/>
                        <a:ea typeface="Cambria Math"/>
                      </a:rPr>
                      <m:t>𝛽</m:t>
                    </m:r>
                  </m:oMath>
                </a14:m>
                <a:r>
                  <a:rPr lang="en-GB" sz="1600" dirty="0" smtClean="0"/>
                  <a:t>=-0.0584 rad</a:t>
                </a:r>
              </a:p>
              <a:p>
                <a14:m>
                  <m:oMath xmlns:m="http://schemas.openxmlformats.org/officeDocument/2006/math">
                    <m:r>
                      <a:rPr lang="en-GB" sz="1600" i="1" smtClean="0">
                        <a:latin typeface="Cambria Math"/>
                        <a:ea typeface="Cambria Math"/>
                      </a:rPr>
                      <m:t>𝜙</m:t>
                    </m:r>
                  </m:oMath>
                </a14:m>
                <a:r>
                  <a:rPr lang="it-IT" sz="1600" dirty="0" smtClean="0">
                    <a:ea typeface="Cambria Math"/>
                  </a:rPr>
                  <a:t>=0 rad</a:t>
                </a:r>
              </a:p>
              <a:p>
                <a14:m>
                  <m:oMath xmlns:m="http://schemas.openxmlformats.org/officeDocument/2006/math">
                    <m:r>
                      <a:rPr lang="en-GB" sz="1600" i="1" smtClean="0">
                        <a:latin typeface="Cambria Math"/>
                        <a:ea typeface="Cambria Math"/>
                      </a:rPr>
                      <m:t>𝜃</m:t>
                    </m:r>
                  </m:oMath>
                </a14:m>
                <a:r>
                  <a:rPr lang="it-IT" sz="1600" dirty="0" smtClean="0">
                    <a:ea typeface="Cambria Math"/>
                  </a:rPr>
                  <a:t>=-0.0317 rad</a:t>
                </a:r>
              </a:p>
              <a:p>
                <a14:m>
                  <m:oMath xmlns:m="http://schemas.openxmlformats.org/officeDocument/2006/math">
                    <m:r>
                      <a:rPr lang="en-GB" sz="1600" i="1" smtClean="0">
                        <a:latin typeface="Cambria Math"/>
                        <a:ea typeface="Cambria Math"/>
                      </a:rPr>
                      <m:t>𝜓</m:t>
                    </m:r>
                  </m:oMath>
                </a14:m>
                <a:r>
                  <a:rPr lang="en-GB" sz="1600" dirty="0" smtClean="0"/>
                  <a:t>=0</a:t>
                </a:r>
              </a:p>
            </p:txBody>
          </p:sp>
        </mc:Choice>
        <mc:Fallback xmlns="">
          <p:sp>
            <p:nvSpPr>
              <p:cNvPr id="3" name="TextBox 2"/>
              <p:cNvSpPr txBox="1">
                <a:spLocks noRot="1" noChangeAspect="1" noMove="1" noResize="1" noEditPoints="1" noAdjustHandles="1" noChangeArrowheads="1" noChangeShapeType="1" noTextEdit="1"/>
              </p:cNvSpPr>
              <p:nvPr/>
            </p:nvSpPr>
            <p:spPr>
              <a:xfrm>
                <a:off x="6804248" y="2492896"/>
                <a:ext cx="2164632" cy="2554545"/>
              </a:xfrm>
              <a:prstGeom prst="rect">
                <a:avLst/>
              </a:prstGeom>
              <a:blipFill rotWithShape="1">
                <a:blip r:embed="rId4"/>
                <a:stretch>
                  <a:fillRect l="-1408" t="-716" r="-282" b="-2148"/>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2289886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GB" dirty="0" smtClean="0"/>
              <a:t>Adopted LTI model of the helicopter (2/3)</a:t>
            </a: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6" name="Rectangle 5"/>
          <p:cNvSpPr/>
          <p:nvPr/>
        </p:nvSpPr>
        <p:spPr>
          <a:xfrm>
            <a:off x="107504" y="1196752"/>
            <a:ext cx="8856984" cy="5324535"/>
          </a:xfrm>
          <a:prstGeom prst="rect">
            <a:avLst/>
          </a:prstGeom>
        </p:spPr>
        <p:txBody>
          <a:bodyPr wrap="square">
            <a:spAutoFit/>
          </a:bodyPr>
          <a:lstStyle/>
          <a:p>
            <a:pPr algn="just"/>
            <a:r>
              <a:rPr lang="en-US" dirty="0" smtClean="0"/>
              <a:t>Summary of the </a:t>
            </a:r>
            <a:r>
              <a:rPr lang="en-US" dirty="0" err="1" smtClean="0"/>
              <a:t>Flightlab</a:t>
            </a:r>
            <a:r>
              <a:rPr lang="en-US" dirty="0" smtClean="0"/>
              <a:t> model adopted for the linearization and extraction of A, B, C, D matrices (named F, G, D, H in </a:t>
            </a:r>
            <a:r>
              <a:rPr lang="en-US" dirty="0" err="1" smtClean="0"/>
              <a:t>Flightlab</a:t>
            </a:r>
            <a:r>
              <a:rPr lang="en-US" dirty="0" smtClean="0"/>
              <a:t>) used for controller design</a:t>
            </a:r>
          </a:p>
          <a:p>
            <a:pPr algn="just"/>
            <a:endParaRPr lang="en-US" sz="1600" dirty="0"/>
          </a:p>
          <a:p>
            <a:r>
              <a:rPr lang="en-GB" sz="1600" dirty="0" smtClean="0"/>
              <a:t>#</a:t>
            </a:r>
            <a:r>
              <a:rPr lang="en-GB" sz="1600" dirty="0"/>
              <a:t>Working-Directory: /</a:t>
            </a:r>
            <a:r>
              <a:rPr lang="en-GB" sz="1600" dirty="0" err="1"/>
              <a:t>mnt</a:t>
            </a:r>
            <a:r>
              <a:rPr lang="en-GB" sz="1600" dirty="0"/>
              <a:t>/SKYeP2/shared/</a:t>
            </a:r>
            <a:r>
              <a:rPr lang="en-GB" sz="1600" dirty="0" err="1"/>
              <a:t>flightlab</a:t>
            </a:r>
            <a:r>
              <a:rPr lang="en-GB" sz="1600" dirty="0"/>
              <a:t>/Models/May2017_RevW</a:t>
            </a:r>
          </a:p>
          <a:p>
            <a:r>
              <a:rPr lang="en-GB" sz="1600" dirty="0" smtClean="0"/>
              <a:t>#</a:t>
            </a:r>
            <a:r>
              <a:rPr lang="en-GB" sz="1600" dirty="0" err="1"/>
              <a:t>Airloads</a:t>
            </a:r>
            <a:r>
              <a:rPr lang="en-GB" sz="1600" dirty="0"/>
              <a:t>: Quasi-unsteady </a:t>
            </a:r>
            <a:r>
              <a:rPr lang="en-GB" sz="1600" dirty="0" err="1"/>
              <a:t>airloads</a:t>
            </a:r>
            <a:endParaRPr lang="en-GB" sz="1600" dirty="0"/>
          </a:p>
          <a:p>
            <a:r>
              <a:rPr lang="en-US" sz="1600" dirty="0"/>
              <a:t>#Inflow: Peters/He's finite state inflow</a:t>
            </a:r>
          </a:p>
          <a:p>
            <a:r>
              <a:rPr lang="en-US" sz="1600" dirty="0"/>
              <a:t>#Ducted-Fan-Inflow: Enhanced Peters-He fan finite state inflow</a:t>
            </a:r>
          </a:p>
          <a:p>
            <a:r>
              <a:rPr lang="en-GB" sz="1600" dirty="0"/>
              <a:t>#Engine: Ideal engine</a:t>
            </a:r>
          </a:p>
          <a:p>
            <a:r>
              <a:rPr lang="en-GB" sz="1600" dirty="0"/>
              <a:t>#Lag-Damper: Linear</a:t>
            </a:r>
          </a:p>
          <a:p>
            <a:r>
              <a:rPr lang="en-US" sz="1600" dirty="0"/>
              <a:t>#Retention: Articulation with flap, lag and feat</a:t>
            </a:r>
          </a:p>
          <a:p>
            <a:r>
              <a:rPr lang="en-GB" sz="1600" dirty="0"/>
              <a:t>#Blade: 4 mass segment rigid blade element model </a:t>
            </a:r>
          </a:p>
          <a:p>
            <a:r>
              <a:rPr lang="en-GB" sz="1600" dirty="0"/>
              <a:t>#MBC: Hub hinge </a:t>
            </a:r>
            <a:r>
              <a:rPr lang="en-GB" sz="1600" dirty="0" err="1"/>
              <a:t>d.o.f</a:t>
            </a:r>
            <a:endParaRPr lang="en-GB" sz="1600" dirty="0"/>
          </a:p>
          <a:p>
            <a:r>
              <a:rPr lang="en-GB" sz="1600" dirty="0"/>
              <a:t>#</a:t>
            </a:r>
            <a:r>
              <a:rPr lang="en-GB" sz="1600" dirty="0" err="1"/>
              <a:t>RotorShaft</a:t>
            </a:r>
            <a:r>
              <a:rPr lang="en-GB" sz="1600" dirty="0"/>
              <a:t>: With/without mast tilt</a:t>
            </a:r>
          </a:p>
          <a:p>
            <a:r>
              <a:rPr lang="en-GB" sz="1600" dirty="0"/>
              <a:t>#</a:t>
            </a:r>
            <a:r>
              <a:rPr lang="en-GB" sz="1600" dirty="0" err="1"/>
              <a:t>RotorcraftCycleStep</a:t>
            </a:r>
            <a:r>
              <a:rPr lang="en-GB" sz="1600" dirty="0"/>
              <a:t>: Check </a:t>
            </a:r>
            <a:r>
              <a:rPr lang="en-GB" sz="1600" dirty="0" err="1"/>
              <a:t>AirloadsSlv</a:t>
            </a:r>
            <a:endParaRPr lang="en-GB" sz="1600" dirty="0"/>
          </a:p>
          <a:p>
            <a:r>
              <a:rPr lang="en-US" sz="1600" dirty="0"/>
              <a:t>#Cycle: Rotorcraft solution with 2 DTs (rotorcraft_2dt_cyc.exc)</a:t>
            </a:r>
          </a:p>
          <a:p>
            <a:r>
              <a:rPr lang="en-US" sz="1600" dirty="0"/>
              <a:t>#Step: Rotorcraft model with two DT (rotorcraft_2dt_op.exc)</a:t>
            </a:r>
          </a:p>
          <a:p>
            <a:r>
              <a:rPr lang="en-US" sz="1600" dirty="0"/>
              <a:t>#Model-</a:t>
            </a:r>
            <a:r>
              <a:rPr lang="en-US" sz="1600" dirty="0" err="1"/>
              <a:t>Init</a:t>
            </a:r>
            <a:r>
              <a:rPr lang="en-US" sz="1600" dirty="0"/>
              <a:t>: Two-Blade Assembly after simple Engine </a:t>
            </a:r>
            <a:r>
              <a:rPr lang="en-US" sz="1600" dirty="0" err="1"/>
              <a:t>Init</a:t>
            </a:r>
            <a:endParaRPr lang="en-US" sz="1600" dirty="0"/>
          </a:p>
          <a:p>
            <a:r>
              <a:rPr lang="en-US" sz="1600" dirty="0"/>
              <a:t>#CG: [3145.89 0 1610.70] mm for total helicopter. (x=back, y=</a:t>
            </a:r>
            <a:r>
              <a:rPr lang="en-US" sz="1600" dirty="0" err="1"/>
              <a:t>right,z</a:t>
            </a:r>
            <a:r>
              <a:rPr lang="en-US" sz="1600" dirty="0"/>
              <a:t>=up in CAD system)</a:t>
            </a:r>
          </a:p>
          <a:p>
            <a:r>
              <a:rPr lang="en-US" sz="1600" dirty="0"/>
              <a:t>#Mass: 1900.13 kg. (Total mass of the helicopter)</a:t>
            </a:r>
          </a:p>
          <a:p>
            <a:r>
              <a:rPr lang="en-US" sz="1600" dirty="0"/>
              <a:t>#Trim: Trim with user-defined GTRIM option</a:t>
            </a:r>
          </a:p>
          <a:p>
            <a:r>
              <a:rPr lang="en-GB" sz="1600" dirty="0"/>
              <a:t>#Trim-type: Ball </a:t>
            </a:r>
            <a:r>
              <a:rPr lang="en-GB" sz="1600" dirty="0" err="1"/>
              <a:t>centered</a:t>
            </a:r>
            <a:endParaRPr lang="en-GB" sz="1600" dirty="0"/>
          </a:p>
        </p:txBody>
      </p:sp>
    </p:spTree>
    <p:custDataLst>
      <p:tags r:id="rId1"/>
    </p:custDataLst>
    <p:extLst>
      <p:ext uri="{BB962C8B-B14F-4D97-AF65-F5344CB8AC3E}">
        <p14:creationId xmlns:p14="http://schemas.microsoft.com/office/powerpoint/2010/main" val="323734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GB" dirty="0" smtClean="0"/>
              <a:t>Adopted LTI model of the helicopter (3/3)</a:t>
            </a: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767" t="3622" r="8330" b="5562"/>
          <a:stretch/>
        </p:blipFill>
        <p:spPr bwMode="auto">
          <a:xfrm>
            <a:off x="467544" y="1357698"/>
            <a:ext cx="8377892" cy="5239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27998" y="1012086"/>
            <a:ext cx="8856984" cy="369332"/>
          </a:xfrm>
          <a:prstGeom prst="rect">
            <a:avLst/>
          </a:prstGeom>
        </p:spPr>
        <p:txBody>
          <a:bodyPr wrap="square">
            <a:spAutoFit/>
          </a:bodyPr>
          <a:lstStyle/>
          <a:p>
            <a:pPr algn="just"/>
            <a:r>
              <a:rPr lang="en-US" dirty="0" smtClean="0"/>
              <a:t>Step response of the LTI model from each input to each output: coupled dynamics</a:t>
            </a:r>
            <a:endParaRPr lang="en-GB" sz="1600" dirty="0"/>
          </a:p>
        </p:txBody>
      </p:sp>
    </p:spTree>
    <p:custDataLst>
      <p:tags r:id="rId1"/>
    </p:custDataLst>
    <p:extLst>
      <p:ext uri="{BB962C8B-B14F-4D97-AF65-F5344CB8AC3E}">
        <p14:creationId xmlns:p14="http://schemas.microsoft.com/office/powerpoint/2010/main" val="3853673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GB" dirty="0" smtClean="0"/>
              <a:t>Working flow</a:t>
            </a: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6" name="Rectangle 5"/>
          <p:cNvSpPr/>
          <p:nvPr/>
        </p:nvSpPr>
        <p:spPr>
          <a:xfrm>
            <a:off x="179512" y="980728"/>
            <a:ext cx="8712968" cy="5909310"/>
          </a:xfrm>
          <a:prstGeom prst="rect">
            <a:avLst/>
          </a:prstGeom>
        </p:spPr>
        <p:txBody>
          <a:bodyPr wrap="square">
            <a:spAutoFit/>
          </a:bodyPr>
          <a:lstStyle/>
          <a:p>
            <a:pPr algn="just"/>
            <a:r>
              <a:rPr lang="it-IT" dirty="0" smtClean="0"/>
              <a:t>The adopted software is </a:t>
            </a:r>
            <a:r>
              <a:rPr lang="it-IT" dirty="0" smtClean="0">
                <a:solidFill>
                  <a:schemeClr val="accent1"/>
                </a:solidFill>
              </a:rPr>
              <a:t>Matlab/Simulink</a:t>
            </a:r>
            <a:r>
              <a:rPr lang="it-IT" dirty="0" smtClean="0"/>
              <a:t>, in particular the </a:t>
            </a:r>
            <a:r>
              <a:rPr lang="it-IT" dirty="0" smtClean="0">
                <a:solidFill>
                  <a:schemeClr val="accent1"/>
                </a:solidFill>
              </a:rPr>
              <a:t>Control System Toolbox</a:t>
            </a:r>
            <a:r>
              <a:rPr lang="it-IT" dirty="0" smtClean="0"/>
              <a:t>.</a:t>
            </a:r>
          </a:p>
          <a:p>
            <a:pPr algn="just"/>
            <a:endParaRPr lang="it-IT" dirty="0"/>
          </a:p>
          <a:p>
            <a:pPr algn="just"/>
            <a:r>
              <a:rPr lang="it-IT" dirty="0" smtClean="0"/>
              <a:t>Working flow:</a:t>
            </a:r>
          </a:p>
          <a:p>
            <a:pPr algn="just"/>
            <a:endParaRPr lang="it-IT" dirty="0" smtClean="0"/>
          </a:p>
          <a:p>
            <a:pPr marL="285750" indent="-285750" algn="just">
              <a:buFont typeface="Wingdings" panose="05000000000000000000" pitchFamily="2" charset="2"/>
              <a:buChar char="§"/>
            </a:pPr>
            <a:r>
              <a:rPr lang="it-IT" dirty="0" smtClean="0"/>
              <a:t>Import the Flightlab LTI model of the helicopter</a:t>
            </a:r>
          </a:p>
          <a:p>
            <a:pPr marL="285750" indent="-285750" algn="just">
              <a:buFont typeface="Wingdings" panose="05000000000000000000" pitchFamily="2" charset="2"/>
              <a:buChar char="§"/>
            </a:pPr>
            <a:endParaRPr lang="it-IT" dirty="0" smtClean="0"/>
          </a:p>
          <a:p>
            <a:pPr marL="285750" indent="-285750" algn="just">
              <a:buFont typeface="Wingdings" panose="05000000000000000000" pitchFamily="2" charset="2"/>
              <a:buChar char="§"/>
            </a:pPr>
            <a:r>
              <a:rPr lang="it-IT" dirty="0" smtClean="0"/>
              <a:t>Design the FCS -&gt; Simulink scheme</a:t>
            </a:r>
          </a:p>
          <a:p>
            <a:pPr marL="285750" indent="-285750" algn="just">
              <a:buFont typeface="Wingdings" panose="05000000000000000000" pitchFamily="2" charset="2"/>
              <a:buChar char="§"/>
            </a:pPr>
            <a:endParaRPr lang="it-IT" dirty="0" smtClean="0"/>
          </a:p>
          <a:p>
            <a:pPr marL="285750" indent="-285750" algn="just">
              <a:buFont typeface="Wingdings" panose="05000000000000000000" pitchFamily="2" charset="2"/>
              <a:buChar char="§"/>
            </a:pPr>
            <a:r>
              <a:rPr lang="it-IT" dirty="0" smtClean="0"/>
              <a:t>Define the proper requirements for the FCS parameters tuning function </a:t>
            </a:r>
            <a:r>
              <a:rPr lang="it-IT" dirty="0" smtClean="0">
                <a:solidFill>
                  <a:schemeClr val="accent1"/>
                </a:solidFill>
              </a:rPr>
              <a:t>systune</a:t>
            </a:r>
            <a:endParaRPr lang="it-IT" dirty="0" smtClean="0"/>
          </a:p>
          <a:p>
            <a:pPr marL="285750" indent="-285750" algn="just">
              <a:buFont typeface="Wingdings" panose="05000000000000000000" pitchFamily="2" charset="2"/>
              <a:buChar char="§"/>
            </a:pPr>
            <a:endParaRPr lang="it-IT" dirty="0"/>
          </a:p>
          <a:p>
            <a:pPr algn="just"/>
            <a:endParaRPr lang="it-IT" dirty="0" smtClean="0"/>
          </a:p>
          <a:p>
            <a:pPr algn="just"/>
            <a:r>
              <a:rPr lang="it-IT" dirty="0" smtClean="0"/>
              <a:t>The same control scheme (with the relative tuning of controller blocks) can be implemented in Flightlab CSGE.</a:t>
            </a:r>
          </a:p>
          <a:p>
            <a:pPr algn="just"/>
            <a:endParaRPr lang="it-IT" dirty="0"/>
          </a:p>
          <a:p>
            <a:pPr algn="just"/>
            <a:r>
              <a:rPr lang="it-IT" dirty="0" smtClean="0"/>
              <a:t>Test the controller in Flightlab performing non-linear analysis of the intended manouvers </a:t>
            </a:r>
          </a:p>
          <a:p>
            <a:pPr algn="just"/>
            <a:endParaRPr lang="it-IT" dirty="0"/>
          </a:p>
          <a:p>
            <a:pPr algn="just"/>
            <a:r>
              <a:rPr lang="it-IT" u="sng" dirty="0" smtClean="0"/>
              <a:t>REMARK</a:t>
            </a:r>
            <a:r>
              <a:rPr lang="it-IT" dirty="0" smtClean="0"/>
              <a:t>: the tuning works best in condition near to the adopted trim condition for the model linearization. Different starting trim for the manouver requires to repeat the process</a:t>
            </a:r>
          </a:p>
          <a:p>
            <a:pPr algn="just"/>
            <a:endParaRPr lang="it-IT" dirty="0"/>
          </a:p>
        </p:txBody>
      </p:sp>
      <p:sp>
        <p:nvSpPr>
          <p:cNvPr id="3" name="Rounded Rectangle 2"/>
          <p:cNvSpPr/>
          <p:nvPr/>
        </p:nvSpPr>
        <p:spPr>
          <a:xfrm>
            <a:off x="144091" y="2034104"/>
            <a:ext cx="8712968" cy="1656184"/>
          </a:xfrm>
          <a:prstGeom prst="roundRect">
            <a:avLst/>
          </a:prstGeom>
          <a:noFill/>
          <a:ln w="25400">
            <a:solidFill>
              <a:schemeClr val="accent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marL="108000" algn="ctr"/>
            <a:endParaRPr lang="en-GB" sz="1600" dirty="0" err="1"/>
          </a:p>
        </p:txBody>
      </p:sp>
      <p:sp>
        <p:nvSpPr>
          <p:cNvPr id="4" name="Down Arrow 3"/>
          <p:cNvSpPr/>
          <p:nvPr/>
        </p:nvSpPr>
        <p:spPr>
          <a:xfrm>
            <a:off x="4098495" y="3780715"/>
            <a:ext cx="360040" cy="309335"/>
          </a:xfrm>
          <a:prstGeom prst="downArrow">
            <a:avLst/>
          </a:prstGeom>
          <a:solidFill>
            <a:schemeClr val="accent1"/>
          </a:solidFill>
          <a:ln>
            <a:solidFill>
              <a:schemeClr val="bg1">
                <a:lumMod val="85000"/>
              </a:schemeClr>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marL="108000" algn="ctr"/>
            <a:endParaRPr lang="en-GB" sz="1600" dirty="0" err="1">
              <a:solidFill>
                <a:schemeClr val="accent1"/>
              </a:solidFill>
            </a:endParaRPr>
          </a:p>
        </p:txBody>
      </p:sp>
      <p:sp>
        <p:nvSpPr>
          <p:cNvPr id="7" name="Down Arrow 6"/>
          <p:cNvSpPr/>
          <p:nvPr/>
        </p:nvSpPr>
        <p:spPr>
          <a:xfrm>
            <a:off x="4105011" y="4535690"/>
            <a:ext cx="347007" cy="283806"/>
          </a:xfrm>
          <a:prstGeom prst="downArrow">
            <a:avLst/>
          </a:prstGeom>
          <a:solidFill>
            <a:schemeClr val="accent1"/>
          </a:solidFill>
          <a:ln>
            <a:solidFill>
              <a:schemeClr val="bg1">
                <a:lumMod val="85000"/>
              </a:schemeClr>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marL="108000" algn="ctr"/>
            <a:endParaRPr lang="en-GB" sz="1600" dirty="0" err="1">
              <a:solidFill>
                <a:schemeClr val="accent1"/>
              </a:solidFill>
            </a:endParaRPr>
          </a:p>
        </p:txBody>
      </p:sp>
    </p:spTree>
    <p:custDataLst>
      <p:tags r:id="rId1"/>
    </p:custDataLst>
    <p:extLst>
      <p:ext uri="{BB962C8B-B14F-4D97-AF65-F5344CB8AC3E}">
        <p14:creationId xmlns:p14="http://schemas.microsoft.com/office/powerpoint/2010/main" val="1799969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GB" dirty="0" smtClean="0"/>
              <a:t>General FCS scheme (1/2)</a:t>
            </a: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38" t="23884" r="23573"/>
          <a:stretch/>
        </p:blipFill>
        <p:spPr bwMode="auto">
          <a:xfrm>
            <a:off x="174928" y="2060848"/>
            <a:ext cx="8794143" cy="419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23528" y="1340768"/>
            <a:ext cx="8064896" cy="369332"/>
          </a:xfrm>
          <a:prstGeom prst="rect">
            <a:avLst/>
          </a:prstGeom>
        </p:spPr>
        <p:txBody>
          <a:bodyPr wrap="square">
            <a:spAutoFit/>
          </a:bodyPr>
          <a:lstStyle/>
          <a:p>
            <a:r>
              <a:rPr lang="en-US" dirty="0" smtClean="0"/>
              <a:t>Only </a:t>
            </a:r>
            <a:r>
              <a:rPr lang="en-US" u="sng" dirty="0"/>
              <a:t>outer </a:t>
            </a:r>
            <a:r>
              <a:rPr lang="en-US" u="sng" dirty="0" smtClean="0"/>
              <a:t>loop</a:t>
            </a:r>
            <a:r>
              <a:rPr lang="en-US" dirty="0" smtClean="0"/>
              <a:t> implemented, for </a:t>
            </a:r>
            <a:r>
              <a:rPr lang="en-US" u="sng" dirty="0" smtClean="0"/>
              <a:t>set-point tracking</a:t>
            </a:r>
            <a:r>
              <a:rPr lang="en-US" dirty="0" smtClean="0"/>
              <a:t>, based on </a:t>
            </a:r>
            <a:r>
              <a:rPr lang="en-US" u="sng" dirty="0"/>
              <a:t>PI </a:t>
            </a:r>
            <a:r>
              <a:rPr lang="en-US" u="sng" dirty="0" smtClean="0"/>
              <a:t>controllers</a:t>
            </a:r>
            <a:endParaRPr lang="en-GB" u="sng" dirty="0"/>
          </a:p>
        </p:txBody>
      </p:sp>
    </p:spTree>
    <p:custDataLst>
      <p:tags r:id="rId1"/>
    </p:custDataLst>
    <p:extLst>
      <p:ext uri="{BB962C8B-B14F-4D97-AF65-F5344CB8AC3E}">
        <p14:creationId xmlns:p14="http://schemas.microsoft.com/office/powerpoint/2010/main" val="3855263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GB" dirty="0" smtClean="0"/>
              <a:t>General FCS scheme (2/2)</a:t>
            </a:r>
            <a:endParaRPr lang="en-GB" dirty="0"/>
          </a:p>
        </p:txBody>
      </p:sp>
      <p:sp>
        <p:nvSpPr>
          <p:cNvPr id="2" name="Datumsplatzhalter 1"/>
          <p:cNvSpPr>
            <a:spLocks noGrp="1"/>
          </p:cNvSpPr>
          <p:nvPr>
            <p:ph type="dt" sz="half" idx="10"/>
          </p:nvPr>
        </p:nvSpPr>
        <p:spPr/>
        <p:txBody>
          <a:bodyPr/>
          <a:lstStyle/>
          <a:p>
            <a:fld id="{6871CA1D-D250-4DB9-B118-FA2A5F2637E0}" type="datetime1">
              <a:rPr lang="en-GB" smtClean="0"/>
              <a:t>19/07/2017</a:t>
            </a:fld>
            <a:endParaRPr lang="en-GB" dirty="0"/>
          </a:p>
        </p:txBody>
      </p:sp>
      <p:sp>
        <p:nvSpPr>
          <p:cNvPr id="3" name="Rectangle 2"/>
          <p:cNvSpPr/>
          <p:nvPr/>
        </p:nvSpPr>
        <p:spPr>
          <a:xfrm>
            <a:off x="323528" y="1340768"/>
            <a:ext cx="8064896" cy="646331"/>
          </a:xfrm>
          <a:prstGeom prst="rect">
            <a:avLst/>
          </a:prstGeom>
        </p:spPr>
        <p:txBody>
          <a:bodyPr wrap="square">
            <a:spAutoFit/>
          </a:bodyPr>
          <a:lstStyle/>
          <a:p>
            <a:r>
              <a:rPr lang="en-US" dirty="0" smtClean="0"/>
              <a:t>Implemented </a:t>
            </a:r>
            <a:r>
              <a:rPr lang="en-US" u="sng" dirty="0" smtClean="0"/>
              <a:t>outer loop + </a:t>
            </a:r>
            <a:r>
              <a:rPr lang="en-US" u="sng" dirty="0"/>
              <a:t>inner loop</a:t>
            </a:r>
            <a:r>
              <a:rPr lang="en-US" dirty="0"/>
              <a:t> </a:t>
            </a:r>
            <a:r>
              <a:rPr lang="en-US" dirty="0" smtClean="0"/>
              <a:t>for </a:t>
            </a:r>
            <a:r>
              <a:rPr lang="en-US" u="sng" dirty="0"/>
              <a:t>stability augmentation and decoupling</a:t>
            </a:r>
            <a:r>
              <a:rPr lang="en-US" dirty="0"/>
              <a:t>, </a:t>
            </a:r>
            <a:r>
              <a:rPr lang="en-US" dirty="0" smtClean="0"/>
              <a:t>based </a:t>
            </a:r>
            <a:r>
              <a:rPr lang="en-US" u="sng" dirty="0" smtClean="0"/>
              <a:t>static </a:t>
            </a:r>
            <a:r>
              <a:rPr lang="en-US" u="sng" dirty="0"/>
              <a:t>output </a:t>
            </a:r>
            <a:r>
              <a:rPr lang="en-US" u="sng" dirty="0" smtClean="0"/>
              <a:t>feedback</a:t>
            </a:r>
            <a:r>
              <a:rPr lang="en-US" dirty="0" smtClean="0"/>
              <a:t> (SAS block)</a:t>
            </a:r>
            <a:endParaRPr lang="en-GB" dirty="0"/>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18" t="13921" r="5526" b="14273"/>
          <a:stretch/>
        </p:blipFill>
        <p:spPr bwMode="auto">
          <a:xfrm>
            <a:off x="35496" y="2564904"/>
            <a:ext cx="8996580"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1896013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EATWORKPOWERPOINTMASTERTEMPLATECONFIGURATION" val="&lt;!--Created with officeatwork--&gt;&#10;&lt;MasterTemplateConfiguration&gt;&#10;  &lt;TableOfContentsCollection /&gt;&#10;  &lt;ThemeDefinition&gt;&#10;    &lt;DefaultThemeDefinition&gt;[[MasterProperty(&quot;Organisation&quot;, &quot;PpThemesDefault&quot;)]]&lt;/DefaultThemeDefinition&gt;&#10;    &lt;PresentationThemeDefinition&gt;[[MasterProperty(&quot;Organisation&quot;, &quot;PpThemesPresentation&quot;)]]&lt;/PresentationThemeDefinition&gt;&#10;    &lt;SlideThemeDefinition&gt;[[MasterProperty(&quot;Organisation&quot;, &quot;PpThemesSlide&quot;)]]&lt;/SlideThemeDefinition&gt;&#10;    &lt;ObjectThemeDefinition&gt;[[MasterProperty(&quot;Organisation&quot;, &quot;PpThemesObject&quot;)]]&lt;/ObjectThemeDefinition&gt;&#10;  &lt;/ThemeDefinition&gt;&#10;  &lt;MasterProperties&gt;&#10;    &lt;MasterProperty Id=&quot;2004112217333376588294&quot;&gt;&#10;      &lt;Fields&gt;&#10;        &lt;Field Id=&quot;2011982347978498756646&quot; ShowField=&quot;false&quot; /&gt;&#10;      &lt;/Fields&gt;&#10;    &lt;/MasterProperty&gt;&#10;  &lt;/MasterProperties&gt;&#10;  &lt;ContentItems&gt;&#10;    &lt;ContentItem Language=&quot;2057&quot; IsDefault=&quot;false&quot;&gt;&#10;      &lt;File HasContent=&quot;false&quot; LinkToLanguage=&quot;&quot; /&gt;&#10;    &lt;/ContentItem&gt;&#10;    &lt;ContentItem Language=&quot;2055&quot; IsDefault=&quot;true&quot;&gt;&#10;      &lt;File HasContent=&quot;true&quot; LinkToLanguage=&quot;&quot; /&gt;&#10;    &lt;/ContentItem&gt;&#10;  &lt;/ContentItems&gt;&#10;&lt;/MasterTemplateConfiguration&gt;"/>
  <p:tag name="OFFICEATWORKPOWERPOINTMASTERTEMPLATEID" val="Presentation_4-3"/>
  <p:tag name="OAWWIZARDSTEPS" val="0|1"/>
  <p:tag name="ZOAWLANGID" val="2057"/>
  <p:tag name="OAWDOCPROPSOURCE" val="&lt;Profile SelectedUID=&quot;&quot;&gt;&lt;DocProp UID=&quot;2002122011014149059130932&quot; EntryUID=&quot;2013101110302626799022&quot;&gt;&lt;Field Name=&quot;IDName&quot; Value=&quot;Marenco Swisshelicopter AG&quot;/&gt;&lt;Field Name=&quot;Organisation&quot; Value=&quot;Marenco Swisshelicopter AG&quot;/&gt;&lt;Field Name=&quot;Department&quot; Value=&quot;&quot;/&gt;&lt;Field Name=&quot;Address1&quot; Value=&quot;&quot;/&gt;&lt;Field Name=&quot;Address2&quot; Value=&quot;&quot;/&gt;&lt;Field Name=&quot;Address3&quot; Value=&quot;&quot;/&gt;&lt;Field Name=&quot;Address4&quot; Value=&quot;&quot;/&gt;&lt;Field Name=&quot;Address5&quot; Value=&quot;&quot;/&gt;&lt;Field Name=&quot;Address6&quot; Value=&quot;&quot;/&gt;&lt;Field Name=&quot;AdressSingleLine&quot; Value=&quot;Dorfstrasse 57&quot;/&gt;&lt;Field Name=&quot;PostalCode&quot; Value=&quot;8330&quot;/&gt;&lt;Field Name=&quot;Telefon&quot; Value=&quot;044 552 33 33&quot;/&gt;&lt;Field Name=&quot;Fax&quot; Value=&quot;044 552 33 66&quot;/&gt;&lt;Field Name=&quot;Country&quot; Value=&quot;Switzerland&quot;/&gt;&lt;Field Name=&quot;Email&quot; Value=&quot;&quot;/&gt;&lt;Field Name=&quot;Internet&quot; Value=&quot;www.marenco-swisshelicopter.ch&quot;/&gt;&lt;Field Name=&quot;City&quot; Value=&quot;Pfäffikon ZH&quot;/&gt;&lt;Field Name=&quot;Footer1&quot; Value=&quot;The Helicopter Company&quot;/&gt;&lt;Field Name=&quot;Footer2&quot; Value=&quot;&quot;/&gt;&lt;Field Name=&quot;Footer3&quot; Value=&quot;&quot;/&gt;&lt;Field Name=&quot;Footer4&quot; Value=&quot;&quot;/&gt;&lt;Field Name=&quot;WdA4LogoColorPortrait&quot; Value=&quot;%Logos%\marenco_swisshelicopter_Logo.jpg&quot;/&gt;&lt;Field Name=&quot;WdA4LogoBlackWhitePortrait&quot; Value=&quot;&quot;/&gt;&lt;Field Name=&quot;WdA4LogoColorQuer&quot; Value=&quot;%Logos%\marenco_swisshelicopter_Logo.jpg&quot;/&gt;&lt;Field Name=&quot;WdA4LogoBlackWhiteQuer&quot; Value=&quot;&quot;/&gt;&lt;Field Name=&quot;CopyrightText&quot; Value=&quot;© Marenco Swisshelicopter AG&quot;/&gt;&lt;Field Name=&quot;PpLogo169&quot; Value=&quot;%Logos%\PP_169_marenco_swisshelicopter.png&quot;/&gt;&lt;Field Name=&quot;PpLogo43&quot; Value=&quot;%Logos%\PP_43_marenco_swisshelicopter.png&quot;/&gt;&lt;Field Name=&quot;PpLogoFullSize43&quot; Value=&quot;%Logos%\PP_FullSize_43_marenco_swisshelicopter.png&quot;/&gt;&lt;Field Name=&quot;PpLogoFullSize169&quot; Value=&quot;%Logos%\PP_FullSize_169_marenco_swisshelicopter.png&quot;/&gt;&lt;Field Name=&quot;PpThemesDefault&quot; Value=&quot;%Themes%\MXX.thmx&quot;/&gt;&lt;Field Name=&quot;PpThemes169Default&quot; Value=&quot;%Themes%\MXX169.thmx&quot;/&gt;&lt;Field Name=&quot;PpThemesPresentation&quot; Value=&quot;%Themes%\MXX.thmx;%Themes%\MXX169.thmx&quot;/&gt;&lt;Field Name=&quot;PpThemesSlide&quot; Value=&quot;%Themes%\MXX.thmx;%Themes%\MXX169.thmx&quot;/&gt;&lt;Field Name=&quot;PpThemesObject&quot; Value=&quot;%Themes%\MXX.thmx;%Themes%\MXX169.thmx&quot;/&gt;&lt;Field Name=&quot;Data_UID&quot; Value=&quot;2013101110302626799022&quot;/&gt;&lt;Field Name=&quot;Field_Name&quot; Value=&quot;Organisation&quot;/&gt;&lt;Field Name=&quot;Field_UID&quot; Value=&quot;20030218192812312660470231&quot;/&gt;&lt;Field Name=&quot;ML_LCID&quot; Value=&quot;2057&quot;/&gt;&lt;Field Name=&quot;ML_Value&quot; Value=&quot;&quot;/&gt;&lt;/DocProp&gt;&lt;DocProp UID=&quot;2006040509495284662868&quot; EntryUID=&quot;030320141718265&quot;&gt;&lt;Field Name=&quot;IDName&quot; Value=&quot;Platzhalter&quot;/&gt;&lt;Field Name=&quot;Name&quot; Value=&quot;&amp;lt;Name&amp;gt;&quot;/&gt;&lt;Field Name=&quot;PersonalNumber&quot; Value=&quot;&amp;lt;PersNr&amp;gt;&quot;/&gt;&lt;Field Name=&quot;DirectPhone&quot; Value=&quot;&amp;lt;Telefon&amp;gt;&quot;/&gt;&lt;Field Name=&quot;DirectFax&quot; Value=&quot;&amp;lt;Fax&amp;gt;&quot;/&gt;&lt;Field Name=&quot;Mobile&quot; Value=&quot;&amp;lt;Mobile&amp;gt;&quot;/&gt;&lt;Field Name=&quot;EMail&quot; Value=&quot;&amp;lt;Mail&amp;gt;&quot;/&gt;&lt;Field Name=&quot;Function&quot; Value=&quot;&amp;lt;Position&amp;gt;&quot;/&gt;&lt;Field Name=&quot;SignatureLowResColor&quot; Value=&quot;&quot;/&gt;&lt;Field Name=&quot;SignatureHighResColor&quot; Value=&quot;&quot;/&gt;&lt;Field Name=&quot;SignatureHighResBW&quot; Value=&quot;&quot;/&gt;&lt;Field Name=&quot;SignatureLowResBW&quot; Value=&quot;&quot;/&gt;&lt;Field Name=&quot;Initials&quot; Value=&quot;&amp;lt;Initials&amp;gt;&quot;/&gt;&lt;Field Name=&quot;Data_UID&quot; Value=&quot;030320141718265&quot;/&gt;&lt;Field Name=&quot;Field_Name&quot; Value=&quot;&quot;/&gt;&lt;Field Name=&quot;Field_UID&quot; Value=&quot;&quot;/&gt;&lt;Field Name=&quot;ML_LCID&quot; Value=&quot;&quot;/&gt;&lt;Field Name=&quot;ML_Value&quot; Value=&quot;&quot;/&gt;&lt;/DocProp&gt;&lt;DocProp UID=&quot;200212191811121321310321301031x&quot; EntryUID=&quot;030320141718265&quot;&gt;&lt;Field Name=&quot;IDName&quot; Value=&quot;Platzhalter&quot;/&gt;&lt;Field Name=&quot;Name&quot; Value=&quot;&amp;lt;Name&amp;gt;&quot;/&gt;&lt;Field Name=&quot;PersonalNumber&quot; Value=&quot;&amp;lt;PersNr&amp;gt;&quot;/&gt;&lt;Field Name=&quot;DirectPhone&quot; Value=&quot;&amp;lt;Telefon&amp;gt;&quot;/&gt;&lt;Field Name=&quot;DirectFax&quot; Value=&quot;&amp;lt;Fax&amp;gt;&quot;/&gt;&lt;Field Name=&quot;Mobile&quot; Value=&quot;&amp;lt;Mobile&amp;gt;&quot;/&gt;&lt;Field Name=&quot;EMail&quot; Value=&quot;&amp;lt;Mail&amp;gt;&quot;/&gt;&lt;Field Name=&quot;Function&quot; Value=&quot;&amp;lt;Position&amp;gt;&quot;/&gt;&lt;Field Name=&quot;SignatureLowResColor&quot; Value=&quot;&quot;/&gt;&lt;Field Name=&quot;SignatureHighResColor&quot; Value=&quot;&quot;/&gt;&lt;Field Name=&quot;SignatureHighResBW&quot; Value=&quot;&quot;/&gt;&lt;Field Name=&quot;SignatureLowResBW&quot; Value=&quot;&quot;/&gt;&lt;Field Name=&quot;Initials&quot; Value=&quot;&amp;lt;Initials&amp;gt;&quot;/&gt;&lt;Field Name=&quot;Data_UID&quot; Value=&quot;030320141718265&quot;/&gt;&lt;Field Name=&quot;Field_Name&quot; Value=&quot;&quot;/&gt;&lt;Field Name=&quot;Field_UID&quot; Value=&quot;&quot;/&gt;&lt;Field Name=&quot;ML_LCID&quot; Value=&quot;&quot;/&gt;&lt;Field Name=&quot;ML_Value&quot; Value=&quot;&quot;/&gt;&lt;/DocProp&gt;&lt;DocProp UID=&quot;2003080714212273705547&quot; EntryUID=&quot;&quot; UserInformation=&quot;Data from SAP&quot; Interface=&quot;-1&quot;&gt;&lt;/DocProp&gt;&lt;DocProp UID=&quot;2002122010583847234010578&quot; EntryUID=&quot;2003121817293296325874&quot;&gt;&lt;Field Name=&quot;IDName&quot; Value=&quot;(Leer)&quot;/&gt;&lt;/DocProp&gt;&lt;DocProp UID=&quot;2003061115381095709037&quot; EntryUID=&quot;2003121817293296325874&quot;&gt;&lt;Field Name=&quot;IDName&quot; Value=&quot;(Leer)&quot;/&gt;&lt;/DocProp&gt;&lt;DocProp UID=&quot;2004112217333376588294&quot; EntryUID=&quot;&quot; UserInformation=&quot;Data from SAP&quot; Interface=&quot;-1&quot;&gt;&lt;/DocProp&gt;&lt;DocProp UID=&quot;2004112217290390304928&quot; EntryUID=&quot;&quot; UserInformation=&quot;Data from SAP&quot; Interface=&quot;-1&quot;&gt;&lt;/DocProp&gt;&lt;DocProp UID=&quot;2009082513331568340343&quot; EntryUID=&quot;&quot; UserInformation=&quot;Data from SAP&quot; Interface=&quot;-1&quot;&gt;&lt;/DocProp&gt;&lt;/Profile&gt;&#10;"/>
  <p:tag name="OFFICEATWORKPRESENTATIONPROJECTID" val="marenco"/>
</p:tagLst>
</file>

<file path=ppt/tags/tag1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00.xml><?xml version="1.0" encoding="utf-8"?>
<p:tagLst xmlns:a="http://schemas.openxmlformats.org/drawingml/2006/main" xmlns:r="http://schemas.openxmlformats.org/officeDocument/2006/relationships" xmlns:p="http://schemas.openxmlformats.org/presentationml/2006/main">
  <p:tag name="OFFICEATWORKSHAPETHEMENAME" val="MXX.thmx"/>
</p:tagLst>
</file>

<file path=ppt/tags/tag101.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02.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03.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04.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05.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06.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07.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08.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09.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1.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110.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11.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12.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13.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14.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15.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16.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17.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18.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19.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2.xml><?xml version="1.0" encoding="utf-8"?>
<p:tagLst xmlns:a="http://schemas.openxmlformats.org/drawingml/2006/main" xmlns:r="http://schemas.openxmlformats.org/officeDocument/2006/relationships" xmlns:p="http://schemas.openxmlformats.org/presentationml/2006/main">
  <p:tag name="OFFICATWORKEXPRESSIONTAG" val="Kommentar zum Inhalt"/>
</p:tagLst>
</file>

<file path=ppt/tags/tag120.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21.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22.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23.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24.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25.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26.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27.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28.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29.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3.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130.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31.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32.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33.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34.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14.xml><?xml version="1.0" encoding="utf-8"?>
<p:tagLst xmlns:a="http://schemas.openxmlformats.org/drawingml/2006/main" xmlns:r="http://schemas.openxmlformats.org/officeDocument/2006/relationships" xmlns:p="http://schemas.openxmlformats.org/presentationml/2006/main">
  <p:tag name="OFFICATWORKEXPRESSIONTAG" val="Slogan einfügen"/>
</p:tagLst>
</file>

<file path=ppt/tags/tag15.xml><?xml version="1.0" encoding="utf-8"?>
<p:tagLst xmlns:a="http://schemas.openxmlformats.org/drawingml/2006/main" xmlns:r="http://schemas.openxmlformats.org/officeDocument/2006/relationships" xmlns:p="http://schemas.openxmlformats.org/presentationml/2006/main">
  <p:tag name="OFFICATWORKEXPRESSIONTAG" val="Untertitel einfügen"/>
</p:tagLst>
</file>

<file path=ppt/tags/tag16.xml><?xml version="1.0" encoding="utf-8"?>
<p:tagLst xmlns:a="http://schemas.openxmlformats.org/drawingml/2006/main" xmlns:r="http://schemas.openxmlformats.org/officeDocument/2006/relationships" xmlns:p="http://schemas.openxmlformats.org/presentationml/2006/main">
  <p:tag name="OFFICATWORKEXPRESSIONTAG" val="Kommentar zum Bild / Inhalt der Präsentation / …"/>
</p:tagLst>
</file>

<file path=ppt/tags/tag17.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18.xml><?xml version="1.0" encoding="utf-8"?>
<p:tagLst xmlns:a="http://schemas.openxmlformats.org/drawingml/2006/main" xmlns:r="http://schemas.openxmlformats.org/officeDocument/2006/relationships" xmlns:p="http://schemas.openxmlformats.org/presentationml/2006/main">
  <p:tag name="OFFICATWORKEXPRESSIONTAG" val="Untertitel einfügen"/>
</p:tagLst>
</file>

<file path=ppt/tags/tag19.xml><?xml version="1.0" encoding="utf-8"?>
<p:tagLst xmlns:a="http://schemas.openxmlformats.org/drawingml/2006/main" xmlns:r="http://schemas.openxmlformats.org/officeDocument/2006/relationships" xmlns:p="http://schemas.openxmlformats.org/presentationml/2006/main">
  <p:tag name="OFFICATWORKEXPRESSIONTAG" val="Kommentar zum Inhalt"/>
</p:tagLst>
</file>

<file path=ppt/tags/tag2.xml><?xml version="1.0" encoding="utf-8"?>
<p:tagLst xmlns:a="http://schemas.openxmlformats.org/drawingml/2006/main" xmlns:r="http://schemas.openxmlformats.org/officeDocument/2006/relationships" xmlns:p="http://schemas.openxmlformats.org/presentationml/2006/main">
  <p:tag name="OFFICATWORKEXPRESSIONTAG" val="[[PowerPointImage(&quot;Logo&quot;, MasterProperty(&quot;Organisation&quot;, &quot;PpLogo43&quot;))]]"/>
  <p:tag name="OFFICEATWORKPICTUREIDENTIFIER" val="Logo"/>
</p:tagLst>
</file>

<file path=ppt/tags/tag20.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21.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22.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23.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24.xml><?xml version="1.0" encoding="utf-8"?>
<p:tagLst xmlns:a="http://schemas.openxmlformats.org/drawingml/2006/main" xmlns:r="http://schemas.openxmlformats.org/officeDocument/2006/relationships" xmlns:p="http://schemas.openxmlformats.org/presentationml/2006/main">
  <p:tag name="OFFICATWORKEXPRESSIONTAG" val="Textmasterformat bearbeiten"/>
</p:tagLst>
</file>

<file path=ppt/tags/tag25.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26.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27.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28.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29.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3.xml><?xml version="1.0" encoding="utf-8"?>
<p:tagLst xmlns:a="http://schemas.openxmlformats.org/drawingml/2006/main" xmlns:r="http://schemas.openxmlformats.org/officeDocument/2006/relationships" xmlns:p="http://schemas.openxmlformats.org/presentationml/2006/main">
  <p:tag name="OFFICATWORKEXPRESSIONTAG" val="[[MasterProperty(&quot;Organisation&quot;, &quot;Organisation&quot;)]]"/>
</p:tagLst>
</file>

<file path=ppt/tags/tag30.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31.xml><?xml version="1.0" encoding="utf-8"?>
<p:tagLst xmlns:a="http://schemas.openxmlformats.org/drawingml/2006/main" xmlns:r="http://schemas.openxmlformats.org/officeDocument/2006/relationships" xmlns:p="http://schemas.openxmlformats.org/presentationml/2006/main">
  <p:tag name="OFFICATWORKEXPRESSIONTAG" val="Textmasterformat bearbeiten"/>
</p:tagLst>
</file>

<file path=ppt/tags/tag32.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33.xml><?xml version="1.0" encoding="utf-8"?>
<p:tagLst xmlns:a="http://schemas.openxmlformats.org/drawingml/2006/main" xmlns:r="http://schemas.openxmlformats.org/officeDocument/2006/relationships" xmlns:p="http://schemas.openxmlformats.org/presentationml/2006/main">
  <p:tag name="OFFICATWORKEXPRESSIONTAG" val="Textmasterformat bearbeiten"/>
</p:tagLst>
</file>

<file path=ppt/tags/tag34.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35.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36.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37.xml><?xml version="1.0" encoding="utf-8"?>
<p:tagLst xmlns:a="http://schemas.openxmlformats.org/drawingml/2006/main" xmlns:r="http://schemas.openxmlformats.org/officeDocument/2006/relationships" xmlns:p="http://schemas.openxmlformats.org/presentationml/2006/main">
  <p:tag name="OFFICATWORKEXPRESSIONTAG" val="Textmasterformat bearbeiten"/>
</p:tagLst>
</file>

<file path=ppt/tags/tag38.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39.xml><?xml version="1.0" encoding="utf-8"?>
<p:tagLst xmlns:a="http://schemas.openxmlformats.org/drawingml/2006/main" xmlns:r="http://schemas.openxmlformats.org/officeDocument/2006/relationships" xmlns:p="http://schemas.openxmlformats.org/presentationml/2006/main">
  <p:tag name="OFFICATWORKEXPRESSIONTAG" val="Textmasterformat bearbeiten"/>
</p:tagLst>
</file>

<file path=ppt/tags/tag4.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40.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41.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42.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43.xml><?xml version="1.0" encoding="utf-8"?>
<p:tagLst xmlns:a="http://schemas.openxmlformats.org/drawingml/2006/main" xmlns:r="http://schemas.openxmlformats.org/officeDocument/2006/relationships" xmlns:p="http://schemas.openxmlformats.org/presentationml/2006/main">
  <p:tag name="OFFICATWORKEXPRESSIONTAG" val="Textmasterformat bearbeiten"/>
</p:tagLst>
</file>

<file path=ppt/tags/tag44.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45.xml><?xml version="1.0" encoding="utf-8"?>
<p:tagLst xmlns:a="http://schemas.openxmlformats.org/drawingml/2006/main" xmlns:r="http://schemas.openxmlformats.org/officeDocument/2006/relationships" xmlns:p="http://schemas.openxmlformats.org/presentationml/2006/main">
  <p:tag name="OFFICATWORKEXPRESSIONTAG" val="Textmasterformat bearbeiten"/>
</p:tagLst>
</file>

<file path=ppt/tags/tag46.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47.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48.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49.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5.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50.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51.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52.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53.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54.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55.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56.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57.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58.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59.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6.xml><?xml version="1.0" encoding="utf-8"?>
<p:tagLst xmlns:a="http://schemas.openxmlformats.org/drawingml/2006/main" xmlns:r="http://schemas.openxmlformats.org/officeDocument/2006/relationships" xmlns:p="http://schemas.openxmlformats.org/presentationml/2006/main">
  <p:tag name="OFFICATWORKEXPRESSIONTAG" val="© [[IF (MasterProperty(&quot;Author&quot;, &quot;Name&quot;)=&quot;&lt;Name&gt;&quot;, &quot;&lt;VFirma&gt; | &lt;Name&gt; | &lt;Position&gt;&quot;, MasterProperty(&quot;Organisation&quot;, &quot;Organisation&quot;) &amp; &quot; | &quot; &amp; MasterProperty(&quot;Author&quot;, &quot;Name&quot;) &amp; &quot; | &quot; &amp; MasterProperty(&quot;Author&quot;, &quot;Function&quot;))]]"/>
</p:tagLst>
</file>

<file path=ppt/tags/tag60.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61.xml><?xml version="1.0" encoding="utf-8"?>
<p:tagLst xmlns:a="http://schemas.openxmlformats.org/drawingml/2006/main" xmlns:r="http://schemas.openxmlformats.org/officeDocument/2006/relationships" xmlns:p="http://schemas.openxmlformats.org/presentationml/2006/main">
  <p:tag name="OFFICATWORKEXPRESSIONTAG" val="Textmasterformat bearbeiten"/>
</p:tagLst>
</file>

<file path=ppt/tags/tag62.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63.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64.xml><?xml version="1.0" encoding="utf-8"?>
<p:tagLst xmlns:a="http://schemas.openxmlformats.org/drawingml/2006/main" xmlns:r="http://schemas.openxmlformats.org/officeDocument/2006/relationships" xmlns:p="http://schemas.openxmlformats.org/presentationml/2006/main">
  <p:tag name="OFFICATWORKEXPRESSIONTAG" val="Textmasterformat bearbeiten"/>
</p:tagLst>
</file>

<file path=ppt/tags/tag65.xml><?xml version="1.0" encoding="utf-8"?>
<p:tagLst xmlns:a="http://schemas.openxmlformats.org/drawingml/2006/main" xmlns:r="http://schemas.openxmlformats.org/officeDocument/2006/relationships" xmlns:p="http://schemas.openxmlformats.org/presentationml/2006/main">
  <p:tag name="OFFICATWORKEXPRESSIONTAG" val="Textmasterformat bearbeiten"/>
</p:tagLst>
</file>

<file path=ppt/tags/tag66.xml><?xml version="1.0" encoding="utf-8"?>
<p:tagLst xmlns:a="http://schemas.openxmlformats.org/drawingml/2006/main" xmlns:r="http://schemas.openxmlformats.org/officeDocument/2006/relationships" xmlns:p="http://schemas.openxmlformats.org/presentationml/2006/main">
  <p:tag name="OFFICATWORKEXPRESSIONTAG" val="Textmasterformat bearbeiten"/>
</p:tagLst>
</file>

<file path=ppt/tags/tag67.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68.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69.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7.xml><?xml version="1.0" encoding="utf-8"?>
<p:tagLst xmlns:a="http://schemas.openxmlformats.org/drawingml/2006/main" xmlns:r="http://schemas.openxmlformats.org/officeDocument/2006/relationships" xmlns:p="http://schemas.openxmlformats.org/presentationml/2006/main">
  <p:tag name="OFFICATWORKEXPRESSIONTAG" val="1234567 / 09M / EN / 00 |"/>
</p:tagLst>
</file>

<file path=ppt/tags/tag70.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71.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72.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73.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74.xml><?xml version="1.0" encoding="utf-8"?>
<p:tagLst xmlns:a="http://schemas.openxmlformats.org/drawingml/2006/main" xmlns:r="http://schemas.openxmlformats.org/officeDocument/2006/relationships" xmlns:p="http://schemas.openxmlformats.org/presentationml/2006/main">
  <p:tag name="OFFICATWORKEXPRESSIONTAG" val="Textmasterformat bearbeiten&#10;Zweite Ebene&#10;Dritte Ebene&#10;Vierte Ebene&#10;Fünfte Ebene"/>
</p:tagLst>
</file>

<file path=ppt/tags/tag75.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76.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77.xml><?xml version="1.0" encoding="utf-8"?>
<p:tagLst xmlns:a="http://schemas.openxmlformats.org/drawingml/2006/main" xmlns:r="http://schemas.openxmlformats.org/officeDocument/2006/relationships" xmlns:p="http://schemas.openxmlformats.org/presentationml/2006/main">
  <p:tag name="OFFICATWORKEXPRESSIONTAG" val="Titel"/>
</p:tagLst>
</file>

<file path=ppt/tags/tag78.xml><?xml version="1.0" encoding="utf-8"?>
<p:tagLst xmlns:a="http://schemas.openxmlformats.org/drawingml/2006/main" xmlns:r="http://schemas.openxmlformats.org/officeDocument/2006/relationships" xmlns:p="http://schemas.openxmlformats.org/presentationml/2006/main">
  <p:tag name="OFFICATWORKEXPRESSIONTAG" val="Name"/>
</p:tagLst>
</file>

<file path=ppt/tags/tag79.xml><?xml version="1.0" encoding="utf-8"?>
<p:tagLst xmlns:a="http://schemas.openxmlformats.org/drawingml/2006/main" xmlns:r="http://schemas.openxmlformats.org/officeDocument/2006/relationships" xmlns:p="http://schemas.openxmlformats.org/presentationml/2006/main">
  <p:tag name="OFFICATWORKEXPRESSIONTAG" val="Anschrift Unternehmen"/>
</p:tagLst>
</file>

<file path=ppt/tags/tag8.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80.xml><?xml version="1.0" encoding="utf-8"?>
<p:tagLst xmlns:a="http://schemas.openxmlformats.org/drawingml/2006/main" xmlns:r="http://schemas.openxmlformats.org/officeDocument/2006/relationships" xmlns:p="http://schemas.openxmlformats.org/presentationml/2006/main">
  <p:tag name="OFFICATWORKEXPRESSIONTAG" val="DirectMobileFaxMail"/>
</p:tagLst>
</file>

<file path=ppt/tags/tag81.xml><?xml version="1.0" encoding="utf-8"?>
<p:tagLst xmlns:a="http://schemas.openxmlformats.org/drawingml/2006/main" xmlns:r="http://schemas.openxmlformats.org/officeDocument/2006/relationships" xmlns:p="http://schemas.openxmlformats.org/presentationml/2006/main">
  <p:tag name="OFFICATWORKEXPRESSIONTAG" val="Titel"/>
</p:tagLst>
</file>

<file path=ppt/tags/tag82.xml><?xml version="1.0" encoding="utf-8"?>
<p:tagLst xmlns:a="http://schemas.openxmlformats.org/drawingml/2006/main" xmlns:r="http://schemas.openxmlformats.org/officeDocument/2006/relationships" xmlns:p="http://schemas.openxmlformats.org/presentationml/2006/main">
  <p:tag name="OFFICATWORKEXPRESSIONTAG" val="Name"/>
</p:tagLst>
</file>

<file path=ppt/tags/tag83.xml><?xml version="1.0" encoding="utf-8"?>
<p:tagLst xmlns:a="http://schemas.openxmlformats.org/drawingml/2006/main" xmlns:r="http://schemas.openxmlformats.org/officeDocument/2006/relationships" xmlns:p="http://schemas.openxmlformats.org/presentationml/2006/main">
  <p:tag name="OFFICATWORKEXPRESSIONTAG" val="Anschrift Unternehmen"/>
</p:tagLst>
</file>

<file path=ppt/tags/tag84.xml><?xml version="1.0" encoding="utf-8"?>
<p:tagLst xmlns:a="http://schemas.openxmlformats.org/drawingml/2006/main" xmlns:r="http://schemas.openxmlformats.org/officeDocument/2006/relationships" xmlns:p="http://schemas.openxmlformats.org/presentationml/2006/main">
  <p:tag name="OFFICATWORKEXPRESSIONTAG" val="DirectMobileFaxMail"/>
</p:tagLst>
</file>

<file path=ppt/tags/tag85.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86.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87.xml><?xml version="1.0" encoding="utf-8"?>
<p:tagLst xmlns:a="http://schemas.openxmlformats.org/drawingml/2006/main" xmlns:r="http://schemas.openxmlformats.org/officeDocument/2006/relationships" xmlns:p="http://schemas.openxmlformats.org/presentationml/2006/main">
  <p:tag name="OFFICATWORKEXPRESSIONTAG" val="Titel"/>
</p:tagLst>
</file>

<file path=ppt/tags/tag88.xml><?xml version="1.0" encoding="utf-8"?>
<p:tagLst xmlns:a="http://schemas.openxmlformats.org/drawingml/2006/main" xmlns:r="http://schemas.openxmlformats.org/officeDocument/2006/relationships" xmlns:p="http://schemas.openxmlformats.org/presentationml/2006/main">
  <p:tag name="OFFICATWORKEXPRESSIONTAG" val="Name"/>
</p:tagLst>
</file>

<file path=ppt/tags/tag89.xml><?xml version="1.0" encoding="utf-8"?>
<p:tagLst xmlns:a="http://schemas.openxmlformats.org/drawingml/2006/main" xmlns:r="http://schemas.openxmlformats.org/officeDocument/2006/relationships" xmlns:p="http://schemas.openxmlformats.org/presentationml/2006/main">
  <p:tag name="OFFICATWORKEXPRESSIONTAG" val="Anschrift Unternehmen"/>
</p:tagLst>
</file>

<file path=ppt/tags/tag9.xml><?xml version="1.0" encoding="utf-8"?>
<p:tagLst xmlns:a="http://schemas.openxmlformats.org/drawingml/2006/main" xmlns:r="http://schemas.openxmlformats.org/officeDocument/2006/relationships" xmlns:p="http://schemas.openxmlformats.org/presentationml/2006/main">
  <p:tag name="OFFICATWORKEXPRESSIONTAG" val="‹Nr.›"/>
</p:tagLst>
</file>

<file path=ppt/tags/tag90.xml><?xml version="1.0" encoding="utf-8"?>
<p:tagLst xmlns:a="http://schemas.openxmlformats.org/drawingml/2006/main" xmlns:r="http://schemas.openxmlformats.org/officeDocument/2006/relationships" xmlns:p="http://schemas.openxmlformats.org/presentationml/2006/main">
  <p:tag name="OFFICATWORKEXPRESSIONTAG" val="DirectMobileFaxMail"/>
</p:tagLst>
</file>

<file path=ppt/tags/tag91.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92.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93.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94.xml><?xml version="1.0" encoding="utf-8"?>
<p:tagLst xmlns:a="http://schemas.openxmlformats.org/drawingml/2006/main" xmlns:r="http://schemas.openxmlformats.org/officeDocument/2006/relationships" xmlns:p="http://schemas.openxmlformats.org/presentationml/2006/main">
  <p:tag name="OFFICATWORKEXPRESSIONTAG" val="[[PowerPointImage(&quot;Logo&quot;, MasterProperty(&quot;Organisation&quot;, &quot;PpLogoFullSize43&quot;))]]"/>
  <p:tag name="OFFICEATWORKPICTUREIDENTIFIER" val="Logo"/>
</p:tagLst>
</file>

<file path=ppt/tags/tag95.xml><?xml version="1.0" encoding="utf-8"?>
<p:tagLst xmlns:a="http://schemas.openxmlformats.org/drawingml/2006/main" xmlns:r="http://schemas.openxmlformats.org/officeDocument/2006/relationships" xmlns:p="http://schemas.openxmlformats.org/presentationml/2006/main">
  <p:tag name="OFFICATWORKEXPRESSIONTAG" val="Titelmasterformat durch Klicken bearbeiten"/>
</p:tagLst>
</file>

<file path=ppt/tags/tag96.xml><?xml version="1.0" encoding="utf-8"?>
<p:tagLst xmlns:a="http://schemas.openxmlformats.org/drawingml/2006/main" xmlns:r="http://schemas.openxmlformats.org/officeDocument/2006/relationships" xmlns:p="http://schemas.openxmlformats.org/presentationml/2006/main">
  <p:tag name="OFFICATWORKEXPRESSIONTAG" val="Textmasterformat bearbeiten"/>
</p:tagLst>
</file>

<file path=ppt/tags/tag97.xml><?xml version="1.0" encoding="utf-8"?>
<p:tagLst xmlns:a="http://schemas.openxmlformats.org/drawingml/2006/main" xmlns:r="http://schemas.openxmlformats.org/officeDocument/2006/relationships" xmlns:p="http://schemas.openxmlformats.org/presentationml/2006/main">
  <p:tag name="OFFICATWORKEXPRESSIONTAG" val="18/08/2014"/>
</p:tagLst>
</file>

<file path=ppt/tags/tag98.xml><?xml version="1.0" encoding="utf-8"?>
<p:tagLst xmlns:a="http://schemas.openxmlformats.org/drawingml/2006/main" xmlns:r="http://schemas.openxmlformats.org/officeDocument/2006/relationships" xmlns:p="http://schemas.openxmlformats.org/presentationml/2006/main">
  <p:tag name="OFFICEATWORKSLIDETHEMENAME" val="MXX.thmx"/>
</p:tagLst>
</file>

<file path=ppt/tags/tag99.xml><?xml version="1.0" encoding="utf-8"?>
<p:tagLst xmlns:a="http://schemas.openxmlformats.org/drawingml/2006/main" xmlns:r="http://schemas.openxmlformats.org/officeDocument/2006/relationships" xmlns:p="http://schemas.openxmlformats.org/presentationml/2006/main">
  <p:tag name="OFFICEATWORKSHAPETHEMENAME" val="MXX.thmx"/>
</p:tagLst>
</file>

<file path=ppt/theme/theme1.xml><?xml version="1.0" encoding="utf-8"?>
<a:theme xmlns:a="http://schemas.openxmlformats.org/drawingml/2006/main" name="MSH PowerPoint 4-3 MSH EN - 10042951_29M_EN_01">
  <a:themeElements>
    <a:clrScheme name="MXX_Vorschlag_doma1">
      <a:dk1>
        <a:srgbClr val="29303D"/>
      </a:dk1>
      <a:lt1>
        <a:srgbClr val="FFFFFF"/>
      </a:lt1>
      <a:dk2>
        <a:srgbClr val="29303D"/>
      </a:dk2>
      <a:lt2>
        <a:srgbClr val="FFFFFF"/>
      </a:lt2>
      <a:accent1>
        <a:srgbClr val="B70D26"/>
      </a:accent1>
      <a:accent2>
        <a:srgbClr val="2C435F"/>
      </a:accent2>
      <a:accent3>
        <a:srgbClr val="5F4B73"/>
      </a:accent3>
      <a:accent4>
        <a:srgbClr val="3A5238"/>
      </a:accent4>
      <a:accent5>
        <a:srgbClr val="C23E12"/>
      </a:accent5>
      <a:accent6>
        <a:srgbClr val="573333"/>
      </a:accent6>
      <a:hlink>
        <a:srgbClr val="0000FF"/>
      </a:hlink>
      <a:folHlink>
        <a:srgbClr val="800080"/>
      </a:folHlink>
    </a:clrScheme>
    <a:fontScheme name="MXX">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0">
          <a:gsLst>
            <a:gs pos="0">
              <a:srgbClr val="E2E2E2">
                <a:lumMod val="70000"/>
                <a:lumOff val="30000"/>
              </a:srgbClr>
            </a:gs>
            <a:gs pos="60000">
              <a:schemeClr val="bg1">
                <a:lumMod val="100000"/>
              </a:schemeClr>
            </a:gs>
          </a:gsLst>
          <a:lin ang="16200000" scaled="1"/>
          <a:tileRect/>
        </a:gradFill>
        <a:ln>
          <a:solidFill>
            <a:schemeClr val="bg1">
              <a:lumMod val="85000"/>
            </a:schemeClr>
          </a:solidFill>
        </a:ln>
        <a:effectLst>
          <a:outerShdw blurRad="50800" dist="38100" dir="5400000" algn="t" rotWithShape="0">
            <a:prstClr val="black">
              <a:alpha val="40000"/>
            </a:prstClr>
          </a:outerShdw>
        </a:effectLst>
      </a:spPr>
      <a:bodyPr rtlCol="0" anchor="ctr"/>
      <a:lstStyle>
        <a:defPPr marL="108000">
          <a:defRPr sz="1600" dirty="0" err="1"/>
        </a:defPPr>
      </a:lstStyle>
      <a:style>
        <a:lnRef idx="1">
          <a:schemeClr val="accent6"/>
        </a:lnRef>
        <a:fillRef idx="2">
          <a:schemeClr val="accent6"/>
        </a:fillRef>
        <a:effectRef idx="1">
          <a:schemeClr val="accent6"/>
        </a:effectRef>
        <a:fontRef idx="minor">
          <a:schemeClr val="dk1"/>
        </a:fontRef>
      </a:style>
    </a:spDef>
    <a:txDef>
      <a:spPr>
        <a:noFill/>
      </a:spPr>
      <a:bodyPr wrap="square" rtlCol="0">
        <a:spAutoFit/>
      </a:bodyPr>
      <a:lstStyle>
        <a:defPPr>
          <a:defRPr sz="1600" dirty="0" smtClean="0"/>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DesignTheme>MXX.thmx</DesignTheme>
</file>

<file path=customXml/itemProps1.xml><?xml version="1.0" encoding="utf-8"?>
<ds:datastoreItem xmlns:ds="http://schemas.openxmlformats.org/officeDocument/2006/customXml" ds:itemID="{6466D734-2C39-4810-8187-5EA255B69E41}">
  <ds:schemaRefs/>
</ds:datastoreItem>
</file>

<file path=docProps/app.xml><?xml version="1.0" encoding="utf-8"?>
<Properties xmlns="http://schemas.openxmlformats.org/officeDocument/2006/extended-properties" xmlns:vt="http://schemas.openxmlformats.org/officeDocument/2006/docPropsVTypes">
  <Template>MSH PowerPoint 4-3 MSH EN - 10042951_29M_EN_01</Template>
  <TotalTime>523</TotalTime>
  <Words>1952</Words>
  <Application>Microsoft Office PowerPoint</Application>
  <PresentationFormat>On-screen Show (4:3)</PresentationFormat>
  <Paragraphs>282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MSH PowerPoint 4-3 MSH EN - 10042951_29M_EN_01</vt:lpstr>
      <vt:lpstr> Development of a flight control system to perform desired manoeuvres in Flightlab </vt:lpstr>
      <vt:lpstr>Outline</vt:lpstr>
      <vt:lpstr>Introduction</vt:lpstr>
      <vt:lpstr>Adopted LTI model of the helicopter (1/3)</vt:lpstr>
      <vt:lpstr>Adopted LTI model of the helicopter (2/3)</vt:lpstr>
      <vt:lpstr>Adopted LTI model of the helicopter (3/3)</vt:lpstr>
      <vt:lpstr>Working flow</vt:lpstr>
      <vt:lpstr>General FCS scheme (1/2)</vt:lpstr>
      <vt:lpstr>General FCS scheme (2/2)</vt:lpstr>
      <vt:lpstr>FCS scheme with yaw dynamic in open-loop (1/2)</vt:lpstr>
      <vt:lpstr>FCS scheme with yaw dynamic in open-loop (2/2)</vt:lpstr>
      <vt:lpstr>Tuning requirements (1/2)</vt:lpstr>
      <vt:lpstr>Tuning requirements (2/2)</vt:lpstr>
      <vt:lpstr>Results – General FCS  Only outer loop, only tracking req. </vt:lpstr>
      <vt:lpstr>Results – General FCS  Only outer loop, only tracking req. </vt:lpstr>
      <vt:lpstr>Results – General FCS  Only outer loop, only tracking req. </vt:lpstr>
      <vt:lpstr>Results – General FCS  Only outer loop, only tracking req. </vt:lpstr>
      <vt:lpstr>Results – General FCS  Only outer loop, only tracking req. </vt:lpstr>
      <vt:lpstr>Results – General FCS  Outer loop + inner loop, only tracking req. </vt:lpstr>
      <vt:lpstr>Results – General FCS  Outer loop + inner loop, only tracking req. </vt:lpstr>
      <vt:lpstr>Results – General FCS  Outer loop + inner loop, only tracking req. </vt:lpstr>
      <vt:lpstr>Results – General FCS  Outer loop + inner loop, only tracking req. </vt:lpstr>
      <vt:lpstr>Results – General FCS  Outer loop + inner loop, only tracking req. </vt:lpstr>
      <vt:lpstr>Results – General FCS  Outer loop + inner loop  Tracking and gain/phase margin req. </vt:lpstr>
      <vt:lpstr>Results – General FCS  Outer loop + inner loop  Tracking and gain/phase margin req. </vt:lpstr>
      <vt:lpstr>Results – General FCS  Outer loop + inner loop  Tracking and gain/phase margin req. </vt:lpstr>
      <vt:lpstr>Results – General FCS  Outer loop + inner loop  Tracking and gain/phase margin req. </vt:lpstr>
      <vt:lpstr>Results – General FCS  Outer loop + inner loop  Tracking and gain/phase margin req. </vt:lpstr>
      <vt:lpstr>Results – FCS with yaw dynamic in open-loop Only outer loop, only tracking req. </vt:lpstr>
      <vt:lpstr>Results – FCS with yaw dynamic in open-loop Only outer loop, only tracking req. </vt:lpstr>
      <vt:lpstr>Results – FCS with yaw dynamic in open-loop Only outer loop, only tracking req. </vt:lpstr>
      <vt:lpstr>Results – FCS with yaw dynamic in open-loop Outer loop + inner loop, only tracking req. </vt:lpstr>
      <vt:lpstr>Results – FCS with yaw dynamic in open-loop Outer loop + inner loop, only tracking req. </vt:lpstr>
      <vt:lpstr>Results – FCS with yaw dynamic in open-loop Outer loop + inner loop, only tracking req. </vt:lpstr>
      <vt:lpstr>Conclusions</vt:lpstr>
    </vt:vector>
  </TitlesOfParts>
  <Company>Marenco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HELICOPTER VIBRATION NOTES</dc:title>
  <dc:creator>Flight Physics User</dc:creator>
  <cp:lastModifiedBy>Fabio Riccardi</cp:lastModifiedBy>
  <cp:revision>146</cp:revision>
  <dcterms:created xsi:type="dcterms:W3CDTF">2017-05-10T13:53:15Z</dcterms:created>
  <dcterms:modified xsi:type="dcterms:W3CDTF">2017-07-19T13:43:04Z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XX_FirstFillOut">
    <vt:lpwstr>False</vt:lpwstr>
  </property>
  <property fmtid="{D5CDD505-2E9C-101B-9397-08002B2CF9AE}" pid="3" name="MXX_Company">
    <vt:lpwstr>Marenco Swisshelicopter AG</vt:lpwstr>
  </property>
  <property fmtid="{D5CDD505-2E9C-101B-9397-08002B2CF9AE}" pid="4" name="MXX_Autor">
    <vt:lpwstr>© Marenco Swisshelicopter AG | Flight Physics User</vt:lpwstr>
  </property>
</Properties>
</file>