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7" r:id="rId2"/>
    <p:sldId id="269" r:id="rId3"/>
    <p:sldId id="277" r:id="rId4"/>
    <p:sldId id="258" r:id="rId5"/>
    <p:sldId id="281" r:id="rId6"/>
    <p:sldId id="273" r:id="rId7"/>
    <p:sldId id="275" r:id="rId8"/>
    <p:sldId id="279" r:id="rId9"/>
    <p:sldId id="280" r:id="rId10"/>
    <p:sldId id="268" r:id="rId11"/>
    <p:sldId id="272" r:id="rId12"/>
    <p:sldId id="282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1263" autoAdjust="0"/>
  </p:normalViewPr>
  <p:slideViewPr>
    <p:cSldViewPr snapToGrid="0" snapToObjects="1">
      <p:cViewPr varScale="1">
        <p:scale>
          <a:sx n="107" d="100"/>
          <a:sy n="107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8" d="100"/>
        <a:sy n="178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0BAF6-778C-FF4A-A6CC-174E9D20CD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9243A-886D-1145-AF84-828FD3D53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59-4251-4596-AFC5-5C70DF7958FF}" type="datetime5">
              <a:rPr lang="en-US" smtClean="0"/>
              <a:t>22-Feb-18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AA24B-445F-304A-8B0B-0AA7A3D58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E7568-B242-504C-905C-4990C46C8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0F99-304F-6E49-843F-5351A15493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08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BC97E-E9F6-4398-9383-E12362E4CB76}" type="datetime5">
              <a:rPr lang="en-US" smtClean="0"/>
              <a:t>22-Feb-18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DCBD1-C1B4-0949-A20B-F84C20C970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8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smtClean="0"/>
              <a:t>Accurate</a:t>
            </a:r>
            <a:r>
              <a:rPr lang="en-GB" sz="1400" baseline="0" dirty="0" smtClean="0"/>
              <a:t> -&gt; Because it’s based on real flight data</a:t>
            </a:r>
          </a:p>
          <a:p>
            <a:r>
              <a:rPr lang="en-GB" sz="1400" baseline="0" dirty="0" smtClean="0"/>
              <a:t>Simple -&gt; Does not require high computational power</a:t>
            </a:r>
          </a:p>
          <a:p>
            <a:r>
              <a:rPr lang="en-GB" sz="1400" baseline="0" dirty="0" smtClean="0"/>
              <a:t>Reliable -&gt; Computed with 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0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00" y="3821860"/>
            <a:ext cx="3014784" cy="1655762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740FB-87B6-BF44-8666-86077F98C2A6}"/>
              </a:ext>
            </a:extLst>
          </p:cNvPr>
          <p:cNvSpPr txBox="1"/>
          <p:nvPr userDrawn="1"/>
        </p:nvSpPr>
        <p:spPr>
          <a:xfrm>
            <a:off x="2228045" y="39216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b="0" i="0" dirty="0">
              <a:solidFill>
                <a:schemeClr val="tx1"/>
              </a:solidFill>
              <a:latin typeface="Suisse Int'l" panose="020B0504000000000000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4A973-759A-3643-9A17-349CD8D16656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9F93F-0AEE-9848-BDE8-B27A46919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08" y="4258422"/>
            <a:ext cx="4140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4F64-EB90-5946-A255-F2B58709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000" y="6300000"/>
            <a:ext cx="540000" cy="180000"/>
          </a:xfrm>
        </p:spPr>
        <p:txBody>
          <a:bodyPr anchor="t"/>
          <a:lstStyle>
            <a:lvl1pPr algn="r">
              <a:lnSpc>
                <a:spcPts val="1200"/>
              </a:lnSpc>
              <a:defRPr sz="9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389395-CA60-FF4E-AB8E-2484AE55743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41BA1-481E-E74F-AB66-DAC121561FCE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42B5C18-5904-4A9B-8587-E34CBF2F2A82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56000" y="1636086"/>
            <a:ext cx="6084000" cy="4416984"/>
          </a:xfrm>
        </p:spPr>
        <p:txBody>
          <a:bodyPr anchor="t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BB819-0C71-4B49-97B7-76F83B129E95}"/>
              </a:ext>
            </a:extLst>
          </p:cNvPr>
          <p:cNvCxnSpPr/>
          <p:nvPr userDrawn="1"/>
        </p:nvCxnSpPr>
        <p:spPr>
          <a:xfrm>
            <a:off x="2556001" y="2041301"/>
            <a:ext cx="6083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3BD12B7-E2CE-644F-9776-65EDCB6B4FC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000" y="1725769"/>
            <a:ext cx="5959350" cy="3882980"/>
          </a:xfrm>
        </p:spPr>
        <p:txBody>
          <a:bodyPr/>
          <a:lstStyle>
            <a:lvl1pPr marL="215388" indent="-215388">
              <a:lnSpc>
                <a:spcPts val="2400"/>
              </a:lnSpc>
              <a:spcBef>
                <a:spcPts val="0"/>
              </a:spcBef>
              <a:buFont typeface="+mj-lt"/>
              <a:buAutoNum type="arabicPeriod"/>
              <a:tabLst/>
              <a:defRPr sz="2000" b="0" i="0">
                <a:latin typeface="Arial"/>
                <a:cs typeface="Arial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500" b="0" i="0">
                <a:latin typeface="Arial"/>
                <a:cs typeface="Arial"/>
              </a:defRPr>
            </a:lvl2pPr>
            <a:lvl3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tabLst/>
              <a:defRPr sz="1500" b="0" i="0">
                <a:latin typeface="Arial"/>
                <a:cs typeface="Arial"/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4pPr>
            <a:lvl5pPr marL="179388" indent="-173038">
              <a:lnSpc>
                <a:spcPts val="1800"/>
              </a:lnSpc>
              <a:spcBef>
                <a:spcPts val="0"/>
              </a:spcBef>
              <a:tabLst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D6096E-B422-4A7C-A86B-590D49FB2AD6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3E6F48-64C1-A44B-A434-E2B9F46A79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8117704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2274AB0-32C3-44FE-A7F0-1060C71818A4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B913BD-E3C0-0642-830B-A12C35E350F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267008" y="1684864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F33B51-C717-EC4E-B427-AA402226D1D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65704" y="1689035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0B27B4-3D06-7B4D-98F8-B3585C5AFF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312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9DEE832-69D0-DE45-9838-648542053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08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D5FC71F-9132-F645-8AC5-C27260D697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5704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3E0F3B6-F55A-244C-8A9A-D2335C911F4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67E90EC-8093-4232-91EF-66C32FE2F73F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90732" cy="4416984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CDBDA6-EEB0-B54C-AE3E-206E6E0AD0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936625"/>
            <a:ext cx="5435600" cy="5167313"/>
          </a:xfrm>
        </p:spPr>
        <p:txBody>
          <a:bodyPr lIns="720000" rIns="720000"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9734C-6AFD-474B-ABB8-DAD36D1AD4F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544B0931-611C-4977-86BC-2A0E4AA50AB9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654C1-585C-8D47-89CE-D8FA123A00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313" y="940158"/>
            <a:ext cx="8218487" cy="5157988"/>
          </a:xfrm>
        </p:spPr>
        <p:txBody>
          <a:bodyPr lIns="1080000" rIns="108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AADF75-6F8B-D446-B307-77C8046ABA1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2000" y="1906073"/>
            <a:ext cx="7236000" cy="1465756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545C1-81A5-B642-B12A-35A87634E9E2}"/>
              </a:ext>
            </a:extLst>
          </p:cNvPr>
          <p:cNvSpPr txBox="1"/>
          <p:nvPr userDrawn="1"/>
        </p:nvSpPr>
        <p:spPr>
          <a:xfrm>
            <a:off x="1004195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Kopter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Group AG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Binzstrasse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31 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8620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Wetzikon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57BAA-AA0E-7944-A47F-0780BF90DA5E}"/>
              </a:ext>
            </a:extLst>
          </p:cNvPr>
          <p:cNvSpPr txBox="1"/>
          <p:nvPr userDrawn="1"/>
        </p:nvSpPr>
        <p:spPr>
          <a:xfrm>
            <a:off x="2322133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Registered Office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Flugplatzareal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10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8753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Mollis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D4346-D7D3-CD4E-A8C5-CAE4E7A3BFA7}"/>
              </a:ext>
            </a:extLst>
          </p:cNvPr>
          <p:cNvSpPr txBox="1"/>
          <p:nvPr userDrawn="1"/>
        </p:nvSpPr>
        <p:spPr>
          <a:xfrm>
            <a:off x="3794616" y="5537914"/>
            <a:ext cx="2232695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E	</a:t>
            </a: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contact@koptergroup.com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T	+41 44 552 33 33</a:t>
            </a: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99" y="365126"/>
            <a:ext cx="81360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825625"/>
            <a:ext cx="8136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0" y="6516930"/>
            <a:ext cx="9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78D063DA-292E-4DEE-BD1E-D9683BAE2124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00" y="432000"/>
            <a:ext cx="4016913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000" y="6505031"/>
            <a:ext cx="54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76" r:id="rId3"/>
    <p:sldLayoutId id="2147483662" r:id="rId4"/>
    <p:sldLayoutId id="2147483673" r:id="rId5"/>
    <p:sldLayoutId id="2147483672" r:id="rId6"/>
    <p:sldLayoutId id="2147483674" r:id="rId7"/>
    <p:sldLayoutId id="2147483675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AE97-E4FA-4F48-9161-B28B4A056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Identification to support Flight Test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E2E61-0784-D14A-AC79-3CC8490E1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22.01.2018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000" y="4511040"/>
            <a:ext cx="3150420" cy="12268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GB" b="0" i="0" dirty="0" smtClean="0">
                <a:latin typeface="Suisse Int'l" panose="020B0504000000000000" pitchFamily="34" charset="77"/>
              </a:rPr>
              <a:t>Alejandro Valverde</a:t>
            </a:r>
          </a:p>
          <a:p>
            <a:pPr algn="l"/>
            <a:endParaRPr lang="en-GB" dirty="0">
              <a:latin typeface="Suisse Int'l" panose="020B05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010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to </a:t>
            </a:r>
            <a:r>
              <a:rPr lang="en-GB" dirty="0" smtClean="0"/>
              <a:t>introducing </a:t>
            </a:r>
            <a:r>
              <a:rPr lang="en-GB" dirty="0"/>
              <a:t>System ID into P3 test campaign?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4"/>
            <a:ext cx="7810500" cy="47031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To boost flight test productivity </a:t>
            </a:r>
            <a:endParaRPr lang="en-GB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Structure issues problems seem to be solved with P3, time to assess the handling qualities</a:t>
            </a: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Surely it will be need for PS4 and further developments after </a:t>
            </a:r>
            <a:r>
              <a:rPr lang="en-US" sz="1600" dirty="0" smtClean="0"/>
              <a:t>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Every big H/C DOA does it</a:t>
            </a: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System</a:t>
            </a:r>
            <a:r>
              <a:rPr lang="en-US" sz="1600" dirty="0"/>
              <a:t> ID takes time and money – but not nearly as much as not doing </a:t>
            </a:r>
            <a:r>
              <a:rPr lang="en-US" sz="1600" dirty="0" smtClean="0"/>
              <a:t>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69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What would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laptop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accelerometers installed in P3, a part from the usual instrumentation…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coffee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26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Why I can be the one doing this?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u="sng" dirty="0" smtClean="0"/>
              <a:t>Dilemma, won’t hide it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Inexperience industrial &lt;-&gt; Passion</a:t>
            </a:r>
          </a:p>
          <a:p>
            <a:pPr marL="0" indent="0">
              <a:buNone/>
            </a:pPr>
            <a:r>
              <a:rPr lang="en-GB" sz="1400" dirty="0" smtClean="0"/>
              <a:t>(but yes with System ID)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Kopter</a:t>
            </a:r>
            <a:r>
              <a:rPr lang="en-GB" dirty="0" smtClean="0"/>
              <a:t> experience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Data analysis experience</a:t>
            </a:r>
          </a:p>
          <a:p>
            <a:pPr marL="306900" lvl="4" indent="-342900"/>
            <a:r>
              <a:rPr lang="en-GB" dirty="0" smtClean="0"/>
              <a:t>Python </a:t>
            </a:r>
          </a:p>
          <a:p>
            <a:pPr marL="306900" lvl="4" indent="-342900"/>
            <a:r>
              <a:rPr lang="en-GB" dirty="0" err="1" smtClean="0"/>
              <a:t>Matlab</a:t>
            </a:r>
            <a:endParaRPr lang="en-GB" dirty="0" smtClean="0"/>
          </a:p>
          <a:p>
            <a:pPr marL="306900" lvl="4" indent="-342900"/>
            <a:r>
              <a:rPr lang="en-GB" dirty="0" smtClean="0"/>
              <a:t>Data analysis and machine learning techniques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61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C6C086-8D85-4748-9B12-4BCCD984C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7" y="2172609"/>
            <a:ext cx="7983345" cy="23526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B906-A295-8144-AC58-AF922483634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015-648A-4AB4-817C-0E3FA170BB6F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4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8BAE-ADF9-314D-AAD8-F52439D1D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907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Problems in Aircraft Dynamics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76415" y="2041539"/>
            <a:ext cx="6623258" cy="2394485"/>
            <a:chOff x="1232773" y="2271396"/>
            <a:chExt cx="6623258" cy="2394485"/>
          </a:xfrm>
        </p:grpSpPr>
        <p:sp>
          <p:nvSpPr>
            <p:cNvPr id="3" name="TextBox 2"/>
            <p:cNvSpPr txBox="1"/>
            <p:nvPr/>
          </p:nvSpPr>
          <p:spPr>
            <a:xfrm>
              <a:off x="1496102" y="3745246"/>
              <a:ext cx="921715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GB" b="0" i="0" dirty="0" smtClean="0">
                  <a:latin typeface="Suisse Int'l" panose="020B0504000000000000" pitchFamily="34" charset="77"/>
                </a:rPr>
                <a:t>Input, </a:t>
              </a:r>
              <a:r>
                <a:rPr lang="en-GB" b="0" i="1" dirty="0" smtClean="0">
                  <a:latin typeface="Suisse Int'l" panose="020B0504000000000000" pitchFamily="34" charset="77"/>
                </a:rPr>
                <a:t>u</a:t>
              </a:r>
              <a:endParaRPr lang="en-GB" b="0" i="1" dirty="0" smtClean="0">
                <a:latin typeface="Suisse Int'l" panose="020B0504000000000000" pitchFamily="34" charset="77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6" t="9965" r="7249" b="6180"/>
            <a:stretch/>
          </p:blipFill>
          <p:spPr>
            <a:xfrm>
              <a:off x="3072383" y="2271396"/>
              <a:ext cx="2618843" cy="174744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800246" y="4219654"/>
              <a:ext cx="1163115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GB" dirty="0" smtClean="0">
                  <a:latin typeface="Suisse Int'l" panose="020B0504000000000000" pitchFamily="34" charset="77"/>
                </a:rPr>
                <a:t>System</a:t>
              </a:r>
              <a:r>
                <a:rPr lang="en-GB" b="0" i="0" dirty="0" smtClean="0">
                  <a:latin typeface="Suisse Int'l" panose="020B0504000000000000" pitchFamily="34" charset="77"/>
                </a:rPr>
                <a:t>, </a:t>
              </a:r>
              <a:r>
                <a:rPr lang="en-GB" i="1" dirty="0">
                  <a:latin typeface="Suisse Int'l" panose="020B0504000000000000" pitchFamily="34" charset="77"/>
                </a:rPr>
                <a:t>S</a:t>
              </a:r>
              <a:endParaRPr lang="en-GB" b="0" i="1" dirty="0" smtClean="0">
                <a:latin typeface="Suisse Int'l" panose="020B0504000000000000" pitchFamily="34" charset="77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773" y="2471390"/>
              <a:ext cx="1437473" cy="9135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4792" y="2433862"/>
              <a:ext cx="1531239" cy="95112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568759" y="3750265"/>
              <a:ext cx="1043307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GB" b="0" i="0" dirty="0" smtClean="0">
                  <a:latin typeface="Suisse Int'l" panose="020B0504000000000000" pitchFamily="34" charset="77"/>
                </a:rPr>
                <a:t>Output, z</a:t>
              </a:r>
              <a:endParaRPr lang="en-GB" b="0" i="1" dirty="0" smtClean="0">
                <a:latin typeface="Suisse Int'l" panose="020B0504000000000000" pitchFamily="34" charset="77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32773" y="3584448"/>
              <a:ext cx="1495797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34506" y="3584448"/>
              <a:ext cx="1495797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385060" y="4698845"/>
            <a:ext cx="3813973" cy="1088405"/>
            <a:chOff x="2177089" y="4675010"/>
            <a:chExt cx="4489645" cy="1088405"/>
          </a:xfrm>
        </p:grpSpPr>
        <p:sp>
          <p:nvSpPr>
            <p:cNvPr id="17" name="TextBox 16"/>
            <p:cNvSpPr txBox="1"/>
            <p:nvPr/>
          </p:nvSpPr>
          <p:spPr>
            <a:xfrm>
              <a:off x="2177089" y="4675010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dirty="0" smtClean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Simulation</a:t>
              </a:r>
              <a:r>
                <a:rPr lang="en-GB" b="0" i="0" dirty="0" smtClean="0">
                  <a:latin typeface="Suisse Int'l" panose="020B0504000000000000" pitchFamily="34" charset="77"/>
                </a:rPr>
                <a:t>: Given </a:t>
              </a:r>
              <a:r>
                <a:rPr lang="en-GB" i="1" dirty="0">
                  <a:latin typeface="Suisse Int'l" panose="020B0504000000000000" pitchFamily="34" charset="77"/>
                </a:rPr>
                <a:t>u</a:t>
              </a:r>
              <a:r>
                <a:rPr lang="en-GB" b="0" i="0" dirty="0" smtClean="0">
                  <a:latin typeface="Suisse Int'l" panose="020B0504000000000000" pitchFamily="34" charset="77"/>
                </a:rPr>
                <a:t> and </a:t>
              </a:r>
              <a:r>
                <a:rPr lang="en-GB" b="0" i="1" dirty="0" smtClean="0">
                  <a:latin typeface="Suisse Int'l" panose="020B0504000000000000" pitchFamily="34" charset="77"/>
                </a:rPr>
                <a:t>S</a:t>
              </a:r>
              <a:r>
                <a:rPr lang="en-GB" b="0" i="0" dirty="0" smtClean="0">
                  <a:latin typeface="Suisse Int'l" panose="020B0504000000000000" pitchFamily="34" charset="77"/>
                </a:rPr>
                <a:t>, find z</a:t>
              </a:r>
              <a:endParaRPr lang="en-GB" b="0" i="1" dirty="0" smtClean="0">
                <a:latin typeface="Suisse Int'l" panose="020B0504000000000000" pitchFamily="34" charset="7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77089" y="5047165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dirty="0" smtClean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Control</a:t>
              </a:r>
              <a:r>
                <a:rPr lang="en-GB" b="0" i="0" dirty="0" smtClean="0">
                  <a:latin typeface="Suisse Int'l" panose="020B0504000000000000" pitchFamily="34" charset="77"/>
                </a:rPr>
                <a:t>: Given </a:t>
              </a:r>
              <a:r>
                <a:rPr lang="en-GB" i="1" dirty="0">
                  <a:latin typeface="Suisse Int'l" panose="020B0504000000000000" pitchFamily="34" charset="77"/>
                </a:rPr>
                <a:t>z</a:t>
              </a:r>
              <a:r>
                <a:rPr lang="en-GB" b="0" i="0" dirty="0" smtClean="0">
                  <a:latin typeface="Suisse Int'l" panose="020B0504000000000000" pitchFamily="34" charset="77"/>
                </a:rPr>
                <a:t> and </a:t>
              </a:r>
              <a:r>
                <a:rPr lang="en-GB" i="1" dirty="0">
                  <a:latin typeface="Suisse Int'l" panose="020B0504000000000000" pitchFamily="34" charset="77"/>
                </a:rPr>
                <a:t>S</a:t>
              </a:r>
              <a:r>
                <a:rPr lang="en-GB" b="0" i="0" dirty="0" smtClean="0">
                  <a:latin typeface="Suisse Int'l" panose="020B0504000000000000" pitchFamily="34" charset="77"/>
                </a:rPr>
                <a:t>, find </a:t>
              </a:r>
              <a:r>
                <a:rPr lang="en-GB" i="1" dirty="0">
                  <a:latin typeface="Suisse Int'l" panose="020B0504000000000000" pitchFamily="34" charset="77"/>
                </a:rPr>
                <a:t>u</a:t>
              </a:r>
              <a:endParaRPr lang="en-GB" b="0" i="1" dirty="0" smtClean="0">
                <a:latin typeface="Suisse Int'l" panose="020B0504000000000000" pitchFamily="34" charset="7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7089" y="5419321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u="sng" dirty="0" smtClean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Identification</a:t>
              </a:r>
              <a:r>
                <a:rPr lang="en-GB" b="0" i="0" dirty="0" smtClean="0">
                  <a:latin typeface="Suisse Int'l" panose="020B0504000000000000" pitchFamily="34" charset="77"/>
                </a:rPr>
                <a:t>: Given </a:t>
              </a:r>
              <a:r>
                <a:rPr lang="en-GB" b="0" i="1" dirty="0" smtClean="0">
                  <a:latin typeface="Suisse Int'l" panose="020B0504000000000000" pitchFamily="34" charset="77"/>
                </a:rPr>
                <a:t>z</a:t>
              </a:r>
              <a:r>
                <a:rPr lang="en-GB" b="0" i="0" dirty="0" smtClean="0">
                  <a:latin typeface="Suisse Int'l" panose="020B0504000000000000" pitchFamily="34" charset="77"/>
                </a:rPr>
                <a:t> and </a:t>
              </a:r>
              <a:r>
                <a:rPr lang="en-GB" b="0" i="1" dirty="0" smtClean="0">
                  <a:latin typeface="Suisse Int'l" panose="020B0504000000000000" pitchFamily="34" charset="77"/>
                </a:rPr>
                <a:t>u</a:t>
              </a:r>
              <a:r>
                <a:rPr lang="en-GB" b="0" i="0" dirty="0" smtClean="0">
                  <a:latin typeface="Suisse Int'l" panose="020B0504000000000000" pitchFamily="34" charset="77"/>
                </a:rPr>
                <a:t>, find </a:t>
              </a:r>
              <a:r>
                <a:rPr lang="en-GB" b="0" i="1" dirty="0" smtClean="0">
                  <a:latin typeface="Suisse Int'l" panose="020B0504000000000000" pitchFamily="34" charset="77"/>
                </a:rPr>
                <a:t>S</a:t>
              </a:r>
              <a:endParaRPr lang="en-GB" b="0" i="1" dirty="0" smtClean="0">
                <a:latin typeface="Suisse Int'l" panose="020B0504000000000000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79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Motivations to the use System ID techniques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4444518" cy="4576557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Verify and validate theoretical predictions for rotorcraft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Validate </a:t>
            </a:r>
            <a:r>
              <a:rPr lang="en-US" sz="1600" dirty="0" smtClean="0"/>
              <a:t>linearization </a:t>
            </a:r>
            <a:r>
              <a:rPr lang="en-US" sz="1600" dirty="0"/>
              <a:t>of full helicopter dynamics </a:t>
            </a:r>
            <a:r>
              <a:rPr lang="en-US" sz="1600" dirty="0" smtClean="0"/>
              <a:t>from </a:t>
            </a:r>
            <a:r>
              <a:rPr lang="en-US" sz="1600" dirty="0" err="1" smtClean="0"/>
              <a:t>FlightLab</a:t>
            </a:r>
            <a:r>
              <a:rPr lang="en-US" sz="1600" dirty="0" smtClean="0"/>
              <a:t> and help development of FCS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Implement a FCS into </a:t>
            </a:r>
            <a:r>
              <a:rPr lang="en-GB" sz="1600" dirty="0" err="1" smtClean="0"/>
              <a:t>FlightLab</a:t>
            </a: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Expansion of flight envelope for new aircraft</a:t>
            </a:r>
            <a:endParaRPr lang="en-GB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16F340ED-0F80-4D05-9B83-BF1303F5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30" y="2914623"/>
            <a:ext cx="3367465" cy="22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3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Applied to simulation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04000" y="4973248"/>
            <a:ext cx="6048422" cy="2560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dirty="0" smtClean="0">
                <a:latin typeface="Suisse Int'l" panose="020B0504000000000000" pitchFamily="34" charset="77"/>
              </a:rPr>
              <a:t>System ID provides an </a:t>
            </a:r>
            <a:r>
              <a:rPr lang="en-GB" u="sng" dirty="0" smtClean="0">
                <a:latin typeface="Suisse Int'l" panose="020B0504000000000000" pitchFamily="34" charset="77"/>
              </a:rPr>
              <a:t>accurate</a:t>
            </a:r>
            <a:r>
              <a:rPr lang="en-GB" dirty="0" smtClean="0">
                <a:latin typeface="Suisse Int'l" panose="020B0504000000000000" pitchFamily="34" charset="77"/>
              </a:rPr>
              <a:t>, </a:t>
            </a:r>
            <a:r>
              <a:rPr lang="en-GB" u="sng" dirty="0" smtClean="0">
                <a:latin typeface="Suisse Int'l" panose="020B0504000000000000" pitchFamily="34" charset="77"/>
              </a:rPr>
              <a:t>simple</a:t>
            </a:r>
            <a:r>
              <a:rPr lang="en-GB" dirty="0" smtClean="0">
                <a:latin typeface="Suisse Int'l" panose="020B0504000000000000" pitchFamily="34" charset="77"/>
              </a:rPr>
              <a:t> and </a:t>
            </a:r>
            <a:r>
              <a:rPr lang="en-GB" u="sng" dirty="0" smtClean="0">
                <a:latin typeface="Suisse Int'l" panose="020B0504000000000000" pitchFamily="34" charset="77"/>
              </a:rPr>
              <a:t>reliable</a:t>
            </a:r>
            <a:r>
              <a:rPr lang="en-GB" dirty="0" smtClean="0">
                <a:latin typeface="Suisse Int'l" panose="020B0504000000000000" pitchFamily="34" charset="77"/>
              </a:rPr>
              <a:t> model of the H/C dynamics</a:t>
            </a:r>
            <a:r>
              <a:rPr lang="en-GB" dirty="0">
                <a:latin typeface="Suisse Int'l" panose="020B0504000000000000" pitchFamily="34" charset="77"/>
              </a:rPr>
              <a:t/>
            </a:r>
            <a:br>
              <a:rPr lang="en-GB" dirty="0">
                <a:latin typeface="Suisse Int'l" panose="020B0504000000000000" pitchFamily="34" charset="77"/>
              </a:rPr>
            </a:br>
            <a:r>
              <a:rPr lang="en-GB" dirty="0" smtClean="0">
                <a:latin typeface="Suisse Int'l" panose="020B0504000000000000" pitchFamily="34" charset="77"/>
              </a:rPr>
              <a:t>obtained from </a:t>
            </a:r>
            <a:r>
              <a:rPr lang="en-GB" u="sng" dirty="0" smtClean="0">
                <a:latin typeface="Suisse Int'l" panose="020B0504000000000000" pitchFamily="34" charset="77"/>
              </a:rPr>
              <a:t>real</a:t>
            </a:r>
            <a:r>
              <a:rPr lang="en-GB" dirty="0" smtClean="0">
                <a:latin typeface="Suisse Int'l" panose="020B0504000000000000" pitchFamily="34" charset="77"/>
              </a:rPr>
              <a:t> flight test data of the </a:t>
            </a:r>
            <a:r>
              <a:rPr lang="en-GB" u="sng" dirty="0" smtClean="0">
                <a:latin typeface="Suisse Int'l" panose="020B0504000000000000" pitchFamily="34" charset="77"/>
              </a:rPr>
              <a:t>real</a:t>
            </a:r>
            <a:r>
              <a:rPr lang="en-GB" dirty="0" smtClean="0">
                <a:latin typeface="Suisse Int'l" panose="020B0504000000000000" pitchFamily="34" charset="77"/>
              </a:rPr>
              <a:t> H/C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77" y="1233605"/>
            <a:ext cx="5531523" cy="2941329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1167204" y="4323209"/>
            <a:ext cx="0" cy="508181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1824319" y="1007013"/>
            <a:ext cx="2289352" cy="4183862"/>
          </a:xfrm>
          <a:prstGeom prst="arc">
            <a:avLst>
              <a:gd name="adj1" fmla="val 15622312"/>
              <a:gd name="adj2" fmla="val 592249"/>
            </a:avLst>
          </a:prstGeom>
          <a:ln w="28575">
            <a:solidFill>
              <a:schemeClr val="tx2">
                <a:lumMod val="75000"/>
              </a:schemeClr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955622" y="4116267"/>
            <a:ext cx="4829790" cy="5726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i="1" dirty="0" smtClean="0">
                <a:latin typeface="Suisse Int'l" panose="020B0504000000000000" pitchFamily="34" charset="77"/>
              </a:rPr>
              <a:t>Extracted from Nicolas’ MSc Thesis overview in collaboration with </a:t>
            </a:r>
            <a:r>
              <a:rPr lang="en-GB" sz="1400" i="1" dirty="0" err="1" smtClean="0">
                <a:latin typeface="Suisse Int'l" panose="020B0504000000000000" pitchFamily="34" charset="77"/>
              </a:rPr>
              <a:t>Kopter</a:t>
            </a:r>
            <a:r>
              <a:rPr lang="en-GB" sz="1400" i="1" dirty="0" smtClean="0">
                <a:latin typeface="Suisse Int'l" panose="020B0504000000000000" pitchFamily="34" charset="77"/>
              </a:rPr>
              <a:t> Avionics Dep.</a:t>
            </a:r>
            <a:endParaRPr lang="en-GB" sz="1400" b="0" i="1" dirty="0" smtClean="0">
              <a:latin typeface="Suisse Int'l" panose="020B0504000000000000" pitchFamily="34" charset="7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4797" y="4912801"/>
            <a:ext cx="1936376" cy="13802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 smtClean="0">
                <a:latin typeface="Suisse Int'l" panose="020B0504000000000000" pitchFamily="34" charset="77"/>
              </a:rPr>
              <a:t>LUTs</a:t>
            </a:r>
            <a:endParaRPr lang="en-GB" b="0" i="0" dirty="0" smtClean="0">
              <a:latin typeface="Suisse Int'l" panose="020B0504000000000000" pitchFamily="34" charset="77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552422" y="4970930"/>
            <a:ext cx="332471" cy="945776"/>
            <a:chOff x="6552422" y="4970930"/>
            <a:chExt cx="332471" cy="945776"/>
          </a:xfrm>
        </p:grpSpPr>
        <p:sp>
          <p:nvSpPr>
            <p:cNvPr id="38" name="Right Brace 37"/>
            <p:cNvSpPr/>
            <p:nvPr/>
          </p:nvSpPr>
          <p:spPr>
            <a:xfrm>
              <a:off x="6552422" y="4973248"/>
              <a:ext cx="161364" cy="943458"/>
            </a:xfrm>
            <a:prstGeom prst="rightBrace">
              <a:avLst/>
            </a:prstGeom>
            <a:ln w="22225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ight Brace 40"/>
            <p:cNvSpPr/>
            <p:nvPr/>
          </p:nvSpPr>
          <p:spPr>
            <a:xfrm rot="10800000">
              <a:off x="6713786" y="4970930"/>
              <a:ext cx="171107" cy="945776"/>
            </a:xfrm>
            <a:prstGeom prst="rightBrace">
              <a:avLst/>
            </a:prstGeom>
            <a:ln w="22225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8632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2971" y="1444005"/>
            <a:ext cx="1267036" cy="7351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b="0" i="0" dirty="0" smtClean="0">
                <a:latin typeface="Suisse Int'l" panose="020B0504000000000000" pitchFamily="34" charset="77"/>
              </a:rPr>
              <a:t>Forces and moments</a:t>
            </a:r>
            <a:endParaRPr lang="en-GB" b="0" i="0" dirty="0" smtClean="0">
              <a:latin typeface="Suisse Int'l" panose="020B0504000000000000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82646" y="1094755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𝑇h𝑟𝑢𝑠𝑡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𝐺𝑟𝑎𝑣𝑖𝑡𝑦</m:t>
                          </m:r>
                        </m:sub>
                      </m:sSub>
                    </m:oMath>
                  </m:oMathPara>
                </a14:m>
                <a:endParaRPr lang="en-GB" b="0" i="0" dirty="0" smtClean="0">
                  <a:latin typeface="Suisse Int'l" panose="020B0504000000000000" pitchFamily="34" charset="7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6" y="1094755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r="-36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482646" y="1892061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𝐼𝑤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𝑇h𝑟𝑢𝑠𝑡</m:t>
                          </m:r>
                        </m:sub>
                      </m:sSub>
                    </m:oMath>
                  </m:oMathPara>
                </a14:m>
                <a:endParaRPr lang="en-GB" b="0" i="0" dirty="0" smtClean="0">
                  <a:latin typeface="Suisse Int'l" panose="020B0504000000000000" pitchFamily="34" charset="77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6" y="189206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r="-25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1880007" y="1385484"/>
            <a:ext cx="519379" cy="4261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</p:cNvCxnSpPr>
          <p:nvPr/>
        </p:nvCxnSpPr>
        <p:spPr>
          <a:xfrm>
            <a:off x="1880007" y="1811594"/>
            <a:ext cx="519379" cy="3675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25773" y="1175705"/>
            <a:ext cx="621792" cy="503784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125351" y="1961100"/>
            <a:ext cx="621792" cy="503784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35178" y="2771652"/>
                <a:ext cx="603504" cy="490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</m:oMath>
                  </m:oMathPara>
                </a14:m>
                <a:endParaRPr lang="en-GB" b="0" i="0" dirty="0" smtClean="0">
                  <a:latin typeface="Suisse Int'l" panose="020B0504000000000000" pitchFamily="34" charset="77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8" y="2771652"/>
                <a:ext cx="603504" cy="490143"/>
              </a:xfrm>
              <a:prstGeom prst="rect">
                <a:avLst/>
              </a:prstGeom>
              <a:blipFill>
                <a:blip r:embed="rId4"/>
                <a:stretch>
                  <a:fillRect l="-14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35178" y="3261795"/>
                <a:ext cx="603504" cy="490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</m:oMath>
                  </m:oMathPara>
                </a14:m>
                <a:endParaRPr lang="en-GB" b="0" i="0" dirty="0" smtClean="0">
                  <a:latin typeface="Suisse Int'l" panose="020B0504000000000000" pitchFamily="34" charset="77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8" y="3261795"/>
                <a:ext cx="603504" cy="490143"/>
              </a:xfrm>
              <a:prstGeom prst="rect">
                <a:avLst/>
              </a:prstGeom>
              <a:blipFill>
                <a:blip r:embed="rId5"/>
                <a:stretch>
                  <a:fillRect l="-14141" r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1380844" y="2806461"/>
            <a:ext cx="106935" cy="812031"/>
          </a:xfrm>
          <a:prstGeom prst="rightBrace">
            <a:avLst>
              <a:gd name="adj1" fmla="val 5833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607294" y="2926967"/>
            <a:ext cx="6981500" cy="293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b="0" i="0" dirty="0" smtClean="0">
                <a:latin typeface="Suisse Int'l" panose="020B0504000000000000" pitchFamily="34" charset="77"/>
              </a:rPr>
              <a:t>Develop a model form from w</a:t>
            </a:r>
            <a:r>
              <a:rPr lang="en-GB" dirty="0" smtClean="0">
                <a:latin typeface="Suisse Int'l" panose="020B0504000000000000" pitchFamily="34" charset="77"/>
              </a:rPr>
              <a:t>hich parameters can be estimated using </a:t>
            </a:r>
            <a:r>
              <a:rPr lang="en-GB" u="sng" dirty="0" smtClean="0">
                <a:latin typeface="Suisse Int'l" panose="020B0504000000000000" pitchFamily="34" charset="77"/>
              </a:rPr>
              <a:t>flight test data</a:t>
            </a:r>
            <a:endParaRPr lang="en-GB" b="0" i="0" u="sng" dirty="0" smtClean="0">
              <a:latin typeface="Suisse Int'l" panose="020B0504000000000000" pitchFamily="34" charset="77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09526" y="3353246"/>
            <a:ext cx="0" cy="8997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747565" y="3487211"/>
                <a:ext cx="3477091" cy="338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/>
                <a:r>
                  <a:rPr lang="en-GB" b="0" i="0" dirty="0" smtClean="0">
                    <a:latin typeface="Suisse Int'l" panose="020B0504000000000000" pitchFamily="34" charset="77"/>
                  </a:rPr>
                  <a:t>for example,</a:t>
                </a:r>
              </a:p>
              <a:p>
                <a:pPr algn="l"/>
                <a:r>
                  <a:rPr lang="en-GB" b="0" i="0" dirty="0" smtClean="0">
                    <a:latin typeface="Suisse Int'l" panose="020B0504000000000000" pitchFamily="34" charset="77"/>
                  </a:rPr>
                  <a:t>for the pitching moment </a:t>
                </a:r>
                <a:r>
                  <a:rPr lang="en-GB" b="0" i="0" dirty="0" err="1" smtClean="0">
                    <a:latin typeface="Suisse Int'l" panose="020B0504000000000000" pitchFamily="34" charset="77"/>
                  </a:rPr>
                  <a:t>coef</a:t>
                </a:r>
                <a:r>
                  <a:rPr lang="en-GB" dirty="0" smtClean="0">
                    <a:latin typeface="Suisse Int'l" panose="020B0504000000000000" pitchFamily="34" charset="77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b="0" i="0" dirty="0" smtClean="0">
                  <a:latin typeface="Suisse Int'l" panose="020B0504000000000000" pitchFamily="34" charset="77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65" y="3487211"/>
                <a:ext cx="3477091" cy="338399"/>
              </a:xfrm>
              <a:prstGeom prst="rect">
                <a:avLst/>
              </a:prstGeom>
              <a:blipFill>
                <a:blip r:embed="rId6"/>
                <a:stretch>
                  <a:fillRect l="-4211" t="-23214" b="-10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29355" y="5018011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sz="2800" b="0" i="0" dirty="0" smtClean="0">
                  <a:latin typeface="Suisse Int'l" panose="020B0504000000000000" pitchFamily="34" charset="77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55" y="5018011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 r="-564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2650248" y="5378101"/>
            <a:ext cx="132411" cy="467616"/>
          </a:xfrm>
          <a:prstGeom prst="rightBrace">
            <a:avLst/>
          </a:prstGeom>
          <a:ln w="12700" cap="flat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Brace 27"/>
          <p:cNvSpPr/>
          <p:nvPr/>
        </p:nvSpPr>
        <p:spPr>
          <a:xfrm rot="5400000">
            <a:off x="3699614" y="5274504"/>
            <a:ext cx="132413" cy="644010"/>
          </a:xfrm>
          <a:prstGeom prst="rightBrace">
            <a:avLst/>
          </a:prstGeom>
          <a:ln w="127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/>
          <p:cNvSpPr/>
          <p:nvPr/>
        </p:nvSpPr>
        <p:spPr>
          <a:xfrm rot="5400000">
            <a:off x="4924234" y="5309418"/>
            <a:ext cx="137541" cy="599853"/>
          </a:xfrm>
          <a:prstGeom prst="rightBrace">
            <a:avLst/>
          </a:prstGeom>
          <a:ln w="12700" cap="flat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Brace 29"/>
          <p:cNvSpPr/>
          <p:nvPr/>
        </p:nvSpPr>
        <p:spPr>
          <a:xfrm rot="5400000">
            <a:off x="6169161" y="5292690"/>
            <a:ext cx="132410" cy="594354"/>
          </a:xfrm>
          <a:prstGeom prst="rightBrace">
            <a:avLst/>
          </a:prstGeom>
          <a:ln w="127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277389" y="5717597"/>
            <a:ext cx="1620873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s</a:t>
            </a:r>
            <a:r>
              <a:rPr lang="en-GB" sz="1400" b="0" i="0" dirty="0" smtClean="0">
                <a:latin typeface="Suisse Int'l" panose="020B0504000000000000" pitchFamily="34" charset="77"/>
              </a:rPr>
              <a:t>tatic stability</a:t>
            </a:r>
            <a:endParaRPr lang="en-GB" sz="1400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92695" y="5739598"/>
            <a:ext cx="1024600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 smtClean="0">
                <a:latin typeface="Suisse Int'l" panose="020B0504000000000000" pitchFamily="34" charset="77"/>
              </a:rPr>
              <a:t>dynamic stability</a:t>
            </a:r>
            <a:br>
              <a:rPr lang="en-GB" sz="1400" b="0" i="0" dirty="0" smtClean="0">
                <a:latin typeface="Suisse Int'l" panose="020B0504000000000000" pitchFamily="34" charset="77"/>
              </a:rPr>
            </a:br>
            <a:r>
              <a:rPr lang="en-GB" sz="1400" b="0" i="0" dirty="0" smtClean="0">
                <a:latin typeface="Suisse Int'l" panose="020B0504000000000000" pitchFamily="34" charset="77"/>
              </a:rPr>
              <a:t>(damping)</a:t>
            </a:r>
            <a:endParaRPr lang="en-GB" sz="1400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6048" y="5699307"/>
            <a:ext cx="1024600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 smtClean="0">
                <a:latin typeface="Suisse Int'l" panose="020B0504000000000000" pitchFamily="34" charset="77"/>
              </a:rPr>
              <a:t>pitch control authority</a:t>
            </a:r>
            <a:endParaRPr lang="en-GB" sz="1400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7419" y="5785030"/>
            <a:ext cx="1111706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 smtClean="0">
                <a:latin typeface="Suisse Int'l" panose="020B0504000000000000" pitchFamily="34" charset="77"/>
              </a:rPr>
              <a:t>pitching moment bias</a:t>
            </a:r>
            <a:endParaRPr lang="en-GB" sz="1400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41" name="Right Brace 40"/>
          <p:cNvSpPr/>
          <p:nvPr/>
        </p:nvSpPr>
        <p:spPr>
          <a:xfrm rot="5400000" flipH="1">
            <a:off x="4118309" y="4847916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856914" y="4449464"/>
            <a:ext cx="890652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 smtClean="0">
                <a:latin typeface="Suisse Int'l" panose="020B0504000000000000" pitchFamily="34" charset="77"/>
              </a:rPr>
              <a:t>H/C angle of attack</a:t>
            </a:r>
            <a:endParaRPr lang="en-GB" sz="1400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98044" y="4266490"/>
            <a:ext cx="982410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 smtClean="0">
                <a:latin typeface="Suisse Int'l" panose="020B0504000000000000" pitchFamily="34" charset="77"/>
              </a:rPr>
              <a:t>longitudinal angular velocity</a:t>
            </a:r>
            <a:endParaRPr lang="en-GB" sz="1400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44" name="Right Brace 43"/>
          <p:cNvSpPr/>
          <p:nvPr/>
        </p:nvSpPr>
        <p:spPr>
          <a:xfrm rot="5400000" flipH="1">
            <a:off x="5311236" y="4847916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478348" y="4240002"/>
            <a:ext cx="982410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 smtClean="0">
                <a:latin typeface="Suisse Int'l" panose="020B0504000000000000" pitchFamily="34" charset="77"/>
              </a:rPr>
              <a:t>pitch control </a:t>
            </a:r>
            <a:r>
              <a:rPr lang="en-GB" sz="1400" b="0" i="0" dirty="0" smtClean="0">
                <a:latin typeface="Suisse Int'l" panose="020B0504000000000000" pitchFamily="34" charset="77"/>
              </a:rPr>
              <a:t>input</a:t>
            </a:r>
            <a:endParaRPr lang="en-GB" sz="1400" b="0" i="0" dirty="0" smtClean="0">
              <a:latin typeface="Suisse Int'l" panose="020B0504000000000000" pitchFamily="34" charset="77"/>
            </a:endParaRPr>
          </a:p>
        </p:txBody>
      </p:sp>
      <p:sp>
        <p:nvSpPr>
          <p:cNvPr id="46" name="Right Brace 45"/>
          <p:cNvSpPr/>
          <p:nvPr/>
        </p:nvSpPr>
        <p:spPr>
          <a:xfrm rot="5400000" flipH="1">
            <a:off x="6637560" y="4821428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3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4BE5AE-A64E-426E-9C3B-14ED4A4B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23" y="877054"/>
            <a:ext cx="6800777" cy="50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9" y="1049113"/>
            <a:ext cx="5188525" cy="27621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Already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 development time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Proven industry suitable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Further ways:</a:t>
            </a:r>
          </a:p>
          <a:p>
            <a:pPr marL="451512" lvl="2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1512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Python implementation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398" y="877054"/>
            <a:ext cx="2681452" cy="35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96E-B422-4A7C-A86B-590D49FB2AD6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"/>
          <a:stretch/>
        </p:blipFill>
        <p:spPr>
          <a:xfrm>
            <a:off x="72403" y="1719588"/>
            <a:ext cx="4404498" cy="3541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5"/>
          <a:stretch/>
        </p:blipFill>
        <p:spPr>
          <a:xfrm>
            <a:off x="4591238" y="1719588"/>
            <a:ext cx="4499732" cy="35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96E-B422-4A7C-A86B-590D49FB2AD6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258105"/>
            <a:ext cx="8125589" cy="43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307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1">
  <a:themeElements>
    <a:clrScheme name="Kopter">
      <a:dk1>
        <a:srgbClr val="000000"/>
      </a:dk1>
      <a:lt1>
        <a:srgbClr val="FFFFFF"/>
      </a:lt1>
      <a:dk2>
        <a:srgbClr val="B60C2F"/>
      </a:dk2>
      <a:lt2>
        <a:srgbClr val="A7A8A9"/>
      </a:lt2>
      <a:accent1>
        <a:srgbClr val="636569"/>
      </a:accent1>
      <a:accent2>
        <a:srgbClr val="B60C2F"/>
      </a:accent2>
      <a:accent3>
        <a:srgbClr val="A7A8A9"/>
      </a:accent3>
      <a:accent4>
        <a:srgbClr val="636569"/>
      </a:accent4>
      <a:accent5>
        <a:srgbClr val="B60C2F"/>
      </a:accent5>
      <a:accent6>
        <a:srgbClr val="A7A8A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="0" i="0" dirty="0" smtClean="0">
            <a:latin typeface="Suisse Int'l" panose="020B0504000000000000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0042951_29M_EN_05_#02" id="{0C9A381A-EB4E-4619-BA6B-D5762930C4B4}" vid="{87551F3E-D20F-41BB-8592-A974D85FF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4-3 General EN - 10042951_29M_EN_05</Template>
  <TotalTime>325</TotalTime>
  <Words>438</Words>
  <Application>Microsoft Office PowerPoint</Application>
  <PresentationFormat>On-screen Show (4:3)</PresentationFormat>
  <Paragraphs>117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.AppleSystemUIFont</vt:lpstr>
      <vt:lpstr>Arial</vt:lpstr>
      <vt:lpstr>Calibri</vt:lpstr>
      <vt:lpstr>Cambria Math</vt:lpstr>
      <vt:lpstr>Suisse Int'l</vt:lpstr>
      <vt:lpstr>Presentation11</vt:lpstr>
      <vt:lpstr>System Identification to support Flight Test activities</vt:lpstr>
      <vt:lpstr>Problems in Aircraft Dynamics</vt:lpstr>
      <vt:lpstr>Motivations to the use System ID techniques</vt:lpstr>
      <vt:lpstr>Applied to simulation</vt:lpstr>
      <vt:lpstr>How does it work?</vt:lpstr>
      <vt:lpstr>How does it work?</vt:lpstr>
      <vt:lpstr>Tools</vt:lpstr>
      <vt:lpstr>PowerPoint Presentation</vt:lpstr>
      <vt:lpstr>PowerPoint Presentation</vt:lpstr>
      <vt:lpstr>Why to introducing System ID into P3 test campaign? </vt:lpstr>
      <vt:lpstr>What would I need?</vt:lpstr>
      <vt:lpstr>Why I can be the one doing this?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to support Flight Test activities</dc:title>
  <dc:creator>Alejandro Valverde</dc:creator>
  <cp:lastModifiedBy>Alejandro Valverde</cp:lastModifiedBy>
  <cp:revision>23</cp:revision>
  <dcterms:created xsi:type="dcterms:W3CDTF">2018-02-21T14:41:24Z</dcterms:created>
  <dcterms:modified xsi:type="dcterms:W3CDTF">2018-02-22T18:25:11Z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XX_Autor">
    <vt:lpwstr/>
  </property>
</Properties>
</file>