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7" r:id="rId2"/>
    <p:sldId id="269" r:id="rId3"/>
    <p:sldId id="277" r:id="rId4"/>
    <p:sldId id="258" r:id="rId5"/>
    <p:sldId id="281" r:id="rId6"/>
    <p:sldId id="273" r:id="rId7"/>
    <p:sldId id="275" r:id="rId8"/>
    <p:sldId id="279" r:id="rId9"/>
    <p:sldId id="280" r:id="rId10"/>
    <p:sldId id="268" r:id="rId11"/>
    <p:sldId id="272" r:id="rId12"/>
    <p:sldId id="282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1263" autoAdjust="0"/>
  </p:normalViewPr>
  <p:slideViewPr>
    <p:cSldViewPr snapToGrid="0" snapToObjects="1">
      <p:cViewPr varScale="1">
        <p:scale>
          <a:sx n="56" d="100"/>
          <a:sy n="56" d="100"/>
        </p:scale>
        <p:origin x="19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/>
              <a:t>Accurate</a:t>
            </a:r>
            <a:r>
              <a:rPr lang="en-GB" sz="1400" baseline="0" dirty="0"/>
              <a:t> -&gt; Because it’s based on real flight data</a:t>
            </a:r>
          </a:p>
          <a:p>
            <a:r>
              <a:rPr lang="en-GB" sz="1400" baseline="0" dirty="0"/>
              <a:t>Simple -&gt; Does not require high computational power</a:t>
            </a:r>
          </a:p>
          <a:p>
            <a:r>
              <a:rPr lang="en-GB" sz="1400" baseline="0" dirty="0"/>
              <a:t>Reliable -&gt; Computed with 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0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Group AG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to support Flight Test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22.01.2018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000" y="4511040"/>
            <a:ext cx="3150420" cy="12268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Alejandro Valverde</a:t>
            </a:r>
          </a:p>
          <a:p>
            <a:pPr algn="l"/>
            <a:endParaRPr lang="en-GB" dirty="0">
              <a:latin typeface="Suisse Int'l" panose="020B05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introducing System ID into P3 test campaign?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4"/>
            <a:ext cx="7810500" cy="4703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To boost flight test productivity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Structure issues problems seem to be solved with P3, time to assess the handling qualities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Surely it will be need for PS4 and further developments after 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Every big H/C DOA does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System</a:t>
            </a:r>
            <a:r>
              <a:rPr lang="en-US" sz="1600" dirty="0"/>
              <a:t> ID takes time and money – but not nearly as much as not doing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9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What would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laptop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accelerometers installed in P3, a part from the usual instrumentation…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coffee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I can be the one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Dilemma, won’t hide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Inexperience industrial &lt;-&gt; Passion</a:t>
            </a:r>
          </a:p>
          <a:p>
            <a:pPr marL="0" indent="0">
              <a:buNone/>
            </a:pPr>
            <a:r>
              <a:rPr lang="en-GB" sz="1400" dirty="0"/>
              <a:t>(but yes with System ID)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Kopter</a:t>
            </a:r>
            <a:r>
              <a:rPr lang="en-GB" dirty="0"/>
              <a:t> experience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analysis experience</a:t>
            </a:r>
          </a:p>
          <a:p>
            <a:pPr marL="306900" lvl="4" indent="-342900"/>
            <a:r>
              <a:rPr lang="en-GB" dirty="0"/>
              <a:t>Python </a:t>
            </a:r>
          </a:p>
          <a:p>
            <a:pPr marL="306900" lvl="4" indent="-342900"/>
            <a:r>
              <a:rPr lang="en-GB" dirty="0" err="1"/>
              <a:t>Matlab</a:t>
            </a:r>
            <a:endParaRPr lang="en-GB" dirty="0"/>
          </a:p>
          <a:p>
            <a:pPr marL="306900" lvl="4" indent="-342900"/>
            <a:r>
              <a:rPr lang="en-GB" dirty="0"/>
              <a:t>Data analysis and machine learning techniques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61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Problems in Aircraft Dynamics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6415" y="2041539"/>
            <a:ext cx="6623258" cy="2394485"/>
            <a:chOff x="1232773" y="2271396"/>
            <a:chExt cx="6623258" cy="2394485"/>
          </a:xfrm>
        </p:grpSpPr>
        <p:sp>
          <p:nvSpPr>
            <p:cNvPr id="3" name="TextBox 2"/>
            <p:cNvSpPr txBox="1"/>
            <p:nvPr/>
          </p:nvSpPr>
          <p:spPr>
            <a:xfrm>
              <a:off x="1496102" y="3745246"/>
              <a:ext cx="9217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>
                  <a:latin typeface="Suisse Int'l" panose="020B0504000000000000" pitchFamily="34" charset="77"/>
                </a:rPr>
                <a:t>Input, </a:t>
              </a:r>
              <a:r>
                <a:rPr lang="en-GB" b="0" i="1" dirty="0">
                  <a:latin typeface="Suisse Int'l" panose="020B0504000000000000" pitchFamily="34" charset="77"/>
                </a:rPr>
                <a:t>u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6" t="9965" r="7249" b="6180"/>
            <a:stretch/>
          </p:blipFill>
          <p:spPr>
            <a:xfrm>
              <a:off x="3072383" y="2271396"/>
              <a:ext cx="2618843" cy="174744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800246" y="4219654"/>
              <a:ext cx="11631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GB" dirty="0">
                  <a:latin typeface="Suisse Int'l" panose="020B0504000000000000" pitchFamily="34" charset="77"/>
                </a:rPr>
                <a:t>System</a:t>
              </a:r>
              <a:r>
                <a:rPr lang="en-GB" b="0" i="0" dirty="0">
                  <a:latin typeface="Suisse Int'l" panose="020B0504000000000000" pitchFamily="34" charset="77"/>
                </a:rPr>
                <a:t>,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773" y="2471390"/>
              <a:ext cx="1437473" cy="9135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4792" y="2433862"/>
              <a:ext cx="1531239" cy="95112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68759" y="3750265"/>
              <a:ext cx="1043307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>
                  <a:latin typeface="Suisse Int'l" panose="020B0504000000000000" pitchFamily="34" charset="77"/>
                </a:rPr>
                <a:t>Output, z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32773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34506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85060" y="4698845"/>
            <a:ext cx="3813973" cy="1088405"/>
            <a:chOff x="2177089" y="4675010"/>
            <a:chExt cx="4489645" cy="1088405"/>
          </a:xfrm>
        </p:grpSpPr>
        <p:sp>
          <p:nvSpPr>
            <p:cNvPr id="17" name="TextBox 16"/>
            <p:cNvSpPr txBox="1"/>
            <p:nvPr/>
          </p:nvSpPr>
          <p:spPr>
            <a:xfrm>
              <a:off x="2177089" y="4675010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Simulation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b="0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>
                  <a:latin typeface="Suisse Int'l" panose="020B0504000000000000" pitchFamily="34" charset="77"/>
                </a:rPr>
                <a:t>, find z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77089" y="5047165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Control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>
                  <a:latin typeface="Suisse Int'l" panose="020B0504000000000000" pitchFamily="34" charset="77"/>
                </a:rPr>
                <a:t>, find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7089" y="5419321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u="sng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Identification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b="0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b="0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>
                  <a:latin typeface="Suisse Int'l" panose="020B0504000000000000" pitchFamily="34" charset="77"/>
                </a:rPr>
                <a:t>, find </a:t>
              </a:r>
              <a:r>
                <a:rPr lang="en-GB" b="0" i="1" dirty="0">
                  <a:latin typeface="Suisse Int'l" panose="020B0504000000000000" pitchFamily="34" charset="7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7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Motivations to the use System ID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4444518" cy="457655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Verify and validate theoretical predictions for rotorcraft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Validate </a:t>
            </a:r>
            <a:r>
              <a:rPr lang="en-US" sz="1600" dirty="0"/>
              <a:t>linearization of full helicopter dynamics from </a:t>
            </a:r>
            <a:r>
              <a:rPr lang="en-US" sz="1600" dirty="0" err="1"/>
              <a:t>FlightLab</a:t>
            </a:r>
            <a:r>
              <a:rPr lang="en-US" sz="1600" dirty="0"/>
              <a:t> and help development of FCS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Implement a FCS into </a:t>
            </a:r>
            <a:r>
              <a:rPr lang="en-GB" sz="1600" dirty="0" err="1"/>
              <a:t>FlightLab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Expansion of flight envelope for new aircraft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16F340ED-0F80-4D05-9B83-BF1303F5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30" y="2914623"/>
            <a:ext cx="3367465" cy="22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3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Applied to simulation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04000" y="4973248"/>
            <a:ext cx="6048422" cy="2560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dirty="0">
                <a:latin typeface="Suisse Int'l" panose="020B0504000000000000" pitchFamily="34" charset="77"/>
              </a:rPr>
              <a:t>System ID provides an </a:t>
            </a:r>
            <a:r>
              <a:rPr lang="en-GB" u="sng" dirty="0">
                <a:latin typeface="Suisse Int'l" panose="020B0504000000000000" pitchFamily="34" charset="77"/>
              </a:rPr>
              <a:t>accurate</a:t>
            </a:r>
            <a:r>
              <a:rPr lang="en-GB" dirty="0">
                <a:latin typeface="Suisse Int'l" panose="020B0504000000000000" pitchFamily="34" charset="77"/>
              </a:rPr>
              <a:t>, </a:t>
            </a:r>
            <a:r>
              <a:rPr lang="en-GB" u="sng" dirty="0">
                <a:latin typeface="Suisse Int'l" panose="020B0504000000000000" pitchFamily="34" charset="77"/>
              </a:rPr>
              <a:t>simple</a:t>
            </a:r>
            <a:r>
              <a:rPr lang="en-GB" dirty="0">
                <a:latin typeface="Suisse Int'l" panose="020B0504000000000000" pitchFamily="34" charset="77"/>
              </a:rPr>
              <a:t> and </a:t>
            </a:r>
            <a:r>
              <a:rPr lang="en-GB" u="sng" dirty="0">
                <a:latin typeface="Suisse Int'l" panose="020B0504000000000000" pitchFamily="34" charset="77"/>
              </a:rPr>
              <a:t>reliable</a:t>
            </a:r>
            <a:r>
              <a:rPr lang="en-GB" dirty="0">
                <a:latin typeface="Suisse Int'l" panose="020B0504000000000000" pitchFamily="34" charset="77"/>
              </a:rPr>
              <a:t> model of the H/C dynamics</a:t>
            </a:r>
            <a:br>
              <a:rPr lang="en-GB" dirty="0">
                <a:latin typeface="Suisse Int'l" panose="020B0504000000000000" pitchFamily="34" charset="77"/>
              </a:rPr>
            </a:br>
            <a:r>
              <a:rPr lang="en-GB" dirty="0">
                <a:latin typeface="Suisse Int'l" panose="020B0504000000000000" pitchFamily="34" charset="77"/>
              </a:rPr>
              <a:t>obtained from </a:t>
            </a:r>
            <a:r>
              <a:rPr lang="en-GB" u="sng" dirty="0">
                <a:latin typeface="Suisse Int'l" panose="020B0504000000000000" pitchFamily="34" charset="77"/>
              </a:rPr>
              <a:t>real</a:t>
            </a:r>
            <a:r>
              <a:rPr lang="en-GB" dirty="0">
                <a:latin typeface="Suisse Int'l" panose="020B0504000000000000" pitchFamily="34" charset="77"/>
              </a:rPr>
              <a:t> flight test data of the </a:t>
            </a:r>
            <a:r>
              <a:rPr lang="en-GB" u="sng" dirty="0">
                <a:latin typeface="Suisse Int'l" panose="020B0504000000000000" pitchFamily="34" charset="77"/>
              </a:rPr>
              <a:t>real</a:t>
            </a:r>
            <a:r>
              <a:rPr lang="en-GB" dirty="0">
                <a:latin typeface="Suisse Int'l" panose="020B0504000000000000" pitchFamily="34" charset="77"/>
              </a:rPr>
              <a:t> H/C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77" y="1233605"/>
            <a:ext cx="5531523" cy="2941329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1167204" y="4323209"/>
            <a:ext cx="0" cy="50818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824319" y="1007013"/>
            <a:ext cx="2289352" cy="4183862"/>
          </a:xfrm>
          <a:prstGeom prst="arc">
            <a:avLst>
              <a:gd name="adj1" fmla="val 15622312"/>
              <a:gd name="adj2" fmla="val 592249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955622" y="4116267"/>
            <a:ext cx="4829790" cy="5726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i="1" dirty="0">
                <a:latin typeface="Suisse Int'l" panose="020B0504000000000000" pitchFamily="34" charset="77"/>
              </a:rPr>
              <a:t>Extracted from Nicolas’ MSc Thesis overview in collaboration with </a:t>
            </a:r>
            <a:r>
              <a:rPr lang="en-GB" sz="1400" i="1" dirty="0" err="1">
                <a:latin typeface="Suisse Int'l" panose="020B0504000000000000" pitchFamily="34" charset="77"/>
              </a:rPr>
              <a:t>Kopter</a:t>
            </a:r>
            <a:r>
              <a:rPr lang="en-GB" sz="1400" i="1" dirty="0">
                <a:latin typeface="Suisse Int'l" panose="020B0504000000000000" pitchFamily="34" charset="77"/>
              </a:rPr>
              <a:t> Avionics Dep.</a:t>
            </a:r>
            <a:endParaRPr lang="en-GB" sz="1400" b="0" i="1" dirty="0">
              <a:latin typeface="Suisse Int'l" panose="020B0504000000000000" pitchFamily="34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4797" y="4912801"/>
            <a:ext cx="1936376" cy="13802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latin typeface="Suisse Int'l" panose="020B0504000000000000" pitchFamily="34" charset="77"/>
              </a:rPr>
              <a:t>LUTs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52422" y="4970930"/>
            <a:ext cx="332471" cy="945776"/>
            <a:chOff x="6552422" y="4970930"/>
            <a:chExt cx="332471" cy="945776"/>
          </a:xfrm>
        </p:grpSpPr>
        <p:sp>
          <p:nvSpPr>
            <p:cNvPr id="38" name="Right Brace 37"/>
            <p:cNvSpPr/>
            <p:nvPr/>
          </p:nvSpPr>
          <p:spPr>
            <a:xfrm>
              <a:off x="6552422" y="4973248"/>
              <a:ext cx="161364" cy="943458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ight Brace 40"/>
            <p:cNvSpPr/>
            <p:nvPr/>
          </p:nvSpPr>
          <p:spPr>
            <a:xfrm rot="10800000">
              <a:off x="6713786" y="4970930"/>
              <a:ext cx="171107" cy="945776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2971" y="1444005"/>
            <a:ext cx="1267036" cy="7351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Forces and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𝐺𝑟𝑎𝑣𝑖𝑡𝑦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36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𝐼𝑤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25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1880007" y="1385484"/>
            <a:ext cx="519379" cy="4261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</p:cNvCxnSpPr>
          <p:nvPr/>
        </p:nvCxnSpPr>
        <p:spPr>
          <a:xfrm>
            <a:off x="1880007" y="1811594"/>
            <a:ext cx="519379" cy="3675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25773" y="1175705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125351" y="1961100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blipFill>
                <a:blip r:embed="rId4"/>
                <a:stretch>
                  <a:fillRect l="-14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blipFill>
                <a:blip r:embed="rId5"/>
                <a:stretch>
                  <a:fillRect l="-14141" r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1380844" y="2806461"/>
            <a:ext cx="106935" cy="812031"/>
          </a:xfrm>
          <a:prstGeom prst="rightBrace">
            <a:avLst>
              <a:gd name="adj1" fmla="val 5833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607294" y="2926967"/>
            <a:ext cx="6981500" cy="293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Develop a model form from w</a:t>
            </a:r>
            <a:r>
              <a:rPr lang="en-GB" dirty="0">
                <a:latin typeface="Suisse Int'l" panose="020B0504000000000000" pitchFamily="34" charset="77"/>
              </a:rPr>
              <a:t>hich parameters can be estimated using </a:t>
            </a:r>
            <a:r>
              <a:rPr lang="en-GB" u="sng" dirty="0">
                <a:latin typeface="Suisse Int'l" panose="020B0504000000000000" pitchFamily="34" charset="77"/>
              </a:rPr>
              <a:t>flight test data</a:t>
            </a:r>
            <a:endParaRPr lang="en-GB" b="0" i="0" u="sng" dirty="0">
              <a:latin typeface="Suisse Int'l" panose="020B0504000000000000" pitchFamily="34" charset="77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9526" y="3353246"/>
            <a:ext cx="0" cy="8997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/>
                <a:r>
                  <a:rPr lang="en-GB" b="0" i="0" dirty="0">
                    <a:latin typeface="Suisse Int'l" panose="020B0504000000000000" pitchFamily="34" charset="77"/>
                  </a:rPr>
                  <a:t>for example,</a:t>
                </a:r>
              </a:p>
              <a:p>
                <a:pPr algn="l"/>
                <a:r>
                  <a:rPr lang="en-GB" b="0" i="0" dirty="0">
                    <a:latin typeface="Suisse Int'l" panose="020B0504000000000000" pitchFamily="34" charset="77"/>
                  </a:rPr>
                  <a:t>for the pitching moment </a:t>
                </a:r>
                <a:r>
                  <a:rPr lang="en-GB" b="0" i="0" dirty="0" err="1">
                    <a:latin typeface="Suisse Int'l" panose="020B0504000000000000" pitchFamily="34" charset="77"/>
                  </a:rPr>
                  <a:t>coef</a:t>
                </a:r>
                <a:r>
                  <a:rPr lang="en-GB" dirty="0">
                    <a:latin typeface="Suisse Int'l" panose="020B0504000000000000" pitchFamily="34" charset="7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blipFill>
                <a:blip r:embed="rId6"/>
                <a:stretch>
                  <a:fillRect l="-4211" t="-23214" b="-10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sz="2800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 r="-56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2650248" y="5378101"/>
            <a:ext cx="132411" cy="467616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/>
          <p:cNvSpPr/>
          <p:nvPr/>
        </p:nvSpPr>
        <p:spPr>
          <a:xfrm rot="5400000">
            <a:off x="3699614" y="5274504"/>
            <a:ext cx="132413" cy="644010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/>
          <p:cNvSpPr/>
          <p:nvPr/>
        </p:nvSpPr>
        <p:spPr>
          <a:xfrm rot="5400000">
            <a:off x="4924234" y="5309418"/>
            <a:ext cx="137541" cy="599853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/>
          <p:cNvSpPr/>
          <p:nvPr/>
        </p:nvSpPr>
        <p:spPr>
          <a:xfrm rot="5400000">
            <a:off x="6169161" y="5292690"/>
            <a:ext cx="132410" cy="594354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277389" y="5717597"/>
            <a:ext cx="1620873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s</a:t>
            </a:r>
            <a:r>
              <a:rPr lang="en-GB" sz="1400" b="0" i="0" dirty="0">
                <a:latin typeface="Suisse Int'l" panose="020B0504000000000000" pitchFamily="34" charset="77"/>
              </a:rPr>
              <a:t>tatic stability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2695" y="5739598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dynamic stability</a:t>
            </a:r>
            <a:br>
              <a:rPr lang="en-GB" sz="1400" b="0" i="0" dirty="0">
                <a:latin typeface="Suisse Int'l" panose="020B0504000000000000" pitchFamily="34" charset="77"/>
              </a:rPr>
            </a:br>
            <a:r>
              <a:rPr lang="en-GB" sz="1400" b="0" i="0" dirty="0">
                <a:latin typeface="Suisse Int'l" panose="020B0504000000000000" pitchFamily="34" charset="77"/>
              </a:rPr>
              <a:t>(damping)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6048" y="5699307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pitch control authority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97419" y="5785030"/>
            <a:ext cx="1111706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pitching moment bias</a:t>
            </a:r>
            <a:endParaRPr lang="en-GB" sz="1400" b="0" i="0" dirty="0">
              <a:latin typeface="Suisse Int'l" panose="020B0504000000000000" pitchFamily="34" charset="77"/>
            </a:endParaRPr>
          </a:p>
        </p:txBody>
      </p:sp>
      <p:sp>
        <p:nvSpPr>
          <p:cNvPr id="41" name="Right Brace 40"/>
          <p:cNvSpPr/>
          <p:nvPr/>
        </p:nvSpPr>
        <p:spPr>
          <a:xfrm rot="5400000" flipH="1">
            <a:off x="4118309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856914" y="4449464"/>
            <a:ext cx="890652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H/C angle of attack</a:t>
            </a:r>
            <a:endParaRPr lang="en-GB" sz="1400" b="0" i="0" dirty="0">
              <a:latin typeface="Suisse Int'l" panose="020B0504000000000000" pitchFamily="34" charset="7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98044" y="4266490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longitudinal angular velocity</a:t>
            </a:r>
          </a:p>
        </p:txBody>
      </p:sp>
      <p:sp>
        <p:nvSpPr>
          <p:cNvPr id="44" name="Right Brace 43"/>
          <p:cNvSpPr/>
          <p:nvPr/>
        </p:nvSpPr>
        <p:spPr>
          <a:xfrm rot="5400000" flipH="1">
            <a:off x="5311236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478348" y="4240002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pitch control </a:t>
            </a:r>
            <a:r>
              <a:rPr lang="en-GB" sz="1400" b="0" i="0" dirty="0">
                <a:latin typeface="Suisse Int'l" panose="020B0504000000000000" pitchFamily="34" charset="77"/>
              </a:rPr>
              <a:t>input</a:t>
            </a:r>
          </a:p>
        </p:txBody>
      </p:sp>
      <p:sp>
        <p:nvSpPr>
          <p:cNvPr id="46" name="Right Brace 45"/>
          <p:cNvSpPr/>
          <p:nvPr/>
        </p:nvSpPr>
        <p:spPr>
          <a:xfrm rot="5400000" flipH="1">
            <a:off x="6637560" y="4821428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4BE5AE-A64E-426E-9C3B-14ED4A4B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23" y="877054"/>
            <a:ext cx="6800777" cy="50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9" y="1049113"/>
            <a:ext cx="5188525" cy="2762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Already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development time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Proven industry suitable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ways:</a:t>
            </a:r>
          </a:p>
          <a:p>
            <a:pPr marL="451512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451512" lvl="2" indent="-342900">
              <a:buFont typeface="Arial" panose="020B0604020202020204" pitchFamily="34" charset="0"/>
              <a:buChar char="•"/>
            </a:pPr>
            <a:r>
              <a:rPr lang="en-GB" dirty="0"/>
              <a:t>Python implementation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98" y="877054"/>
            <a:ext cx="2681452" cy="3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"/>
          <a:stretch/>
        </p:blipFill>
        <p:spPr>
          <a:xfrm>
            <a:off x="72403" y="1719588"/>
            <a:ext cx="4404498" cy="3541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5"/>
          <a:stretch/>
        </p:blipFill>
        <p:spPr>
          <a:xfrm>
            <a:off x="4591238" y="1719588"/>
            <a:ext cx="4499732" cy="35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58105"/>
            <a:ext cx="8125589" cy="43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07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0</TotalTime>
  <Words>481</Words>
  <Application>Microsoft Office PowerPoint</Application>
  <PresentationFormat>Bildschirmpräsentation (4:3)</PresentationFormat>
  <Paragraphs>117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Cambria Math</vt:lpstr>
      <vt:lpstr>Suisse Int'l</vt:lpstr>
      <vt:lpstr>Presentation11</vt:lpstr>
      <vt:lpstr>System Identification to support Flight Test activities</vt:lpstr>
      <vt:lpstr>Problems in Aircraft Dynamics</vt:lpstr>
      <vt:lpstr>Motivations to the use System ID techniques</vt:lpstr>
      <vt:lpstr>Applied to simulation</vt:lpstr>
      <vt:lpstr>How does it work?</vt:lpstr>
      <vt:lpstr>How does it work?</vt:lpstr>
      <vt:lpstr>Tools</vt:lpstr>
      <vt:lpstr>PowerPoint-Präsentation</vt:lpstr>
      <vt:lpstr>PowerPoint-Präsentation</vt:lpstr>
      <vt:lpstr>Why to introducing System ID into P3 test campaign? </vt:lpstr>
      <vt:lpstr>What would I need?</vt:lpstr>
      <vt:lpstr>Why I can be the one doing this?</vt:lpstr>
      <vt:lpstr>PowerPoint-Präsentation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23</cp:revision>
  <dcterms:created xsi:type="dcterms:W3CDTF">2018-02-21T14:41:24Z</dcterms:created>
  <dcterms:modified xsi:type="dcterms:W3CDTF">2018-02-22T22:51:37Z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