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7" r:id="rId2"/>
    <p:sldId id="269" r:id="rId3"/>
    <p:sldId id="277" r:id="rId4"/>
    <p:sldId id="258" r:id="rId5"/>
    <p:sldId id="281" r:id="rId6"/>
    <p:sldId id="273" r:id="rId7"/>
    <p:sldId id="275" r:id="rId8"/>
    <p:sldId id="279" r:id="rId9"/>
    <p:sldId id="280" r:id="rId10"/>
    <p:sldId id="268" r:id="rId11"/>
    <p:sldId id="272" r:id="rId12"/>
    <p:sldId id="282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1263" autoAdjust="0"/>
  </p:normalViewPr>
  <p:slideViewPr>
    <p:cSldViewPr snapToGrid="0" snapToObjects="1">
      <p:cViewPr>
        <p:scale>
          <a:sx n="75" d="100"/>
          <a:sy n="75" d="100"/>
        </p:scale>
        <p:origin x="54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0BAF6-778C-FF4A-A6CC-174E9D20C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9243A-886D-1145-AF84-828FD3D53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59-4251-4596-AFC5-5C70DF7958FF}" type="datetime5">
              <a:rPr lang="en-US" smtClean="0"/>
              <a:t>23-Feb-18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A24B-445F-304A-8B0B-0AA7A3D58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E7568-B242-504C-905C-4990C46C8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0F99-304F-6E49-843F-5351A15493D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08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C97E-E9F6-4398-9383-E12362E4CB76}" type="datetime5">
              <a:rPr lang="en-US" smtClean="0"/>
              <a:t>23-Feb-18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CBD1-C1B4-0949-A20B-F84C20C9707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8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/>
              <a:t>Accurate</a:t>
            </a:r>
            <a:r>
              <a:rPr lang="en-GB" sz="1400" baseline="0" dirty="0"/>
              <a:t> -&gt; Because it’s based on real flight data</a:t>
            </a:r>
          </a:p>
          <a:p>
            <a:r>
              <a:rPr lang="en-GB" sz="1400" baseline="0" dirty="0"/>
              <a:t>Simple -&gt; Does not require high computational power</a:t>
            </a:r>
          </a:p>
          <a:p>
            <a:r>
              <a:rPr lang="en-GB" sz="1400" baseline="0" dirty="0"/>
              <a:t>Reliable -&gt; Computed with 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CBD1-C1B4-0949-A20B-F84C20C9707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0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00" y="3821860"/>
            <a:ext cx="3014784" cy="1655762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40FB-87B6-BF44-8666-86077F98C2A6}"/>
              </a:ext>
            </a:extLst>
          </p:cNvPr>
          <p:cNvSpPr txBox="1"/>
          <p:nvPr userDrawn="1"/>
        </p:nvSpPr>
        <p:spPr>
          <a:xfrm>
            <a:off x="2228045" y="39216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b="0" i="0" dirty="0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4A973-759A-3643-9A17-349CD8D16656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F93F-0AEE-9848-BDE8-B27A46919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08" y="4258422"/>
            <a:ext cx="4140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4F64-EB90-5946-A255-F2B5870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000" y="6300000"/>
            <a:ext cx="540000" cy="180000"/>
          </a:xfrm>
        </p:spPr>
        <p:txBody>
          <a:bodyPr anchor="t"/>
          <a:lstStyle>
            <a:lvl1pPr algn="r">
              <a:lnSpc>
                <a:spcPts val="1200"/>
              </a:lnSpc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389395-CA60-FF4E-AB8E-2484AE5574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41BA1-481E-E74F-AB66-DAC121561FCE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42B5C18-5904-4A9B-8587-E34CBF2F2A82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56000" y="1636086"/>
            <a:ext cx="6084000" cy="4416984"/>
          </a:xfrm>
        </p:spPr>
        <p:txBody>
          <a:bodyPr anchor="t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BB819-0C71-4B49-97B7-76F83B129E95}"/>
              </a:ext>
            </a:extLst>
          </p:cNvPr>
          <p:cNvCxnSpPr/>
          <p:nvPr userDrawn="1"/>
        </p:nvCxnSpPr>
        <p:spPr>
          <a:xfrm>
            <a:off x="2556001" y="2041301"/>
            <a:ext cx="6083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BD12B7-E2CE-644F-9776-65EDCB6B4FC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00" y="1725769"/>
            <a:ext cx="5959350" cy="3882980"/>
          </a:xfrm>
        </p:spPr>
        <p:txBody>
          <a:bodyPr/>
          <a:lstStyle>
            <a:lvl1pPr marL="215388" indent="-215388">
              <a:lnSpc>
                <a:spcPts val="2400"/>
              </a:lnSpc>
              <a:spcBef>
                <a:spcPts val="0"/>
              </a:spcBef>
              <a:buFont typeface="+mj-lt"/>
              <a:buAutoNum type="arabicPeriod"/>
              <a:tabLst/>
              <a:defRPr sz="2000" b="0" i="0">
                <a:latin typeface="Arial"/>
                <a:cs typeface="Arial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500" b="0" i="0">
                <a:latin typeface="Arial"/>
                <a:cs typeface="Arial"/>
              </a:defRPr>
            </a:lvl2pPr>
            <a:lvl3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tabLst/>
              <a:defRPr sz="1500" b="0" i="0">
                <a:latin typeface="Arial"/>
                <a:cs typeface="Arial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4pPr>
            <a:lvl5pPr marL="179388" indent="-173038">
              <a:lnSpc>
                <a:spcPts val="1800"/>
              </a:lnSpc>
              <a:spcBef>
                <a:spcPts val="0"/>
              </a:spcBef>
              <a:tabLst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D6096E-B422-4A7C-A86B-590D49FB2AD6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3E6F48-64C1-A44B-A434-E2B9F46A79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8117704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2274AB0-32C3-44FE-A7F0-1060C71818A4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B913BD-E3C0-0642-830B-A12C35E350F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267008" y="1684864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F33B51-C717-EC4E-B427-AA402226D1D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65704" y="1689035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0B27B4-3D06-7B4D-98F8-B3585C5AFF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312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9DEE832-69D0-DE45-9838-648542053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08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D5FC71F-9132-F645-8AC5-C27260D697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704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3E0F3B6-F55A-244C-8A9A-D2335C911F4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67E90EC-8093-4232-91EF-66C32FE2F73F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90732" cy="4416984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CDBDA6-EEB0-B54C-AE3E-206E6E0AD0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936625"/>
            <a:ext cx="5435600" cy="5167313"/>
          </a:xfrm>
        </p:spPr>
        <p:txBody>
          <a:bodyPr lIns="720000" rIns="720000"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9734C-6AFD-474B-ABB8-DAD36D1AD4F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544B0931-611C-4977-86BC-2A0E4AA50AB9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654C1-585C-8D47-89CE-D8FA123A0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313" y="940158"/>
            <a:ext cx="8218487" cy="5157988"/>
          </a:xfrm>
        </p:spPr>
        <p:txBody>
          <a:bodyPr lIns="1080000" rIns="108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AADF75-6F8B-D446-B307-77C8046ABA1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2000" y="1906073"/>
            <a:ext cx="7236000" cy="1465756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545C1-81A5-B642-B12A-35A87634E9E2}"/>
              </a:ext>
            </a:extLst>
          </p:cNvPr>
          <p:cNvSpPr txBox="1"/>
          <p:nvPr userDrawn="1"/>
        </p:nvSpPr>
        <p:spPr>
          <a:xfrm>
            <a:off x="1004195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Kopter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Group AG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Binzstrasse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31 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8620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Wetzikon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57BAA-AA0E-7944-A47F-0780BF90DA5E}"/>
              </a:ext>
            </a:extLst>
          </p:cNvPr>
          <p:cNvSpPr txBox="1"/>
          <p:nvPr userDrawn="1"/>
        </p:nvSpPr>
        <p:spPr>
          <a:xfrm>
            <a:off x="2322133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Registered Office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Flugplatzareal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10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8753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Mollis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4346-D7D3-CD4E-A8C5-CAE4E7A3BFA7}"/>
              </a:ext>
            </a:extLst>
          </p:cNvPr>
          <p:cNvSpPr txBox="1"/>
          <p:nvPr userDrawn="1"/>
        </p:nvSpPr>
        <p:spPr>
          <a:xfrm>
            <a:off x="3794616" y="5537914"/>
            <a:ext cx="2232695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E	</a:t>
            </a: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contact@koptergroup.com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T	+41 44 552 33 33</a:t>
            </a: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99" y="365126"/>
            <a:ext cx="81360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825625"/>
            <a:ext cx="8136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0" y="6516930"/>
            <a:ext cx="9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78D063DA-292E-4DEE-BD1E-D9683BAE2124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00" y="432000"/>
            <a:ext cx="4016913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000" y="6505031"/>
            <a:ext cx="54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76" r:id="rId3"/>
    <p:sldLayoutId id="2147483662" r:id="rId4"/>
    <p:sldLayoutId id="2147483673" r:id="rId5"/>
    <p:sldLayoutId id="2147483672" r:id="rId6"/>
    <p:sldLayoutId id="2147483674" r:id="rId7"/>
    <p:sldLayoutId id="214748367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AE97-E4FA-4F48-9161-B28B4A056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Identification to support Flight Test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2E61-0784-D14A-AC79-3CC8490E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22.01.2018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000" y="4511040"/>
            <a:ext cx="3150420" cy="12268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Alejandro Valverde</a:t>
            </a:r>
          </a:p>
          <a:p>
            <a:pPr algn="l"/>
            <a:endParaRPr lang="en-GB" dirty="0">
              <a:latin typeface="Suisse Int'l" panose="020B05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01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to introducing System ID into P3 test campaign?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4"/>
            <a:ext cx="7810500" cy="47031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To boost flight test productivity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Structure issues problems seem to be solved with P3, time to assess the handling qualities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Surely it will be need for PS4 and further developments after 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Every big H/C DOA does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System</a:t>
            </a:r>
            <a:r>
              <a:rPr lang="en-US" sz="1600" dirty="0"/>
              <a:t> ID takes time and money – but not nearly as much as not doing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9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What would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laptop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accelerometers installed in P3, a part from the usual instrumentation…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coffee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6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I can be the one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Dilemma, won’t hide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Inexperience industrial &lt;-&gt; Passion</a:t>
            </a:r>
          </a:p>
          <a:p>
            <a:pPr marL="0" indent="0">
              <a:buNone/>
            </a:pPr>
            <a:r>
              <a:rPr lang="en-GB" sz="1400" dirty="0"/>
              <a:t>(but yes with System ID)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Kopter</a:t>
            </a:r>
            <a:r>
              <a:rPr lang="en-GB" dirty="0"/>
              <a:t> experience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analysis experience</a:t>
            </a:r>
          </a:p>
          <a:p>
            <a:pPr marL="306900" lvl="4" indent="-342900"/>
            <a:r>
              <a:rPr lang="en-GB" dirty="0"/>
              <a:t>Python </a:t>
            </a:r>
          </a:p>
          <a:p>
            <a:pPr marL="306900" lvl="4" indent="-342900"/>
            <a:r>
              <a:rPr lang="en-GB" dirty="0" err="1"/>
              <a:t>Matlab</a:t>
            </a:r>
            <a:endParaRPr lang="en-GB" dirty="0"/>
          </a:p>
          <a:p>
            <a:pPr marL="306900" lvl="4" indent="-342900"/>
            <a:r>
              <a:rPr lang="en-GB" dirty="0"/>
              <a:t>Data analysis and machine learning techniques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61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C6C086-8D85-4748-9B12-4BCCD984C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7" y="2172609"/>
            <a:ext cx="7983345" cy="2352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B906-A295-8144-AC58-AF922483634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015-648A-4AB4-817C-0E3FA170BB6F}" type="datetime5">
              <a:rPr lang="en-US" smtClean="0"/>
              <a:t>23-Feb-18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4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BAE-ADF9-314D-AAD8-F52439D1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90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Problems in Aircraft Dynamics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76415" y="2041539"/>
            <a:ext cx="6623258" cy="2394485"/>
            <a:chOff x="1232773" y="2271396"/>
            <a:chExt cx="6623258" cy="2394485"/>
          </a:xfrm>
        </p:grpSpPr>
        <p:sp>
          <p:nvSpPr>
            <p:cNvPr id="3" name="TextBox 2"/>
            <p:cNvSpPr txBox="1"/>
            <p:nvPr/>
          </p:nvSpPr>
          <p:spPr>
            <a:xfrm>
              <a:off x="1496102" y="3745246"/>
              <a:ext cx="921715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GB" b="0" i="0" dirty="0">
                  <a:latin typeface="Suisse Int'l" panose="020B0504000000000000" pitchFamily="34" charset="77"/>
                </a:rPr>
                <a:t>Input, </a:t>
              </a:r>
              <a:r>
                <a:rPr lang="en-GB" b="0" i="1" dirty="0">
                  <a:latin typeface="Suisse Int'l" panose="020B0504000000000000" pitchFamily="34" charset="77"/>
                </a:rPr>
                <a:t>u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6" t="9965" r="7249" b="6180"/>
            <a:stretch/>
          </p:blipFill>
          <p:spPr>
            <a:xfrm>
              <a:off x="3072383" y="2271396"/>
              <a:ext cx="2618843" cy="174744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800246" y="4219654"/>
              <a:ext cx="1163115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GB" dirty="0">
                  <a:latin typeface="Suisse Int'l" panose="020B0504000000000000" pitchFamily="34" charset="77"/>
                </a:rPr>
                <a:t>System</a:t>
              </a:r>
              <a:r>
                <a:rPr lang="en-GB" b="0" i="0" dirty="0">
                  <a:latin typeface="Suisse Int'l" panose="020B0504000000000000" pitchFamily="34" charset="77"/>
                </a:rPr>
                <a:t>, </a:t>
              </a:r>
              <a:r>
                <a:rPr lang="en-GB" i="1" dirty="0">
                  <a:latin typeface="Suisse Int'l" panose="020B0504000000000000" pitchFamily="34" charset="77"/>
                </a:rPr>
                <a:t>S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773" y="2471390"/>
              <a:ext cx="1437473" cy="9135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4792" y="2433862"/>
              <a:ext cx="1531239" cy="95112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568759" y="3750265"/>
              <a:ext cx="1043307" cy="446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GB" b="0" i="0" dirty="0">
                  <a:latin typeface="Suisse Int'l" panose="020B0504000000000000" pitchFamily="34" charset="77"/>
                </a:rPr>
                <a:t>Output, z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32773" y="3584448"/>
              <a:ext cx="1495797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34506" y="3584448"/>
              <a:ext cx="1495797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385060" y="4698845"/>
            <a:ext cx="3813973" cy="1088405"/>
            <a:chOff x="2177089" y="4675010"/>
            <a:chExt cx="4489645" cy="1088405"/>
          </a:xfrm>
        </p:grpSpPr>
        <p:sp>
          <p:nvSpPr>
            <p:cNvPr id="17" name="TextBox 16"/>
            <p:cNvSpPr txBox="1"/>
            <p:nvPr/>
          </p:nvSpPr>
          <p:spPr>
            <a:xfrm>
              <a:off x="2177089" y="4675010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Simulation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i="1" dirty="0">
                  <a:latin typeface="Suisse Int'l" panose="020B0504000000000000" pitchFamily="34" charset="77"/>
                </a:rPr>
                <a:t>u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b="0" i="1" dirty="0">
                  <a:latin typeface="Suisse Int'l" panose="020B0504000000000000" pitchFamily="34" charset="77"/>
                </a:rPr>
                <a:t>S</a:t>
              </a:r>
              <a:r>
                <a:rPr lang="en-GB" b="0" i="0" dirty="0">
                  <a:latin typeface="Suisse Int'l" panose="020B0504000000000000" pitchFamily="34" charset="77"/>
                </a:rPr>
                <a:t>, find z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77089" y="5047165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Control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i="1" dirty="0">
                  <a:latin typeface="Suisse Int'l" panose="020B0504000000000000" pitchFamily="34" charset="77"/>
                </a:rPr>
                <a:t>z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i="1" dirty="0">
                  <a:latin typeface="Suisse Int'l" panose="020B0504000000000000" pitchFamily="34" charset="77"/>
                </a:rPr>
                <a:t>S</a:t>
              </a:r>
              <a:r>
                <a:rPr lang="en-GB" b="0" i="0" dirty="0">
                  <a:latin typeface="Suisse Int'l" panose="020B0504000000000000" pitchFamily="34" charset="77"/>
                </a:rPr>
                <a:t>, find </a:t>
              </a:r>
              <a:r>
                <a:rPr lang="en-GB" i="1" dirty="0">
                  <a:latin typeface="Suisse Int'l" panose="020B0504000000000000" pitchFamily="34" charset="77"/>
                </a:rPr>
                <a:t>u</a:t>
              </a:r>
              <a:endParaRPr lang="en-GB" b="0" i="1" dirty="0">
                <a:latin typeface="Suisse Int'l" panose="020B0504000000000000" pitchFamily="34" charset="7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7089" y="5419321"/>
              <a:ext cx="4489645" cy="344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GB" b="0" i="0" u="sng" dirty="0">
                  <a:solidFill>
                    <a:schemeClr val="accent2">
                      <a:lumMod val="75000"/>
                    </a:schemeClr>
                  </a:solidFill>
                  <a:latin typeface="Suisse Int'l" panose="020B0504000000000000" pitchFamily="34" charset="77"/>
                </a:rPr>
                <a:t>Identification</a:t>
              </a:r>
              <a:r>
                <a:rPr lang="en-GB" b="0" i="0" dirty="0">
                  <a:latin typeface="Suisse Int'l" panose="020B0504000000000000" pitchFamily="34" charset="77"/>
                </a:rPr>
                <a:t>: Given </a:t>
              </a:r>
              <a:r>
                <a:rPr lang="en-GB" b="0" i="1" dirty="0">
                  <a:latin typeface="Suisse Int'l" panose="020B0504000000000000" pitchFamily="34" charset="77"/>
                </a:rPr>
                <a:t>z</a:t>
              </a:r>
              <a:r>
                <a:rPr lang="en-GB" b="0" i="0" dirty="0">
                  <a:latin typeface="Suisse Int'l" panose="020B0504000000000000" pitchFamily="34" charset="77"/>
                </a:rPr>
                <a:t> and </a:t>
              </a:r>
              <a:r>
                <a:rPr lang="en-GB" b="0" i="1" dirty="0">
                  <a:latin typeface="Suisse Int'l" panose="020B0504000000000000" pitchFamily="34" charset="77"/>
                </a:rPr>
                <a:t>u</a:t>
              </a:r>
              <a:r>
                <a:rPr lang="en-GB" b="0" i="0" dirty="0">
                  <a:latin typeface="Suisse Int'l" panose="020B0504000000000000" pitchFamily="34" charset="77"/>
                </a:rPr>
                <a:t>, find </a:t>
              </a:r>
              <a:r>
                <a:rPr lang="en-GB" b="0" i="1" dirty="0">
                  <a:latin typeface="Suisse Int'l" panose="020B0504000000000000" pitchFamily="34" charset="77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79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Motivations to the use System ID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4444518" cy="4576557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Verify and validate theoretical predictions for rotorcraft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Validate </a:t>
            </a:r>
            <a:r>
              <a:rPr lang="en-US" sz="1600" dirty="0"/>
              <a:t>linearization of full helicopter dynamics from </a:t>
            </a:r>
            <a:r>
              <a:rPr lang="en-US" sz="1600" dirty="0" err="1"/>
              <a:t>FlightLab</a:t>
            </a:r>
            <a:r>
              <a:rPr lang="en-US" sz="1600" dirty="0"/>
              <a:t> and help development of FCS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Implement a FCS into </a:t>
            </a:r>
            <a:r>
              <a:rPr lang="en-GB" sz="1600" dirty="0" err="1"/>
              <a:t>FlightLab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Expansion of flight envelope for new aircraft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16F340ED-0F80-4D05-9B83-BF1303F5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30" y="2914623"/>
            <a:ext cx="3367465" cy="22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3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47B3B00-EC7E-41EE-96A7-89CEF03D36D5}"/>
              </a:ext>
            </a:extLst>
          </p:cNvPr>
          <p:cNvSpPr/>
          <p:nvPr/>
        </p:nvSpPr>
        <p:spPr>
          <a:xfrm>
            <a:off x="65860" y="1527700"/>
            <a:ext cx="3546617" cy="3663175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1924519-F1E6-4E70-9602-AB6E8ED1FD52}"/>
              </a:ext>
            </a:extLst>
          </p:cNvPr>
          <p:cNvSpPr/>
          <p:nvPr/>
        </p:nvSpPr>
        <p:spPr>
          <a:xfrm>
            <a:off x="719575" y="2033825"/>
            <a:ext cx="2279984" cy="12652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endParaRPr lang="en-GB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Applied to simulation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50087" y="5333514"/>
            <a:ext cx="6048422" cy="2560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dirty="0">
                <a:latin typeface="Suisse Int'l" panose="020B0504000000000000" pitchFamily="34" charset="77"/>
              </a:rPr>
              <a:t>System ID provides an </a:t>
            </a:r>
            <a:r>
              <a:rPr lang="en-GB" u="sng" dirty="0">
                <a:latin typeface="Suisse Int'l" panose="020B0504000000000000" pitchFamily="34" charset="77"/>
              </a:rPr>
              <a:t>accurate</a:t>
            </a:r>
            <a:r>
              <a:rPr lang="en-GB" dirty="0">
                <a:latin typeface="Suisse Int'l" panose="020B0504000000000000" pitchFamily="34" charset="77"/>
              </a:rPr>
              <a:t>, </a:t>
            </a:r>
            <a:r>
              <a:rPr lang="en-GB" u="sng" dirty="0">
                <a:latin typeface="Suisse Int'l" panose="020B0504000000000000" pitchFamily="34" charset="77"/>
              </a:rPr>
              <a:t>simple</a:t>
            </a:r>
            <a:r>
              <a:rPr lang="en-GB" dirty="0">
                <a:latin typeface="Suisse Int'l" panose="020B0504000000000000" pitchFamily="34" charset="77"/>
              </a:rPr>
              <a:t> and </a:t>
            </a:r>
            <a:r>
              <a:rPr lang="en-GB" u="sng" dirty="0">
                <a:latin typeface="Suisse Int'l" panose="020B0504000000000000" pitchFamily="34" charset="77"/>
              </a:rPr>
              <a:t>reliable</a:t>
            </a:r>
            <a:r>
              <a:rPr lang="en-GB" dirty="0">
                <a:latin typeface="Suisse Int'l" panose="020B0504000000000000" pitchFamily="34" charset="77"/>
              </a:rPr>
              <a:t> model of the H/C dynamics</a:t>
            </a:r>
            <a:br>
              <a:rPr lang="en-GB" dirty="0">
                <a:latin typeface="Suisse Int'l" panose="020B0504000000000000" pitchFamily="34" charset="77"/>
              </a:rPr>
            </a:br>
            <a:r>
              <a:rPr lang="en-GB" dirty="0">
                <a:latin typeface="Suisse Int'l" panose="020B0504000000000000" pitchFamily="34" charset="77"/>
              </a:rPr>
              <a:t>obtained from </a:t>
            </a:r>
            <a:r>
              <a:rPr lang="en-GB" u="sng" dirty="0">
                <a:latin typeface="Suisse Int'l" panose="020B0504000000000000" pitchFamily="34" charset="77"/>
              </a:rPr>
              <a:t>real</a:t>
            </a:r>
            <a:r>
              <a:rPr lang="en-GB" dirty="0">
                <a:latin typeface="Suisse Int'l" panose="020B0504000000000000" pitchFamily="34" charset="77"/>
              </a:rPr>
              <a:t> flight test data of the </a:t>
            </a:r>
            <a:r>
              <a:rPr lang="en-GB" u="sng" dirty="0">
                <a:latin typeface="Suisse Int'l" panose="020B0504000000000000" pitchFamily="34" charset="77"/>
              </a:rPr>
              <a:t>real</a:t>
            </a:r>
            <a:r>
              <a:rPr lang="en-GB" dirty="0">
                <a:latin typeface="Suisse Int'l" panose="020B0504000000000000" pitchFamily="34" charset="77"/>
              </a:rPr>
              <a:t> H/C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4882" r="4277"/>
          <a:stretch/>
        </p:blipFill>
        <p:spPr>
          <a:xfrm>
            <a:off x="3690174" y="1255014"/>
            <a:ext cx="5366108" cy="3141027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946088" y="2721149"/>
            <a:ext cx="339468" cy="687234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1824319" y="1007013"/>
            <a:ext cx="2106080" cy="4183862"/>
          </a:xfrm>
          <a:prstGeom prst="arc">
            <a:avLst>
              <a:gd name="adj1" fmla="val 15365335"/>
              <a:gd name="adj2" fmla="val 1159385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828513" y="876931"/>
            <a:ext cx="4829790" cy="5726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i="1" dirty="0">
                <a:latin typeface="Suisse Int'l" panose="020B0504000000000000" pitchFamily="34" charset="77"/>
              </a:rPr>
              <a:t>Extracted from Nicolas’ MSc Thesis overview in collaboration with </a:t>
            </a:r>
            <a:r>
              <a:rPr lang="en-GB" sz="1400" i="1" dirty="0" err="1">
                <a:latin typeface="Suisse Int'l" panose="020B0504000000000000" pitchFamily="34" charset="77"/>
              </a:rPr>
              <a:t>Kopter</a:t>
            </a:r>
            <a:r>
              <a:rPr lang="en-GB" sz="1400" i="1" dirty="0">
                <a:latin typeface="Suisse Int'l" panose="020B0504000000000000" pitchFamily="34" charset="77"/>
              </a:rPr>
              <a:t> Avionics Dep.</a:t>
            </a:r>
            <a:endParaRPr lang="en-GB" sz="1400" b="0" i="1" dirty="0">
              <a:latin typeface="Suisse Int'l" panose="020B0504000000000000" pitchFamily="34" charset="7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00884" y="5273067"/>
            <a:ext cx="1936376" cy="13802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latin typeface="Suisse Int'l" panose="020B0504000000000000" pitchFamily="34" charset="77"/>
              </a:rPr>
              <a:t>LUTs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598509" y="5331196"/>
            <a:ext cx="332471" cy="945776"/>
            <a:chOff x="6552422" y="4970930"/>
            <a:chExt cx="332471" cy="945776"/>
          </a:xfrm>
        </p:grpSpPr>
        <p:sp>
          <p:nvSpPr>
            <p:cNvPr id="38" name="Right Brace 37"/>
            <p:cNvSpPr/>
            <p:nvPr/>
          </p:nvSpPr>
          <p:spPr>
            <a:xfrm>
              <a:off x="6552422" y="4973248"/>
              <a:ext cx="161364" cy="943458"/>
            </a:xfrm>
            <a:prstGeom prst="rightBrace">
              <a:avLst/>
            </a:prstGeom>
            <a:ln w="22225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ight Brace 40"/>
            <p:cNvSpPr/>
            <p:nvPr/>
          </p:nvSpPr>
          <p:spPr>
            <a:xfrm rot="10800000">
              <a:off x="6713786" y="4970930"/>
              <a:ext cx="171107" cy="945776"/>
            </a:xfrm>
            <a:prstGeom prst="rightBrace">
              <a:avLst/>
            </a:prstGeom>
            <a:ln w="22225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CC2B459-1E83-44A7-A943-FF90A123FFD1}"/>
              </a:ext>
            </a:extLst>
          </p:cNvPr>
          <p:cNvSpPr txBox="1"/>
          <p:nvPr/>
        </p:nvSpPr>
        <p:spPr>
          <a:xfrm>
            <a:off x="2153947" y="3441716"/>
            <a:ext cx="1314450" cy="63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b="0" i="0" dirty="0">
                <a:latin typeface="Suisse Int'l" panose="020B0504000000000000" pitchFamily="34" charset="77"/>
              </a:rPr>
              <a:t>Equations of Motion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ACD2B24B-D17C-4FAB-B115-11700A1D99BE}"/>
              </a:ext>
            </a:extLst>
          </p:cNvPr>
          <p:cNvSpPr/>
          <p:nvPr/>
        </p:nvSpPr>
        <p:spPr>
          <a:xfrm rot="5400000">
            <a:off x="1700280" y="86186"/>
            <a:ext cx="248077" cy="3131106"/>
          </a:xfrm>
          <a:prstGeom prst="leftBrace">
            <a:avLst/>
          </a:prstGeom>
          <a:ln w="28575">
            <a:solidFill>
              <a:srgbClr val="0070C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25950E-E2D5-44E9-99B7-25377F969FE6}"/>
              </a:ext>
            </a:extLst>
          </p:cNvPr>
          <p:cNvSpPr txBox="1"/>
          <p:nvPr/>
        </p:nvSpPr>
        <p:spPr>
          <a:xfrm>
            <a:off x="1470352" y="973891"/>
            <a:ext cx="2057859" cy="4028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Dynamic </a:t>
            </a:r>
            <a:br>
              <a:rPr lang="en-GB" b="0" i="0" dirty="0">
                <a:latin typeface="Suisse Int'l" panose="020B0504000000000000" pitchFamily="34" charset="77"/>
              </a:rPr>
            </a:br>
            <a:r>
              <a:rPr lang="en-GB" dirty="0">
                <a:latin typeface="Suisse Int'l" panose="020B0504000000000000" pitchFamily="34" charset="77"/>
              </a:rPr>
              <a:t>S</a:t>
            </a:r>
            <a:r>
              <a:rPr lang="en-GB" b="0" i="0" dirty="0">
                <a:latin typeface="Suisse Int'l" panose="020B0504000000000000" pitchFamily="34" charset="77"/>
              </a:rPr>
              <a:t>imulation</a:t>
            </a:r>
          </a:p>
        </p:txBody>
      </p:sp>
      <p:sp>
        <p:nvSpPr>
          <p:cNvPr id="21" name="Arc 35">
            <a:extLst>
              <a:ext uri="{FF2B5EF4-FFF2-40B4-BE49-F238E27FC236}">
                <a16:creationId xmlns:a16="http://schemas.microsoft.com/office/drawing/2014/main" id="{EE60CE86-FA29-4532-9167-F3041E71579A}"/>
              </a:ext>
            </a:extLst>
          </p:cNvPr>
          <p:cNvSpPr/>
          <p:nvPr/>
        </p:nvSpPr>
        <p:spPr>
          <a:xfrm flipH="1">
            <a:off x="301053" y="3797248"/>
            <a:ext cx="875688" cy="1778098"/>
          </a:xfrm>
          <a:prstGeom prst="arc">
            <a:avLst>
              <a:gd name="adj1" fmla="val 17940777"/>
              <a:gd name="adj2" fmla="val 4210448"/>
            </a:avLst>
          </a:prstGeom>
          <a:ln w="28575">
            <a:solidFill>
              <a:srgbClr val="0070C0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0CEA2FC-6F40-46C3-ADAE-B905745C2E85}"/>
              </a:ext>
            </a:extLst>
          </p:cNvPr>
          <p:cNvSpPr txBox="1"/>
          <p:nvPr/>
        </p:nvSpPr>
        <p:spPr>
          <a:xfrm>
            <a:off x="300108" y="3445803"/>
            <a:ext cx="1314450" cy="63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b="0" i="0" dirty="0">
                <a:latin typeface="Suisse Int'l" panose="020B0504000000000000" pitchFamily="34" charset="77"/>
              </a:rPr>
              <a:t>Aerodynamic H/C model</a:t>
            </a:r>
          </a:p>
        </p:txBody>
      </p:sp>
      <p:cxnSp>
        <p:nvCxnSpPr>
          <p:cNvPr id="27" name="Straight Arrow Connector 31">
            <a:extLst>
              <a:ext uri="{FF2B5EF4-FFF2-40B4-BE49-F238E27FC236}">
                <a16:creationId xmlns:a16="http://schemas.microsoft.com/office/drawing/2014/main" id="{B96A8E60-4D92-40E6-9AAA-64C4DD534A6B}"/>
              </a:ext>
            </a:extLst>
          </p:cNvPr>
          <p:cNvCxnSpPr>
            <a:cxnSpLocks/>
          </p:cNvCxnSpPr>
          <p:nvPr/>
        </p:nvCxnSpPr>
        <p:spPr>
          <a:xfrm flipH="1">
            <a:off x="-1008743" y="3138423"/>
            <a:ext cx="162763" cy="1036511"/>
          </a:xfrm>
          <a:prstGeom prst="straightConnector1">
            <a:avLst/>
          </a:prstGeom>
          <a:ln w="53975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ED2738B-0CED-46F4-9222-48CEB3C0C272}"/>
              </a:ext>
            </a:extLst>
          </p:cNvPr>
          <p:cNvSpPr txBox="1"/>
          <p:nvPr/>
        </p:nvSpPr>
        <p:spPr>
          <a:xfrm>
            <a:off x="1351746" y="2432869"/>
            <a:ext cx="1123594" cy="4269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Pilot </a:t>
            </a:r>
            <a:br>
              <a:rPr lang="en-GB" b="0" i="0" dirty="0">
                <a:latin typeface="Suisse Int'l" panose="020B0504000000000000" pitchFamily="34" charset="77"/>
              </a:rPr>
            </a:br>
            <a:r>
              <a:rPr lang="en-GB" b="0" i="0" dirty="0">
                <a:latin typeface="Suisse Int'l" panose="020B0504000000000000" pitchFamily="34" charset="77"/>
              </a:rPr>
              <a:t>inputs</a:t>
            </a:r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364D9391-A506-48B1-9BA4-7E3F0BC9021F}"/>
              </a:ext>
            </a:extLst>
          </p:cNvPr>
          <p:cNvSpPr/>
          <p:nvPr/>
        </p:nvSpPr>
        <p:spPr>
          <a:xfrm>
            <a:off x="1979718" y="2131619"/>
            <a:ext cx="174229" cy="1122586"/>
          </a:xfrm>
          <a:prstGeom prst="leftBrace">
            <a:avLst/>
          </a:prstGeom>
          <a:noFill/>
          <a:ln w="1905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3A14A3E-743F-4380-8087-A7275F3A55D5}"/>
                  </a:ext>
                </a:extLst>
              </p:cNvPr>
              <p:cNvSpPr txBox="1"/>
              <p:nvPr/>
            </p:nvSpPr>
            <p:spPr>
              <a:xfrm>
                <a:off x="2078607" y="210138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𝑐𝑦𝑐𝑙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𝑝𝑒𝑑𝑎𝑙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𝑝𝑒𝑛𝑒</m:t>
                          </m:r>
                        </m:sub>
                      </m:sSub>
                    </m:oMath>
                  </m:oMathPara>
                </a14:m>
                <a:endParaRPr lang="es-ES" b="0" i="0" dirty="0">
                  <a:latin typeface="Suisse Int'l" panose="020B0504000000000000" pitchFamily="34" charset="77"/>
                </a:endParaRPr>
              </a:p>
              <a:p>
                <a:pPr algn="l"/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3A14A3E-743F-4380-8087-A7275F3A5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07" y="2101389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1">
            <a:extLst>
              <a:ext uri="{FF2B5EF4-FFF2-40B4-BE49-F238E27FC236}">
                <a16:creationId xmlns:a16="http://schemas.microsoft.com/office/drawing/2014/main" id="{26C40155-A541-48E5-AAF6-64C2FA31132E}"/>
              </a:ext>
            </a:extLst>
          </p:cNvPr>
          <p:cNvCxnSpPr>
            <a:cxnSpLocks/>
            <a:stCxn id="3" idx="1"/>
            <a:endCxn id="26" idx="3"/>
          </p:cNvCxnSpPr>
          <p:nvPr/>
        </p:nvCxnSpPr>
        <p:spPr>
          <a:xfrm flipH="1">
            <a:off x="1614558" y="3758724"/>
            <a:ext cx="539389" cy="4087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35">
            <a:extLst>
              <a:ext uri="{FF2B5EF4-FFF2-40B4-BE49-F238E27FC236}">
                <a16:creationId xmlns:a16="http://schemas.microsoft.com/office/drawing/2014/main" id="{FFFDB954-0367-4143-A2FE-552805E48F40}"/>
              </a:ext>
            </a:extLst>
          </p:cNvPr>
          <p:cNvSpPr/>
          <p:nvPr/>
        </p:nvSpPr>
        <p:spPr>
          <a:xfrm flipH="1" flipV="1">
            <a:off x="1822536" y="3242897"/>
            <a:ext cx="1235474" cy="1375020"/>
          </a:xfrm>
          <a:prstGeom prst="arc">
            <a:avLst>
              <a:gd name="adj1" fmla="val 17138180"/>
              <a:gd name="adj2" fmla="val 1000828"/>
            </a:avLst>
          </a:prstGeom>
          <a:ln w="28575">
            <a:solidFill>
              <a:srgbClr val="0070C0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eschweifte Klammer links 43">
            <a:extLst>
              <a:ext uri="{FF2B5EF4-FFF2-40B4-BE49-F238E27FC236}">
                <a16:creationId xmlns:a16="http://schemas.microsoft.com/office/drawing/2014/main" id="{B4F0A06B-2BBB-4C94-9523-9D9EF580A4BD}"/>
              </a:ext>
            </a:extLst>
          </p:cNvPr>
          <p:cNvSpPr/>
          <p:nvPr/>
        </p:nvSpPr>
        <p:spPr>
          <a:xfrm>
            <a:off x="2326249" y="4288040"/>
            <a:ext cx="137610" cy="655714"/>
          </a:xfrm>
          <a:prstGeom prst="leftBrace">
            <a:avLst/>
          </a:prstGeom>
          <a:noFill/>
          <a:ln w="1905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1E04A84-E8AE-4733-B6D2-697F16A5C91A}"/>
                  </a:ext>
                </a:extLst>
              </p:cNvPr>
              <p:cNvSpPr txBox="1"/>
              <p:nvPr/>
            </p:nvSpPr>
            <p:spPr>
              <a:xfrm>
                <a:off x="2420277" y="4342906"/>
                <a:ext cx="914400" cy="600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br>
                  <a:rPr lang="es-ES" b="0" i="0" dirty="0">
                    <a:latin typeface="Suisse Int'l" panose="020B0504000000000000" pitchFamily="34" charset="77"/>
                  </a:rPr>
                </a:br>
                <a:endParaRPr lang="es-ES" b="0" i="0" dirty="0">
                  <a:latin typeface="Suisse Int'l" panose="020B0504000000000000" pitchFamily="34" charset="77"/>
                </a:endParaRPr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1E04A84-E8AE-4733-B6D2-697F16A5C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277" y="4342906"/>
                <a:ext cx="914400" cy="600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35">
            <a:extLst>
              <a:ext uri="{FF2B5EF4-FFF2-40B4-BE49-F238E27FC236}">
                <a16:creationId xmlns:a16="http://schemas.microsoft.com/office/drawing/2014/main" id="{EDA256F2-F4E0-42FD-92FA-BF61EC14BD2D}"/>
              </a:ext>
            </a:extLst>
          </p:cNvPr>
          <p:cNvSpPr/>
          <p:nvPr/>
        </p:nvSpPr>
        <p:spPr>
          <a:xfrm flipH="1" flipV="1">
            <a:off x="3368425" y="3304263"/>
            <a:ext cx="2923841" cy="1199130"/>
          </a:xfrm>
          <a:prstGeom prst="arc">
            <a:avLst>
              <a:gd name="adj1" fmla="val 11647274"/>
              <a:gd name="adj2" fmla="val 21578000"/>
            </a:avLst>
          </a:prstGeom>
          <a:ln w="28575">
            <a:solidFill>
              <a:schemeClr val="tx2">
                <a:lumMod val="75000"/>
              </a:schemeClr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96EB43C-78B8-4730-BD07-80DAAB80927E}"/>
              </a:ext>
            </a:extLst>
          </p:cNvPr>
          <p:cNvSpPr/>
          <p:nvPr/>
        </p:nvSpPr>
        <p:spPr>
          <a:xfrm>
            <a:off x="3690174" y="1393173"/>
            <a:ext cx="5360686" cy="3002868"/>
          </a:xfrm>
          <a:prstGeom prst="rect">
            <a:avLst/>
          </a:prstGeom>
          <a:solidFill>
            <a:srgbClr val="478556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5B810004-CD4B-4A34-9A7D-4DA8D6494366}"/>
              </a:ext>
            </a:extLst>
          </p:cNvPr>
          <p:cNvCxnSpPr>
            <a:cxnSpLocks/>
          </p:cNvCxnSpPr>
          <p:nvPr/>
        </p:nvCxnSpPr>
        <p:spPr>
          <a:xfrm flipV="1">
            <a:off x="1829567" y="1722854"/>
            <a:ext cx="0" cy="310972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2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2971" y="1444005"/>
            <a:ext cx="1267036" cy="7351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Forces and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2646" y="109475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𝐺𝑟𝑎𝑣𝑖𝑡𝑦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6" y="1094755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r="-36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2646" y="189206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𝐼𝑤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6" y="189206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r="-25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1880007" y="1385484"/>
            <a:ext cx="519379" cy="4261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</p:cNvCxnSpPr>
          <p:nvPr/>
        </p:nvCxnSpPr>
        <p:spPr>
          <a:xfrm>
            <a:off x="1880007" y="1811594"/>
            <a:ext cx="519379" cy="3675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25773" y="1175705"/>
            <a:ext cx="621792" cy="503784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125351" y="1961100"/>
            <a:ext cx="621792" cy="503784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178" y="2771652"/>
                <a:ext cx="603504" cy="4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8" y="2771652"/>
                <a:ext cx="603504" cy="490143"/>
              </a:xfrm>
              <a:prstGeom prst="rect">
                <a:avLst/>
              </a:prstGeom>
              <a:blipFill>
                <a:blip r:embed="rId4"/>
                <a:stretch>
                  <a:fillRect l="-14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5178" y="3261795"/>
                <a:ext cx="603504" cy="490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𝐴𝑒𝑟𝑜</m:t>
                          </m:r>
                        </m:sub>
                      </m:sSub>
                    </m:oMath>
                  </m:oMathPara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8" y="3261795"/>
                <a:ext cx="603504" cy="490143"/>
              </a:xfrm>
              <a:prstGeom prst="rect">
                <a:avLst/>
              </a:prstGeom>
              <a:blipFill>
                <a:blip r:embed="rId5"/>
                <a:stretch>
                  <a:fillRect l="-14141" r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1380844" y="2806461"/>
            <a:ext cx="106935" cy="812031"/>
          </a:xfrm>
          <a:prstGeom prst="rightBrace">
            <a:avLst>
              <a:gd name="adj1" fmla="val 5833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607294" y="2926967"/>
            <a:ext cx="6981500" cy="2936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b="0" i="0" dirty="0">
                <a:latin typeface="Suisse Int'l" panose="020B0504000000000000" pitchFamily="34" charset="77"/>
              </a:rPr>
              <a:t>Develop a model form from w</a:t>
            </a:r>
            <a:r>
              <a:rPr lang="en-GB" dirty="0">
                <a:latin typeface="Suisse Int'l" panose="020B0504000000000000" pitchFamily="34" charset="77"/>
              </a:rPr>
              <a:t>hich parameters can be estimated using </a:t>
            </a:r>
            <a:r>
              <a:rPr lang="en-GB" u="sng" dirty="0">
                <a:latin typeface="Suisse Int'l" panose="020B0504000000000000" pitchFamily="34" charset="77"/>
              </a:rPr>
              <a:t>flight test data</a:t>
            </a:r>
            <a:endParaRPr lang="en-GB" b="0" i="0" u="sng" dirty="0">
              <a:latin typeface="Suisse Int'l" panose="020B0504000000000000" pitchFamily="34" charset="77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09526" y="3353246"/>
            <a:ext cx="0" cy="8997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47565" y="3487211"/>
                <a:ext cx="3477091" cy="338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/>
                <a:r>
                  <a:rPr lang="en-GB" b="0" i="0" dirty="0">
                    <a:latin typeface="Suisse Int'l" panose="020B0504000000000000" pitchFamily="34" charset="77"/>
                  </a:rPr>
                  <a:t>for example,</a:t>
                </a:r>
              </a:p>
              <a:p>
                <a:pPr algn="l"/>
                <a:r>
                  <a:rPr lang="en-GB" b="0" i="0" dirty="0">
                    <a:latin typeface="Suisse Int'l" panose="020B0504000000000000" pitchFamily="34" charset="77"/>
                  </a:rPr>
                  <a:t>for the pitching moment </a:t>
                </a:r>
                <a:r>
                  <a:rPr lang="en-GB" b="0" i="0" dirty="0" err="1">
                    <a:latin typeface="Suisse Int'l" panose="020B0504000000000000" pitchFamily="34" charset="77"/>
                  </a:rPr>
                  <a:t>coef</a:t>
                </a:r>
                <a:r>
                  <a:rPr lang="en-GB" dirty="0">
                    <a:latin typeface="Suisse Int'l" panose="020B0504000000000000" pitchFamily="34" charset="7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65" y="3487211"/>
                <a:ext cx="3477091" cy="338399"/>
              </a:xfrm>
              <a:prstGeom prst="rect">
                <a:avLst/>
              </a:prstGeom>
              <a:blipFill>
                <a:blip r:embed="rId6"/>
                <a:stretch>
                  <a:fillRect l="-4211" t="-23214" b="-10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9355" y="501801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sz="2800" b="0" i="0" dirty="0">
                  <a:latin typeface="Suisse Int'l" panose="020B0504000000000000" pitchFamily="34" charset="7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55" y="5018011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 r="-564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2650248" y="5378101"/>
            <a:ext cx="132411" cy="467616"/>
          </a:xfrm>
          <a:prstGeom prst="rightBrace">
            <a:avLst/>
          </a:prstGeom>
          <a:ln w="12700" cap="flat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/>
          <p:cNvSpPr/>
          <p:nvPr/>
        </p:nvSpPr>
        <p:spPr>
          <a:xfrm rot="5400000">
            <a:off x="3699614" y="5274504"/>
            <a:ext cx="132413" cy="644010"/>
          </a:xfrm>
          <a:prstGeom prst="rightBrace">
            <a:avLst/>
          </a:prstGeom>
          <a:ln w="127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/>
          <p:cNvSpPr/>
          <p:nvPr/>
        </p:nvSpPr>
        <p:spPr>
          <a:xfrm rot="5400000">
            <a:off x="4924234" y="5309418"/>
            <a:ext cx="137541" cy="599853"/>
          </a:xfrm>
          <a:prstGeom prst="rightBrace">
            <a:avLst/>
          </a:prstGeom>
          <a:ln w="12700" cap="flat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Brace 29"/>
          <p:cNvSpPr/>
          <p:nvPr/>
        </p:nvSpPr>
        <p:spPr>
          <a:xfrm rot="5400000">
            <a:off x="6169161" y="5292690"/>
            <a:ext cx="132410" cy="594354"/>
          </a:xfrm>
          <a:prstGeom prst="rightBrace">
            <a:avLst/>
          </a:prstGeom>
          <a:ln w="127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277389" y="5717597"/>
            <a:ext cx="1620873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s</a:t>
            </a:r>
            <a:r>
              <a:rPr lang="en-GB" sz="1400" b="0" i="0" dirty="0">
                <a:latin typeface="Suisse Int'l" panose="020B0504000000000000" pitchFamily="34" charset="77"/>
              </a:rPr>
              <a:t>tatic stability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2695" y="5739598"/>
            <a:ext cx="1024600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dynamic stability</a:t>
            </a:r>
            <a:br>
              <a:rPr lang="en-GB" sz="1400" b="0" i="0" dirty="0">
                <a:latin typeface="Suisse Int'l" panose="020B0504000000000000" pitchFamily="34" charset="77"/>
              </a:rPr>
            </a:br>
            <a:r>
              <a:rPr lang="en-GB" sz="1400" b="0" i="0" dirty="0">
                <a:latin typeface="Suisse Int'l" panose="020B0504000000000000" pitchFamily="34" charset="77"/>
              </a:rPr>
              <a:t>(damping)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6048" y="5699307"/>
            <a:ext cx="1024600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pitch control authority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97419" y="5785030"/>
            <a:ext cx="1111706" cy="331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pitching moment bias</a:t>
            </a:r>
            <a:endParaRPr lang="en-GB" sz="1400" b="0" i="0" dirty="0">
              <a:latin typeface="Suisse Int'l" panose="020B0504000000000000" pitchFamily="34" charset="77"/>
            </a:endParaRPr>
          </a:p>
        </p:txBody>
      </p:sp>
      <p:sp>
        <p:nvSpPr>
          <p:cNvPr id="41" name="Right Brace 40"/>
          <p:cNvSpPr/>
          <p:nvPr/>
        </p:nvSpPr>
        <p:spPr>
          <a:xfrm rot="5400000" flipH="1">
            <a:off x="4118309" y="4847916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856914" y="4449464"/>
            <a:ext cx="890652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H/C angle of attack</a:t>
            </a:r>
            <a:endParaRPr lang="en-GB" sz="1400" b="0" i="0" dirty="0">
              <a:latin typeface="Suisse Int'l" panose="020B0504000000000000" pitchFamily="34" charset="7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98044" y="4266490"/>
            <a:ext cx="982410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b="0" i="0" dirty="0">
                <a:latin typeface="Suisse Int'l" panose="020B0504000000000000" pitchFamily="34" charset="77"/>
              </a:rPr>
              <a:t>longitudinal angular velocity</a:t>
            </a:r>
          </a:p>
        </p:txBody>
      </p:sp>
      <p:sp>
        <p:nvSpPr>
          <p:cNvPr id="44" name="Right Brace 43"/>
          <p:cNvSpPr/>
          <p:nvPr/>
        </p:nvSpPr>
        <p:spPr>
          <a:xfrm rot="5400000" flipH="1">
            <a:off x="5311236" y="4847916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478348" y="4240002"/>
            <a:ext cx="982410" cy="418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400" dirty="0">
                <a:latin typeface="Suisse Int'l" panose="020B0504000000000000" pitchFamily="34" charset="77"/>
              </a:rPr>
              <a:t>pitch control </a:t>
            </a:r>
            <a:r>
              <a:rPr lang="en-GB" sz="1400" b="0" i="0" dirty="0">
                <a:latin typeface="Suisse Int'l" panose="020B0504000000000000" pitchFamily="34" charset="77"/>
              </a:rPr>
              <a:t>input</a:t>
            </a:r>
          </a:p>
        </p:txBody>
      </p:sp>
      <p:sp>
        <p:nvSpPr>
          <p:cNvPr id="46" name="Right Brace 45"/>
          <p:cNvSpPr/>
          <p:nvPr/>
        </p:nvSpPr>
        <p:spPr>
          <a:xfrm rot="5400000" flipH="1">
            <a:off x="6637560" y="4821428"/>
            <a:ext cx="145324" cy="357807"/>
          </a:xfrm>
          <a:prstGeom prst="rightBrace">
            <a:avLst/>
          </a:prstGeom>
          <a:ln w="127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4BE5AE-A64E-426E-9C3B-14ED4A4B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23" y="877054"/>
            <a:ext cx="6800777" cy="50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9" y="1049113"/>
            <a:ext cx="5188525" cy="2762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Already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development time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Proven industry suitable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Further ways:</a:t>
            </a:r>
          </a:p>
          <a:p>
            <a:pPr marL="451512" lvl="2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451512" lvl="2" indent="-342900">
              <a:buFont typeface="Arial" panose="020B0604020202020204" pitchFamily="34" charset="0"/>
              <a:buChar char="•"/>
            </a:pPr>
            <a:r>
              <a:rPr lang="en-GB" dirty="0"/>
              <a:t>Python implementation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398" y="877054"/>
            <a:ext cx="2681452" cy="35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96E-B422-4A7C-A86B-590D49FB2AD6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"/>
          <a:stretch/>
        </p:blipFill>
        <p:spPr>
          <a:xfrm>
            <a:off x="72403" y="1719588"/>
            <a:ext cx="4404498" cy="3541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5"/>
          <a:stretch/>
        </p:blipFill>
        <p:spPr>
          <a:xfrm>
            <a:off x="4591238" y="1719588"/>
            <a:ext cx="4499732" cy="35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096E-B422-4A7C-A86B-590D49FB2AD6}" type="datetime5">
              <a:rPr lang="en-US" smtClean="0"/>
              <a:t>23-Feb-18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258105"/>
            <a:ext cx="8125589" cy="43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07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1">
  <a:themeElements>
    <a:clrScheme name="Kopter">
      <a:dk1>
        <a:srgbClr val="000000"/>
      </a:dk1>
      <a:lt1>
        <a:srgbClr val="FFFFFF"/>
      </a:lt1>
      <a:dk2>
        <a:srgbClr val="B60C2F"/>
      </a:dk2>
      <a:lt2>
        <a:srgbClr val="A7A8A9"/>
      </a:lt2>
      <a:accent1>
        <a:srgbClr val="636569"/>
      </a:accent1>
      <a:accent2>
        <a:srgbClr val="B60C2F"/>
      </a:accent2>
      <a:accent3>
        <a:srgbClr val="A7A8A9"/>
      </a:accent3>
      <a:accent4>
        <a:srgbClr val="636569"/>
      </a:accent4>
      <a:accent5>
        <a:srgbClr val="B60C2F"/>
      </a:accent5>
      <a:accent6>
        <a:srgbClr val="A7A8A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="0" i="0" dirty="0" smtClean="0">
            <a:latin typeface="Suisse Int'l" panose="020B0504000000000000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0042951_29M_EN_05_#02" id="{0C9A381A-EB4E-4619-BA6B-D5762930C4B4}" vid="{87551F3E-D20F-41BB-8592-A974D85FF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4-3 General EN - 10042951_29M_EN_05</Template>
  <TotalTime>0</TotalTime>
  <Words>497</Words>
  <Application>Microsoft Office PowerPoint</Application>
  <PresentationFormat>Bildschirmpräsentation (4:3)</PresentationFormat>
  <Paragraphs>123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.AppleSystemUIFont</vt:lpstr>
      <vt:lpstr>Arial</vt:lpstr>
      <vt:lpstr>Calibri</vt:lpstr>
      <vt:lpstr>Cambria Math</vt:lpstr>
      <vt:lpstr>Suisse Int'l</vt:lpstr>
      <vt:lpstr>Presentation11</vt:lpstr>
      <vt:lpstr>System Identification to support Flight Test activities</vt:lpstr>
      <vt:lpstr>Problems in Aircraft Dynamics</vt:lpstr>
      <vt:lpstr>Motivations to the use System ID techniques</vt:lpstr>
      <vt:lpstr>Applied to simulation</vt:lpstr>
      <vt:lpstr>How does it work?</vt:lpstr>
      <vt:lpstr>How does it work?</vt:lpstr>
      <vt:lpstr>Tools</vt:lpstr>
      <vt:lpstr>PowerPoint-Präsentation</vt:lpstr>
      <vt:lpstr>PowerPoint-Präsentation</vt:lpstr>
      <vt:lpstr>Why to introducing System ID into P3 test campaign? </vt:lpstr>
      <vt:lpstr>What would I need?</vt:lpstr>
      <vt:lpstr>Why I can be the one doing this?</vt:lpstr>
      <vt:lpstr>PowerPoint-Präsentation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to support Flight Test activities</dc:title>
  <dc:creator>Alejandro Valverde</dc:creator>
  <cp:lastModifiedBy>Alejandro Valverde</cp:lastModifiedBy>
  <cp:revision>30</cp:revision>
  <dcterms:created xsi:type="dcterms:W3CDTF">2018-02-21T14:41:24Z</dcterms:created>
  <dcterms:modified xsi:type="dcterms:W3CDTF">2018-02-22T23:53:50Z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XX_Autor">
    <vt:lpwstr/>
  </property>
</Properties>
</file>