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4a12c4a1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4a12c4a1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4a12c4a1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4a12c4a1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45378f52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45378f52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4a12c4a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4a12c4a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4a12c4a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4a12c4a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5c93ff8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5c93ff8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a12c4a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4a12c4a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45378f52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45378f52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5378f52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45378f52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45378f52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45378f52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5378f52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5378f52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4a7cc9b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4a7cc9b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5378f52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5378f52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4a12c4a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4a12c4a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a12c4a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a12c4a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4a12c4a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4a12c4a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4a12c4a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4a12c4a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4a12c4a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4a12c4a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4a12c4a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4a12c4a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940300"/>
            <a:ext cx="8520600" cy="100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Traitement du signal</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fr"/>
              <a:t>Alan Courtel</a:t>
            </a:r>
            <a:endParaRPr/>
          </a:p>
          <a:p>
            <a:pPr indent="0" lvl="0" marL="0" rtl="0" algn="ctr">
              <a:spcBef>
                <a:spcPts val="0"/>
              </a:spcBef>
              <a:spcAft>
                <a:spcPts val="0"/>
              </a:spcAft>
              <a:buNone/>
            </a:pPr>
            <a:r>
              <a:rPr lang="fr"/>
              <a:t>Paul Dufour</a:t>
            </a:r>
            <a:endParaRPr/>
          </a:p>
          <a:p>
            <a:pPr indent="0" lvl="0" marL="0" rtl="0" algn="ctr">
              <a:spcBef>
                <a:spcPts val="0"/>
              </a:spcBef>
              <a:spcAft>
                <a:spcPts val="0"/>
              </a:spcAft>
              <a:buNone/>
            </a:pPr>
            <a:r>
              <a:rPr lang="fr"/>
              <a:t>Guillaume Senderens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Correspondance note-fréquence</a:t>
            </a:r>
            <a:endParaRPr/>
          </a:p>
          <a:p>
            <a:pPr indent="0" lvl="0" marL="0" rtl="0" algn="l">
              <a:spcBef>
                <a:spcPts val="0"/>
              </a:spcBef>
              <a:spcAft>
                <a:spcPts val="0"/>
              </a:spcAft>
              <a:buNone/>
            </a:pPr>
            <a:r>
              <a:t/>
            </a:r>
            <a:endParaRPr/>
          </a:p>
        </p:txBody>
      </p:sp>
      <p:sp>
        <p:nvSpPr>
          <p:cNvPr id="131" name="Google Shape;13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-note avec distance la plus petite -&gt; reconnu</a:t>
            </a:r>
            <a:endParaRPr/>
          </a:p>
          <a:p>
            <a:pPr indent="0" lvl="0" marL="0" rtl="0" algn="l">
              <a:spcBef>
                <a:spcPts val="1200"/>
              </a:spcBef>
              <a:spcAft>
                <a:spcPts val="1200"/>
              </a:spcAft>
              <a:buNone/>
            </a:pPr>
            <a:r>
              <a:rPr lang="fr"/>
              <a:t>-tableau fréquence notes associés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81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Tableaux fréquences - Notes</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102325" y="989000"/>
            <a:ext cx="8939350" cy="362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détection complexe</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3697" y="0"/>
            <a:ext cx="9136607"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6"/>
          <p:cNvPicPr preferRelativeResize="0"/>
          <p:nvPr/>
        </p:nvPicPr>
        <p:blipFill>
          <a:blip r:embed="rId3">
            <a:alphaModFix/>
          </a:blip>
          <a:stretch>
            <a:fillRect/>
          </a:stretch>
        </p:blipFill>
        <p:spPr>
          <a:xfrm>
            <a:off x="3697" y="0"/>
            <a:ext cx="9136607"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0" y="302245"/>
            <a:ext cx="9143999" cy="38942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8"/>
          <p:cNvPicPr preferRelativeResize="0"/>
          <p:nvPr/>
        </p:nvPicPr>
        <p:blipFill>
          <a:blip r:embed="rId3">
            <a:alphaModFix/>
          </a:blip>
          <a:stretch>
            <a:fillRect/>
          </a:stretch>
        </p:blipFill>
        <p:spPr>
          <a:xfrm>
            <a:off x="3697" y="0"/>
            <a:ext cx="9136607"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Axes d’amélioration</a:t>
            </a:r>
            <a:endParaRPr/>
          </a:p>
        </p:txBody>
      </p:sp>
      <p:sp>
        <p:nvSpPr>
          <p:cNvPr id="178" name="Google Shape;17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fr"/>
              <a:t>Enregistrer directement le son du piano pour éviter le bruit généré par le micro et le clavier (au lieu d’utiliser un filtre passe-haut)</a:t>
            </a:r>
            <a:endParaRPr/>
          </a:p>
          <a:p>
            <a:pPr indent="-334327" lvl="0" marL="457200" rtl="0" algn="l">
              <a:spcBef>
                <a:spcPts val="0"/>
              </a:spcBef>
              <a:spcAft>
                <a:spcPts val="0"/>
              </a:spcAft>
              <a:buSzPct val="100000"/>
              <a:buChar char="-"/>
            </a:pPr>
            <a:r>
              <a:rPr lang="fr"/>
              <a:t>Mise</a:t>
            </a:r>
            <a:r>
              <a:rPr lang="fr"/>
              <a:t> en place d’un “saut de fréquence”: un pic comportant plusieurs points, </a:t>
            </a:r>
            <a:r>
              <a:rPr lang="fr"/>
              <a:t>dès qu’un pic est détecté</a:t>
            </a:r>
            <a:r>
              <a:rPr lang="fr"/>
              <a:t> on saute plusieurs points de données</a:t>
            </a:r>
            <a:endParaRPr/>
          </a:p>
          <a:p>
            <a:pPr indent="-334327" lvl="0" marL="457200" rtl="0" algn="l">
              <a:spcBef>
                <a:spcPts val="0"/>
              </a:spcBef>
              <a:spcAft>
                <a:spcPts val="0"/>
              </a:spcAft>
              <a:buSzPct val="100000"/>
              <a:buChar char="-"/>
            </a:pPr>
            <a:r>
              <a:rPr lang="fr"/>
              <a:t>Créer une méthode pour déterminer le meilleur seuil en amplitude (meilleure précision)</a:t>
            </a:r>
            <a:endParaRPr/>
          </a:p>
          <a:p>
            <a:pPr indent="-334327" lvl="0" marL="457200" rtl="0" algn="l">
              <a:spcBef>
                <a:spcPts val="0"/>
              </a:spcBef>
              <a:spcAft>
                <a:spcPts val="0"/>
              </a:spcAft>
              <a:buSzPct val="100000"/>
              <a:buChar char="-"/>
            </a:pPr>
            <a:r>
              <a:rPr lang="fr"/>
              <a:t>Il est difficile de différencier une harmonique d’une note qui a été réellement jouée : une harmonique peut donner un pic en amplitude plus grand qu’une vraie note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Limites et Contraintes</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fr"/>
              <a:t>L</a:t>
            </a:r>
            <a:r>
              <a:rPr lang="fr"/>
              <a:t>e traitement de la détection est long : l’analyse dure 3 secondes pour un audio d’une durée de 8 secondes.</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fr"/>
              <a:t>Les fichiers audio nécessitent une bonne qualité audio.</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apports de documents</a:t>
            </a:r>
            <a:endParaRPr/>
          </a:p>
        </p:txBody>
      </p:sp>
      <p:sp>
        <p:nvSpPr>
          <p:cNvPr id="190" name="Google Shape;19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On a effectué des r</a:t>
            </a:r>
            <a:r>
              <a:rPr lang="fr"/>
              <a:t>echerches </a:t>
            </a:r>
            <a:r>
              <a:rPr lang="fr"/>
              <a:t>Google</a:t>
            </a:r>
            <a:r>
              <a:rPr lang="fr"/>
              <a:t> pour voir si un travail similaire de détection de note a déjà été effectué.</a:t>
            </a:r>
            <a:endParaRPr/>
          </a:p>
          <a:p>
            <a:pPr indent="0" lvl="0" marL="0" rtl="0" algn="l">
              <a:spcBef>
                <a:spcPts val="1200"/>
              </a:spcBef>
              <a:spcAft>
                <a:spcPts val="0"/>
              </a:spcAft>
              <a:buNone/>
            </a:pPr>
            <a:r>
              <a:rPr lang="fr"/>
              <a:t>Nous avons </a:t>
            </a:r>
            <a:r>
              <a:rPr lang="fr"/>
              <a:t>emprunté</a:t>
            </a:r>
            <a:r>
              <a:rPr lang="fr"/>
              <a:t> un aspect technique de ce travail :</a:t>
            </a:r>
            <a:endParaRPr/>
          </a:p>
          <a:p>
            <a:pPr indent="0" lvl="0" marL="0" rtl="0" algn="l">
              <a:spcBef>
                <a:spcPts val="1200"/>
              </a:spcBef>
              <a:spcAft>
                <a:spcPts val="0"/>
              </a:spcAft>
              <a:buNone/>
            </a:pPr>
            <a:r>
              <a:rPr i="1" lang="fr"/>
              <a:t>https://github.com/Amagnum/Music-notes-detection</a:t>
            </a:r>
            <a:endParaRPr i="1"/>
          </a:p>
          <a:p>
            <a:pPr indent="0" lvl="0" marL="0" rtl="0" algn="l">
              <a:spcBef>
                <a:spcPts val="1200"/>
              </a:spcBef>
              <a:spcAft>
                <a:spcPts val="0"/>
              </a:spcAft>
              <a:buNone/>
            </a:pPr>
            <a:r>
              <a:rPr lang="fr"/>
              <a:t>Cette article explique l’idée d’un saut de fréquence pour éviter la redondance</a:t>
            </a:r>
            <a:endParaRPr/>
          </a:p>
          <a:p>
            <a:pPr indent="0" lvl="0" marL="0" rtl="0" algn="l">
              <a:spcBef>
                <a:spcPts val="1200"/>
              </a:spcBef>
              <a:spcAft>
                <a:spcPts val="0"/>
              </a:spcAft>
              <a:buNone/>
            </a:pPr>
            <a:r>
              <a:rPr lang="fr"/>
              <a:t>lors de la capture des fréquences les plus pertinentes.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Préparation des données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a:t>
            </a:r>
            <a:r>
              <a:rPr lang="fr"/>
              <a:t>nregistrement des fichiers audio de test : </a:t>
            </a:r>
            <a:endParaRPr/>
          </a:p>
          <a:p>
            <a:pPr indent="-342900" lvl="0" marL="457200" rtl="0" algn="l">
              <a:spcBef>
                <a:spcPts val="1200"/>
              </a:spcBef>
              <a:spcAft>
                <a:spcPts val="0"/>
              </a:spcAft>
              <a:buSzPts val="1800"/>
              <a:buChar char="-"/>
            </a:pPr>
            <a:r>
              <a:rPr lang="fr"/>
              <a:t>Un micro est placé au dessus d’un piano</a:t>
            </a:r>
            <a:endParaRPr/>
          </a:p>
          <a:p>
            <a:pPr indent="-342900" lvl="0" marL="457200" rtl="0" algn="l">
              <a:spcBef>
                <a:spcPts val="0"/>
              </a:spcBef>
              <a:spcAft>
                <a:spcPts val="0"/>
              </a:spcAft>
              <a:buSzPts val="1800"/>
              <a:buChar char="-"/>
            </a:pPr>
            <a:r>
              <a:rPr lang="fr"/>
              <a:t>On enregistre une note, un accord ou une suite de notes/accords avec</a:t>
            </a:r>
            <a:endParaRPr/>
          </a:p>
          <a:p>
            <a:pPr indent="-342900" lvl="0" marL="457200" rtl="0" algn="l">
              <a:spcBef>
                <a:spcPts val="0"/>
              </a:spcBef>
              <a:spcAft>
                <a:spcPts val="0"/>
              </a:spcAft>
              <a:buSzPts val="1800"/>
              <a:buChar char="-"/>
            </a:pPr>
            <a:r>
              <a:rPr lang="fr"/>
              <a:t>Audacity</a:t>
            </a:r>
            <a:endParaRPr/>
          </a:p>
          <a:p>
            <a:pPr indent="-342900" lvl="0" marL="457200" rtl="0" algn="l">
              <a:spcBef>
                <a:spcPts val="0"/>
              </a:spcBef>
              <a:spcAft>
                <a:spcPts val="0"/>
              </a:spcAft>
              <a:buSzPts val="1800"/>
              <a:buChar char="-"/>
            </a:pPr>
            <a:r>
              <a:rPr lang="fr"/>
              <a:t>On exporte l’enregistrement au format .wav pour analyse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Démonstration du code</a:t>
            </a:r>
            <a:endParaRPr/>
          </a:p>
        </p:txBody>
      </p:sp>
      <p:sp>
        <p:nvSpPr>
          <p:cNvPr id="196" name="Google Shape;19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détection simple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1 ou plusieurs notes joués (accord)</a:t>
            </a:r>
            <a:endParaRPr/>
          </a:p>
          <a:p>
            <a:pPr indent="-342900" lvl="0" marL="457200" rtl="0" algn="l">
              <a:spcBef>
                <a:spcPts val="0"/>
              </a:spcBef>
              <a:spcAft>
                <a:spcPts val="0"/>
              </a:spcAft>
              <a:buSzPts val="1800"/>
              <a:buChar char="-"/>
            </a:pPr>
            <a:r>
              <a:rPr lang="fr"/>
              <a:t>cas simple car on ne peut détecter qu’une note ou un accord.</a:t>
            </a:r>
            <a:endParaRPr/>
          </a:p>
        </p:txBody>
      </p:sp>
      <p:pic>
        <p:nvPicPr>
          <p:cNvPr id="80" name="Google Shape;80;p15"/>
          <p:cNvPicPr preferRelativeResize="0"/>
          <p:nvPr/>
        </p:nvPicPr>
        <p:blipFill>
          <a:blip r:embed="rId3">
            <a:alphaModFix/>
          </a:blip>
          <a:stretch>
            <a:fillRect/>
          </a:stretch>
        </p:blipFill>
        <p:spPr>
          <a:xfrm>
            <a:off x="1866300" y="2075225"/>
            <a:ext cx="4204601" cy="280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Étapes</a:t>
            </a:r>
            <a:r>
              <a:rPr lang="fr"/>
              <a:t> de la détection simple</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Grâce à la library soundfile on transforme le fichier .wav en un vecteur de type numpy array qui contient le volume au cours du temps on trace ça et on obtient le graphe ci dessous.</a:t>
            </a:r>
            <a:endParaRPr/>
          </a:p>
          <a:p>
            <a:pPr indent="0" lvl="0" marL="0" rtl="0" algn="l">
              <a:spcBef>
                <a:spcPts val="1200"/>
              </a:spcBef>
              <a:spcAft>
                <a:spcPts val="0"/>
              </a:spcAft>
              <a:buNone/>
            </a:pPr>
            <a:r>
              <a:rPr lang="fr"/>
              <a:t>Soundfile renvoie -&gt; vecteur et fréquence échantillonage</a:t>
            </a:r>
            <a:endParaRPr/>
          </a:p>
          <a:p>
            <a:pPr indent="0" lvl="0" marL="0" rtl="0" algn="l">
              <a:spcBef>
                <a:spcPts val="1200"/>
              </a:spcBef>
              <a:spcAft>
                <a:spcPts val="1200"/>
              </a:spcAft>
              <a:buNone/>
            </a:pPr>
            <a:r>
              <a:rPr lang="fr"/>
              <a:t>Avec cette fréquence d'échantillonnage on peut construire le vecteur temps qu’on met en abscisse. La fréquence échantillonnage permet de connaître le délai de temps en chaque valeur du vecteur.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241100" y="1"/>
            <a:ext cx="8745052" cy="4923040"/>
          </a:xfrm>
          <a:prstGeom prst="rect">
            <a:avLst/>
          </a:prstGeom>
          <a:noFill/>
          <a:ln>
            <a:noFill/>
          </a:ln>
        </p:spPr>
      </p:pic>
      <p:sp>
        <p:nvSpPr>
          <p:cNvPr id="94" name="Google Shape;94;p17"/>
          <p:cNvSpPr txBox="1"/>
          <p:nvPr/>
        </p:nvSpPr>
        <p:spPr>
          <a:xfrm>
            <a:off x="2492775" y="217450"/>
            <a:ext cx="43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Open Sans"/>
              <a:ea typeface="Open Sans"/>
              <a:cs typeface="Open Sans"/>
              <a:sym typeface="Open Sans"/>
            </a:endParaRPr>
          </a:p>
        </p:txBody>
      </p:sp>
      <p:sp>
        <p:nvSpPr>
          <p:cNvPr id="95" name="Google Shape;95;p17"/>
          <p:cNvSpPr txBox="1"/>
          <p:nvPr/>
        </p:nvSpPr>
        <p:spPr>
          <a:xfrm>
            <a:off x="3447750" y="4476450"/>
            <a:ext cx="57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Open Sans"/>
                <a:ea typeface="Open Sans"/>
                <a:cs typeface="Open Sans"/>
                <a:sym typeface="Open Sans"/>
              </a:rPr>
              <a:t>Signaux pour une note</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697" y="-94825"/>
            <a:ext cx="9136607" cy="5143501"/>
          </a:xfrm>
          <a:prstGeom prst="rect">
            <a:avLst/>
          </a:prstGeom>
          <a:noFill/>
          <a:ln>
            <a:noFill/>
          </a:ln>
        </p:spPr>
      </p:pic>
      <p:sp>
        <p:nvSpPr>
          <p:cNvPr id="103" name="Google Shape;103;p18"/>
          <p:cNvSpPr txBox="1"/>
          <p:nvPr/>
        </p:nvSpPr>
        <p:spPr>
          <a:xfrm>
            <a:off x="2772675" y="4580925"/>
            <a:ext cx="36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Open Sans"/>
                <a:ea typeface="Open Sans"/>
                <a:cs typeface="Open Sans"/>
                <a:sym typeface="Open Sans"/>
              </a:rPr>
              <a:t>signaux pour un accord</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Détection des notes</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On prend 0.7*amplitude max </a:t>
            </a:r>
            <a:endParaRPr/>
          </a:p>
          <a:p>
            <a:pPr indent="0" lvl="0" marL="0" rtl="0" algn="l">
              <a:spcBef>
                <a:spcPts val="1200"/>
              </a:spcBef>
              <a:spcAft>
                <a:spcPts val="0"/>
              </a:spcAft>
              <a:buNone/>
            </a:pPr>
            <a:r>
              <a:rPr lang="fr"/>
              <a:t>Dans ce cas on obtient 2 fréquences qui dominent par leur amplitude comme on le voit dans le graphe ci dessous</a:t>
            </a:r>
            <a:endParaRPr/>
          </a:p>
          <a:p>
            <a:pPr indent="0" lvl="0" marL="0" rtl="0" algn="l">
              <a:spcBef>
                <a:spcPts val="1200"/>
              </a:spcBef>
              <a:spcAft>
                <a:spcPts val="0"/>
              </a:spcAft>
              <a:buNone/>
            </a:pPr>
            <a:r>
              <a:rPr lang="fr"/>
              <a:t>La </a:t>
            </a:r>
            <a:r>
              <a:rPr lang="fr"/>
              <a:t>deuxième</a:t>
            </a:r>
            <a:r>
              <a:rPr lang="fr"/>
              <a:t> </a:t>
            </a:r>
            <a:r>
              <a:rPr lang="fr"/>
              <a:t>fréquence</a:t>
            </a:r>
            <a:r>
              <a:rPr lang="fr"/>
              <a:t> est une harmonique de la </a:t>
            </a:r>
            <a:r>
              <a:rPr lang="fr"/>
              <a:t>première</a:t>
            </a:r>
            <a:r>
              <a:rPr lang="fr"/>
              <a:t> (2 fois la </a:t>
            </a:r>
            <a:r>
              <a:rPr lang="fr"/>
              <a:t>fréquence)</a:t>
            </a:r>
            <a:endParaRPr/>
          </a:p>
          <a:p>
            <a:pPr indent="0" lvl="0" marL="0" rtl="0" algn="l">
              <a:spcBef>
                <a:spcPts val="1200"/>
              </a:spcBef>
              <a:spcAft>
                <a:spcPts val="1200"/>
              </a:spcAft>
              <a:buNone/>
            </a:pPr>
            <a:r>
              <a:rPr lang="fr"/>
              <a:t>Dans le 2nd graphe, on obtient un accord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3697" y="0"/>
            <a:ext cx="9136607"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3697" y="48225"/>
            <a:ext cx="9136607" cy="5143501"/>
          </a:xfrm>
          <a:prstGeom prst="rect">
            <a:avLst/>
          </a:prstGeom>
          <a:noFill/>
          <a:ln>
            <a:noFill/>
          </a:ln>
        </p:spPr>
      </p:pic>
      <p:sp>
        <p:nvSpPr>
          <p:cNvPr id="124" name="Google Shape;124;p21"/>
          <p:cNvSpPr txBox="1"/>
          <p:nvPr/>
        </p:nvSpPr>
        <p:spPr>
          <a:xfrm>
            <a:off x="2976300" y="684275"/>
            <a:ext cx="51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5" name="Google Shape;125;p21"/>
          <p:cNvSpPr txBox="1"/>
          <p:nvPr/>
        </p:nvSpPr>
        <p:spPr>
          <a:xfrm>
            <a:off x="2756600" y="4701475"/>
            <a:ext cx="47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Open Sans"/>
                <a:ea typeface="Open Sans"/>
                <a:cs typeface="Open Sans"/>
                <a:sym typeface="Open Sans"/>
              </a:rPr>
              <a:t>Spectre des fréquences en amplitudes</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