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2" r:id="rId13"/>
    <p:sldId id="268" r:id="rId14"/>
    <p:sldId id="271" r:id="rId15"/>
    <p:sldId id="269" r:id="rId16"/>
    <p:sldId id="273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71FB-ACE4-A281-A9B0-D8322A79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F434E-3F17-9BC5-2236-3D70EFC4E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6EA6-BAA6-2663-5293-4C81F5C7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C8DB-5250-9742-8C70-AB7D62FB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262E-4E55-15B0-CF5B-4CF56687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24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FF07-2B17-559A-7588-245DE770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10C16-029B-C84D-46F2-0FEB6B0E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2EA2-63E2-02E5-FA9E-64BD0E92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936A-F7FF-275C-60E6-9C269F50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AB69-C522-D1C2-186E-E68D8AC6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58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B1E57-BF9B-3E77-C551-1EC72E58B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B7A70-5C56-FAAC-4A9D-CB5C4DA9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2ACB-25FE-5EEC-358F-BEB254F0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B9B5-A477-0661-8AE7-6F93D75E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23E4-ACDF-2E78-4235-9D60438F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93D0-193C-9EB1-1C7E-FCD2A881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4F8D-AED1-490E-D6E1-85B39BF5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765A-929D-306B-83D8-40CA1D88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1CFE-155D-A2A7-3423-23C1C3BA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9B4D-6BD8-F94E-5AE5-7972B46D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89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C030-6B61-07FF-0812-04073FE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04893-AA64-6480-D256-7D3ACDE78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FE33E-72B6-D8D7-2B68-B637D0CB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1F16-6A23-F2A5-AD44-46990F16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9D2B-E983-9D06-5381-E0B4B1F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7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CB70-54E8-D5B0-7CF0-FD00A809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523B-5B62-F9D7-3999-FC62A8A5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7D10-43AA-C2C7-6F7F-88D738538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2191D-339B-F750-2AF3-012B54AC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73F9-CD7D-1B30-C879-E39FFBEE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1B264-46B4-B791-C9B9-10CDEDEF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38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1EF1-44B8-E6B1-1564-1BCC7BFD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3AC7-89CB-1BA7-F4FA-80B25405F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38897-D8BE-48C7-3D39-25B13E711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4F6EA-9140-8B9F-9045-0D647FB1D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8595D-15E0-BF72-5B34-5C4C74348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D6EEA-8995-504F-4105-D607A85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85049-477F-0B8F-23A8-BD5505E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B8388-F918-E051-DDE5-885D84D2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9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36E8-B02A-F2B5-CB44-53525BB0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EA7C0-CA83-4070-0D46-123B4EF1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0B6F5-A241-8FC8-0C8D-97FEF566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A5A2-AAC8-B1BF-F1C2-620A46ED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4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E6429-7CC4-AD6A-95B7-D4FF3A28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4AACA-B20B-2ACB-3B00-785A2874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E7D5-C044-3498-CDC1-1C0DD5D7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89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59D4-79CB-A9AA-4321-385F8779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340E-FC66-3356-8F5C-FC3B43A4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C0471-06AA-A0C1-3BC4-A6B01C509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B335B-C164-2E5B-1E10-0BC2E4C5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E8BA1-7855-6533-0386-D28B01BE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58FCF-8D7C-D05F-5D54-4670263D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29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D852-71CF-FD3A-F156-B7F60D42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AD2C3-7DF1-F7BD-2ED2-EA477EC7B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B62C-3239-A030-4F1F-BB20F90F7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56D72-24CB-D537-1528-A33A72EC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EE8-1E95-17DA-911B-49D769ED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B62B-6AF8-AA82-8864-9B2B3A17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4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29556-C658-BD1E-5056-4BB438F1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4257D-84D9-5D56-1836-E6C3048A9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1C89-0440-9129-E5AC-47C142ED2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226FB2-9297-4624-9B5B-80BD077EFB7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1F500-18A3-A394-54E8-5419D4591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A9EF-CB63-EF1D-2FAF-2F001C0AF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6CB72-4E71-4E23-AC52-E7DD3BF3A0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7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bhrkYa6fRY?feature=oembed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openc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AA196AE-6F1E-5F0D-5ADB-BA5023F8AC8C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036F0-FD5B-F990-52A0-310B089D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11" t="13216"/>
          <a:stretch/>
        </p:blipFill>
        <p:spPr>
          <a:xfrm>
            <a:off x="2956560" y="-2"/>
            <a:ext cx="6908800" cy="6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0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33B49-88F9-1DCC-B3BC-CA43B8E89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AA3F-F84C-61BF-D793-C0139D0D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/>
              <a:t>Procesamiento de imágenes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0EFF2E4C-9818-3063-78D6-746EB0E0C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FF43C267-3A05-007A-CA47-0ADF254BA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DBF5B-4275-DFA0-0CAF-4D97C8E13816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F99743-749C-3735-6DA3-D32FA6EF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63" y="1472248"/>
            <a:ext cx="682942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F94CBF0-8AA2-F4E4-9F6A-413F4563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710" y="6091873"/>
            <a:ext cx="1061212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Kipuna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(2024, April 13). Píxeles, matrices e imágenes con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Kipuna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s-MX" altLang="es-MX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Kipuna</a:t>
            </a:r>
            <a:r>
              <a:rPr kumimoji="0" lang="es-MX" altLang="es-MX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https://kipunaec.com/pixeles-matrices-e-imagenes-con-python-y-opencv/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5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A446B-E56E-96D1-C646-162EEA883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4B66-E522-AB7E-398C-D862E99C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/>
              <a:t>Organización de resultados 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4D95-EB8D-4F17-CB05-5B40D59A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47288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implementa la creación de carpetas específicas para cada tipo de transformación.</a:t>
            </a: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Carpeta Principal: </a:t>
            </a:r>
          </a:p>
          <a:p>
            <a:pPr marL="0" indent="0" algn="just">
              <a:buNone/>
            </a:pP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la carpeta base donde se almacenan todos los resultados generados. </a:t>
            </a: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Subcarpetas por Transformación: </a:t>
            </a: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Dentro de 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crean carpetas como 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rotar, escalar, reflejar y trasladar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Cada carpeta contiene las imágenes procesadas correspondientes a esa transformación. </a:t>
            </a: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26F0A4E2-6226-1C79-2FEE-B394E08B0C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53D665A6-1167-4DD0-3DD0-24007EC60A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D49656-50FB-0580-3596-84ECB25CB957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50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FC13D-0F75-7188-51E9-2203547D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8F7A-BCCC-9CAC-72A4-C3DD31D7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/>
              <a:t>Diagrama de flujo  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A5EE2CF4-70E4-2371-9824-7A29DF6AA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25CFF258-B011-6586-CDFC-49E658A62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A530D6-3711-6A08-295B-D98D33EE07DE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00299F86-2E8B-A749-44D7-E841413E4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30" y="1272620"/>
            <a:ext cx="5192188" cy="55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1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275C0-F71A-2FA5-D587-A40E59570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164A-0DBF-65D0-FED6-85983C29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/>
              <a:t>Interfaz gráfica (GUI)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27E6-46C1-A567-ECB1-EF0A0074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4728844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Botones (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Permiten cargar imágenes y seleccionar el tipo de  transformación a aplicar. 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Entradas de Texto (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Facilitan el ingreso de parámetros específicos, como ángulos, factores de escala o desplazamientos. </a:t>
            </a: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Mensajes (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Notifican al usuario sobre el éxito de las operaciones, errores o instrucciones.</a:t>
            </a: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25BEA298-9F37-82F0-9438-E8977D992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3CC9BA2D-B8D3-DCAE-D752-9CA74824C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5EB46-CEF5-07DD-1F97-20082717530E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80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44C59-D4DE-F139-BEBA-8EF5C04AC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0946-0E6A-691B-51E3-3BB5C3DB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funcionamiento</a:t>
            </a: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63C8F2FE-FE41-21EA-6B5F-25A9602E10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A291D446-1E10-9E46-C3D0-C13B2799D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3001CB-CAEC-776B-2419-F34EACCBB521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Online Media 2" title="Proyecto 3: Manipulación de Imágenes con Transformaciones Lineales">
            <a:hlinkClick r:id="" action="ppaction://media"/>
            <a:extLst>
              <a:ext uri="{FF2B5EF4-FFF2-40B4-BE49-F238E27FC236}">
                <a16:creationId xmlns:a16="http://schemas.microsoft.com/office/drawing/2014/main" id="{C9F01002-5D73-CCBF-1403-810B3D763C9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52655" y="1482408"/>
            <a:ext cx="8707992" cy="49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027B2-35C4-C1A8-859E-BB7CF52A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B5AC-BB61-FDC5-719C-4D2B5E23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A410-AD9B-2F41-E7FC-7B8A15E7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4728844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del Álgebra Lineal en Procesamiento de Imágenes.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Importancia de las Adaptaciones Computacionales.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Reforzamiento de los Conceptos Teóricos.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Validación y Gestión de Errores.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2F2DA9FC-3CF0-8E9C-8B72-35500AB328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3381F886-6E5F-C2D7-E5CE-12B29C3611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BA1E6A-53C8-AC38-759E-BC05E681B747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01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7825-2FF7-3D0D-2DDC-475386809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95E-7E46-AD38-09EE-C1A1A3C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6386-4623-C5E7-C8F1-0045104D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4728844"/>
          </a:xfrm>
        </p:spPr>
        <p:txBody>
          <a:bodyPr>
            <a:norm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s-MX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Gonzalez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R. C., &amp; Woods, R. E. (2018).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Digital Image Processing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(4th ed.). 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Pearson.</a:t>
            </a:r>
            <a:b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Páginas 127-129: Transformaciones geométricas básicas.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Hartley, R., &amp; Zisserman, A. (2004).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Multiple View Geometry in Computer Vision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(2nd ed.). 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Cambridge </a:t>
            </a:r>
            <a:r>
              <a:rPr lang="es-MX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University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Press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Páginas 27-30: Uso de matrices homogéneas para transformaciones geométricas.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OpenCV. (n.d.). Geometric Transformations of Images. </a:t>
            </a:r>
            <a:r>
              <a:rPr lang="es-MX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OpenCV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Documentation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Recuperado de </a:t>
            </a:r>
            <a:r>
              <a:rPr lang="es-MX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https://docs.opencv.org</a:t>
            </a:r>
            <a:b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Sección: </a:t>
            </a:r>
            <a:r>
              <a:rPr lang="es-MX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WarpAffine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MX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WarpPerspective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Szeliski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R. (2010).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Computer Vision: Algorithms and Applications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Springer.</a:t>
            </a:r>
            <a:b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MX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Páginas 54-56: Representación de transformaciones en imágenes digitales.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3E9BF5E5-F920-3EE5-E556-8C9E66CB9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A763672D-938E-A3E9-5ABD-99E1A5F56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88C6C8-0C22-1B36-A283-95CD80CDE8A1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94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D72C-F9AC-0366-87FB-1CB74FE9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094"/>
            <a:ext cx="10515600" cy="1325563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B691-0F5C-AEA5-1EE6-9A6708C8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7305"/>
            <a:ext cx="10515600" cy="2106295"/>
          </a:xfrm>
        </p:spPr>
        <p:txBody>
          <a:bodyPr/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 programa que manipule imágenes digitales mediante transformaciones lineales, aplicando rotaciones, escalados, reflexiones y traslaciones. Los estudiantes deberán utilizar matrices de transformación para modificar la imagen y visualizar los resultados de manera gráfica.</a:t>
            </a: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3EEAF65F-C619-A4E2-F842-CE0BEEF74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0B6DBEEC-45C7-2ACD-9CBD-0AD92AD94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D24524-FC20-3AF6-5AA6-75297459A21B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49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2C80F-34ED-EDE7-9227-8C800FF3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80BA-7948-51ED-75AA-0213BBD3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926"/>
            <a:ext cx="10515600" cy="1325563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son las Transformaciones Lineales?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3392-76CE-0880-173B-6EE9FC69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8985"/>
            <a:ext cx="10515600" cy="210629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una función entre dos espacios vectoriales que preserva las operaciones de suma de vectores y multiplicación por escalar.</a:t>
            </a: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C70F1767-75C9-4DF9-A5E5-55557C2AC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9AE94253-0319-273F-35C1-2A489890B0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9746C3-C6AB-F61E-DA2D-116CCF746F8B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1ACF71-5C52-400D-16C9-BC2EC5F9F17E}"/>
                  </a:ext>
                </a:extLst>
              </p:cNvPr>
              <p:cNvSpPr txBox="1"/>
              <p:nvPr/>
            </p:nvSpPr>
            <p:spPr>
              <a:xfrm>
                <a:off x="5067300" y="4572000"/>
                <a:ext cx="20574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200"/>
                        <m:t>T</m:t>
                      </m:r>
                      <m:r>
                        <m:rPr>
                          <m:nor/>
                        </m:rPr>
                        <a:rPr lang="es-MX" sz="3200"/>
                        <m:t>(</m:t>
                      </m:r>
                      <m:r>
                        <m:rPr>
                          <m:nor/>
                        </m:rPr>
                        <a:rPr lang="es-MX" sz="3200"/>
                        <m:t>v</m:t>
                      </m:r>
                      <m:r>
                        <m:rPr>
                          <m:nor/>
                        </m:rPr>
                        <a:rPr lang="es-MX" sz="3200"/>
                        <m:t>)=</m:t>
                      </m:r>
                      <m:r>
                        <m:rPr>
                          <m:nor/>
                        </m:rPr>
                        <a:rPr lang="es-MX" sz="3200"/>
                        <m:t>A</m:t>
                      </m:r>
                      <m:r>
                        <m:rPr>
                          <m:nor/>
                        </m:rPr>
                        <a:rPr lang="es-MX" sz="3200"/>
                        <m:t>⋅</m:t>
                      </m:r>
                      <m:r>
                        <m:rPr>
                          <m:nor/>
                        </m:rPr>
                        <a:rPr lang="es-MX" sz="3200"/>
                        <m:t>v</m:t>
                      </m:r>
                    </m:oMath>
                  </m:oMathPara>
                </a14:m>
                <a:endParaRPr lang="es-MX" sz="3200" dirty="0"/>
              </a:p>
              <a:p>
                <a:endParaRPr lang="es-MX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1ACF71-5C52-400D-16C9-BC2EC5F9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4572000"/>
                <a:ext cx="2057400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02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EFFF7-EEF5-1056-B7B1-40873EE0F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4-51C1-D178-89B3-02DCF272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A7C-1B56-7895-FCE5-CD6AADFC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33572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rotación implica girar un punto alrededor del origen. La matriz que representa la rotación 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cálculo de las nuevas coordenadas (𝑥′,𝑦′) de un punto (𝑥,𝑦) se realiza mediante la multiplicación matricial: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051EEC96-D429-D122-8D11-39D3D5D2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9AD09722-32D0-FC8A-1A16-DCC84BF52A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734CC8-E4B7-7B95-1493-F30A3CC720A3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8F58F-453C-BBCE-2935-39C2B2D1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17" y="2771373"/>
            <a:ext cx="3677163" cy="1219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2E524-16E3-9ACF-D1E2-B86B2C0F3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175" y="5084532"/>
            <a:ext cx="175284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8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F49C2-9DC2-BF54-A07D-CEA364762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C6E-EC41-811D-3585-DB6E0F5E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4E14-9E4D-D066-EF1E-66E29C3A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47288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escalado modifica el tamaño de los objetos en el plano, ampliándolos o reduciéndolos de acuerdo con los factores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 matriz correspondiente es:</a:t>
            </a: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transformación se realiza mediante: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F48DD3ED-2FF3-5450-689D-3F8982755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A315F976-8148-66F5-2F36-CC7DB007B1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7580E3-BEC8-F38B-7D40-501AAEE453A9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53F34-9698-B869-B5EA-2F053ABFF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255" y="2885593"/>
            <a:ext cx="2238687" cy="1181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407AD-62EE-95E8-1747-37BBB84B7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992" y="5155564"/>
            <a:ext cx="179095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2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5093-CA50-B83B-2688-FAF53121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DA88-7027-3A13-0F70-D387E8CB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/>
              <a:t>Reflexión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A4ED-9FCE-2342-FF5E-201C8982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47288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reflexión invierte las coordenadas respecto a un eje específico. Para el eje horizontal y el eje vertical, las matrices son:</a:t>
            </a: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aplicar estas matrices, las coordenadas se invierten en la dirección </a:t>
            </a: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correspondiente: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6FE1A7B1-0022-E319-2E5D-62CE1550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48F2C1BC-E911-8CFE-C1A7-ED9E65B05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0BBCB8-8D7D-0D8E-9501-3FA1D8FD8F71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5F201-7141-BACF-4034-0D73841AC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943" y="2790973"/>
            <a:ext cx="2457793" cy="1209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63198-501A-176C-68D7-17A199E23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90" y="2790973"/>
            <a:ext cx="2629267" cy="1114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7A17FB-B2D7-34DD-7A8E-75D109BD7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3098" y="5155564"/>
            <a:ext cx="162900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5FF29-B0B6-8A61-8FE8-D593ABCA2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1212-3028-CDCF-07FB-94ABC979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/>
              <a:t>Traslación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3F2F-B934-7AE0-A34E-699B6F98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47288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traslación desplaza un punto en el plano mediante los valores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cual se representa con la matriz:</a:t>
            </a: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cálculo es directo: </a:t>
            </a: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525176B3-F1D0-7F6F-9D0F-E3E8BEF43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345C3850-D352-8488-AB7C-614EDDF184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F7BBDE-5C06-7356-551C-A08CE894268C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89406-40C6-B95A-4123-2CA481990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081" y="2814245"/>
            <a:ext cx="2057687" cy="106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A88208-A9DD-8828-112C-1459ACCBD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555" y="4693283"/>
            <a:ext cx="170521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1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C7E2-3A28-AA53-CFA4-64D68A9E2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2279-4251-7192-C659-3FE47CC6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/>
              <a:t>Desarrollo del sistema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BBCC-4FAE-9948-3E8B-3C92FDF8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47288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fue desarrollado en Python.</a:t>
            </a: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Módulos: </a:t>
            </a: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0C67898A-71AB-39B3-070D-55AD8D596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AFFE2561-0B41-E2A1-7D6F-FC1407DAC7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50ED5-534E-3D88-8127-D234607394CA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Python Logo PNGs for Free Download">
            <a:extLst>
              <a:ext uri="{FF2B5EF4-FFF2-40B4-BE49-F238E27FC236}">
                <a16:creationId xmlns:a16="http://schemas.microsoft.com/office/drawing/2014/main" id="{92E80E25-DB3C-DA0C-0DA2-BF6D36DFC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60" y="213868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34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1990B-B405-BC98-ADC6-B6CF50010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3F66-F0D0-4A01-BF82-E0656A1C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s-MX" dirty="0"/>
              <a:t>Procesamiento de imágenes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74ED-8A70-623E-7B69-5D3A0AD0C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702436"/>
            <a:ext cx="10515600" cy="47288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utilizó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cargar las imágenes seleccionadas por el usuario. Estas imágenes se representan como matrices tridimensionales, donde las dimensiones corresponden a: </a:t>
            </a:r>
          </a:p>
          <a:p>
            <a:pPr marL="0" indent="0" algn="just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Alto: Número de filas (píxeles) en la imagen. </a:t>
            </a:r>
          </a:p>
          <a:p>
            <a:pPr algn="just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Ancho: Número de columnas (píxeles) en la imagen. </a:t>
            </a:r>
          </a:p>
          <a:p>
            <a:pPr algn="just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Canales: Valores de color (normalmente BGR: Azul, Verde, Rojo).</a:t>
            </a:r>
          </a:p>
        </p:txBody>
      </p:sp>
      <p:pic>
        <p:nvPicPr>
          <p:cNvPr id="4" name="Imagen 2" descr="Escom Logo Png Transparent Images Free">
            <a:extLst>
              <a:ext uri="{FF2B5EF4-FFF2-40B4-BE49-F238E27FC236}">
                <a16:creationId xmlns:a16="http://schemas.microsoft.com/office/drawing/2014/main" id="{BDD1EA43-D491-DC78-2EF2-48B4616BE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770" y="230188"/>
            <a:ext cx="12420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" descr="IPN logo vector download">
            <a:extLst>
              <a:ext uri="{FF2B5EF4-FFF2-40B4-BE49-F238E27FC236}">
                <a16:creationId xmlns:a16="http://schemas.microsoft.com/office/drawing/2014/main" id="{7B610531-4A2C-F01F-D4DA-43BB369A1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48" y="0"/>
            <a:ext cx="14935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52848A-61B9-CBB5-A45C-888D13F3D60D}"/>
              </a:ext>
            </a:extLst>
          </p:cNvPr>
          <p:cNvSpPr/>
          <p:nvPr/>
        </p:nvSpPr>
        <p:spPr>
          <a:xfrm rot="16200000">
            <a:off x="-3088481" y="3088481"/>
            <a:ext cx="6858003" cy="681037"/>
          </a:xfrm>
          <a:prstGeom prst="rect">
            <a:avLst/>
          </a:prstGeom>
          <a:solidFill>
            <a:srgbClr val="800040"/>
          </a:solidFill>
          <a:ln>
            <a:solidFill>
              <a:srgbClr val="800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39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636</Words>
  <Application>Microsoft Office PowerPoint</Application>
  <PresentationFormat>Widescreen</PresentationFormat>
  <Paragraphs>75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PowerPoint Presentation</vt:lpstr>
      <vt:lpstr>Objetivo </vt:lpstr>
      <vt:lpstr>¿Qué son las Transformaciones Lineales?</vt:lpstr>
      <vt:lpstr>Rotación </vt:lpstr>
      <vt:lpstr>Escalado </vt:lpstr>
      <vt:lpstr>Reflexión </vt:lpstr>
      <vt:lpstr>Traslación </vt:lpstr>
      <vt:lpstr>Desarrollo del sistema </vt:lpstr>
      <vt:lpstr>Procesamiento de imágenes </vt:lpstr>
      <vt:lpstr>Procesamiento de imágenes </vt:lpstr>
      <vt:lpstr>Organización de resultados  </vt:lpstr>
      <vt:lpstr>Diagrama de flujo   </vt:lpstr>
      <vt:lpstr>Interfaz gráfica (GUI)</vt:lpstr>
      <vt:lpstr>Video de funcionamiento</vt:lpstr>
      <vt:lpstr>Conclusiones </vt:lpstr>
      <vt:lpstr>Referencias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Garcia Juanillo</dc:creator>
  <cp:lastModifiedBy>Alan Garcia Juanillo</cp:lastModifiedBy>
  <cp:revision>31</cp:revision>
  <dcterms:created xsi:type="dcterms:W3CDTF">2025-01-07T22:11:22Z</dcterms:created>
  <dcterms:modified xsi:type="dcterms:W3CDTF">2025-01-09T04:34:33Z</dcterms:modified>
</cp:coreProperties>
</file>