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39AF9DB-ECC6-43B0-928D-726AAB42FAC2}">
  <a:tblStyle styleId="{039AF9DB-ECC6-43B0-928D-726AAB42FAC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cec4a0d37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cec4a0d37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cec4a0d37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cec4a0d37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cec4a0d3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cec4a0d3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cec4a0d37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cec4a0d37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cec4a0d37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cec4a0d37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cec4a0d37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cec4a0d37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cec4a0d37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cec4a0d37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we have a stronghold of North American users, we should focus our efforts on expanding user count in India, China, and Japan as they have a vast market for our products.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cec4a0d37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cec4a0d37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cf2cd7baa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cf2cd7baa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cf2cd7baa0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cf2cd7baa0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8.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4.png"/><Relationship Id="rId6"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Google Merchandise Store Analysis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Developed as part of a team project</a:t>
            </a:r>
            <a:endParaRPr/>
          </a:p>
        </p:txBody>
      </p:sp>
      <p:pic>
        <p:nvPicPr>
          <p:cNvPr id="56" name="Google Shape;56;p13"/>
          <p:cNvPicPr preferRelativeResize="0"/>
          <p:nvPr/>
        </p:nvPicPr>
        <p:blipFill>
          <a:blip r:embed="rId3">
            <a:alphaModFix/>
          </a:blip>
          <a:stretch>
            <a:fillRect/>
          </a:stretch>
        </p:blipFill>
        <p:spPr>
          <a:xfrm>
            <a:off x="7228446" y="3491946"/>
            <a:ext cx="1418550" cy="14185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2"/>
          <p:cNvPicPr preferRelativeResize="0"/>
          <p:nvPr/>
        </p:nvPicPr>
        <p:blipFill>
          <a:blip r:embed="rId3">
            <a:alphaModFix/>
          </a:blip>
          <a:stretch>
            <a:fillRect/>
          </a:stretch>
        </p:blipFill>
        <p:spPr>
          <a:xfrm>
            <a:off x="1003610" y="0"/>
            <a:ext cx="7136778" cy="51434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 &amp; </a:t>
            </a:r>
            <a:r>
              <a:rPr lang="en"/>
              <a:t>Recommendations</a:t>
            </a:r>
            <a:r>
              <a:rPr lang="en"/>
              <a:t> </a:t>
            </a:r>
            <a:endParaRPr/>
          </a:p>
        </p:txBody>
      </p:sp>
      <p:sp>
        <p:nvSpPr>
          <p:cNvPr id="137" name="Google Shape;13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AutoNum type="arabicPeriod"/>
            </a:pPr>
            <a:r>
              <a:rPr lang="en" sz="1600"/>
              <a:t>Encourage shoppers to purchase items that generate the most revenue by bundling high revenue items with the most popular items. For example, bundle the backpack with a pen and notebook. </a:t>
            </a:r>
            <a:endParaRPr sz="1600"/>
          </a:p>
          <a:p>
            <a:pPr indent="-342900" lvl="0" marL="457200" rtl="0" algn="l">
              <a:spcBef>
                <a:spcPts val="0"/>
              </a:spcBef>
              <a:spcAft>
                <a:spcPts val="0"/>
              </a:spcAft>
              <a:buSzPts val="1800"/>
              <a:buAutoNum type="arabicPeriod"/>
            </a:pPr>
            <a:r>
              <a:rPr lang="en" sz="1618"/>
              <a:t>Focus on improving website engagement by increasing retention. The Merchandise store has a large amount of visitors each month. Retention strategies should be implemented to increase purchasers and user engagement. For example, offer bundles or personalized recommendations to visitors. </a:t>
            </a:r>
            <a:endParaRPr sz="1618"/>
          </a:p>
          <a:p>
            <a:pPr indent="-331372" lvl="0" marL="457200" rtl="0" algn="l">
              <a:spcBef>
                <a:spcPts val="0"/>
              </a:spcBef>
              <a:spcAft>
                <a:spcPts val="0"/>
              </a:spcAft>
              <a:buSzPts val="1618"/>
              <a:buAutoNum type="arabicPeriod"/>
            </a:pPr>
            <a:r>
              <a:rPr lang="en" sz="1618"/>
              <a:t>With a stronghold in North America, we should expand marketing efforts in India, as there is significant untapped potential to gain users in this country. Increase targeted ads and optimize user experience on popular devices.</a:t>
            </a:r>
            <a:endParaRPr sz="1618"/>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Goals &amp; Objectives </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Make </a:t>
            </a:r>
            <a:r>
              <a:rPr lang="en"/>
              <a:t>recommendations</a:t>
            </a:r>
            <a:r>
              <a:rPr lang="en"/>
              <a:t> to increase store revenue. </a:t>
            </a:r>
            <a:endParaRPr/>
          </a:p>
          <a:p>
            <a:pPr indent="-342900" lvl="0" marL="457200" rtl="0" algn="l">
              <a:spcBef>
                <a:spcPts val="0"/>
              </a:spcBef>
              <a:spcAft>
                <a:spcPts val="0"/>
              </a:spcAft>
              <a:buSzPts val="1800"/>
              <a:buAutoNum type="arabicPeriod"/>
            </a:pPr>
            <a:r>
              <a:rPr lang="en"/>
              <a:t>Review store </a:t>
            </a:r>
            <a:r>
              <a:rPr lang="en"/>
              <a:t>performance</a:t>
            </a:r>
            <a:endParaRPr/>
          </a:p>
          <a:p>
            <a:pPr indent="-342900" lvl="0" marL="457200" rtl="0" algn="l">
              <a:spcBef>
                <a:spcPts val="0"/>
              </a:spcBef>
              <a:spcAft>
                <a:spcPts val="0"/>
              </a:spcAft>
              <a:buSzPts val="1800"/>
              <a:buAutoNum type="arabicPeriod"/>
            </a:pPr>
            <a:r>
              <a:rPr lang="en"/>
              <a:t>Review </a:t>
            </a:r>
            <a:r>
              <a:rPr lang="en"/>
              <a:t>countries with high user count and explore</a:t>
            </a:r>
            <a:r>
              <a:rPr lang="en"/>
              <a:t> expansion opportunities in countries with vast market potential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5"/>
          <p:cNvPicPr preferRelativeResize="0"/>
          <p:nvPr/>
        </p:nvPicPr>
        <p:blipFill rotWithShape="1">
          <a:blip r:embed="rId3">
            <a:alphaModFix/>
          </a:blip>
          <a:srcRect b="0" l="30157" r="0" t="0"/>
          <a:stretch/>
        </p:blipFill>
        <p:spPr>
          <a:xfrm>
            <a:off x="6924025" y="3600488"/>
            <a:ext cx="1567750" cy="1214375"/>
          </a:xfrm>
          <a:prstGeom prst="rect">
            <a:avLst/>
          </a:prstGeom>
          <a:noFill/>
          <a:ln>
            <a:noFill/>
          </a:ln>
        </p:spPr>
      </p:pic>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Questions </a:t>
            </a:r>
            <a:endParaRPr/>
          </a:p>
          <a:p>
            <a:pPr indent="0" lvl="0" marL="0" rtl="0" algn="l">
              <a:spcBef>
                <a:spcPts val="0"/>
              </a:spcBef>
              <a:spcAft>
                <a:spcPts val="0"/>
              </a:spcAft>
              <a:buNone/>
            </a:pPr>
            <a:r>
              <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did the store perform in converting </a:t>
            </a:r>
            <a:r>
              <a:rPr lang="en"/>
              <a:t>visitors</a:t>
            </a:r>
            <a:r>
              <a:rPr lang="en"/>
              <a:t> into purchasers so far this year? </a:t>
            </a:r>
            <a:endParaRPr/>
          </a:p>
          <a:p>
            <a:pPr indent="-342900" lvl="0" marL="457200" rtl="0" algn="l">
              <a:spcBef>
                <a:spcPts val="0"/>
              </a:spcBef>
              <a:spcAft>
                <a:spcPts val="0"/>
              </a:spcAft>
              <a:buSzPts val="1800"/>
              <a:buChar char="➢"/>
            </a:pPr>
            <a:r>
              <a:rPr lang="en"/>
              <a:t>What are the top selling items and which products are generating the highest revenue? </a:t>
            </a:r>
            <a:endParaRPr/>
          </a:p>
          <a:p>
            <a:pPr indent="-342900" lvl="0" marL="457200" rtl="0" algn="l">
              <a:spcBef>
                <a:spcPts val="0"/>
              </a:spcBef>
              <a:spcAft>
                <a:spcPts val="0"/>
              </a:spcAft>
              <a:buSzPts val="1800"/>
              <a:buChar char="➢"/>
            </a:pPr>
            <a:r>
              <a:rPr lang="en"/>
              <a:t>Which </a:t>
            </a:r>
            <a:r>
              <a:rPr lang="en"/>
              <a:t>countries</a:t>
            </a:r>
            <a:r>
              <a:rPr lang="en"/>
              <a:t> have the most users and how can we expand our reach into countries with vast market potential?</a:t>
            </a:r>
            <a:endParaRPr/>
          </a:p>
          <a:p>
            <a:pPr indent="-342900" lvl="0" marL="457200" rtl="0" algn="l">
              <a:spcBef>
                <a:spcPts val="0"/>
              </a:spcBef>
              <a:spcAft>
                <a:spcPts val="0"/>
              </a:spcAft>
              <a:buSzPts val="1800"/>
              <a:buChar char="➢"/>
            </a:pPr>
            <a:r>
              <a:rPr lang="en"/>
              <a:t>How can we leverage device data to strategically optimize our marketing efforts and expand our market segment?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112850"/>
            <a:ext cx="8520600" cy="4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660"/>
              <a:t>How did the store perform in converting visitors into purchasers so far this year?</a:t>
            </a:r>
            <a:endParaRPr sz="1660"/>
          </a:p>
        </p:txBody>
      </p:sp>
      <p:pic>
        <p:nvPicPr>
          <p:cNvPr id="75" name="Google Shape;75;p16"/>
          <p:cNvPicPr preferRelativeResize="0"/>
          <p:nvPr/>
        </p:nvPicPr>
        <p:blipFill>
          <a:blip r:embed="rId3">
            <a:alphaModFix/>
          </a:blip>
          <a:stretch>
            <a:fillRect/>
          </a:stretch>
        </p:blipFill>
        <p:spPr>
          <a:xfrm>
            <a:off x="5057388" y="1471025"/>
            <a:ext cx="2905125" cy="1400175"/>
          </a:xfrm>
          <a:prstGeom prst="rect">
            <a:avLst/>
          </a:prstGeom>
          <a:noFill/>
          <a:ln>
            <a:noFill/>
          </a:ln>
        </p:spPr>
      </p:pic>
      <p:pic>
        <p:nvPicPr>
          <p:cNvPr id="76" name="Google Shape;76;p16"/>
          <p:cNvPicPr preferRelativeResize="0"/>
          <p:nvPr/>
        </p:nvPicPr>
        <p:blipFill>
          <a:blip r:embed="rId4">
            <a:alphaModFix/>
          </a:blip>
          <a:stretch>
            <a:fillRect/>
          </a:stretch>
        </p:blipFill>
        <p:spPr>
          <a:xfrm>
            <a:off x="4314813" y="566138"/>
            <a:ext cx="4829175" cy="904875"/>
          </a:xfrm>
          <a:prstGeom prst="rect">
            <a:avLst/>
          </a:prstGeom>
          <a:noFill/>
          <a:ln>
            <a:noFill/>
          </a:ln>
        </p:spPr>
      </p:pic>
      <p:pic>
        <p:nvPicPr>
          <p:cNvPr id="77" name="Google Shape;77;p16"/>
          <p:cNvPicPr preferRelativeResize="0"/>
          <p:nvPr/>
        </p:nvPicPr>
        <p:blipFill>
          <a:blip r:embed="rId5">
            <a:alphaModFix/>
          </a:blip>
          <a:stretch>
            <a:fillRect/>
          </a:stretch>
        </p:blipFill>
        <p:spPr>
          <a:xfrm>
            <a:off x="5139749" y="2922025"/>
            <a:ext cx="2740450" cy="1252025"/>
          </a:xfrm>
          <a:prstGeom prst="rect">
            <a:avLst/>
          </a:prstGeom>
          <a:noFill/>
          <a:ln>
            <a:noFill/>
          </a:ln>
        </p:spPr>
      </p:pic>
      <p:sp>
        <p:nvSpPr>
          <p:cNvPr id="78" name="Google Shape;78;p16"/>
          <p:cNvSpPr txBox="1"/>
          <p:nvPr>
            <p:ph idx="1" type="body"/>
          </p:nvPr>
        </p:nvSpPr>
        <p:spPr>
          <a:xfrm>
            <a:off x="311700" y="661300"/>
            <a:ext cx="3783600" cy="4399500"/>
          </a:xfrm>
          <a:prstGeom prst="rect">
            <a:avLst/>
          </a:prstGeom>
        </p:spPr>
        <p:txBody>
          <a:bodyPr anchorCtr="0" anchor="t" bIns="91425" lIns="91425" spcFirstLastPara="1" rIns="91425" wrap="square" tIns="91425">
            <a:normAutofit fontScale="40000" lnSpcReduction="20000"/>
          </a:bodyPr>
          <a:lstStyle/>
          <a:p>
            <a:pPr indent="0" lvl="0" marL="0" rtl="0" algn="l">
              <a:spcBef>
                <a:spcPts val="0"/>
              </a:spcBef>
              <a:spcAft>
                <a:spcPts val="0"/>
              </a:spcAft>
              <a:buNone/>
            </a:pPr>
            <a:r>
              <a:rPr b="1" lang="en" sz="2900"/>
              <a:t>Revenue is down from last year. </a:t>
            </a:r>
            <a:endParaRPr b="1" sz="2900"/>
          </a:p>
          <a:p>
            <a:pPr indent="-302260" lvl="0" marL="457200" rtl="0" algn="l">
              <a:spcBef>
                <a:spcPts val="1200"/>
              </a:spcBef>
              <a:spcAft>
                <a:spcPts val="0"/>
              </a:spcAft>
              <a:buSzPct val="100000"/>
              <a:buChar char="●"/>
            </a:pPr>
            <a:r>
              <a:rPr lang="en" sz="2900"/>
              <a:t>March 2023: $125,696.00 </a:t>
            </a:r>
            <a:endParaRPr sz="2900"/>
          </a:p>
          <a:p>
            <a:pPr indent="-302260" lvl="0" marL="457200" rtl="0" algn="l">
              <a:spcBef>
                <a:spcPts val="0"/>
              </a:spcBef>
              <a:spcAft>
                <a:spcPts val="0"/>
              </a:spcAft>
              <a:buSzPct val="100000"/>
              <a:buChar char="●"/>
            </a:pPr>
            <a:r>
              <a:rPr lang="en" sz="2900"/>
              <a:t>March 2024: $87,527.00</a:t>
            </a:r>
            <a:endParaRPr sz="2900"/>
          </a:p>
          <a:p>
            <a:pPr indent="0" lvl="0" marL="0" rtl="0" algn="l">
              <a:spcBef>
                <a:spcPts val="1200"/>
              </a:spcBef>
              <a:spcAft>
                <a:spcPts val="0"/>
              </a:spcAft>
              <a:buNone/>
            </a:pPr>
            <a:r>
              <a:rPr b="1" lang="en" sz="2900"/>
              <a:t>Purchase conversion rate is low.</a:t>
            </a:r>
            <a:r>
              <a:rPr lang="en" sz="2900"/>
              <a:t> </a:t>
            </a:r>
            <a:endParaRPr sz="2900"/>
          </a:p>
          <a:p>
            <a:pPr indent="-302260" lvl="0" marL="457200" rtl="0" algn="l">
              <a:spcBef>
                <a:spcPts val="1200"/>
              </a:spcBef>
              <a:spcAft>
                <a:spcPts val="0"/>
              </a:spcAft>
              <a:buSzPct val="100000"/>
              <a:buChar char="●"/>
            </a:pPr>
            <a:r>
              <a:rPr lang="en" sz="2900"/>
              <a:t>Only 1% of visitors are completing a purchase. </a:t>
            </a:r>
            <a:endParaRPr sz="2900"/>
          </a:p>
          <a:p>
            <a:pPr indent="0" lvl="0" marL="0" rtl="0" algn="l">
              <a:spcBef>
                <a:spcPts val="1200"/>
              </a:spcBef>
              <a:spcAft>
                <a:spcPts val="0"/>
              </a:spcAft>
              <a:buNone/>
            </a:pPr>
            <a:r>
              <a:rPr b="1" lang="en" sz="2900"/>
              <a:t>Total Users Vs. Total Purchasers</a:t>
            </a:r>
            <a:endParaRPr b="1" sz="2900"/>
          </a:p>
          <a:p>
            <a:pPr indent="-302260" lvl="0" marL="457200" rtl="0" algn="l">
              <a:spcBef>
                <a:spcPts val="1200"/>
              </a:spcBef>
              <a:spcAft>
                <a:spcPts val="0"/>
              </a:spcAft>
              <a:buSzPct val="100000"/>
              <a:buChar char="●"/>
            </a:pPr>
            <a:r>
              <a:rPr lang="en" sz="2900"/>
              <a:t>April: 48,865 Users, 0 Purchasers </a:t>
            </a:r>
            <a:endParaRPr sz="2900"/>
          </a:p>
          <a:p>
            <a:pPr indent="-302260" lvl="0" marL="457200" rtl="0" algn="l">
              <a:spcBef>
                <a:spcPts val="0"/>
              </a:spcBef>
              <a:spcAft>
                <a:spcPts val="0"/>
              </a:spcAft>
              <a:buSzPct val="100000"/>
              <a:buChar char="●"/>
            </a:pPr>
            <a:r>
              <a:rPr lang="en" sz="2900"/>
              <a:t>March: 47,548 Users, 557 Purchasers </a:t>
            </a:r>
            <a:r>
              <a:rPr lang="en" sz="2900"/>
              <a:t> </a:t>
            </a:r>
            <a:endParaRPr sz="2900"/>
          </a:p>
          <a:p>
            <a:pPr indent="0" lvl="0" marL="0" rtl="0" algn="l">
              <a:spcBef>
                <a:spcPts val="1200"/>
              </a:spcBef>
              <a:spcAft>
                <a:spcPts val="0"/>
              </a:spcAft>
              <a:buNone/>
            </a:pPr>
            <a:r>
              <a:rPr b="1" lang="en" sz="2534"/>
              <a:t>Recommendations: Focus on improving website engagement by increasing retention. </a:t>
            </a:r>
            <a:endParaRPr b="1" sz="2534"/>
          </a:p>
          <a:p>
            <a:pPr indent="-292981" lvl="0" marL="457200" rtl="0" algn="l">
              <a:spcBef>
                <a:spcPts val="1200"/>
              </a:spcBef>
              <a:spcAft>
                <a:spcPts val="0"/>
              </a:spcAft>
              <a:buSzPct val="100000"/>
              <a:buChar char="●"/>
            </a:pPr>
            <a:r>
              <a:rPr b="1" lang="en" sz="2534"/>
              <a:t>The Merchandise store has a large amount of visitors each month. </a:t>
            </a:r>
            <a:r>
              <a:rPr b="1" lang="en" sz="2534"/>
              <a:t>Retention</a:t>
            </a:r>
            <a:r>
              <a:rPr b="1" lang="en" sz="2534"/>
              <a:t> strategies should be implemented to increase purchasers and user engagement. For example, offer </a:t>
            </a:r>
            <a:r>
              <a:rPr b="1" lang="en" sz="2534"/>
              <a:t>bundles or personalized recommendations to visitors. </a:t>
            </a:r>
            <a:endParaRPr b="1" sz="2534"/>
          </a:p>
          <a:p>
            <a:pPr indent="0" lvl="0" marL="0" rtl="0" algn="l">
              <a:spcBef>
                <a:spcPts val="1200"/>
              </a:spcBef>
              <a:spcAft>
                <a:spcPts val="0"/>
              </a:spcAft>
              <a:buNone/>
            </a:pPr>
            <a:r>
              <a:t/>
            </a:r>
            <a:endParaRPr sz="14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96150"/>
            <a:ext cx="8520600" cy="54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en" sz="1695"/>
              <a:t>What are the top selling items and which products are generating the highest revenue?</a:t>
            </a:r>
            <a:endParaRPr sz="2620"/>
          </a:p>
        </p:txBody>
      </p:sp>
      <p:sp>
        <p:nvSpPr>
          <p:cNvPr id="84" name="Google Shape;84;p17"/>
          <p:cNvSpPr txBox="1"/>
          <p:nvPr>
            <p:ph idx="1" type="body"/>
          </p:nvPr>
        </p:nvSpPr>
        <p:spPr>
          <a:xfrm>
            <a:off x="311700" y="741625"/>
            <a:ext cx="3999900" cy="4268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Top Selling Items: </a:t>
            </a:r>
            <a:endParaRPr b="1"/>
          </a:p>
          <a:p>
            <a:pPr indent="-317500" lvl="0" marL="457200" rtl="0" algn="l">
              <a:spcBef>
                <a:spcPts val="1200"/>
              </a:spcBef>
              <a:spcAft>
                <a:spcPts val="0"/>
              </a:spcAft>
              <a:buSzPts val="1400"/>
              <a:buAutoNum type="arabicPeriod"/>
            </a:pPr>
            <a:r>
              <a:rPr lang="en"/>
              <a:t>Google Cloud Sticker </a:t>
            </a:r>
            <a:endParaRPr/>
          </a:p>
          <a:p>
            <a:pPr indent="-317500" lvl="0" marL="457200" rtl="0" algn="l">
              <a:spcBef>
                <a:spcPts val="0"/>
              </a:spcBef>
              <a:spcAft>
                <a:spcPts val="0"/>
              </a:spcAft>
              <a:buSzPts val="1400"/>
              <a:buAutoNum type="arabicPeriod"/>
            </a:pPr>
            <a:r>
              <a:rPr lang="en"/>
              <a:t>Google Sticker </a:t>
            </a:r>
            <a:endParaRPr/>
          </a:p>
          <a:p>
            <a:pPr indent="-317500" lvl="0" marL="457200" rtl="0" algn="l">
              <a:spcBef>
                <a:spcPts val="0"/>
              </a:spcBef>
              <a:spcAft>
                <a:spcPts val="0"/>
              </a:spcAft>
              <a:buSzPts val="1400"/>
              <a:buAutoNum type="arabicPeriod"/>
            </a:pPr>
            <a:r>
              <a:rPr lang="en"/>
              <a:t>Google Pen (White)</a:t>
            </a:r>
            <a:endParaRPr/>
          </a:p>
          <a:p>
            <a:pPr indent="-317500" lvl="0" marL="457200" rtl="0" algn="l">
              <a:spcBef>
                <a:spcPts val="0"/>
              </a:spcBef>
              <a:spcAft>
                <a:spcPts val="0"/>
              </a:spcAft>
              <a:buSzPts val="1400"/>
              <a:buAutoNum type="arabicPeriod"/>
            </a:pPr>
            <a:r>
              <a:rPr lang="en"/>
              <a:t>Google Pen (Ombre Yellow) </a:t>
            </a:r>
            <a:endParaRPr/>
          </a:p>
          <a:p>
            <a:pPr indent="-317500" lvl="0" marL="457200" rtl="0" algn="l">
              <a:spcBef>
                <a:spcPts val="0"/>
              </a:spcBef>
              <a:spcAft>
                <a:spcPts val="0"/>
              </a:spcAft>
              <a:buSzPts val="1400"/>
              <a:buAutoNum type="arabicPeriod"/>
            </a:pPr>
            <a:r>
              <a:rPr lang="en"/>
              <a:t>Google Recycled Memo Notebook Set </a:t>
            </a:r>
            <a:endParaRPr/>
          </a:p>
          <a:p>
            <a:pPr indent="0" lvl="0" marL="0" rtl="0" algn="l">
              <a:spcBef>
                <a:spcPts val="1200"/>
              </a:spcBef>
              <a:spcAft>
                <a:spcPts val="0"/>
              </a:spcAft>
              <a:buNone/>
            </a:pPr>
            <a:r>
              <a:rPr b="1" lang="en"/>
              <a:t>Top Revenue Items: </a:t>
            </a:r>
            <a:endParaRPr b="1"/>
          </a:p>
          <a:p>
            <a:pPr indent="-317500" lvl="0" marL="457200" rtl="0" algn="l">
              <a:spcBef>
                <a:spcPts val="1200"/>
              </a:spcBef>
              <a:spcAft>
                <a:spcPts val="0"/>
              </a:spcAft>
              <a:buSzPts val="1400"/>
              <a:buAutoNum type="arabicPeriod"/>
            </a:pPr>
            <a:r>
              <a:rPr lang="en"/>
              <a:t>Super G Timbuck2 Recycled Backpack </a:t>
            </a:r>
            <a:endParaRPr/>
          </a:p>
          <a:p>
            <a:pPr indent="-317500" lvl="0" marL="457200" rtl="0" algn="l">
              <a:spcBef>
                <a:spcPts val="0"/>
              </a:spcBef>
              <a:spcAft>
                <a:spcPts val="0"/>
              </a:spcAft>
              <a:buSzPts val="1400"/>
              <a:buAutoNum type="arabicPeriod"/>
            </a:pPr>
            <a:r>
              <a:rPr lang="en"/>
              <a:t>Google Vintage Wash Grey Pullover </a:t>
            </a:r>
            <a:endParaRPr/>
          </a:p>
          <a:p>
            <a:pPr indent="-317500" lvl="0" marL="457200" rtl="0" algn="l">
              <a:spcBef>
                <a:spcPts val="0"/>
              </a:spcBef>
              <a:spcAft>
                <a:spcPts val="0"/>
              </a:spcAft>
              <a:buSzPts val="1400"/>
              <a:buAutoNum type="arabicPeriod"/>
            </a:pPr>
            <a:r>
              <a:rPr lang="en"/>
              <a:t>Google Unisex Eco Tee Black </a:t>
            </a:r>
            <a:endParaRPr/>
          </a:p>
          <a:p>
            <a:pPr indent="-317500" lvl="0" marL="457200" rtl="0" algn="l">
              <a:spcBef>
                <a:spcPts val="0"/>
              </a:spcBef>
              <a:spcAft>
                <a:spcPts val="0"/>
              </a:spcAft>
              <a:buSzPts val="1400"/>
              <a:buAutoNum type="arabicPeriod"/>
            </a:pPr>
            <a:r>
              <a:rPr lang="en"/>
              <a:t>Google Cloud Cap </a:t>
            </a:r>
            <a:endParaRPr/>
          </a:p>
          <a:p>
            <a:pPr indent="-317500" lvl="0" marL="457200" rtl="0" algn="l">
              <a:spcBef>
                <a:spcPts val="0"/>
              </a:spcBef>
              <a:spcAft>
                <a:spcPts val="0"/>
              </a:spcAft>
              <a:buSzPts val="1400"/>
              <a:buAutoNum type="arabicPeriod"/>
            </a:pPr>
            <a:r>
              <a:rPr lang="en"/>
              <a:t>Google Yosemite Windbreaker </a:t>
            </a:r>
            <a:endParaRPr/>
          </a:p>
          <a:p>
            <a:pPr indent="0" lvl="0" marL="0" rtl="0" algn="l">
              <a:spcBef>
                <a:spcPts val="1200"/>
              </a:spcBef>
              <a:spcAft>
                <a:spcPts val="1200"/>
              </a:spcAft>
              <a:buNone/>
            </a:pPr>
            <a:r>
              <a:rPr b="1" lang="en"/>
              <a:t>Recommendations</a:t>
            </a:r>
            <a:r>
              <a:rPr b="1" lang="en"/>
              <a:t>: Bundle items that generate the most revenue with top selling items. </a:t>
            </a:r>
            <a:endParaRPr b="1"/>
          </a:p>
        </p:txBody>
      </p:sp>
      <p:pic>
        <p:nvPicPr>
          <p:cNvPr id="85" name="Google Shape;85;p17"/>
          <p:cNvPicPr preferRelativeResize="0"/>
          <p:nvPr/>
        </p:nvPicPr>
        <p:blipFill>
          <a:blip r:embed="rId3">
            <a:alphaModFix/>
          </a:blip>
          <a:stretch>
            <a:fillRect/>
          </a:stretch>
        </p:blipFill>
        <p:spPr>
          <a:xfrm>
            <a:off x="5237438" y="640950"/>
            <a:ext cx="3305175" cy="2228850"/>
          </a:xfrm>
          <a:prstGeom prst="rect">
            <a:avLst/>
          </a:prstGeom>
          <a:noFill/>
          <a:ln>
            <a:noFill/>
          </a:ln>
        </p:spPr>
      </p:pic>
      <p:pic>
        <p:nvPicPr>
          <p:cNvPr id="86" name="Google Shape;86;p17"/>
          <p:cNvPicPr preferRelativeResize="0"/>
          <p:nvPr/>
        </p:nvPicPr>
        <p:blipFill>
          <a:blip r:embed="rId4">
            <a:alphaModFix/>
          </a:blip>
          <a:stretch>
            <a:fillRect/>
          </a:stretch>
        </p:blipFill>
        <p:spPr>
          <a:xfrm>
            <a:off x="5237450" y="2916250"/>
            <a:ext cx="3305175" cy="2179175"/>
          </a:xfrm>
          <a:prstGeom prst="rect">
            <a:avLst/>
          </a:prstGeom>
          <a:noFill/>
          <a:ln>
            <a:noFill/>
          </a:ln>
        </p:spPr>
      </p:pic>
      <p:pic>
        <p:nvPicPr>
          <p:cNvPr id="87" name="Google Shape;87;p17"/>
          <p:cNvPicPr preferRelativeResize="0"/>
          <p:nvPr/>
        </p:nvPicPr>
        <p:blipFill>
          <a:blip r:embed="rId5">
            <a:alphaModFix/>
          </a:blip>
          <a:stretch>
            <a:fillRect/>
          </a:stretch>
        </p:blipFill>
        <p:spPr>
          <a:xfrm>
            <a:off x="2675147" y="1282125"/>
            <a:ext cx="544800" cy="544800"/>
          </a:xfrm>
          <a:prstGeom prst="rect">
            <a:avLst/>
          </a:prstGeom>
          <a:noFill/>
          <a:ln>
            <a:noFill/>
          </a:ln>
        </p:spPr>
      </p:pic>
      <p:pic>
        <p:nvPicPr>
          <p:cNvPr id="88" name="Google Shape;88;p17"/>
          <p:cNvPicPr preferRelativeResize="0"/>
          <p:nvPr/>
        </p:nvPicPr>
        <p:blipFill>
          <a:blip r:embed="rId6">
            <a:alphaModFix/>
          </a:blip>
          <a:stretch>
            <a:fillRect/>
          </a:stretch>
        </p:blipFill>
        <p:spPr>
          <a:xfrm>
            <a:off x="3456150" y="3338750"/>
            <a:ext cx="702550" cy="702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2180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International User Demographics: Insights by Country</a:t>
            </a:r>
            <a:endParaRPr/>
          </a:p>
          <a:p>
            <a:pPr indent="0" lvl="0" marL="0" rtl="0" algn="l">
              <a:spcBef>
                <a:spcPts val="0"/>
              </a:spcBef>
              <a:spcAft>
                <a:spcPts val="0"/>
              </a:spcAft>
              <a:buNone/>
            </a:pPr>
            <a:r>
              <a:t/>
            </a:r>
            <a:endParaRPr/>
          </a:p>
        </p:txBody>
      </p:sp>
      <p:sp>
        <p:nvSpPr>
          <p:cNvPr id="94" name="Google Shape;94;p18"/>
          <p:cNvSpPr txBox="1"/>
          <p:nvPr>
            <p:ph idx="1" type="body"/>
          </p:nvPr>
        </p:nvSpPr>
        <p:spPr>
          <a:xfrm>
            <a:off x="311700" y="767875"/>
            <a:ext cx="8520600" cy="431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Clr>
                <a:schemeClr val="dk1"/>
              </a:buClr>
              <a:buSzPts val="275"/>
              <a:buFont typeface="Arial"/>
              <a:buNone/>
            </a:pPr>
            <a:r>
              <a:rPr lang="en" sz="4800"/>
              <a:t>Which countries have the most users and how can we expand our reach into countries with vast market potential?</a:t>
            </a:r>
            <a:endParaRPr sz="4800"/>
          </a:p>
          <a:p>
            <a:pPr indent="0" lvl="0" marL="0" rtl="0" algn="l">
              <a:spcBef>
                <a:spcPts val="1200"/>
              </a:spcBef>
              <a:spcAft>
                <a:spcPts val="0"/>
              </a:spcAft>
              <a:buClr>
                <a:schemeClr val="dk1"/>
              </a:buClr>
              <a:buSzPct val="78571"/>
              <a:buFont typeface="Arial"/>
              <a:buNone/>
            </a:pPr>
            <a:r>
              <a:t/>
            </a:r>
            <a:endParaRPr sz="1400"/>
          </a:p>
          <a:p>
            <a:pPr indent="0" lvl="0" marL="0" rtl="0" algn="l">
              <a:spcBef>
                <a:spcPts val="1200"/>
              </a:spcBef>
              <a:spcAft>
                <a:spcPts val="1200"/>
              </a:spcAft>
              <a:buNone/>
            </a:pPr>
            <a:r>
              <a:t/>
            </a:r>
            <a:endParaRPr sz="1400"/>
          </a:p>
        </p:txBody>
      </p:sp>
      <p:pic>
        <p:nvPicPr>
          <p:cNvPr id="95" name="Google Shape;95;p18"/>
          <p:cNvPicPr preferRelativeResize="0"/>
          <p:nvPr/>
        </p:nvPicPr>
        <p:blipFill>
          <a:blip r:embed="rId3">
            <a:alphaModFix/>
          </a:blip>
          <a:stretch>
            <a:fillRect/>
          </a:stretch>
        </p:blipFill>
        <p:spPr>
          <a:xfrm>
            <a:off x="311709" y="1506200"/>
            <a:ext cx="4279165" cy="2977525"/>
          </a:xfrm>
          <a:prstGeom prst="rect">
            <a:avLst/>
          </a:prstGeom>
          <a:noFill/>
          <a:ln>
            <a:noFill/>
          </a:ln>
        </p:spPr>
      </p:pic>
      <p:pic>
        <p:nvPicPr>
          <p:cNvPr id="96" name="Google Shape;96;p18"/>
          <p:cNvPicPr preferRelativeResize="0"/>
          <p:nvPr/>
        </p:nvPicPr>
        <p:blipFill>
          <a:blip r:embed="rId4">
            <a:alphaModFix/>
          </a:blip>
          <a:stretch>
            <a:fillRect/>
          </a:stretch>
        </p:blipFill>
        <p:spPr>
          <a:xfrm>
            <a:off x="4991050" y="1506199"/>
            <a:ext cx="3841260" cy="2977525"/>
          </a:xfrm>
          <a:prstGeom prst="rect">
            <a:avLst/>
          </a:prstGeom>
          <a:noFill/>
          <a:ln>
            <a:noFill/>
          </a:ln>
        </p:spPr>
      </p:pic>
      <p:sp>
        <p:nvSpPr>
          <p:cNvPr id="97" name="Google Shape;97;p18"/>
          <p:cNvSpPr txBox="1"/>
          <p:nvPr/>
        </p:nvSpPr>
        <p:spPr>
          <a:xfrm>
            <a:off x="311700" y="1071275"/>
            <a:ext cx="8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rPr>
              <a:t>Countries with highest total users:</a:t>
            </a:r>
            <a:r>
              <a:rPr lang="en">
                <a:solidFill>
                  <a:schemeClr val="dk2"/>
                </a:solidFill>
              </a:rPr>
              <a:t> USA, Canada, India, China, and Japan</a:t>
            </a:r>
            <a:endParaRPr>
              <a:solidFill>
                <a:schemeClr val="dk2"/>
              </a:solidFill>
            </a:endParaRPr>
          </a:p>
        </p:txBody>
      </p:sp>
      <p:sp>
        <p:nvSpPr>
          <p:cNvPr id="98" name="Google Shape;98;p18"/>
          <p:cNvSpPr txBox="1"/>
          <p:nvPr/>
        </p:nvSpPr>
        <p:spPr>
          <a:xfrm>
            <a:off x="311700" y="4518450"/>
            <a:ext cx="8520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2"/>
                </a:solidFill>
              </a:rPr>
              <a:t>Recommendation: </a:t>
            </a:r>
            <a:r>
              <a:rPr lang="en" sz="1300">
                <a:solidFill>
                  <a:schemeClr val="dk2"/>
                </a:solidFill>
              </a:rPr>
              <a:t>Focus marketing efforts in India - vast market potential for our products</a:t>
            </a:r>
            <a:endParaRPr sz="13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189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Device Demographics: Understanding User Devices</a:t>
            </a:r>
            <a:endParaRPr/>
          </a:p>
        </p:txBody>
      </p:sp>
      <p:sp>
        <p:nvSpPr>
          <p:cNvPr id="104" name="Google Shape;104;p19"/>
          <p:cNvSpPr txBox="1"/>
          <p:nvPr>
            <p:ph idx="1" type="body"/>
          </p:nvPr>
        </p:nvSpPr>
        <p:spPr>
          <a:xfrm>
            <a:off x="311700" y="723725"/>
            <a:ext cx="8648700" cy="43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935"/>
              <a:buNone/>
            </a:pPr>
            <a:r>
              <a:rPr lang="en" sz="1200"/>
              <a:t>How can we leverage device data to strategically optimize our marketing efforts and expand our market segment?</a:t>
            </a:r>
            <a:endParaRPr sz="1200"/>
          </a:p>
        </p:txBody>
      </p:sp>
      <p:pic>
        <p:nvPicPr>
          <p:cNvPr id="105" name="Google Shape;105;p19"/>
          <p:cNvPicPr preferRelativeResize="0"/>
          <p:nvPr/>
        </p:nvPicPr>
        <p:blipFill>
          <a:blip r:embed="rId3">
            <a:alphaModFix/>
          </a:blip>
          <a:stretch>
            <a:fillRect/>
          </a:stretch>
        </p:blipFill>
        <p:spPr>
          <a:xfrm>
            <a:off x="311700" y="1154825"/>
            <a:ext cx="4204949" cy="3099999"/>
          </a:xfrm>
          <a:prstGeom prst="rect">
            <a:avLst/>
          </a:prstGeom>
          <a:noFill/>
          <a:ln>
            <a:noFill/>
          </a:ln>
        </p:spPr>
      </p:pic>
      <p:sp>
        <p:nvSpPr>
          <p:cNvPr id="106" name="Google Shape;106;p19"/>
          <p:cNvSpPr txBox="1"/>
          <p:nvPr/>
        </p:nvSpPr>
        <p:spPr>
          <a:xfrm>
            <a:off x="311700" y="4399650"/>
            <a:ext cx="8306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2"/>
                </a:solidFill>
              </a:rPr>
              <a:t>Recommendation: </a:t>
            </a:r>
            <a:r>
              <a:rPr lang="en" sz="1300">
                <a:solidFill>
                  <a:schemeClr val="dk2"/>
                </a:solidFill>
              </a:rPr>
              <a:t>Improve user experience and increase targeted ads for Android device users in India</a:t>
            </a:r>
            <a:endParaRPr sz="1300">
              <a:solidFill>
                <a:schemeClr val="dk2"/>
              </a:solidFill>
            </a:endParaRPr>
          </a:p>
        </p:txBody>
      </p:sp>
      <p:graphicFrame>
        <p:nvGraphicFramePr>
          <p:cNvPr id="107" name="Google Shape;107;p19"/>
          <p:cNvGraphicFramePr/>
          <p:nvPr/>
        </p:nvGraphicFramePr>
        <p:xfrm>
          <a:off x="4841625" y="1451125"/>
          <a:ext cx="3000000" cy="3000000"/>
        </p:xfrm>
        <a:graphic>
          <a:graphicData uri="http://schemas.openxmlformats.org/drawingml/2006/table">
            <a:tbl>
              <a:tblPr>
                <a:noFill/>
                <a:tableStyleId>{039AF9DB-ECC6-43B0-928D-726AAB42FAC2}</a:tableStyleId>
              </a:tblPr>
              <a:tblGrid>
                <a:gridCol w="1888450"/>
                <a:gridCol w="1888450"/>
              </a:tblGrid>
              <a:tr h="340025">
                <a:tc>
                  <a:txBody>
                    <a:bodyPr/>
                    <a:lstStyle/>
                    <a:p>
                      <a:pPr indent="0" lvl="0" marL="0" rtl="0" algn="ctr">
                        <a:spcBef>
                          <a:spcPts val="0"/>
                        </a:spcBef>
                        <a:spcAft>
                          <a:spcPts val="0"/>
                        </a:spcAft>
                        <a:buNone/>
                      </a:pPr>
                      <a:r>
                        <a:rPr b="1" lang="en"/>
                        <a:t>Brand</a:t>
                      </a:r>
                      <a:endParaRPr b="1"/>
                    </a:p>
                  </a:txBody>
                  <a:tcPr marT="91425" marB="91425" marR="91425" marL="91425"/>
                </a:tc>
                <a:tc>
                  <a:txBody>
                    <a:bodyPr/>
                    <a:lstStyle/>
                    <a:p>
                      <a:pPr indent="0" lvl="0" marL="0" rtl="0" algn="ctr">
                        <a:spcBef>
                          <a:spcPts val="0"/>
                        </a:spcBef>
                        <a:spcAft>
                          <a:spcPts val="0"/>
                        </a:spcAft>
                        <a:buNone/>
                      </a:pPr>
                      <a:r>
                        <a:rPr b="1" lang="en"/>
                        <a:t>Operating System</a:t>
                      </a:r>
                      <a:endParaRPr b="1"/>
                    </a:p>
                  </a:txBody>
                  <a:tcPr marT="91425" marB="91425" marR="91425" marL="91425"/>
                </a:tc>
              </a:tr>
              <a:tr h="340025">
                <a:tc>
                  <a:txBody>
                    <a:bodyPr/>
                    <a:lstStyle/>
                    <a:p>
                      <a:pPr indent="0" lvl="0" marL="0" rtl="0" algn="l">
                        <a:spcBef>
                          <a:spcPts val="0"/>
                        </a:spcBef>
                        <a:spcAft>
                          <a:spcPts val="0"/>
                        </a:spcAft>
                        <a:buNone/>
                      </a:pPr>
                      <a:r>
                        <a:rPr lang="en"/>
                        <a:t>1. </a:t>
                      </a:r>
                      <a:r>
                        <a:rPr lang="en"/>
                        <a:t>Samsung</a:t>
                      </a:r>
                      <a:endParaRPr/>
                    </a:p>
                  </a:txBody>
                  <a:tcPr marT="91425" marB="91425" marR="91425" marL="91425"/>
                </a:tc>
                <a:tc>
                  <a:txBody>
                    <a:bodyPr/>
                    <a:lstStyle/>
                    <a:p>
                      <a:pPr indent="0" lvl="0" marL="0" rtl="0" algn="l">
                        <a:spcBef>
                          <a:spcPts val="0"/>
                        </a:spcBef>
                        <a:spcAft>
                          <a:spcPts val="0"/>
                        </a:spcAft>
                        <a:buNone/>
                      </a:pPr>
                      <a:r>
                        <a:rPr lang="en"/>
                        <a:t>Android</a:t>
                      </a:r>
                      <a:endParaRPr/>
                    </a:p>
                  </a:txBody>
                  <a:tcPr marT="91425" marB="91425" marR="91425" marL="91425"/>
                </a:tc>
              </a:tr>
              <a:tr h="340025">
                <a:tc>
                  <a:txBody>
                    <a:bodyPr/>
                    <a:lstStyle/>
                    <a:p>
                      <a:pPr indent="0" lvl="0" marL="0" rtl="0" algn="l">
                        <a:spcBef>
                          <a:spcPts val="0"/>
                        </a:spcBef>
                        <a:spcAft>
                          <a:spcPts val="0"/>
                        </a:spcAft>
                        <a:buNone/>
                      </a:pPr>
                      <a:r>
                        <a:rPr lang="en"/>
                        <a:t>2. Google </a:t>
                      </a:r>
                      <a:endParaRPr/>
                    </a:p>
                  </a:txBody>
                  <a:tcPr marT="91425" marB="91425" marR="91425" marL="91425"/>
                </a:tc>
                <a:tc>
                  <a:txBody>
                    <a:bodyPr/>
                    <a:lstStyle/>
                    <a:p>
                      <a:pPr indent="0" lvl="0" marL="0" rtl="0" algn="l">
                        <a:spcBef>
                          <a:spcPts val="0"/>
                        </a:spcBef>
                        <a:spcAft>
                          <a:spcPts val="0"/>
                        </a:spcAft>
                        <a:buNone/>
                      </a:pPr>
                      <a:r>
                        <a:rPr lang="en"/>
                        <a:t>Android</a:t>
                      </a:r>
                      <a:endParaRPr/>
                    </a:p>
                  </a:txBody>
                  <a:tcPr marT="91425" marB="91425" marR="91425" marL="91425"/>
                </a:tc>
              </a:tr>
              <a:tr h="340025">
                <a:tc>
                  <a:txBody>
                    <a:bodyPr/>
                    <a:lstStyle/>
                    <a:p>
                      <a:pPr indent="0" lvl="0" marL="0" rtl="0" algn="l">
                        <a:spcBef>
                          <a:spcPts val="0"/>
                        </a:spcBef>
                        <a:spcAft>
                          <a:spcPts val="0"/>
                        </a:spcAft>
                        <a:buNone/>
                      </a:pPr>
                      <a:r>
                        <a:rPr lang="en"/>
                        <a:t>3. Xiaomi / Realmi</a:t>
                      </a:r>
                      <a:endParaRPr/>
                    </a:p>
                  </a:txBody>
                  <a:tcPr marT="91425" marB="91425" marR="91425" marL="91425"/>
                </a:tc>
                <a:tc>
                  <a:txBody>
                    <a:bodyPr/>
                    <a:lstStyle/>
                    <a:p>
                      <a:pPr indent="0" lvl="0" marL="0" rtl="0" algn="l">
                        <a:spcBef>
                          <a:spcPts val="0"/>
                        </a:spcBef>
                        <a:spcAft>
                          <a:spcPts val="0"/>
                        </a:spcAft>
                        <a:buNone/>
                      </a:pPr>
                      <a:r>
                        <a:rPr lang="en"/>
                        <a:t>Android</a:t>
                      </a:r>
                      <a:endParaRPr/>
                    </a:p>
                  </a:txBody>
                  <a:tcPr marT="91425" marB="91425" marR="91425" marL="91425"/>
                </a:tc>
              </a:tr>
              <a:tr h="340025">
                <a:tc>
                  <a:txBody>
                    <a:bodyPr/>
                    <a:lstStyle/>
                    <a:p>
                      <a:pPr indent="0" lvl="0" marL="0" rtl="0" algn="l">
                        <a:spcBef>
                          <a:spcPts val="0"/>
                        </a:spcBef>
                        <a:spcAft>
                          <a:spcPts val="0"/>
                        </a:spcAft>
                        <a:buNone/>
                      </a:pPr>
                      <a:r>
                        <a:rPr lang="en"/>
                        <a:t>4. Oppo</a:t>
                      </a:r>
                      <a:endParaRPr/>
                    </a:p>
                  </a:txBody>
                  <a:tcPr marT="91425" marB="91425" marR="91425" marL="91425"/>
                </a:tc>
                <a:tc>
                  <a:txBody>
                    <a:bodyPr/>
                    <a:lstStyle/>
                    <a:p>
                      <a:pPr indent="0" lvl="0" marL="0" rtl="0" algn="l">
                        <a:spcBef>
                          <a:spcPts val="0"/>
                        </a:spcBef>
                        <a:spcAft>
                          <a:spcPts val="0"/>
                        </a:spcAft>
                        <a:buNone/>
                      </a:pPr>
                      <a:r>
                        <a:rPr lang="en"/>
                        <a:t>Android</a:t>
                      </a:r>
                      <a:endParaRPr/>
                    </a:p>
                  </a:txBody>
                  <a:tcPr marT="91425" marB="91425" marR="91425" marL="91425"/>
                </a:tc>
              </a:tr>
              <a:tr h="332350">
                <a:tc>
                  <a:txBody>
                    <a:bodyPr/>
                    <a:lstStyle/>
                    <a:p>
                      <a:pPr indent="0" lvl="0" marL="0" rtl="0" algn="l">
                        <a:spcBef>
                          <a:spcPts val="0"/>
                        </a:spcBef>
                        <a:spcAft>
                          <a:spcPts val="0"/>
                        </a:spcAft>
                        <a:buNone/>
                      </a:pPr>
                      <a:r>
                        <a:rPr lang="en"/>
                        <a:t>5. Apple</a:t>
                      </a:r>
                      <a:endParaRPr/>
                    </a:p>
                  </a:txBody>
                  <a:tcPr marT="91425" marB="91425" marR="91425" marL="91425"/>
                </a:tc>
                <a:tc>
                  <a:txBody>
                    <a:bodyPr/>
                    <a:lstStyle/>
                    <a:p>
                      <a:pPr indent="0" lvl="0" marL="0" rtl="0" algn="l">
                        <a:spcBef>
                          <a:spcPts val="0"/>
                        </a:spcBef>
                        <a:spcAft>
                          <a:spcPts val="0"/>
                        </a:spcAft>
                        <a:buNone/>
                      </a:pPr>
                      <a:r>
                        <a:rPr lang="en"/>
                        <a:t>iOS</a:t>
                      </a:r>
                      <a:endParaRPr/>
                    </a:p>
                  </a:txBody>
                  <a:tcPr marT="91425" marB="91425" marR="91425" marL="91425"/>
                </a:tc>
              </a:tr>
            </a:tbl>
          </a:graphicData>
        </a:graphic>
      </p:graphicFrame>
      <p:sp>
        <p:nvSpPr>
          <p:cNvPr id="108" name="Google Shape;108;p19"/>
          <p:cNvSpPr txBox="1"/>
          <p:nvPr/>
        </p:nvSpPr>
        <p:spPr>
          <a:xfrm>
            <a:off x="4841625" y="1020013"/>
            <a:ext cx="4086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2"/>
                </a:solidFill>
              </a:rPr>
              <a:t>Most popular device brands in India</a:t>
            </a:r>
            <a:endParaRPr b="1" sz="1600">
              <a:solidFill>
                <a:schemeClr val="dk2"/>
              </a:solidFill>
            </a:endParaRPr>
          </a:p>
        </p:txBody>
      </p:sp>
      <p:sp>
        <p:nvSpPr>
          <p:cNvPr id="109" name="Google Shape;109;p19"/>
          <p:cNvSpPr txBox="1"/>
          <p:nvPr/>
        </p:nvSpPr>
        <p:spPr>
          <a:xfrm>
            <a:off x="4841625" y="3828325"/>
            <a:ext cx="37770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2"/>
                </a:solidFill>
              </a:rPr>
              <a:t>Source: India Smartphone Shipments Market Data (Q3 2022 – Q4 2023), Counterpointresearch.com</a:t>
            </a:r>
            <a:endParaRPr sz="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Acquisition</a:t>
            </a:r>
            <a:endParaRPr/>
          </a:p>
        </p:txBody>
      </p:sp>
      <p:sp>
        <p:nvSpPr>
          <p:cNvPr id="115" name="Google Shape;11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marR="0" rtl="0" algn="l">
              <a:lnSpc>
                <a:spcPct val="95000"/>
              </a:lnSpc>
              <a:spcBef>
                <a:spcPts val="0"/>
              </a:spcBef>
              <a:spcAft>
                <a:spcPts val="0"/>
              </a:spcAft>
              <a:buClr>
                <a:srgbClr val="000000"/>
              </a:buClr>
              <a:buSzPts val="935"/>
              <a:buFont typeface="Arial"/>
              <a:buNone/>
            </a:pPr>
            <a:r>
              <a:rPr lang="en" sz="1200"/>
              <a:t>Which acquisition channels are generating the most traffic and who are the age demographics?</a:t>
            </a:r>
            <a:endParaRPr sz="1200"/>
          </a:p>
          <a:p>
            <a:pPr indent="0" lvl="0" marL="0" marR="0" rtl="0" algn="l">
              <a:lnSpc>
                <a:spcPct val="95000"/>
              </a:lnSpc>
              <a:spcBef>
                <a:spcPts val="1200"/>
              </a:spcBef>
              <a:spcAft>
                <a:spcPts val="1200"/>
              </a:spcAft>
              <a:buClr>
                <a:srgbClr val="000000"/>
              </a:buClr>
              <a:buSzPts val="935"/>
              <a:buFont typeface="Arial"/>
              <a:buNone/>
            </a:pPr>
            <a:r>
              <a:t/>
            </a:r>
            <a:endParaRPr sz="1200"/>
          </a:p>
        </p:txBody>
      </p:sp>
      <p:pic>
        <p:nvPicPr>
          <p:cNvPr id="116" name="Google Shape;116;p20"/>
          <p:cNvPicPr preferRelativeResize="0"/>
          <p:nvPr/>
        </p:nvPicPr>
        <p:blipFill>
          <a:blip r:embed="rId3">
            <a:alphaModFix/>
          </a:blip>
          <a:stretch>
            <a:fillRect/>
          </a:stretch>
        </p:blipFill>
        <p:spPr>
          <a:xfrm>
            <a:off x="456369" y="1580944"/>
            <a:ext cx="3570324" cy="1810500"/>
          </a:xfrm>
          <a:prstGeom prst="rect">
            <a:avLst/>
          </a:prstGeom>
          <a:noFill/>
          <a:ln>
            <a:noFill/>
          </a:ln>
        </p:spPr>
      </p:pic>
      <p:pic>
        <p:nvPicPr>
          <p:cNvPr id="117" name="Google Shape;117;p20"/>
          <p:cNvPicPr preferRelativeResize="0"/>
          <p:nvPr/>
        </p:nvPicPr>
        <p:blipFill>
          <a:blip r:embed="rId4">
            <a:alphaModFix/>
          </a:blip>
          <a:stretch>
            <a:fillRect/>
          </a:stretch>
        </p:blipFill>
        <p:spPr>
          <a:xfrm>
            <a:off x="4146450" y="1580950"/>
            <a:ext cx="4528299" cy="2287600"/>
          </a:xfrm>
          <a:prstGeom prst="rect">
            <a:avLst/>
          </a:prstGeom>
          <a:noFill/>
          <a:ln>
            <a:noFill/>
          </a:ln>
        </p:spPr>
      </p:pic>
      <p:sp>
        <p:nvSpPr>
          <p:cNvPr id="118" name="Google Shape;118;p20"/>
          <p:cNvSpPr txBox="1"/>
          <p:nvPr/>
        </p:nvSpPr>
        <p:spPr>
          <a:xfrm>
            <a:off x="311700" y="4399650"/>
            <a:ext cx="8306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2"/>
                </a:solidFill>
              </a:rPr>
              <a:t>Recommendation: </a:t>
            </a:r>
            <a:r>
              <a:rPr lang="en" sz="1300">
                <a:solidFill>
                  <a:schemeClr val="dk2"/>
                </a:solidFill>
              </a:rPr>
              <a:t>Focus on Direct Channels of ages 25-34</a:t>
            </a:r>
            <a:endParaRPr sz="13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Engagement Rate</a:t>
            </a:r>
            <a:endParaRPr/>
          </a:p>
        </p:txBody>
      </p:sp>
      <p:sp>
        <p:nvSpPr>
          <p:cNvPr id="124" name="Google Shape;124;p21"/>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0" lvl="0" marL="0" marR="0" rtl="0" algn="l">
              <a:lnSpc>
                <a:spcPct val="95000"/>
              </a:lnSpc>
              <a:spcBef>
                <a:spcPts val="0"/>
              </a:spcBef>
              <a:spcAft>
                <a:spcPts val="0"/>
              </a:spcAft>
              <a:buClr>
                <a:srgbClr val="000000"/>
              </a:buClr>
              <a:buSzPts val="935"/>
              <a:buNone/>
            </a:pPr>
            <a:r>
              <a:rPr lang="en" sz="1200"/>
              <a:t>Which Pages are the most the highest event count while looking at the engagement rate?</a:t>
            </a:r>
            <a:endParaRPr sz="1200"/>
          </a:p>
          <a:p>
            <a:pPr indent="0" lvl="0" marL="0" marR="0" rtl="0" algn="l">
              <a:lnSpc>
                <a:spcPct val="95000"/>
              </a:lnSpc>
              <a:spcBef>
                <a:spcPts val="1200"/>
              </a:spcBef>
              <a:spcAft>
                <a:spcPts val="1200"/>
              </a:spcAft>
              <a:buNone/>
            </a:pPr>
            <a:r>
              <a:t/>
            </a:r>
            <a:endParaRPr sz="1200"/>
          </a:p>
        </p:txBody>
      </p:sp>
      <p:sp>
        <p:nvSpPr>
          <p:cNvPr id="125" name="Google Shape;125;p21"/>
          <p:cNvSpPr txBox="1"/>
          <p:nvPr/>
        </p:nvSpPr>
        <p:spPr>
          <a:xfrm>
            <a:off x="311700" y="4494025"/>
            <a:ext cx="8306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2"/>
                </a:solidFill>
              </a:rPr>
              <a:t>Recommendation: </a:t>
            </a:r>
            <a:r>
              <a:rPr lang="en" sz="1300">
                <a:solidFill>
                  <a:schemeClr val="dk2"/>
                </a:solidFill>
              </a:rPr>
              <a:t>Take advantage of the engagement rates to find the popular pages.</a:t>
            </a:r>
            <a:endParaRPr sz="1300">
              <a:solidFill>
                <a:schemeClr val="dk2"/>
              </a:solidFill>
            </a:endParaRPr>
          </a:p>
        </p:txBody>
      </p:sp>
      <p:pic>
        <p:nvPicPr>
          <p:cNvPr id="126" name="Google Shape;126;p21"/>
          <p:cNvPicPr preferRelativeResize="0"/>
          <p:nvPr/>
        </p:nvPicPr>
        <p:blipFill>
          <a:blip r:embed="rId3">
            <a:alphaModFix/>
          </a:blip>
          <a:stretch>
            <a:fillRect/>
          </a:stretch>
        </p:blipFill>
        <p:spPr>
          <a:xfrm>
            <a:off x="1323650" y="1250500"/>
            <a:ext cx="5652980" cy="32435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