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Poppins Semi-Bold" charset="1" panose="00000700000000000000"/>
      <p:regular r:id="rId12"/>
    </p:embeddedFont>
    <p:embeddedFont>
      <p:font typeface="Playfair Display Bold" charset="1" panose="00000000000000000000"/>
      <p:regular r:id="rId13"/>
    </p:embeddedFont>
    <p:embeddedFont>
      <p:font typeface="Playfair Display Medium" charset="1" panose="00000000000000000000"/>
      <p:regular r:id="rId14"/>
    </p:embeddedFont>
    <p:embeddedFont>
      <p:font typeface="Playfair Display" charset="1" panose="00000000000000000000"/>
      <p:regular r:id="rId15"/>
    </p:embeddedFont>
    <p:embeddedFont>
      <p:font typeface="Open Sans" charset="1" panose="020B0606030504020204"/>
      <p:regular r:id="rId16"/>
    </p:embeddedFont>
    <p:embeddedFont>
      <p:font typeface="Poppins" charset="1" panose="00000500000000000000"/>
      <p:regular r:id="rId17"/>
    </p:embeddedFont>
    <p:embeddedFont>
      <p:font typeface="Open Sauce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10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111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92858" y="4419277"/>
            <a:ext cx="16502283" cy="1383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35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147673">
            <a:off x="7298367" y="6537473"/>
            <a:ext cx="3713277" cy="334195"/>
          </a:xfrm>
          <a:custGeom>
            <a:avLst/>
            <a:gdLst/>
            <a:ahLst/>
            <a:cxnLst/>
            <a:rect r="r" b="b" t="t" l="l"/>
            <a:pathLst>
              <a:path h="334195" w="3713277">
                <a:moveTo>
                  <a:pt x="0" y="0"/>
                </a:moveTo>
                <a:lnTo>
                  <a:pt x="3713277" y="0"/>
                </a:lnTo>
                <a:lnTo>
                  <a:pt x="3713277" y="334195"/>
                </a:lnTo>
                <a:lnTo>
                  <a:pt x="0" y="3341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-147673">
            <a:off x="6253405" y="6521679"/>
            <a:ext cx="5612316" cy="859130"/>
            <a:chOff x="0" y="0"/>
            <a:chExt cx="1927684" cy="29508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27684" cy="295089"/>
            </a:xfrm>
            <a:custGeom>
              <a:avLst/>
              <a:gdLst/>
              <a:ahLst/>
              <a:cxnLst/>
              <a:rect r="r" b="b" t="t" l="l"/>
              <a:pathLst>
                <a:path h="295089" w="1927684">
                  <a:moveTo>
                    <a:pt x="0" y="0"/>
                  </a:moveTo>
                  <a:lnTo>
                    <a:pt x="1927684" y="0"/>
                  </a:lnTo>
                  <a:lnTo>
                    <a:pt x="1927684" y="295089"/>
                  </a:lnTo>
                  <a:lnTo>
                    <a:pt x="0" y="295089"/>
                  </a:lnTo>
                  <a:close/>
                </a:path>
              </a:pathLst>
            </a:custGeom>
            <a:solidFill>
              <a:srgbClr val="929E7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1927684" cy="3046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609884" y="6533530"/>
            <a:ext cx="6899358" cy="721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8"/>
              </a:lnSpc>
            </a:pPr>
            <a:r>
              <a:rPr lang="en-US" sz="4013" b="true">
                <a:solidFill>
                  <a:srgbClr val="DDE1C8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Empresa TechMaster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5400000">
            <a:off x="15827566" y="3469820"/>
            <a:ext cx="1019001" cy="779999"/>
          </a:xfrm>
          <a:custGeom>
            <a:avLst/>
            <a:gdLst/>
            <a:ahLst/>
            <a:cxnLst/>
            <a:rect r="r" b="b" t="t" l="l"/>
            <a:pathLst>
              <a:path h="779999" w="1019001">
                <a:moveTo>
                  <a:pt x="0" y="0"/>
                </a:moveTo>
                <a:lnTo>
                  <a:pt x="1019001" y="0"/>
                </a:lnTo>
                <a:lnTo>
                  <a:pt x="1019001" y="779999"/>
                </a:lnTo>
                <a:lnTo>
                  <a:pt x="0" y="7799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400000">
            <a:off x="1400130" y="6844747"/>
            <a:ext cx="1195307" cy="914953"/>
          </a:xfrm>
          <a:custGeom>
            <a:avLst/>
            <a:gdLst/>
            <a:ahLst/>
            <a:cxnLst/>
            <a:rect r="r" b="b" t="t" l="l"/>
            <a:pathLst>
              <a:path h="914953" w="1195307">
                <a:moveTo>
                  <a:pt x="0" y="0"/>
                </a:moveTo>
                <a:lnTo>
                  <a:pt x="1195307" y="0"/>
                </a:lnTo>
                <a:lnTo>
                  <a:pt x="1195307" y="914954"/>
                </a:lnTo>
                <a:lnTo>
                  <a:pt x="0" y="914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997783" y="3950687"/>
            <a:ext cx="14123559" cy="2147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28"/>
              </a:lnSpc>
            </a:pPr>
            <a:r>
              <a:rPr lang="en-US" sz="12591" b="true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Gestão de Serviços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111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47896" y="1975973"/>
            <a:ext cx="1331771" cy="825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2"/>
              </a:lnSpc>
            </a:pPr>
            <a:r>
              <a:rPr lang="en-US" sz="5729" b="true">
                <a:solidFill>
                  <a:srgbClr val="59701E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01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47896" y="2863110"/>
            <a:ext cx="1331771" cy="825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2"/>
              </a:lnSpc>
            </a:pPr>
            <a:r>
              <a:rPr lang="en-US" sz="5729" b="true">
                <a:solidFill>
                  <a:srgbClr val="59701E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02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47896" y="3660411"/>
            <a:ext cx="1331771" cy="825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2"/>
              </a:lnSpc>
            </a:pPr>
            <a:r>
              <a:rPr lang="en-US" sz="5729" b="true">
                <a:solidFill>
                  <a:srgbClr val="59701E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03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6541821">
            <a:off x="13606971" y="1475634"/>
            <a:ext cx="1382228" cy="1058033"/>
          </a:xfrm>
          <a:custGeom>
            <a:avLst/>
            <a:gdLst/>
            <a:ahLst/>
            <a:cxnLst/>
            <a:rect r="r" b="b" t="t" l="l"/>
            <a:pathLst>
              <a:path h="1058033" w="1382228">
                <a:moveTo>
                  <a:pt x="0" y="0"/>
                </a:moveTo>
                <a:lnTo>
                  <a:pt x="1382228" y="0"/>
                </a:lnTo>
                <a:lnTo>
                  <a:pt x="1382228" y="1058033"/>
                </a:lnTo>
                <a:lnTo>
                  <a:pt x="0" y="10580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63994" y="2039390"/>
            <a:ext cx="5298430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Objetivo do sistema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63994" y="2926345"/>
            <a:ext cx="4227463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Funcionalidade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63994" y="3812170"/>
            <a:ext cx="8384530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Importância do banco de dados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111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369477" y="-75544"/>
            <a:ext cx="13926976" cy="2880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191"/>
              </a:lnSpc>
              <a:spcBef>
                <a:spcPct val="0"/>
              </a:spcBef>
            </a:pPr>
            <a:r>
              <a:rPr lang="en-US" sz="20547">
                <a:solidFill>
                  <a:srgbClr val="DDE1C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Objetivo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4109295"/>
            <a:ext cx="7134648" cy="4524074"/>
            <a:chOff x="0" y="0"/>
            <a:chExt cx="2079943" cy="13188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79943" cy="1318890"/>
            </a:xfrm>
            <a:custGeom>
              <a:avLst/>
              <a:gdLst/>
              <a:ahLst/>
              <a:cxnLst/>
              <a:rect r="r" b="b" t="t" l="l"/>
              <a:pathLst>
                <a:path h="1318890" w="2079943">
                  <a:moveTo>
                    <a:pt x="0" y="0"/>
                  </a:moveTo>
                  <a:lnTo>
                    <a:pt x="2079943" y="0"/>
                  </a:lnTo>
                  <a:lnTo>
                    <a:pt x="2079943" y="1318890"/>
                  </a:lnTo>
                  <a:lnTo>
                    <a:pt x="0" y="1318890"/>
                  </a:lnTo>
                  <a:close/>
                </a:path>
              </a:pathLst>
            </a:custGeom>
            <a:solidFill>
              <a:srgbClr val="B0BA9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2079943" cy="13760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2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854597" y="9078340"/>
            <a:ext cx="7364754" cy="662828"/>
          </a:xfrm>
          <a:custGeom>
            <a:avLst/>
            <a:gdLst/>
            <a:ahLst/>
            <a:cxnLst/>
            <a:rect r="r" b="b" t="t" l="l"/>
            <a:pathLst>
              <a:path h="662828" w="7364754">
                <a:moveTo>
                  <a:pt x="0" y="0"/>
                </a:moveTo>
                <a:lnTo>
                  <a:pt x="7364754" y="0"/>
                </a:lnTo>
                <a:lnTo>
                  <a:pt x="7364754" y="662828"/>
                </a:lnTo>
                <a:lnTo>
                  <a:pt x="0" y="6628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3064716">
            <a:off x="16580417" y="8664797"/>
            <a:ext cx="890021" cy="681271"/>
          </a:xfrm>
          <a:custGeom>
            <a:avLst/>
            <a:gdLst/>
            <a:ahLst/>
            <a:cxnLst/>
            <a:rect r="r" b="b" t="t" l="l"/>
            <a:pathLst>
              <a:path h="681271" w="890021">
                <a:moveTo>
                  <a:pt x="0" y="0"/>
                </a:moveTo>
                <a:lnTo>
                  <a:pt x="890021" y="0"/>
                </a:lnTo>
                <a:lnTo>
                  <a:pt x="890021" y="681271"/>
                </a:lnTo>
                <a:lnTo>
                  <a:pt x="0" y="6812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39579" y="4828196"/>
            <a:ext cx="6527853" cy="4177236"/>
          </a:xfrm>
          <a:custGeom>
            <a:avLst/>
            <a:gdLst/>
            <a:ahLst/>
            <a:cxnLst/>
            <a:rect r="r" b="b" t="t" l="l"/>
            <a:pathLst>
              <a:path h="4177236" w="6527853">
                <a:moveTo>
                  <a:pt x="0" y="0"/>
                </a:moveTo>
                <a:lnTo>
                  <a:pt x="6527853" y="0"/>
                </a:lnTo>
                <a:lnTo>
                  <a:pt x="6527853" y="4177236"/>
                </a:lnTo>
                <a:lnTo>
                  <a:pt x="0" y="41772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21189" r="0" b="-116696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39579" y="1123950"/>
            <a:ext cx="7523769" cy="1291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869"/>
              </a:lnSpc>
              <a:spcBef>
                <a:spcPct val="0"/>
              </a:spcBef>
            </a:pPr>
            <a:r>
              <a:rPr lang="en-US" b="true" sz="9138">
                <a:solidFill>
                  <a:srgbClr val="929E77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Objetivo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804767" y="3252380"/>
            <a:ext cx="8220660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Orga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nizar os serviços de TI internos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Catálogo digital de serviços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Funcionário sabe o que pedir e como pedir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 com processos claros e prazos definidos (SLA)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111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54739" y="-944405"/>
            <a:ext cx="8871822" cy="12027609"/>
            <a:chOff x="0" y="0"/>
            <a:chExt cx="2336611" cy="31677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36611" cy="3167765"/>
            </a:xfrm>
            <a:custGeom>
              <a:avLst/>
              <a:gdLst/>
              <a:ahLst/>
              <a:cxnLst/>
              <a:rect r="r" b="b" t="t" l="l"/>
              <a:pathLst>
                <a:path h="3167765" w="2336611">
                  <a:moveTo>
                    <a:pt x="0" y="0"/>
                  </a:moveTo>
                  <a:lnTo>
                    <a:pt x="2336611" y="0"/>
                  </a:lnTo>
                  <a:lnTo>
                    <a:pt x="2336611" y="3167765"/>
                  </a:lnTo>
                  <a:lnTo>
                    <a:pt x="0" y="3167765"/>
                  </a:lnTo>
                  <a:close/>
                </a:path>
              </a:pathLst>
            </a:custGeom>
            <a:solidFill>
              <a:srgbClr val="929E7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336611" cy="3224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2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988400" y="8482667"/>
            <a:ext cx="7452316" cy="670708"/>
          </a:xfrm>
          <a:custGeom>
            <a:avLst/>
            <a:gdLst/>
            <a:ahLst/>
            <a:cxnLst/>
            <a:rect r="r" b="b" t="t" l="l"/>
            <a:pathLst>
              <a:path h="670708" w="7452316">
                <a:moveTo>
                  <a:pt x="0" y="0"/>
                </a:moveTo>
                <a:lnTo>
                  <a:pt x="7452315" y="0"/>
                </a:lnTo>
                <a:lnTo>
                  <a:pt x="7452315" y="670708"/>
                </a:lnTo>
                <a:lnTo>
                  <a:pt x="0" y="6707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3064716">
            <a:off x="16814289" y="8812740"/>
            <a:ext cx="890021" cy="681271"/>
          </a:xfrm>
          <a:custGeom>
            <a:avLst/>
            <a:gdLst/>
            <a:ahLst/>
            <a:cxnLst/>
            <a:rect r="r" b="b" t="t" l="l"/>
            <a:pathLst>
              <a:path h="681271" w="890021">
                <a:moveTo>
                  <a:pt x="0" y="0"/>
                </a:moveTo>
                <a:lnTo>
                  <a:pt x="890022" y="0"/>
                </a:lnTo>
                <a:lnTo>
                  <a:pt x="890022" y="681271"/>
                </a:lnTo>
                <a:lnTo>
                  <a:pt x="0" y="6812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299124"/>
            <a:ext cx="12341572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Catálogo digital de 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serviços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Serviços disponíveis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Descrição clara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Responsável definido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Prazo (SLA) visível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Exemplo: Instalação de software → Maria (responsável) + 24h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1214231" y="6535748"/>
            <a:ext cx="3912801" cy="4114800"/>
          </a:xfrm>
          <a:custGeom>
            <a:avLst/>
            <a:gdLst/>
            <a:ahLst/>
            <a:cxnLst/>
            <a:rect r="r" b="b" t="t" l="l"/>
            <a:pathLst>
              <a:path h="4114800" w="3912801">
                <a:moveTo>
                  <a:pt x="0" y="0"/>
                </a:moveTo>
                <a:lnTo>
                  <a:pt x="3912801" y="0"/>
                </a:lnTo>
                <a:lnTo>
                  <a:pt x="39128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220765" y="1180052"/>
            <a:ext cx="8811590" cy="1185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104"/>
              </a:lnSpc>
              <a:spcBef>
                <a:spcPct val="0"/>
              </a:spcBef>
            </a:pPr>
            <a:r>
              <a:rPr lang="en-US" b="true" sz="8429">
                <a:solidFill>
                  <a:srgbClr val="354128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Funcionalidade!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7069465"/>
            <a:ext cx="10772150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✔ Funcio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nário sabe onde pedir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✔ TI sabe o que fazer e o prazo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✔ Empresa ganha controle e rastreabilidade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111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-842754"/>
            <a:ext cx="12476590" cy="7346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605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11605"/>
              </a:lnSpc>
              <a:spcBef>
                <a:spcPct val="0"/>
              </a:spcBef>
            </a:pPr>
            <a:r>
              <a:rPr lang="en-US" b="true" sz="10004" strike="noStrike" u="none">
                <a:solidFill>
                  <a:srgbClr val="929E77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Importância do Banco de Dados</a:t>
            </a:r>
          </a:p>
          <a:p>
            <a:pPr algn="l" marL="0" indent="0" lvl="0">
              <a:lnSpc>
                <a:spcPts val="11605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11605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8504561">
            <a:off x="16814289" y="878863"/>
            <a:ext cx="890021" cy="681271"/>
          </a:xfrm>
          <a:custGeom>
            <a:avLst/>
            <a:gdLst/>
            <a:ahLst/>
            <a:cxnLst/>
            <a:rect r="r" b="b" t="t" l="l"/>
            <a:pathLst>
              <a:path h="681271" w="890021">
                <a:moveTo>
                  <a:pt x="0" y="0"/>
                </a:moveTo>
                <a:lnTo>
                  <a:pt x="890022" y="0"/>
                </a:lnTo>
                <a:lnTo>
                  <a:pt x="890022" y="681270"/>
                </a:lnTo>
                <a:lnTo>
                  <a:pt x="0" y="6812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20910" y="3750138"/>
            <a:ext cx="10343966" cy="5508162"/>
          </a:xfrm>
          <a:custGeom>
            <a:avLst/>
            <a:gdLst/>
            <a:ahLst/>
            <a:cxnLst/>
            <a:rect r="r" b="b" t="t" l="l"/>
            <a:pathLst>
              <a:path h="5508162" w="10343966">
                <a:moveTo>
                  <a:pt x="0" y="0"/>
                </a:moveTo>
                <a:lnTo>
                  <a:pt x="10343966" y="0"/>
                </a:lnTo>
                <a:lnTo>
                  <a:pt x="10343966" y="5508162"/>
                </a:lnTo>
                <a:lnTo>
                  <a:pt x="0" y="55081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392656" y="2697382"/>
            <a:ext cx="6427002" cy="4704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0"/>
              </a:lnSpc>
            </a:pPr>
            <a:r>
              <a:rPr lang="en-US" sz="2000">
                <a:solidFill>
                  <a:srgbClr val="354128"/>
                </a:solidFill>
                <a:latin typeface="Poppins"/>
                <a:ea typeface="Poppins"/>
                <a:cs typeface="Poppins"/>
                <a:sym typeface="Poppins"/>
              </a:rPr>
              <a:t>“Coração do sistema”</a:t>
            </a:r>
          </a:p>
          <a:p>
            <a:pPr algn="l" marL="431802" indent="-215901" lvl="1">
              <a:lnSpc>
                <a:spcPts val="3380"/>
              </a:lnSpc>
              <a:buFont typeface="Arial"/>
              <a:buChar char="•"/>
            </a:pPr>
            <a:r>
              <a:rPr lang="en-US" sz="2000">
                <a:solidFill>
                  <a:srgbClr val="354128"/>
                </a:solidFill>
                <a:latin typeface="Poppins"/>
                <a:ea typeface="Poppins"/>
                <a:cs typeface="Poppins"/>
                <a:sym typeface="Poppins"/>
              </a:rPr>
              <a:t>Guarda serviços, responsáveis e solicitações</a:t>
            </a:r>
          </a:p>
          <a:p>
            <a:pPr algn="l" marL="431802" indent="-215901" lvl="1">
              <a:lnSpc>
                <a:spcPts val="3380"/>
              </a:lnSpc>
              <a:buFont typeface="Arial"/>
              <a:buChar char="•"/>
            </a:pPr>
            <a:r>
              <a:rPr lang="en-US" sz="2000">
                <a:solidFill>
                  <a:srgbClr val="354128"/>
                </a:solidFill>
                <a:latin typeface="Poppins"/>
                <a:ea typeface="Poppins"/>
                <a:cs typeface="Poppins"/>
                <a:sym typeface="Poppins"/>
              </a:rPr>
              <a:t>Mantém histórico e alterações</a:t>
            </a:r>
          </a:p>
          <a:p>
            <a:pPr algn="l" marL="431802" indent="-215901" lvl="1">
              <a:lnSpc>
                <a:spcPts val="3380"/>
              </a:lnSpc>
              <a:buFont typeface="Arial"/>
              <a:buChar char="•"/>
            </a:pPr>
            <a:r>
              <a:rPr lang="en-US" sz="2000">
                <a:solidFill>
                  <a:srgbClr val="354128"/>
                </a:solidFill>
                <a:latin typeface="Poppins"/>
                <a:ea typeface="Poppins"/>
                <a:cs typeface="Poppins"/>
                <a:sym typeface="Poppins"/>
              </a:rPr>
              <a:t>Garante segurança e continuidade</a:t>
            </a:r>
          </a:p>
          <a:p>
            <a:pPr algn="l">
              <a:lnSpc>
                <a:spcPts val="3380"/>
              </a:lnSpc>
            </a:pPr>
          </a:p>
          <a:p>
            <a:pPr algn="l">
              <a:lnSpc>
                <a:spcPts val="3380"/>
              </a:lnSpc>
            </a:pPr>
            <a:r>
              <a:rPr lang="en-US" sz="2000">
                <a:solidFill>
                  <a:srgbClr val="354128"/>
                </a:solidFill>
                <a:latin typeface="Poppins"/>
                <a:ea typeface="Poppins"/>
                <a:cs typeface="Poppins"/>
                <a:sym typeface="Poppins"/>
              </a:rPr>
              <a:t>Sem Banco de Dados…</a:t>
            </a:r>
          </a:p>
          <a:p>
            <a:pPr algn="l">
              <a:lnSpc>
                <a:spcPts val="3380"/>
              </a:lnSpc>
            </a:pPr>
            <a:r>
              <a:rPr lang="en-US" sz="2000">
                <a:solidFill>
                  <a:srgbClr val="354128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lang="en-US" sz="2000">
                <a:solidFill>
                  <a:srgbClr val="354128"/>
                </a:solidFill>
                <a:latin typeface="Poppins"/>
                <a:ea typeface="Poppins"/>
                <a:cs typeface="Poppins"/>
                <a:sym typeface="Poppins"/>
              </a:rPr>
              <a:t>Informações soltas (planilhas, anotações)</a:t>
            </a:r>
          </a:p>
          <a:p>
            <a:pPr algn="l">
              <a:lnSpc>
                <a:spcPts val="3380"/>
              </a:lnSpc>
            </a:pPr>
            <a:r>
              <a:rPr lang="en-US" sz="2000">
                <a:solidFill>
                  <a:srgbClr val="354128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lang="en-US" sz="2000">
                <a:solidFill>
                  <a:srgbClr val="354128"/>
                </a:solidFill>
                <a:latin typeface="Poppins"/>
                <a:ea typeface="Poppins"/>
                <a:cs typeface="Poppins"/>
                <a:sym typeface="Poppins"/>
              </a:rPr>
              <a:t>Sem rastreabilidade (quem alterou, quando)</a:t>
            </a:r>
          </a:p>
          <a:p>
            <a:pPr algn="l">
              <a:lnSpc>
                <a:spcPts val="3380"/>
              </a:lnSpc>
            </a:pPr>
            <a:r>
              <a:rPr lang="en-US" sz="2000">
                <a:solidFill>
                  <a:srgbClr val="354128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lang="en-US" sz="2000">
                <a:solidFill>
                  <a:srgbClr val="354128"/>
                </a:solidFill>
                <a:latin typeface="Poppins"/>
                <a:ea typeface="Poppins"/>
                <a:cs typeface="Poppins"/>
                <a:sym typeface="Poppins"/>
              </a:rPr>
              <a:t>Perda de histórico de atendimentos</a:t>
            </a:r>
          </a:p>
          <a:p>
            <a:pPr algn="l">
              <a:lnSpc>
                <a:spcPts val="3380"/>
              </a:lnSpc>
            </a:pPr>
          </a:p>
          <a:p>
            <a:pPr algn="l" marL="0" indent="0" lvl="0">
              <a:lnSpc>
                <a:spcPts val="33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111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5434237" y="-4949539"/>
            <a:ext cx="7419526" cy="16001180"/>
            <a:chOff x="0" y="0"/>
            <a:chExt cx="1954114" cy="42143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54114" cy="4214302"/>
            </a:xfrm>
            <a:custGeom>
              <a:avLst/>
              <a:gdLst/>
              <a:ahLst/>
              <a:cxnLst/>
              <a:rect r="r" b="b" t="t" l="l"/>
              <a:pathLst>
                <a:path h="4214302" w="1954114">
                  <a:moveTo>
                    <a:pt x="0" y="0"/>
                  </a:moveTo>
                  <a:lnTo>
                    <a:pt x="1954114" y="0"/>
                  </a:lnTo>
                  <a:lnTo>
                    <a:pt x="1954114" y="4214302"/>
                  </a:lnTo>
                  <a:lnTo>
                    <a:pt x="0" y="4214302"/>
                  </a:lnTo>
                  <a:close/>
                </a:path>
              </a:pathLst>
            </a:custGeom>
            <a:solidFill>
              <a:srgbClr val="B0BA9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954114" cy="42714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2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391148" y="9383006"/>
            <a:ext cx="5150511" cy="463546"/>
          </a:xfrm>
          <a:custGeom>
            <a:avLst/>
            <a:gdLst/>
            <a:ahLst/>
            <a:cxnLst/>
            <a:rect r="r" b="b" t="t" l="l"/>
            <a:pathLst>
              <a:path h="463546" w="5150511">
                <a:moveTo>
                  <a:pt x="0" y="0"/>
                </a:moveTo>
                <a:lnTo>
                  <a:pt x="5150511" y="0"/>
                </a:lnTo>
                <a:lnTo>
                  <a:pt x="5150511" y="463546"/>
                </a:lnTo>
                <a:lnTo>
                  <a:pt x="0" y="4635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845360" y="8587279"/>
            <a:ext cx="4242088" cy="671021"/>
          </a:xfrm>
          <a:custGeom>
            <a:avLst/>
            <a:gdLst/>
            <a:ahLst/>
            <a:cxnLst/>
            <a:rect r="r" b="b" t="t" l="l"/>
            <a:pathLst>
              <a:path h="671021" w="4242088">
                <a:moveTo>
                  <a:pt x="0" y="0"/>
                </a:moveTo>
                <a:lnTo>
                  <a:pt x="4242088" y="0"/>
                </a:lnTo>
                <a:lnTo>
                  <a:pt x="4242088" y="671021"/>
                </a:lnTo>
                <a:lnTo>
                  <a:pt x="0" y="6710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8100000">
            <a:off x="15675394" y="139240"/>
            <a:ext cx="2324006" cy="1778921"/>
          </a:xfrm>
          <a:custGeom>
            <a:avLst/>
            <a:gdLst/>
            <a:ahLst/>
            <a:cxnLst/>
            <a:rect r="r" b="b" t="t" l="l"/>
            <a:pathLst>
              <a:path h="1778921" w="2324006">
                <a:moveTo>
                  <a:pt x="0" y="0"/>
                </a:moveTo>
                <a:lnTo>
                  <a:pt x="2324005" y="0"/>
                </a:lnTo>
                <a:lnTo>
                  <a:pt x="2324005" y="1778920"/>
                </a:lnTo>
                <a:lnTo>
                  <a:pt x="0" y="17789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29705" y="1869498"/>
            <a:ext cx="15998707" cy="2934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91"/>
              </a:lnSpc>
            </a:pPr>
            <a:r>
              <a:rPr lang="en-US" sz="3351">
                <a:solidFill>
                  <a:srgbClr val="59701E"/>
                </a:solidFill>
                <a:latin typeface="Open Sauce"/>
                <a:ea typeface="Open Sauce"/>
                <a:cs typeface="Open Sauce"/>
                <a:sym typeface="Open Sauce"/>
              </a:rPr>
              <a:t>Com esse sistema, buscamos resolver um problema real e comum em empresas, oferecendo uma solução que melhora o atendimento interno, organiza a TI e traz controle para a gestão.</a:t>
            </a:r>
          </a:p>
          <a:p>
            <a:pPr algn="l">
              <a:lnSpc>
                <a:spcPts val="4691"/>
              </a:lnSpc>
            </a:pPr>
            <a:r>
              <a:rPr lang="en-US" sz="3351">
                <a:solidFill>
                  <a:srgbClr val="59701E"/>
                </a:solidFill>
                <a:latin typeface="Open Sauce"/>
                <a:ea typeface="Open Sauce"/>
                <a:cs typeface="Open Sauce"/>
                <a:sym typeface="Open Sauce"/>
              </a:rPr>
              <a:t>Acreditamos que o projeto é viável, útil e representa bem o que é gestão de serviços aplicada à tecnologia.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29705" y="6713189"/>
            <a:ext cx="1562859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59701E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OBRIGADA PELA ATENÇÃO!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DAGyHGdorI0</dc:identifier>
  <dcterms:modified xsi:type="dcterms:W3CDTF">2011-08-01T06:04:30Z</dcterms:modified>
  <cp:revision>1</cp:revision>
  <dc:title>Empresa TechMaster</dc:title>
</cp:coreProperties>
</file>