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7" r:id="rId9"/>
    <p:sldId id="262" r:id="rId10"/>
    <p:sldId id="264" r:id="rId11"/>
    <p:sldId id="265" r:id="rId12"/>
    <p:sldId id="266" r:id="rId13"/>
    <p:sldId id="268" r:id="rId14"/>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6" autoAdjust="0"/>
    <p:restoredTop sz="94660"/>
  </p:normalViewPr>
  <p:slideViewPr>
    <p:cSldViewPr>
      <p:cViewPr varScale="1">
        <p:scale>
          <a:sx n="69" d="100"/>
          <a:sy n="69" d="100"/>
        </p:scale>
        <p:origin x="-1398"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s-ES" smtClean="0"/>
              <a:t>Haga clic para modificar el estilo de título del patrón</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7" name="Date Placeholder 6"/>
          <p:cNvSpPr>
            <a:spLocks noGrp="1"/>
          </p:cNvSpPr>
          <p:nvPr>
            <p:ph type="dt" sz="half" idx="10"/>
          </p:nvPr>
        </p:nvSpPr>
        <p:spPr/>
        <p:txBody>
          <a:bodyPr/>
          <a:lstStyle/>
          <a:p>
            <a:fld id="{6EBE74D4-5E8E-4633-BA23-417221664EAD}" type="datetimeFigureOut">
              <a:rPr lang="es-MX" smtClean="0"/>
              <a:t>18/02/2018</a:t>
            </a:fld>
            <a:endParaRPr lang="es-MX"/>
          </a:p>
        </p:txBody>
      </p:sp>
      <p:sp>
        <p:nvSpPr>
          <p:cNvPr id="8" name="Slide Number Placeholder 7"/>
          <p:cNvSpPr>
            <a:spLocks noGrp="1"/>
          </p:cNvSpPr>
          <p:nvPr>
            <p:ph type="sldNum" sz="quarter" idx="11"/>
          </p:nvPr>
        </p:nvSpPr>
        <p:spPr/>
        <p:txBody>
          <a:bodyPr/>
          <a:lstStyle/>
          <a:p>
            <a:fld id="{D896E115-9E3B-4E06-B8C5-5AF4C2E33373}" type="slidenum">
              <a:rPr lang="es-MX" smtClean="0"/>
              <a:t>‹Nº›</a:t>
            </a:fld>
            <a:endParaRPr lang="es-MX"/>
          </a:p>
        </p:txBody>
      </p:sp>
      <p:sp>
        <p:nvSpPr>
          <p:cNvPr id="9" name="Footer Placeholder 8"/>
          <p:cNvSpPr>
            <a:spLocks noGrp="1"/>
          </p:cNvSpPr>
          <p:nvPr>
            <p:ph type="ftr" sz="quarter" idx="12"/>
          </p:nvPr>
        </p:nvSpPr>
        <p:spPr/>
        <p:txBody>
          <a:bodyPr/>
          <a:lstStyle/>
          <a:p>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6EBE74D4-5E8E-4633-BA23-417221664EAD}" type="datetimeFigureOut">
              <a:rPr lang="es-MX" smtClean="0"/>
              <a:t>18/02/2018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896E115-9E3B-4E06-B8C5-5AF4C2E33373}" type="slidenum">
              <a:rPr lang="es-MX" smtClean="0"/>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6EBE74D4-5E8E-4633-BA23-417221664EAD}" type="datetimeFigureOut">
              <a:rPr lang="es-MX" smtClean="0"/>
              <a:t>18/02/2018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896E115-9E3B-4E06-B8C5-5AF4C2E33373}" type="slidenum">
              <a:rPr lang="es-MX" smtClean="0"/>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EBE74D4-5E8E-4633-BA23-417221664EAD}" type="datetimeFigureOut">
              <a:rPr lang="es-MX" smtClean="0"/>
              <a:t>18/02/2018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896E115-9E3B-4E06-B8C5-5AF4C2E33373}" type="slidenum">
              <a:rPr lang="es-MX" smtClean="0"/>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EBE74D4-5E8E-4633-BA23-417221664EAD}" type="datetimeFigureOut">
              <a:rPr lang="es-MX" smtClean="0"/>
              <a:t>18/02/2018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896E115-9E3B-4E06-B8C5-5AF4C2E33373}" type="slidenum">
              <a:rPr lang="es-MX" smtClean="0"/>
              <a:t>‹Nº›</a:t>
            </a:fld>
            <a:endParaRPr lang="es-MX"/>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EBE74D4-5E8E-4633-BA23-417221664EAD}" type="datetimeFigureOut">
              <a:rPr lang="es-MX" smtClean="0"/>
              <a:t>18/02/2018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D896E115-9E3B-4E06-B8C5-5AF4C2E33373}" type="slidenum">
              <a:rPr lang="es-MX" smtClean="0"/>
              <a:t>‹Nº›</a:t>
            </a:fld>
            <a:endParaRPr lang="es-MX"/>
          </a:p>
        </p:txBody>
      </p:sp>
      <p:sp>
        <p:nvSpPr>
          <p:cNvPr id="9" name="Title 8"/>
          <p:cNvSpPr>
            <a:spLocks noGrp="1"/>
          </p:cNvSpPr>
          <p:nvPr>
            <p:ph type="title"/>
          </p:nvPr>
        </p:nvSpPr>
        <p:spPr>
          <a:xfrm>
            <a:off x="914400" y="1544715"/>
            <a:ext cx="7315200" cy="1154097"/>
          </a:xfrm>
        </p:spPr>
        <p:txBody>
          <a:bodyPr/>
          <a:lstStyle/>
          <a:p>
            <a:r>
              <a:rPr lang="es-ES" smtClean="0"/>
              <a:t>Haga clic para modificar el estilo de título del patrón</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7" name="Date Placeholder 6"/>
          <p:cNvSpPr>
            <a:spLocks noGrp="1"/>
          </p:cNvSpPr>
          <p:nvPr>
            <p:ph type="dt" sz="half" idx="10"/>
          </p:nvPr>
        </p:nvSpPr>
        <p:spPr/>
        <p:txBody>
          <a:bodyPr/>
          <a:lstStyle/>
          <a:p>
            <a:fld id="{6EBE74D4-5E8E-4633-BA23-417221664EAD}" type="datetimeFigureOut">
              <a:rPr lang="es-MX" smtClean="0"/>
              <a:t>18/02/2018</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D896E115-9E3B-4E06-B8C5-5AF4C2E33373}" type="slidenum">
              <a:rPr lang="es-MX" smtClean="0"/>
              <a:t>‹Nº›</a:t>
            </a:fld>
            <a:endParaRPr lang="es-MX"/>
          </a:p>
        </p:txBody>
      </p:sp>
      <p:sp>
        <p:nvSpPr>
          <p:cNvPr id="10" name="Title 9"/>
          <p:cNvSpPr>
            <a:spLocks noGrp="1"/>
          </p:cNvSpPr>
          <p:nvPr>
            <p:ph type="title"/>
          </p:nvPr>
        </p:nvSpPr>
        <p:spPr>
          <a:xfrm>
            <a:off x="914400" y="1544715"/>
            <a:ext cx="7315200" cy="1154097"/>
          </a:xfrm>
        </p:spPr>
        <p:txBody>
          <a:bodyPr/>
          <a:lstStyle/>
          <a:p>
            <a:r>
              <a:rPr lang="es-ES" smtClean="0"/>
              <a:t>Haga clic para modificar el estilo de título del patrón</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6EBE74D4-5E8E-4633-BA23-417221664EAD}" type="datetimeFigureOut">
              <a:rPr lang="es-MX" smtClean="0"/>
              <a:t>18/02/2018</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D896E115-9E3B-4E06-B8C5-5AF4C2E33373}" type="slidenum">
              <a:rPr lang="es-MX" smtClean="0"/>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BE74D4-5E8E-4633-BA23-417221664EAD}" type="datetimeFigureOut">
              <a:rPr lang="es-MX" smtClean="0"/>
              <a:t>18/02/2018</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D896E115-9E3B-4E06-B8C5-5AF4C2E33373}" type="slidenum">
              <a:rPr lang="es-MX" smtClean="0"/>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6EBE74D4-5E8E-4633-BA23-417221664EAD}" type="datetimeFigureOut">
              <a:rPr lang="es-MX" smtClean="0"/>
              <a:t>18/02/2018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D896E115-9E3B-4E06-B8C5-5AF4C2E33373}" type="slidenum">
              <a:rPr lang="es-MX" smtClean="0"/>
              <a:t>‹Nº›</a:t>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6EBE74D4-5E8E-4633-BA23-417221664EAD}" type="datetimeFigureOut">
              <a:rPr lang="es-MX" smtClean="0"/>
              <a:t>18/02/2018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D896E115-9E3B-4E06-B8C5-5AF4C2E33373}" type="slidenum">
              <a:rPr lang="es-MX" smtClean="0"/>
              <a:t>‹Nº›</a:t>
            </a:fld>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6EBE74D4-5E8E-4633-BA23-417221664EAD}" type="datetimeFigureOut">
              <a:rPr lang="es-MX" smtClean="0"/>
              <a:t>18/02/2018</a:t>
            </a:fld>
            <a:endParaRPr lang="es-MX"/>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D896E115-9E3B-4E06-B8C5-5AF4C2E33373}" type="slidenum">
              <a:rPr lang="es-MX" smtClean="0"/>
              <a:t>‹Nº›</a:t>
            </a:fld>
            <a:endParaRPr lang="es-MX"/>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s-MX"/>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2060848"/>
            <a:ext cx="7772400" cy="1470025"/>
          </a:xfrm>
        </p:spPr>
        <p:txBody>
          <a:bodyPr>
            <a:noAutofit/>
          </a:bodyPr>
          <a:lstStyle/>
          <a:p>
            <a:pPr algn="r"/>
            <a:r>
              <a:rPr lang="es-MX" b="1" dirty="0" smtClean="0"/>
              <a:t>Sistema de Archivos FAT/FAT32</a:t>
            </a:r>
            <a:endParaRPr lang="es-MX" b="1" dirty="0"/>
          </a:p>
        </p:txBody>
      </p:sp>
      <p:sp>
        <p:nvSpPr>
          <p:cNvPr id="3" name="2 Subtítulo"/>
          <p:cNvSpPr>
            <a:spLocks noGrp="1"/>
          </p:cNvSpPr>
          <p:nvPr>
            <p:ph type="subTitle" idx="1"/>
          </p:nvPr>
        </p:nvSpPr>
        <p:spPr/>
        <p:txBody>
          <a:bodyPr/>
          <a:lstStyle/>
          <a:p>
            <a:pPr algn="r"/>
            <a:r>
              <a:rPr lang="es-MX" b="1" dirty="0" smtClean="0"/>
              <a:t>Alan Acosta</a:t>
            </a:r>
            <a:endParaRPr lang="es-MX" b="1" dirty="0"/>
          </a:p>
        </p:txBody>
      </p:sp>
    </p:spTree>
    <p:extLst>
      <p:ext uri="{BB962C8B-B14F-4D97-AF65-F5344CB8AC3E}">
        <p14:creationId xmlns:p14="http://schemas.microsoft.com/office/powerpoint/2010/main" val="19611329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99592" y="620688"/>
            <a:ext cx="7315200" cy="781980"/>
          </a:xfrm>
        </p:spPr>
        <p:txBody>
          <a:bodyPr/>
          <a:lstStyle/>
          <a:p>
            <a:pPr algn="ctr"/>
            <a:r>
              <a:rPr lang="es-MX" b="1" dirty="0" smtClean="0"/>
              <a:t>Sistema de archivo FAT 32</a:t>
            </a:r>
            <a:endParaRPr lang="es-MX" b="1" dirty="0"/>
          </a:p>
        </p:txBody>
      </p:sp>
      <p:sp>
        <p:nvSpPr>
          <p:cNvPr id="3" name="2 Marcador de contenido"/>
          <p:cNvSpPr>
            <a:spLocks noGrp="1"/>
          </p:cNvSpPr>
          <p:nvPr>
            <p:ph idx="1"/>
          </p:nvPr>
        </p:nvSpPr>
        <p:spPr>
          <a:xfrm>
            <a:off x="899592" y="4005064"/>
            <a:ext cx="7315200" cy="2448272"/>
          </a:xfrm>
        </p:spPr>
        <p:txBody>
          <a:bodyPr/>
          <a:lstStyle/>
          <a:p>
            <a:pPr marL="45720" indent="0" algn="just">
              <a:buNone/>
            </a:pPr>
            <a:r>
              <a:rPr lang="es-MX" dirty="0" smtClean="0"/>
              <a:t>FAT 32: Proviene de (“File Allocation Table), que significa tabla de colocación de archivos a 32 bits. Es el sistema de archivos que se empezó a usar a partir de la versión 0SR2 de Microsoft Windows 95, la cual tiene una mejor manera de almacenar los datos respecto a la FAT 16 ya que puede </a:t>
            </a:r>
            <a:r>
              <a:rPr lang="es-MX" dirty="0" smtClean="0"/>
              <a:t>manejar </a:t>
            </a:r>
            <a:r>
              <a:rPr lang="es-MX" dirty="0" smtClean="0"/>
              <a:t>discos duros de hasta 2 terabytes. Se utiliza básicamente con Windows 98, y Windows ME.</a:t>
            </a:r>
            <a:endParaRPr lang="es-MX"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1628800"/>
            <a:ext cx="4553642" cy="21857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032134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052736"/>
            <a:ext cx="8433236" cy="5175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9" y="2276872"/>
            <a:ext cx="961740" cy="36324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460083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99592" y="548680"/>
            <a:ext cx="7315200" cy="709972"/>
          </a:xfrm>
        </p:spPr>
        <p:txBody>
          <a:bodyPr/>
          <a:lstStyle/>
          <a:p>
            <a:pPr algn="ctr"/>
            <a:r>
              <a:rPr lang="es-MX" b="1" dirty="0" smtClean="0"/>
              <a:t>Características:</a:t>
            </a:r>
            <a:endParaRPr lang="es-MX" b="1" dirty="0"/>
          </a:p>
        </p:txBody>
      </p:sp>
      <p:sp>
        <p:nvSpPr>
          <p:cNvPr id="3" name="2 Marcador de contenido"/>
          <p:cNvSpPr>
            <a:spLocks noGrp="1"/>
          </p:cNvSpPr>
          <p:nvPr>
            <p:ph idx="1"/>
          </p:nvPr>
        </p:nvSpPr>
        <p:spPr>
          <a:xfrm>
            <a:off x="899592" y="1556792"/>
            <a:ext cx="7315200" cy="5112568"/>
          </a:xfrm>
        </p:spPr>
        <p:txBody>
          <a:bodyPr>
            <a:normAutofit fontScale="77500" lnSpcReduction="20000"/>
          </a:bodyPr>
          <a:lstStyle/>
          <a:p>
            <a:pPr marL="45720" indent="0" algn="just">
              <a:buNone/>
            </a:pPr>
            <a:endParaRPr lang="es-MX" dirty="0"/>
          </a:p>
          <a:p>
            <a:pPr algn="just"/>
            <a:r>
              <a:rPr lang="es-MX" b="1" u="sng" dirty="0" smtClean="0"/>
              <a:t>Admite unidades de hasta 2 terabytes de tamaño.</a:t>
            </a:r>
            <a:endParaRPr lang="es-MX" b="1" u="sng" dirty="0" smtClean="0"/>
          </a:p>
          <a:p>
            <a:pPr algn="just"/>
            <a:endParaRPr lang="es-MX" dirty="0"/>
          </a:p>
          <a:p>
            <a:pPr algn="just"/>
            <a:r>
              <a:rPr lang="es-MX" b="1" u="sng" dirty="0"/>
              <a:t>FAT32 usa el espacio de manera más eficaz. </a:t>
            </a:r>
            <a:r>
              <a:rPr lang="es-MX" dirty="0"/>
              <a:t>FAT32 usa clústeres más pequeños (es decir, clústeres de 4 KB para unidades de hasta 8 GB), lo que resulta en un uso de entre un 10 % y un 15 % más eficiente del disco en comparación con unidades FAT o FAT16 de gran tamaño</a:t>
            </a:r>
            <a:r>
              <a:rPr lang="es-MX" dirty="0" smtClean="0"/>
              <a:t>.</a:t>
            </a:r>
          </a:p>
          <a:p>
            <a:pPr algn="just"/>
            <a:endParaRPr lang="es-MX" dirty="0"/>
          </a:p>
          <a:p>
            <a:pPr algn="just"/>
            <a:r>
              <a:rPr lang="es-MX" b="1" u="sng" dirty="0"/>
              <a:t>FAT32 es más sólido. </a:t>
            </a:r>
            <a:r>
              <a:rPr lang="es-MX" dirty="0"/>
              <a:t>FAT32 </a:t>
            </a:r>
            <a:r>
              <a:rPr lang="es-MX" dirty="0" smtClean="0"/>
              <a:t>puede reasignar la carpeta raíz y </a:t>
            </a:r>
            <a:r>
              <a:rPr lang="es-MX" dirty="0"/>
              <a:t>usar una copia de seguridad de la tabla de asignación de archivos en lugar de la copia predeterminada. Además, el registro de arranque en las unidades FAT32 se </a:t>
            </a:r>
            <a:r>
              <a:rPr lang="es-MX" dirty="0" smtClean="0"/>
              <a:t>expande </a:t>
            </a:r>
            <a:r>
              <a:rPr lang="es-MX" dirty="0"/>
              <a:t>para incluir una copia de seguridad de estructuras de datos críticas. Por lo tanto, las unidades FAT32 son menos susceptibles a puntos de error singulares en comparación con las unidades FAT16 existentes</a:t>
            </a:r>
            <a:r>
              <a:rPr lang="es-MX" dirty="0" smtClean="0"/>
              <a:t>.</a:t>
            </a:r>
          </a:p>
          <a:p>
            <a:pPr algn="just"/>
            <a:endParaRPr lang="es-MX" dirty="0"/>
          </a:p>
          <a:p>
            <a:pPr algn="just"/>
            <a:r>
              <a:rPr lang="es-MX" b="1" u="sng" dirty="0"/>
              <a:t>FAT32 es más flexible. </a:t>
            </a:r>
            <a:r>
              <a:rPr lang="es-MX" dirty="0"/>
              <a:t>La carpeta raíz de una unidad FAT32 es una cadena de clústeres normal, por lo que se puede ubicar en cualquier lugar de la unidad. </a:t>
            </a:r>
            <a:endParaRPr lang="es-MX" dirty="0" smtClean="0"/>
          </a:p>
          <a:p>
            <a:pPr algn="just"/>
            <a:endParaRPr lang="es-MX" dirty="0"/>
          </a:p>
          <a:p>
            <a:pPr algn="just"/>
            <a:r>
              <a:rPr lang="es-MX" b="1" u="sng" dirty="0"/>
              <a:t>El tamaño máximo</a:t>
            </a:r>
            <a:r>
              <a:rPr lang="es-MX" dirty="0"/>
              <a:t> de un archivo en FAT32 es 4 GiB (2</a:t>
            </a:r>
            <a:r>
              <a:rPr lang="es-MX" baseline="30000" dirty="0"/>
              <a:t>32</a:t>
            </a:r>
            <a:r>
              <a:rPr lang="es-MX" dirty="0"/>
              <a:t>−1 bytes), lo que resulta engorroso para aplicaciones de captura y edición de video, ya que los archivos generados por éstas superan fácilmente ese límite.</a:t>
            </a:r>
            <a:endParaRPr lang="es-MX" dirty="0" smtClean="0"/>
          </a:p>
        </p:txBody>
      </p:sp>
    </p:spTree>
    <p:extLst>
      <p:ext uri="{BB962C8B-B14F-4D97-AF65-F5344CB8AC3E}">
        <p14:creationId xmlns:p14="http://schemas.microsoft.com/office/powerpoint/2010/main" val="10222798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496" y="1446267"/>
            <a:ext cx="8734425" cy="399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65806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86408" y="332656"/>
            <a:ext cx="7315200" cy="938073"/>
          </a:xfrm>
        </p:spPr>
        <p:txBody>
          <a:bodyPr/>
          <a:lstStyle/>
          <a:p>
            <a:pPr algn="ctr"/>
            <a:r>
              <a:rPr lang="es-MX" b="1" dirty="0" smtClean="0"/>
              <a:t>Sistemas de archivos</a:t>
            </a:r>
            <a:endParaRPr lang="es-MX" b="1" dirty="0"/>
          </a:p>
        </p:txBody>
      </p:sp>
      <p:sp>
        <p:nvSpPr>
          <p:cNvPr id="3" name="2 Marcador de contenido"/>
          <p:cNvSpPr>
            <a:spLocks noGrp="1"/>
          </p:cNvSpPr>
          <p:nvPr>
            <p:ph idx="1"/>
          </p:nvPr>
        </p:nvSpPr>
        <p:spPr>
          <a:xfrm>
            <a:off x="950404" y="4509120"/>
            <a:ext cx="7315200" cy="2099367"/>
          </a:xfrm>
        </p:spPr>
        <p:txBody>
          <a:bodyPr>
            <a:normAutofit/>
          </a:bodyPr>
          <a:lstStyle/>
          <a:p>
            <a:pPr algn="just"/>
            <a:r>
              <a:rPr lang="es-MX" sz="2400" dirty="0"/>
              <a:t>El sistema de archivos o sistema de ficheros (del inglés </a:t>
            </a:r>
            <a:r>
              <a:rPr lang="es-MX" sz="2400" b="1" dirty="0"/>
              <a:t>file </a:t>
            </a:r>
            <a:r>
              <a:rPr lang="es-MX" sz="2400" b="1" dirty="0" err="1"/>
              <a:t>system</a:t>
            </a:r>
            <a:r>
              <a:rPr lang="es-MX" sz="2400" b="1" dirty="0"/>
              <a:t>) </a:t>
            </a:r>
            <a:r>
              <a:rPr lang="es-MX" sz="2400" dirty="0"/>
              <a:t>es el componente del sistema operativo encargado de administrar y facilitar el uso de las memorias periféricas, ya sean secundarias o terciarias.</a:t>
            </a:r>
          </a:p>
        </p:txBody>
      </p:sp>
      <p:pic>
        <p:nvPicPr>
          <p:cNvPr id="1026" name="Picture 2" descr="Resultado de imagen para sistemas de archiv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1484784"/>
            <a:ext cx="2448272" cy="2448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02180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899592" y="3429000"/>
            <a:ext cx="7315200" cy="3539527"/>
          </a:xfrm>
        </p:spPr>
        <p:txBody>
          <a:bodyPr>
            <a:normAutofit/>
          </a:bodyPr>
          <a:lstStyle/>
          <a:p>
            <a:pPr algn="just"/>
            <a:r>
              <a:rPr lang="es-MX" sz="2400" b="1" dirty="0"/>
              <a:t> </a:t>
            </a:r>
            <a:r>
              <a:rPr lang="es-MX" sz="2400" b="1" dirty="0" smtClean="0"/>
              <a:t>Es </a:t>
            </a:r>
            <a:r>
              <a:rPr lang="es-MX" sz="2400" b="1" dirty="0"/>
              <a:t>la forma en que el sistema operativo va a organizar la </a:t>
            </a:r>
            <a:r>
              <a:rPr lang="es-MX" sz="2400" b="1" dirty="0" smtClean="0"/>
              <a:t>información dentro </a:t>
            </a:r>
            <a:r>
              <a:rPr lang="es-MX" sz="2400" b="1" dirty="0"/>
              <a:t>del disco duro para su grabación y posterior recuperación. Cada sistema </a:t>
            </a:r>
            <a:r>
              <a:rPr lang="es-MX" sz="2400" b="1" dirty="0" smtClean="0"/>
              <a:t>operativo tiene </a:t>
            </a:r>
            <a:r>
              <a:rPr lang="es-MX" sz="2400" b="1" dirty="0"/>
              <a:t>su propio y único sistema de </a:t>
            </a:r>
            <a:r>
              <a:rPr lang="es-MX" sz="2400" b="1" dirty="0" smtClean="0"/>
              <a:t>archivos.</a:t>
            </a:r>
            <a:endParaRPr lang="es-MX" sz="2400"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4722" y="476672"/>
            <a:ext cx="3198107" cy="29058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022920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99592" y="332656"/>
            <a:ext cx="7315200" cy="1154097"/>
          </a:xfrm>
        </p:spPr>
        <p:txBody>
          <a:bodyPr/>
          <a:lstStyle/>
          <a:p>
            <a:pPr algn="ctr"/>
            <a:r>
              <a:rPr lang="es-MX" b="1" dirty="0" smtClean="0"/>
              <a:t>Principales funciones:</a:t>
            </a:r>
            <a:endParaRPr lang="es-MX" b="1" dirty="0"/>
          </a:p>
        </p:txBody>
      </p:sp>
      <p:sp>
        <p:nvSpPr>
          <p:cNvPr id="3" name="2 Marcador de contenido"/>
          <p:cNvSpPr>
            <a:spLocks noGrp="1"/>
          </p:cNvSpPr>
          <p:nvPr>
            <p:ph idx="1"/>
          </p:nvPr>
        </p:nvSpPr>
        <p:spPr>
          <a:xfrm>
            <a:off x="899592" y="2204864"/>
            <a:ext cx="7315200" cy="3539527"/>
          </a:xfrm>
        </p:spPr>
        <p:txBody>
          <a:bodyPr>
            <a:normAutofit fontScale="92500" lnSpcReduction="10000"/>
          </a:bodyPr>
          <a:lstStyle/>
          <a:p>
            <a:pPr algn="just"/>
            <a:r>
              <a:rPr lang="es-MX" sz="2400" dirty="0" smtClean="0"/>
              <a:t>Asignación de espacio a los archivos.</a:t>
            </a:r>
          </a:p>
          <a:p>
            <a:pPr marL="45720" indent="0" algn="just">
              <a:buNone/>
            </a:pPr>
            <a:endParaRPr lang="es-MX" sz="2400" dirty="0" smtClean="0"/>
          </a:p>
          <a:p>
            <a:pPr algn="just"/>
            <a:r>
              <a:rPr lang="es-MX" sz="2400" dirty="0" smtClean="0"/>
              <a:t>Administración del espacio y del acceso de los datos restaurados.</a:t>
            </a:r>
          </a:p>
          <a:p>
            <a:pPr marL="45720" indent="0" algn="just">
              <a:buNone/>
            </a:pPr>
            <a:endParaRPr lang="es-MX" sz="2400" dirty="0" smtClean="0"/>
          </a:p>
          <a:p>
            <a:pPr algn="just"/>
            <a:r>
              <a:rPr lang="es-MX" sz="2400" dirty="0"/>
              <a:t>Estructuran la información guardada en un dispositivo de almacenamiento de datos o unidad de almacenamiento (normalmente un disco duro de una computadora), que luego será representada ya sea textual o gráficamente utilizando un gestor de archivos.</a:t>
            </a:r>
          </a:p>
        </p:txBody>
      </p:sp>
    </p:spTree>
    <p:extLst>
      <p:ext uri="{BB962C8B-B14F-4D97-AF65-F5344CB8AC3E}">
        <p14:creationId xmlns:p14="http://schemas.microsoft.com/office/powerpoint/2010/main" val="5341239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43608" y="476672"/>
            <a:ext cx="7315200" cy="1154097"/>
          </a:xfrm>
        </p:spPr>
        <p:txBody>
          <a:bodyPr/>
          <a:lstStyle/>
          <a:p>
            <a:pPr algn="ctr"/>
            <a:r>
              <a:rPr lang="es-MX" b="1" dirty="0" smtClean="0"/>
              <a:t>Sistema de archivos FAT</a:t>
            </a:r>
            <a:endParaRPr lang="es-MX" b="1" dirty="0"/>
          </a:p>
        </p:txBody>
      </p:sp>
      <p:sp>
        <p:nvSpPr>
          <p:cNvPr id="3" name="2 Marcador de contenido"/>
          <p:cNvSpPr>
            <a:spLocks noGrp="1"/>
          </p:cNvSpPr>
          <p:nvPr>
            <p:ph idx="1"/>
          </p:nvPr>
        </p:nvSpPr>
        <p:spPr>
          <a:xfrm>
            <a:off x="899592" y="2132856"/>
            <a:ext cx="7315200" cy="1622695"/>
          </a:xfrm>
        </p:spPr>
        <p:txBody>
          <a:bodyPr/>
          <a:lstStyle/>
          <a:p>
            <a:pPr algn="just">
              <a:buFont typeface="Wingdings" panose="05000000000000000000" pitchFamily="2" charset="2"/>
              <a:buChar char="q"/>
            </a:pPr>
            <a:r>
              <a:rPr lang="es-MX" dirty="0" smtClean="0"/>
              <a:t>Tabla de asignación de archivos, comúnmente conocido como FAT (del ingles </a:t>
            </a:r>
            <a:r>
              <a:rPr lang="es-MX" i="1" u="sng" dirty="0" smtClean="0"/>
              <a:t>file allocation table</a:t>
            </a:r>
            <a:r>
              <a:rPr lang="es-MX" dirty="0" smtClean="0"/>
              <a:t>), es un sistema de archivos desarrollado para MS-DOS, así como el sistema de archivos principal de las ediciones no empresariales de Microsoft Windows hasta Windows ME.</a:t>
            </a:r>
            <a:endParaRPr lang="es-MX" dirty="0"/>
          </a:p>
        </p:txBody>
      </p:sp>
      <p:sp>
        <p:nvSpPr>
          <p:cNvPr id="5" name="2 Marcador de contenido"/>
          <p:cNvSpPr txBox="1">
            <a:spLocks/>
          </p:cNvSpPr>
          <p:nvPr/>
        </p:nvSpPr>
        <p:spPr>
          <a:xfrm>
            <a:off x="872952" y="3917567"/>
            <a:ext cx="7315200" cy="3539527"/>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a:lstStyle>
          <a:p>
            <a:pPr algn="just">
              <a:buFont typeface="Wingdings" panose="05000000000000000000" pitchFamily="2" charset="2"/>
              <a:buChar char="q"/>
            </a:pPr>
            <a:r>
              <a:rPr lang="es-MX" dirty="0"/>
              <a:t>FAT fue creado por Bill Gates y Marc McDonald en 1977 con el objeto de manejar discos en BASIC. Fue incorporado por primera vez en el sistema operativo QDOS por Tim Paterson en agosto de 1980, para los computadores S-100 de arquitectura Intel 8086. </a:t>
            </a:r>
            <a:endParaRPr lang="es-MX" dirty="0"/>
          </a:p>
        </p:txBody>
      </p:sp>
    </p:spTree>
    <p:extLst>
      <p:ext uri="{BB962C8B-B14F-4D97-AF65-F5344CB8AC3E}">
        <p14:creationId xmlns:p14="http://schemas.microsoft.com/office/powerpoint/2010/main" val="5957796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836712"/>
            <a:ext cx="8580707" cy="50405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1988840"/>
            <a:ext cx="974356" cy="3705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287132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71600" y="692696"/>
            <a:ext cx="7315200" cy="1154097"/>
          </a:xfrm>
        </p:spPr>
        <p:txBody>
          <a:bodyPr>
            <a:normAutofit fontScale="90000"/>
          </a:bodyPr>
          <a:lstStyle/>
          <a:p>
            <a:pPr algn="ctr"/>
            <a:r>
              <a:rPr lang="es-MX" dirty="0" smtClean="0"/>
              <a:t>La seguridad se limita a los atributos del archivo:</a:t>
            </a:r>
            <a:endParaRPr lang="es-MX" dirty="0"/>
          </a:p>
        </p:txBody>
      </p:sp>
      <p:sp>
        <p:nvSpPr>
          <p:cNvPr id="3" name="2 Marcador de contenido"/>
          <p:cNvSpPr>
            <a:spLocks noGrp="1"/>
          </p:cNvSpPr>
          <p:nvPr>
            <p:ph idx="1"/>
          </p:nvPr>
        </p:nvSpPr>
        <p:spPr/>
        <p:txBody>
          <a:bodyPr/>
          <a:lstStyle/>
          <a:p>
            <a:pPr algn="just"/>
            <a:r>
              <a:rPr lang="es-MX" b="1" dirty="0" smtClean="0"/>
              <a:t>Lectura.</a:t>
            </a:r>
          </a:p>
          <a:p>
            <a:pPr algn="just"/>
            <a:r>
              <a:rPr lang="es-MX" b="1" dirty="0" smtClean="0"/>
              <a:t>Escritura</a:t>
            </a:r>
          </a:p>
          <a:p>
            <a:pPr algn="just"/>
            <a:r>
              <a:rPr lang="es-MX" b="1" dirty="0" smtClean="0"/>
              <a:t>Modificación.</a:t>
            </a:r>
          </a:p>
          <a:p>
            <a:pPr algn="just"/>
            <a:r>
              <a:rPr lang="es-MX" b="1" dirty="0" smtClean="0"/>
              <a:t>Control total.</a:t>
            </a:r>
          </a:p>
          <a:p>
            <a:pPr algn="just"/>
            <a:r>
              <a:rPr lang="es-MX" b="1" dirty="0" smtClean="0"/>
              <a:t>Leer y ejecutar.</a:t>
            </a:r>
          </a:p>
          <a:p>
            <a:pPr algn="just"/>
            <a:r>
              <a:rPr lang="es-MX" b="1" dirty="0" smtClean="0"/>
              <a:t>Enumerar el contenido de carpetas</a:t>
            </a:r>
            <a:r>
              <a:rPr lang="es-MX" b="1" dirty="0" smtClean="0"/>
              <a:t>.</a:t>
            </a:r>
            <a:endParaRPr lang="es-MX" dirty="0"/>
          </a:p>
        </p:txBody>
      </p:sp>
    </p:spTree>
    <p:extLst>
      <p:ext uri="{BB962C8B-B14F-4D97-AF65-F5344CB8AC3E}">
        <p14:creationId xmlns:p14="http://schemas.microsoft.com/office/powerpoint/2010/main" val="37101610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99592" y="188640"/>
            <a:ext cx="7315200" cy="1258652"/>
          </a:xfrm>
        </p:spPr>
        <p:txBody>
          <a:bodyPr>
            <a:normAutofit fontScale="90000"/>
          </a:bodyPr>
          <a:lstStyle/>
          <a:p>
            <a:pPr algn="ctr"/>
            <a:r>
              <a:rPr lang="es-MX" b="1" dirty="0"/>
              <a:t>El sistema de archivos FAT se compone de cuatro secciones:</a:t>
            </a:r>
          </a:p>
        </p:txBody>
      </p:sp>
      <p:sp>
        <p:nvSpPr>
          <p:cNvPr id="3" name="2 Marcador de contenido"/>
          <p:cNvSpPr>
            <a:spLocks noGrp="1"/>
          </p:cNvSpPr>
          <p:nvPr>
            <p:ph idx="1"/>
          </p:nvPr>
        </p:nvSpPr>
        <p:spPr>
          <a:xfrm>
            <a:off x="899592" y="1700808"/>
            <a:ext cx="7315200" cy="4896544"/>
          </a:xfrm>
        </p:spPr>
        <p:txBody>
          <a:bodyPr>
            <a:normAutofit fontScale="92500" lnSpcReduction="20000"/>
          </a:bodyPr>
          <a:lstStyle/>
          <a:p>
            <a:pPr marL="502920" indent="-457200" algn="just">
              <a:buFont typeface="+mj-lt"/>
              <a:buAutoNum type="arabicPeriod"/>
            </a:pPr>
            <a:r>
              <a:rPr lang="es-MX" b="1" u="sng" dirty="0"/>
              <a:t>El sector de arranque. </a:t>
            </a:r>
            <a:r>
              <a:rPr lang="es-MX" b="1" dirty="0"/>
              <a:t>Siempre es el primer sector de la partición (volumen) e incluye información básica, punteros a las demás secciones, y la dirección de la rutina de arranque del sistema operativo.</a:t>
            </a:r>
          </a:p>
          <a:p>
            <a:pPr marL="502920" indent="-457200" algn="just">
              <a:buFont typeface="+mj-lt"/>
              <a:buAutoNum type="arabicPeriod"/>
            </a:pPr>
            <a:r>
              <a:rPr lang="es-MX" b="1" u="sng" dirty="0"/>
              <a:t>La región FAT. </a:t>
            </a:r>
            <a:r>
              <a:rPr lang="es-MX" b="1" dirty="0"/>
              <a:t>Contiene dos copias de la tabla de asignación de archivos (por motivos de seguridad). Estos son mapas de la partición, indicando qué </a:t>
            </a:r>
            <a:r>
              <a:rPr lang="es-MX" b="1" dirty="0" err="1"/>
              <a:t>clusters</a:t>
            </a:r>
            <a:r>
              <a:rPr lang="es-MX" b="1" dirty="0"/>
              <a:t> están ocupados por los archivos.</a:t>
            </a:r>
          </a:p>
          <a:p>
            <a:pPr marL="502920" indent="-457200" algn="just">
              <a:buFont typeface="+mj-lt"/>
              <a:buAutoNum type="arabicPeriod"/>
            </a:pPr>
            <a:r>
              <a:rPr lang="es-MX" b="1" u="sng" dirty="0"/>
              <a:t>La región del directorio raíz </a:t>
            </a:r>
            <a:r>
              <a:rPr lang="es-MX" b="1" dirty="0" smtClean="0"/>
              <a:t>Es </a:t>
            </a:r>
            <a:r>
              <a:rPr lang="es-MX" b="1" dirty="0"/>
              <a:t>el índice principal de carpetas y archivos.</a:t>
            </a:r>
          </a:p>
          <a:p>
            <a:pPr marL="502920" indent="-457200" algn="just">
              <a:buFont typeface="+mj-lt"/>
              <a:buAutoNum type="arabicPeriod"/>
            </a:pPr>
            <a:r>
              <a:rPr lang="es-MX" b="1" u="sng" dirty="0"/>
              <a:t>La región de datos. </a:t>
            </a:r>
            <a:r>
              <a:rPr lang="es-MX" b="1" dirty="0"/>
              <a:t>Es el lugar donde se almacena el contenido de archivos y carpetas. Por tanto, ocupa casi toda la partición. El tamaño de cualquier archivo o carpeta puede ser ampliado siempre que queden suficientes </a:t>
            </a:r>
            <a:r>
              <a:rPr lang="es-MX" b="1" dirty="0" err="1"/>
              <a:t>clusters</a:t>
            </a:r>
            <a:r>
              <a:rPr lang="es-MX" b="1" dirty="0"/>
              <a:t> libres. Cada </a:t>
            </a:r>
            <a:r>
              <a:rPr lang="es-MX" b="1" dirty="0" err="1"/>
              <a:t>cluster</a:t>
            </a:r>
            <a:r>
              <a:rPr lang="es-MX" b="1" dirty="0"/>
              <a:t> está enlazado con el siguiente mediante un puntero. Si un determinado </a:t>
            </a:r>
            <a:r>
              <a:rPr lang="es-MX" b="1" dirty="0" err="1"/>
              <a:t>cluster</a:t>
            </a:r>
            <a:r>
              <a:rPr lang="es-MX" b="1" dirty="0"/>
              <a:t> no se ocupa por completo, su espacio remanente se desperdicia.</a:t>
            </a:r>
          </a:p>
        </p:txBody>
      </p:sp>
    </p:spTree>
    <p:extLst>
      <p:ext uri="{BB962C8B-B14F-4D97-AF65-F5344CB8AC3E}">
        <p14:creationId xmlns:p14="http://schemas.microsoft.com/office/powerpoint/2010/main" val="9908603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99592" y="404664"/>
            <a:ext cx="7315200" cy="866065"/>
          </a:xfrm>
        </p:spPr>
        <p:txBody>
          <a:bodyPr/>
          <a:lstStyle/>
          <a:p>
            <a:pPr algn="ctr"/>
            <a:r>
              <a:rPr lang="es-MX" b="1" dirty="0" smtClean="0"/>
              <a:t>Desventajas:</a:t>
            </a:r>
            <a:endParaRPr lang="es-MX" b="1" dirty="0"/>
          </a:p>
        </p:txBody>
      </p:sp>
      <p:sp>
        <p:nvSpPr>
          <p:cNvPr id="3" name="2 Marcador de contenido"/>
          <p:cNvSpPr>
            <a:spLocks noGrp="1"/>
          </p:cNvSpPr>
          <p:nvPr>
            <p:ph idx="1"/>
          </p:nvPr>
        </p:nvSpPr>
        <p:spPr>
          <a:xfrm>
            <a:off x="827584" y="1484784"/>
            <a:ext cx="7315200" cy="4968552"/>
          </a:xfrm>
        </p:spPr>
        <p:txBody>
          <a:bodyPr>
            <a:normAutofit fontScale="92500" lnSpcReduction="20000"/>
          </a:bodyPr>
          <a:lstStyle/>
          <a:p>
            <a:pPr algn="just"/>
            <a:r>
              <a:rPr lang="es-MX" dirty="0"/>
              <a:t>Cuando se borran y se escriben nuevos archivos tiende a dejar fragmentos dispersos de éstos por todo el soporte. Con el tiempo, esto hace que el proceso de lectura o escritura sea cada vez más lento</a:t>
            </a:r>
            <a:r>
              <a:rPr lang="es-MX" dirty="0" smtClean="0"/>
              <a:t>.</a:t>
            </a:r>
          </a:p>
          <a:p>
            <a:pPr algn="just"/>
            <a:endParaRPr lang="es-MX" dirty="0"/>
          </a:p>
          <a:p>
            <a:pPr algn="just"/>
            <a:r>
              <a:rPr lang="es-MX" dirty="0"/>
              <a:t>La denominada desfragmentación es la solución a esto, pero es un proceso largo que debe repetirse regularmente para mantener el sistema de archivos en perfectas condiciones. </a:t>
            </a:r>
            <a:endParaRPr lang="es-MX" dirty="0" smtClean="0"/>
          </a:p>
          <a:p>
            <a:pPr algn="just"/>
            <a:endParaRPr lang="es-MX" dirty="0"/>
          </a:p>
          <a:p>
            <a:pPr algn="just"/>
            <a:r>
              <a:rPr lang="es-MX" dirty="0" smtClean="0"/>
              <a:t>FAT </a:t>
            </a:r>
            <a:r>
              <a:rPr lang="es-MX" dirty="0"/>
              <a:t>tampoco fue diseñado para ser redundante ante fallos. </a:t>
            </a:r>
            <a:endParaRPr lang="es-MX" dirty="0" smtClean="0"/>
          </a:p>
          <a:p>
            <a:pPr algn="just"/>
            <a:endParaRPr lang="es-MX" dirty="0"/>
          </a:p>
          <a:p>
            <a:pPr algn="just"/>
            <a:r>
              <a:rPr lang="es-MX" dirty="0"/>
              <a:t>Inicialmente solamente soportaba nombres cortos de archivo: ocho caracteres para el nombre más tres para la extensión</a:t>
            </a:r>
            <a:r>
              <a:rPr lang="es-MX" dirty="0" smtClean="0"/>
              <a:t>.</a:t>
            </a:r>
          </a:p>
          <a:p>
            <a:pPr algn="just"/>
            <a:endParaRPr lang="es-MX" dirty="0" smtClean="0"/>
          </a:p>
          <a:p>
            <a:pPr algn="just"/>
            <a:r>
              <a:rPr lang="es-MX" dirty="0"/>
              <a:t>Carece de permisos de seguridad: cualquier usuario que tenga acceso al equipo puede leer el archivo incluido</a:t>
            </a:r>
            <a:r>
              <a:rPr lang="es-MX" dirty="0" smtClean="0"/>
              <a:t>.</a:t>
            </a:r>
          </a:p>
          <a:p>
            <a:pPr algn="just"/>
            <a:endParaRPr lang="es-MX" dirty="0" smtClean="0"/>
          </a:p>
          <a:p>
            <a:pPr algn="just"/>
            <a:r>
              <a:rPr lang="es-MX" dirty="0"/>
              <a:t>No permite la compresión de archivos.</a:t>
            </a:r>
          </a:p>
          <a:p>
            <a:pPr algn="just"/>
            <a:endParaRPr lang="es-MX" dirty="0"/>
          </a:p>
          <a:p>
            <a:pPr algn="just"/>
            <a:endParaRPr lang="es-MX" dirty="0" smtClean="0"/>
          </a:p>
        </p:txBody>
      </p:sp>
    </p:spTree>
    <p:extLst>
      <p:ext uri="{BB962C8B-B14F-4D97-AF65-F5344CB8AC3E}">
        <p14:creationId xmlns:p14="http://schemas.microsoft.com/office/powerpoint/2010/main" val="60137695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a">
  <a:themeElements>
    <a:clrScheme name="Perspectiva">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Clásico de Office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a">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751</TotalTime>
  <Words>869</Words>
  <Application>Microsoft Office PowerPoint</Application>
  <PresentationFormat>Presentación en pantalla (4:3)</PresentationFormat>
  <Paragraphs>51</Paragraphs>
  <Slides>13</Slides>
  <Notes>0</Notes>
  <HiddenSlides>0</HiddenSlides>
  <MMClips>0</MMClips>
  <ScaleCrop>false</ScaleCrop>
  <HeadingPairs>
    <vt:vector size="4" baseType="variant">
      <vt:variant>
        <vt:lpstr>Tema</vt:lpstr>
      </vt:variant>
      <vt:variant>
        <vt:i4>1</vt:i4>
      </vt:variant>
      <vt:variant>
        <vt:lpstr>Títulos de diapositiva</vt:lpstr>
      </vt:variant>
      <vt:variant>
        <vt:i4>13</vt:i4>
      </vt:variant>
    </vt:vector>
  </HeadingPairs>
  <TitlesOfParts>
    <vt:vector size="14" baseType="lpstr">
      <vt:lpstr>Perspectiva</vt:lpstr>
      <vt:lpstr>Sistema de Archivos FAT/FAT32</vt:lpstr>
      <vt:lpstr>Sistemas de archivos</vt:lpstr>
      <vt:lpstr>Presentación de PowerPoint</vt:lpstr>
      <vt:lpstr>Principales funciones:</vt:lpstr>
      <vt:lpstr>Sistema de archivos FAT</vt:lpstr>
      <vt:lpstr>Presentación de PowerPoint</vt:lpstr>
      <vt:lpstr>La seguridad se limita a los atributos del archivo:</vt:lpstr>
      <vt:lpstr>El sistema de archivos FAT se compone de cuatro secciones:</vt:lpstr>
      <vt:lpstr>Desventajas:</vt:lpstr>
      <vt:lpstr>Sistema de archivo FAT 32</vt:lpstr>
      <vt:lpstr>Presentación de PowerPoint</vt:lpstr>
      <vt:lpstr>Características:</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de Archivos FAT/FAT32</dc:title>
  <dc:creator>Alan Acosta</dc:creator>
  <cp:lastModifiedBy>Alan Acosta</cp:lastModifiedBy>
  <cp:revision>32</cp:revision>
  <dcterms:created xsi:type="dcterms:W3CDTF">2018-02-15T04:51:33Z</dcterms:created>
  <dcterms:modified xsi:type="dcterms:W3CDTF">2018-02-19T02:14:26Z</dcterms:modified>
</cp:coreProperties>
</file>