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5"/>
  </p:notesMasterIdLst>
  <p:sldIdLst>
    <p:sldId id="289" r:id="rId2"/>
    <p:sldId id="257" r:id="rId3"/>
    <p:sldId id="283" r:id="rId4"/>
    <p:sldId id="259" r:id="rId5"/>
    <p:sldId id="261" r:id="rId6"/>
    <p:sldId id="262" r:id="rId7"/>
    <p:sldId id="263" r:id="rId8"/>
    <p:sldId id="265" r:id="rId9"/>
    <p:sldId id="290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92" r:id="rId23"/>
    <p:sldId id="293" r:id="rId24"/>
  </p:sldIdLst>
  <p:sldSz cx="9144000" cy="6858000" type="screen4x3"/>
  <p:notesSz cx="6858000" cy="9144000"/>
  <p:custShowLst>
    <p:custShow name="Cadre" id="0">
      <p:sldLst>
        <p:sld r:id="rId2"/>
        <p:sld r:id="rId4"/>
        <p:sld r:id="rId6"/>
        <p:sld r:id="rId8"/>
        <p:sld r:id="rId10"/>
        <p:sld r:id="rId12"/>
        <p:sld r:id="rId14"/>
        <p:sld r:id="rId16"/>
        <p:sld r:id="rId18"/>
        <p:sld r:id="rId20"/>
        <p:sld r:id="rId22"/>
        <p:sld r:id="rId2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Naviguer sur internet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</c:numCache>
            </c:numRef>
          </c:cat>
          <c:val>
            <c:numRef>
              <c:f>Feuil1!$B$2:$B$14</c:f>
              <c:numCache>
                <c:formatCode>0%</c:formatCode>
                <c:ptCount val="13"/>
                <c:pt idx="0">
                  <c:v>0.03</c:v>
                </c:pt>
                <c:pt idx="1">
                  <c:v>0.06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0.06</c:v>
                </c:pt>
                <c:pt idx="5">
                  <c:v>0.05</c:v>
                </c:pt>
                <c:pt idx="6">
                  <c:v>0.1</c:v>
                </c:pt>
                <c:pt idx="7">
                  <c:v>0.12</c:v>
                </c:pt>
                <c:pt idx="8">
                  <c:v>0.21</c:v>
                </c:pt>
                <c:pt idx="9">
                  <c:v>0.28999999999999998</c:v>
                </c:pt>
                <c:pt idx="10">
                  <c:v>0.37</c:v>
                </c:pt>
                <c:pt idx="11">
                  <c:v>0.43</c:v>
                </c:pt>
                <c:pt idx="1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2-44C6-82C6-C1EE877B8DC0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Consulter ses courriels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</c:numCache>
            </c:numRef>
          </c:cat>
          <c:val>
            <c:numRef>
              <c:f>Feuil1!$C$2:$C$14</c:f>
              <c:numCache>
                <c:formatCode>0%</c:formatCode>
                <c:ptCount val="13"/>
                <c:pt idx="0">
                  <c:v>0.03</c:v>
                </c:pt>
                <c:pt idx="1">
                  <c:v>0.04</c:v>
                </c:pt>
                <c:pt idx="2">
                  <c:v>0.05</c:v>
                </c:pt>
                <c:pt idx="3">
                  <c:v>0.05</c:v>
                </c:pt>
                <c:pt idx="4">
                  <c:v>0.04</c:v>
                </c:pt>
                <c:pt idx="5">
                  <c:v>0.04</c:v>
                </c:pt>
                <c:pt idx="6">
                  <c:v>0.06</c:v>
                </c:pt>
                <c:pt idx="7">
                  <c:v>0.09</c:v>
                </c:pt>
                <c:pt idx="8">
                  <c:v>0.16</c:v>
                </c:pt>
                <c:pt idx="9">
                  <c:v>0.23</c:v>
                </c:pt>
                <c:pt idx="10">
                  <c:v>0.3</c:v>
                </c:pt>
                <c:pt idx="11">
                  <c:v>0.36</c:v>
                </c:pt>
                <c:pt idx="1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E2-44C6-82C6-C1EE877B8DC0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Télécharger des applications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</c:numCache>
            </c:numRef>
          </c:cat>
          <c:val>
            <c:numRef>
              <c:f>Feuil1!$D$2:$D$14</c:f>
              <c:numCache>
                <c:formatCode>General</c:formatCode>
                <c:ptCount val="13"/>
                <c:pt idx="7" formatCode="0%">
                  <c:v>7.0000000000000007E-2</c:v>
                </c:pt>
                <c:pt idx="8" formatCode="0%">
                  <c:v>0.14000000000000001</c:v>
                </c:pt>
                <c:pt idx="9" formatCode="0%">
                  <c:v>0.21</c:v>
                </c:pt>
                <c:pt idx="10" formatCode="0%">
                  <c:v>0.28999999999999998</c:v>
                </c:pt>
                <c:pt idx="11" formatCode="0%">
                  <c:v>0.36</c:v>
                </c:pt>
                <c:pt idx="12" formatCode="0%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E2-44C6-82C6-C1EE877B8DC0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Chercher un restaurant, un bar, … avec la géolocalisation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</c:numCache>
            </c:numRef>
          </c:cat>
          <c:val>
            <c:numRef>
              <c:f>Feuil1!$E$2:$E$14</c:f>
              <c:numCache>
                <c:formatCode>General</c:formatCode>
                <c:ptCount val="13"/>
                <c:pt idx="11" formatCode="0%">
                  <c:v>0.28000000000000003</c:v>
                </c:pt>
                <c:pt idx="12" formatCode="0%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E2-44C6-82C6-C1EE877B8DC0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Echanger des messages texte (Hangouts, …)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</c:numCache>
            </c:numRef>
          </c:cat>
          <c:val>
            <c:numRef>
              <c:f>Feuil1!$F$2:$F$14</c:f>
              <c:numCache>
                <c:formatCode>General</c:formatCode>
                <c:ptCount val="13"/>
                <c:pt idx="11" formatCode="0%">
                  <c:v>0.17</c:v>
                </c:pt>
                <c:pt idx="12" formatCode="0%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E2-44C6-82C6-C1EE877B8DC0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Téléphoner via Hangouts, …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Feuil1!$A$2:$A$14</c:f>
              <c:numCache>
                <c:formatCode>General</c:formatCode>
                <c:ptCount val="13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</c:numCache>
            </c:numRef>
          </c:cat>
          <c:val>
            <c:numRef>
              <c:f>Feuil1!$G$2:$G$14</c:f>
              <c:numCache>
                <c:formatCode>General</c:formatCode>
                <c:ptCount val="13"/>
                <c:pt idx="11" formatCode="0%">
                  <c:v>0.12</c:v>
                </c:pt>
                <c:pt idx="12" formatCode="0%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E2-44C6-82C6-C1EE877B8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670464"/>
        <c:axId val="482429632"/>
      </c:barChart>
      <c:catAx>
        <c:axId val="4326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2429632"/>
        <c:crosses val="autoZero"/>
        <c:auto val="1"/>
        <c:lblAlgn val="ctr"/>
        <c:lblOffset val="100"/>
        <c:noMultiLvlLbl val="0"/>
      </c:catAx>
      <c:valAx>
        <c:axId val="48242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267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E6D3B-114B-4D78-BCE8-CF9C00C0FBA6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0EA2-5163-40D7-A469-B4AD65CE0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05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3783-58BC-435E-BE5F-063CB66E8942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359-BFEB-4B1B-B940-D6B9D05442D7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513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359-BFEB-4B1B-B940-D6B9D05442D7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5792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359-BFEB-4B1B-B940-D6B9D05442D7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13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359-BFEB-4B1B-B940-D6B9D05442D7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8506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D359-BFEB-4B1B-B940-D6B9D05442D7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33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AF74-C51B-4287-9B31-DC0944654834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1396995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79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E0F6-33C0-4BB5-8C1E-241F741CF207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35496" y="162880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BA5C-B265-40E8-8EAF-A0203582D923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1418632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8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896-0797-4DA2-9BB5-630C0BE3692D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0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E58C-C8CE-4069-BE09-79671651EB8E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13151" y="1388508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4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6555-2E1E-4729-AE4C-F8415A9D7831}" type="datetime1">
              <a:rPr lang="fr-FR" smtClean="0"/>
              <a:t>06/12/2023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0" y="148478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66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975A-95A4-4F62-B714-31FBF4CD718A}" type="datetime1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5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8352-9241-4D19-AAFC-6682B26A86A2}" type="datetime1">
              <a:rPr lang="fr-FR" smtClean="0"/>
              <a:t>06/12/2023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6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4318-8041-4792-9750-56931BB44643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9578" y="142240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0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D72-B5D6-4306-9D78-8CCA12713409}" type="datetime1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4FBC42-31D8-472D-A5C2-F16F0F414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93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D359-BFEB-4B1B-B940-D6B9D05442D7}" type="datetime1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4FBC42-31D8-472D-A5C2-F16F0F4145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4" name="Vague 33">
            <a:extLst>
              <a:ext uri="{FF2B5EF4-FFF2-40B4-BE49-F238E27FC236}">
                <a16:creationId xmlns:a16="http://schemas.microsoft.com/office/drawing/2014/main" id="{DB5AF4BE-089E-4A90-A700-2209B13A5A7E}"/>
              </a:ext>
            </a:extLst>
          </p:cNvPr>
          <p:cNvSpPr/>
          <p:nvPr userDrawn="1"/>
        </p:nvSpPr>
        <p:spPr>
          <a:xfrm>
            <a:off x="251520" y="274638"/>
            <a:ext cx="1522512" cy="1143000"/>
          </a:xfrm>
          <a:prstGeom prst="wave">
            <a:avLst/>
          </a:pr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2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cep.fr/uploads/tx_gspublication/etude-CREDOC-diffusion-TIC-2014.pdf" TargetMode="External"/><Relationship Id="rId2" Type="http://schemas.openxmlformats.org/officeDocument/2006/relationships/hyperlink" Target="http://www.arcep.f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rategie.gouv.fr/publications/metiers-2030" TargetMode="External"/><Relationship Id="rId4" Type="http://schemas.openxmlformats.org/officeDocument/2006/relationships/hyperlink" Target="http://www.credoc.fr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42416" y="1412776"/>
            <a:ext cx="6600451" cy="4228702"/>
          </a:xfrm>
        </p:spPr>
        <p:txBody>
          <a:bodyPr>
            <a:noAutofit/>
          </a:bodyPr>
          <a:lstStyle/>
          <a:p>
            <a:r>
              <a:rPr lang="fr-FR" sz="4000" dirty="0"/>
              <a:t>LA DIFFUSION DES TECHNOLOGIES DE L’INFORMATION ET DE LA COMMUNICATION DANS LA SOCIÉTÉ FRANÇAISE</a:t>
            </a:r>
            <a:br>
              <a:rPr lang="fr-FR" sz="4000" dirty="0"/>
            </a:br>
            <a:r>
              <a:rPr lang="fr-FR" sz="4000" dirty="0"/>
              <a:t>(JUIN 2014)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7FBF27-6DC0-4AF1-8082-7AA15910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grands groupes de population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fr-FR" dirty="0">
                <a:solidFill>
                  <a:schemeClr val="tx1"/>
                </a:solidFill>
              </a:rPr>
              <a:t>Fonctions de l’intensité et du type d’usage fait d’internet</a:t>
            </a:r>
          </a:p>
          <a:p>
            <a:pPr lvl="0" rtl="0"/>
            <a:r>
              <a:rPr lang="fr-FR">
                <a:solidFill>
                  <a:schemeClr val="tx1"/>
                </a:solidFill>
              </a:rPr>
              <a:t>Les spécialistes des échanges entre pairs : 6%</a:t>
            </a:r>
          </a:p>
          <a:p>
            <a:pPr lvl="0" rtl="0"/>
            <a:r>
              <a:rPr lang="fr-FR">
                <a:solidFill>
                  <a:schemeClr val="tx1"/>
                </a:solidFill>
              </a:rPr>
              <a:t>Les touche-à-tout allergiques aux échanges : 23%</a:t>
            </a:r>
          </a:p>
          <a:p>
            <a:pPr lvl="0" rtl="0"/>
            <a:r>
              <a:rPr lang="fr-FR">
                <a:solidFill>
                  <a:schemeClr val="tx1"/>
                </a:solidFill>
              </a:rPr>
              <a:t>Les utilitaristes : 20%</a:t>
            </a:r>
          </a:p>
          <a:p>
            <a:pPr lvl="0" rtl="0"/>
            <a:r>
              <a:rPr lang="fr-FR">
                <a:solidFill>
                  <a:schemeClr val="tx1"/>
                </a:solidFill>
              </a:rPr>
              <a:t>Les jeunes : 14%</a:t>
            </a:r>
          </a:p>
          <a:p>
            <a:pPr lvl="0" rtl="0"/>
            <a:r>
              <a:rPr lang="fr-FR">
                <a:solidFill>
                  <a:schemeClr val="tx1"/>
                </a:solidFill>
              </a:rPr>
              <a:t>Les visiteurs du net : 21%</a:t>
            </a:r>
          </a:p>
          <a:p>
            <a:pPr lvl="0" rtl="0"/>
            <a:r>
              <a:rPr lang="fr-FR">
                <a:solidFill>
                  <a:schemeClr val="tx1"/>
                </a:solidFill>
              </a:rPr>
              <a:t>Les non internautes : 16%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024853-B633-4B2A-AD6B-F9409BF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37% de faibles ou non utilisateurs</a:t>
            </a:r>
          </a:p>
          <a:p>
            <a:r>
              <a:rPr lang="fr-FR" dirty="0"/>
              <a:t>29% d’utilisateurs massifs : exploitent au mieux toutes les possibilités offertes</a:t>
            </a:r>
          </a:p>
          <a:p>
            <a:r>
              <a:rPr lang="fr-FR" dirty="0"/>
              <a:t>34% d’utilisateurs qui ciblent leurs usages:</a:t>
            </a:r>
          </a:p>
          <a:p>
            <a:pPr lvl="1"/>
            <a:r>
              <a:rPr lang="fr-FR" dirty="0"/>
              <a:t>Les jeunes : pratiques musicales et audiovisuelles</a:t>
            </a:r>
          </a:p>
          <a:p>
            <a:pPr lvl="1"/>
            <a:r>
              <a:rPr lang="fr-FR" dirty="0"/>
              <a:t>Les utilitaristes plus âgés : pour faciliter leur vie quotidienne (démarches, achats, 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CA1E4C-BCE9-4096-8A70-67628A2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53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Fréquentation des réseaux sociaux : 52% (+10)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Diversification des usages</a:t>
            </a:r>
          </a:p>
          <a:p>
            <a:r>
              <a:rPr lang="fr-FR" dirty="0"/>
              <a:t>Entretenir des liens avec des proches : 91% (-1)</a:t>
            </a:r>
          </a:p>
          <a:p>
            <a:r>
              <a:rPr lang="fr-FR" dirty="0"/>
              <a:t>Partage des photos ou vidéos avec des proches : 79% (+5)</a:t>
            </a:r>
          </a:p>
          <a:p>
            <a:r>
              <a:rPr lang="fr-FR" dirty="0"/>
              <a:t>Divertissement: 82% (+5)</a:t>
            </a:r>
          </a:p>
          <a:p>
            <a:r>
              <a:rPr lang="fr-FR" dirty="0"/>
              <a:t>S’informer sur l’actualité : 71% (+17)</a:t>
            </a:r>
          </a:p>
          <a:p>
            <a:r>
              <a:rPr lang="fr-FR" dirty="0"/>
              <a:t>Faire de nouvelles rencontres : 25% (+1)</a:t>
            </a:r>
          </a:p>
          <a:p>
            <a:r>
              <a:rPr lang="fr-FR" dirty="0"/>
              <a:t>Son activité professionnelles : 19% (+4)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32C6F-1503-4A5C-B3F2-0FAC0E8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6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Livres numériques et objets connectés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Entre attirance et défiance</a:t>
            </a:r>
          </a:p>
          <a:p>
            <a:endParaRPr lang="fr-FR" dirty="0"/>
          </a:p>
          <a:p>
            <a:r>
              <a:rPr lang="fr-FR" dirty="0"/>
              <a:t>% de lecteurs de livres numériques : 8% (*2)</a:t>
            </a:r>
          </a:p>
          <a:p>
            <a:r>
              <a:rPr lang="fr-FR" dirty="0"/>
              <a:t>Prêts à le faire à l’avenir : 20% (+4)</a:t>
            </a:r>
          </a:p>
          <a:p>
            <a:r>
              <a:rPr lang="fr-FR" dirty="0"/>
              <a:t>% de gens utilisant des systèmes de commande à distance équipant les domiciles : 6% (+2)</a:t>
            </a:r>
          </a:p>
          <a:p>
            <a:r>
              <a:rPr lang="fr-FR" dirty="0"/>
              <a:t> Prêts à le faire à l’avenir : 33% (+8)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E265C-C300-4A9F-8B9B-341630BD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68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Objects</a:t>
            </a:r>
            <a:r>
              <a:rPr lang="fr-FR" dirty="0"/>
              <a:t> connectés à vocation sanitaire: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Détection des mouvements, calories, rythme cardiaque, tension : </a:t>
            </a:r>
          </a:p>
          <a:p>
            <a:pPr lvl="1"/>
            <a:r>
              <a:rPr lang="fr-FR" dirty="0"/>
              <a:t>Grand intérêt : 6%</a:t>
            </a:r>
          </a:p>
          <a:p>
            <a:pPr lvl="1"/>
            <a:r>
              <a:rPr lang="fr-FR" dirty="0"/>
              <a:t>Certain intérêt : 22%</a:t>
            </a:r>
          </a:p>
          <a:p>
            <a:r>
              <a:rPr lang="fr-FR" dirty="0"/>
              <a:t>Balance électronique :</a:t>
            </a:r>
          </a:p>
          <a:p>
            <a:pPr lvl="1"/>
            <a:r>
              <a:rPr lang="fr-FR" dirty="0"/>
              <a:t>Grand intérêt : 6%</a:t>
            </a:r>
          </a:p>
          <a:p>
            <a:pPr lvl="1"/>
            <a:r>
              <a:rPr lang="fr-FR" dirty="0"/>
              <a:t>Certain intérêt : 18%</a:t>
            </a:r>
          </a:p>
          <a:p>
            <a:r>
              <a:rPr lang="fr-FR" dirty="0"/>
              <a:t>Sommeil, endormissement: </a:t>
            </a:r>
          </a:p>
          <a:p>
            <a:pPr lvl="1"/>
            <a:r>
              <a:rPr lang="fr-FR" dirty="0"/>
              <a:t>Grand intérêt : 5%</a:t>
            </a:r>
          </a:p>
          <a:p>
            <a:pPr lvl="1"/>
            <a:r>
              <a:rPr lang="fr-FR" dirty="0"/>
              <a:t>Certain intérêt : 16%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2EFE96-19D8-46BB-B637-3CF5984C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des informations recueillies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83% pensent que les informations servent à des fins commerciales</a:t>
            </a:r>
          </a:p>
          <a:p>
            <a:r>
              <a:rPr lang="fr-FR" dirty="0"/>
              <a:t>78% pensent que les entreprises ne garantissent pas une parfaite protection de la vie privée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D949FB-2A00-4252-8289-77B36596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82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Equipement en téléphone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92% (+3 en un an, +22 en 10 ans)</a:t>
            </a:r>
          </a:p>
          <a:p>
            <a:r>
              <a:rPr lang="fr-FR" dirty="0"/>
              <a:t>58% ont un smartphone (+41 en 4 ans)</a:t>
            </a:r>
          </a:p>
          <a:p>
            <a:r>
              <a:rPr lang="fr-FR" dirty="0"/>
              <a:t>Evolutions qui varient en fonction de :</a:t>
            </a:r>
          </a:p>
          <a:p>
            <a:pPr lvl="1"/>
            <a:r>
              <a:rPr lang="fr-FR" dirty="0"/>
              <a:t>L’âge :</a:t>
            </a:r>
          </a:p>
          <a:p>
            <a:pPr lvl="1"/>
            <a:r>
              <a:rPr lang="fr-FR" dirty="0"/>
              <a:t>Du diplôme : sans diplôme +9</a:t>
            </a:r>
          </a:p>
          <a:p>
            <a:pPr lvl="1"/>
            <a:r>
              <a:rPr lang="fr-FR" dirty="0"/>
              <a:t>Du niveau de vie : bas revenus +9</a:t>
            </a:r>
          </a:p>
          <a:p>
            <a:pPr lvl="1"/>
            <a:r>
              <a:rPr lang="fr-FR" dirty="0"/>
              <a:t>De la taille du foyer : personnes seules +8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65738A-5736-4873-B5D6-2554D672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6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Profil des personnes non équipées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8% sans téléphone portable</a:t>
            </a:r>
          </a:p>
          <a:p>
            <a:r>
              <a:rPr lang="fr-FR" dirty="0"/>
              <a:t>Femmes : 58%</a:t>
            </a:r>
          </a:p>
          <a:p>
            <a:r>
              <a:rPr lang="fr-FR" dirty="0"/>
              <a:t>Agées : 55% ont plus de 70 ans</a:t>
            </a:r>
          </a:p>
          <a:p>
            <a:r>
              <a:rPr lang="fr-FR" dirty="0"/>
              <a:t>Peu diplômées : 43% aucun</a:t>
            </a:r>
          </a:p>
          <a:p>
            <a:r>
              <a:rPr lang="fr-FR" dirty="0"/>
              <a:t>Revenus faibles  : 63% bas revenus ou classe moyenne inférieure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4E8EC9-162A-472A-9BB1-A6889806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6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Fixe et / ou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97% de ceux qui n’ont pas de mobile ont au moins une ligne fixe</a:t>
            </a:r>
          </a:p>
          <a:p>
            <a:r>
              <a:rPr lang="fr-FR" dirty="0"/>
              <a:t>10% de ceux qui ont un mobile n’ont pas de ligne fixe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6407B7-9464-4815-AC9F-2986C899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1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du très haut débit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Ligne ADSL: 81% (-9 en 6 ans)</a:t>
            </a:r>
          </a:p>
          <a:p>
            <a:r>
              <a:rPr lang="fr-FR" dirty="0"/>
              <a:t>Câble: 4% (-1)</a:t>
            </a:r>
          </a:p>
          <a:p>
            <a:r>
              <a:rPr lang="fr-FR" dirty="0"/>
              <a:t>Fibre optique: 12% (0 en 2009)</a:t>
            </a:r>
          </a:p>
          <a:p>
            <a:r>
              <a:rPr lang="fr-FR" dirty="0"/>
              <a:t>Ligne bas débit: 1%</a:t>
            </a:r>
          </a:p>
          <a:p>
            <a:r>
              <a:rPr lang="fr-FR" dirty="0"/>
              <a:t>Autre: 1%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3A6D2-7F25-41B5-AEA4-E3257B02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9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des quotas: </a:t>
            </a:r>
          </a:p>
          <a:p>
            <a:pPr lvl="1"/>
            <a:r>
              <a:rPr lang="fr-FR" dirty="0"/>
              <a:t>2 209 personnes </a:t>
            </a:r>
          </a:p>
          <a:p>
            <a:pPr lvl="1"/>
            <a:r>
              <a:rPr lang="fr-FR" dirty="0"/>
              <a:t>interrogées en face à face </a:t>
            </a:r>
          </a:p>
          <a:p>
            <a:pPr lvl="1"/>
            <a:r>
              <a:rPr lang="fr-FR" dirty="0"/>
              <a:t>à leur domicile</a:t>
            </a:r>
          </a:p>
          <a:p>
            <a:endParaRPr lang="fr-FR" dirty="0"/>
          </a:p>
          <a:p>
            <a:r>
              <a:rPr lang="fr-FR" dirty="0"/>
              <a:t>Tranche d’âge : 12 ans et plus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29DE0-FAA8-4835-8C09-EF72C4D9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4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Recours à internet pour chercher un emploi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22%</a:t>
            </a:r>
          </a:p>
          <a:p>
            <a:r>
              <a:rPr lang="fr-FR" dirty="0"/>
              <a:t>75% des chômeurs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E6E4A-3419-4D23-B918-2051EB83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http://www.arcep.fr/</a:t>
            </a:r>
            <a:r>
              <a:rPr lang="fr-FR" dirty="0">
                <a:hlinkClick r:id="rId3"/>
              </a:rPr>
              <a:t>uploads/tx_gspublication/etude-CREDOC-diffusion-TIC-2014.pdf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http://www.credoc.fr/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5"/>
              </a:rPr>
              <a:t>Enquête sur les métiers de demain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7BB605-49F1-4774-944B-1A421F59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416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232FB-722A-4401-9B8D-6F8FE973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EBF8A2-285F-4B48-94F4-839D3E07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24" name="Espace réservé du contenu 23">
            <a:extLst>
              <a:ext uri="{FF2B5EF4-FFF2-40B4-BE49-F238E27FC236}">
                <a16:creationId xmlns:a16="http://schemas.microsoft.com/office/drawing/2014/main" id="{2B150737-A2D9-468F-B491-2D64502A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580526"/>
              </p:ext>
            </p:extLst>
          </p:nvPr>
        </p:nvGraphicFramePr>
        <p:xfrm>
          <a:off x="1691680" y="1700808"/>
          <a:ext cx="65913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21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Sub>
          <a:bldChart bld="series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944E2-66D2-43D6-ADC3-6A2E1755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E8F65-B39A-45CA-8F50-1B61DDC3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FE6104-DABD-4B31-A47F-152F5C87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57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hausse :</a:t>
            </a:r>
          </a:p>
          <a:p>
            <a:pPr lvl="1"/>
            <a:r>
              <a:rPr lang="fr-FR" dirty="0"/>
              <a:t>Smartphones : 58% d’individus équipés; +12 points. </a:t>
            </a:r>
          </a:p>
          <a:p>
            <a:pPr lvl="1"/>
            <a:r>
              <a:rPr lang="fr-FR" dirty="0"/>
              <a:t>Tablettes tactiles: 35% d’individus équipés; +6 points</a:t>
            </a:r>
          </a:p>
          <a:p>
            <a:r>
              <a:rPr lang="fr-FR" dirty="0"/>
              <a:t>Stagnent ou diminuent:</a:t>
            </a:r>
          </a:p>
          <a:p>
            <a:pPr lvl="1"/>
            <a:r>
              <a:rPr lang="fr-FR" dirty="0"/>
              <a:t>Téléphone fixe: 89% d’individus équipés; -1 point</a:t>
            </a:r>
          </a:p>
          <a:p>
            <a:pPr lvl="1"/>
            <a:r>
              <a:rPr lang="fr-FR" dirty="0"/>
              <a:t>Téléphone mobile : 92% (+3)</a:t>
            </a:r>
          </a:p>
          <a:p>
            <a:pPr lvl="1"/>
            <a:r>
              <a:rPr lang="fr-FR" dirty="0"/>
              <a:t>Connexion à internet à domicile : 83% (+1)</a:t>
            </a:r>
          </a:p>
          <a:p>
            <a:pPr lvl="1"/>
            <a:r>
              <a:rPr lang="fr-FR" dirty="0"/>
              <a:t>Micro-ordinateur : 80% (-2)</a:t>
            </a:r>
          </a:p>
          <a:p>
            <a:pPr lvl="1"/>
            <a:r>
              <a:rPr lang="fr-FR" dirty="0"/>
              <a:t>Multi-équipement en ordinateur 32 (-4)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4B5FD9-312E-4279-B3EC-76797CFB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8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Usages sur téléphone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fr-FR" dirty="0"/>
              <a:t>Naviguer sur internet : 52%</a:t>
            </a:r>
          </a:p>
          <a:p>
            <a:r>
              <a:rPr lang="fr-FR" dirty="0"/>
              <a:t>Consulter ses courriels : 45%</a:t>
            </a:r>
          </a:p>
          <a:p>
            <a:r>
              <a:rPr lang="fr-FR" dirty="0"/>
              <a:t>Télécharger des applications : 44%</a:t>
            </a:r>
          </a:p>
          <a:p>
            <a:r>
              <a:rPr lang="fr-FR" dirty="0"/>
              <a:t>Chercher un restaurant, un bar, … avec la géolocalisation : 36%</a:t>
            </a:r>
          </a:p>
          <a:p>
            <a:r>
              <a:rPr lang="fr-FR" dirty="0"/>
              <a:t>Echanger des messages texte (</a:t>
            </a:r>
            <a:r>
              <a:rPr lang="fr-FR" dirty="0" err="1"/>
              <a:t>Hangouts</a:t>
            </a:r>
            <a:r>
              <a:rPr lang="fr-FR" dirty="0"/>
              <a:t>, …) : 25%</a:t>
            </a:r>
          </a:p>
          <a:p>
            <a:r>
              <a:rPr lang="fr-FR" dirty="0"/>
              <a:t>Téléphoner via </a:t>
            </a:r>
            <a:r>
              <a:rPr lang="fr-FR" dirty="0" err="1"/>
              <a:t>Hangouts</a:t>
            </a:r>
            <a:r>
              <a:rPr lang="fr-FR" dirty="0"/>
              <a:t>, …17%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A981B3-738F-4561-BC77-301FE91B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8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Fréquence de connexion à internet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jours : 68%</a:t>
            </a:r>
          </a:p>
          <a:p>
            <a:r>
              <a:rPr lang="fr-FR" dirty="0"/>
              <a:t>Une à deux fois par semaine : 11%</a:t>
            </a:r>
          </a:p>
          <a:p>
            <a:r>
              <a:rPr lang="fr-FR" dirty="0"/>
              <a:t>Plus rarement : 5%</a:t>
            </a:r>
          </a:p>
          <a:p>
            <a:r>
              <a:rPr lang="fr-FR" dirty="0"/>
              <a:t>Jamais : 16%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555BC2-BFD4-44AD-B527-607963F0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05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Des usages diversifiés, inégalement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Achats en ligne 55% (stable)</a:t>
            </a:r>
          </a:p>
          <a:p>
            <a:r>
              <a:rPr lang="fr-FR" dirty="0"/>
              <a:t>Préparer un achat: 61%</a:t>
            </a:r>
          </a:p>
          <a:p>
            <a:r>
              <a:rPr lang="fr-FR" dirty="0"/>
              <a:t>Vendre des biens ou services : 29%</a:t>
            </a:r>
          </a:p>
          <a:p>
            <a:r>
              <a:rPr lang="fr-FR" dirty="0"/>
              <a:t>Consulter notes, commentaires et évaluations 49%</a:t>
            </a:r>
          </a:p>
          <a:p>
            <a:r>
              <a:rPr lang="fr-FR" dirty="0"/>
              <a:t>Contributeurs : 26%</a:t>
            </a:r>
          </a:p>
          <a:p>
            <a:r>
              <a:rPr lang="fr-FR" dirty="0"/>
              <a:t>Taux de confiance dans les notes, commentaires et évaluations :41%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588B71-9034-4655-9538-A42CEDD7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46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Des usages diversifiés, inégalement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Consulter pour sa santé : 41% (+ 4)</a:t>
            </a:r>
          </a:p>
          <a:p>
            <a:r>
              <a:rPr lang="fr-FR" dirty="0"/>
              <a:t>Réseaux sociaux : 52% (+4)</a:t>
            </a:r>
          </a:p>
          <a:p>
            <a:r>
              <a:rPr lang="fr-FR" dirty="0"/>
              <a:t>Ecouter de la musique : 52% (+4)</a:t>
            </a:r>
          </a:p>
          <a:p>
            <a:r>
              <a:rPr lang="fr-FR" dirty="0"/>
              <a:t>Réaliser des démarches administratives : 53%</a:t>
            </a:r>
          </a:p>
          <a:p>
            <a:r>
              <a:rPr lang="fr-FR" dirty="0"/>
              <a:t>Regarder ou télécharger films, </a:t>
            </a:r>
            <a:r>
              <a:rPr lang="fr-FR" dirty="0" err="1"/>
              <a:t>videos</a:t>
            </a:r>
            <a:r>
              <a:rPr lang="fr-FR" dirty="0"/>
              <a:t> et séries : 35%</a:t>
            </a:r>
          </a:p>
          <a:p>
            <a:r>
              <a:rPr lang="fr-FR" dirty="0"/>
              <a:t>Regarder la télévision en direct ou en rattrapage : 37%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9532DD-7C8A-4A8D-82D9-9F6376E9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Pratiques collaboratives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Contre rémunération(</a:t>
            </a:r>
            <a:r>
              <a:rPr lang="fr-FR" dirty="0" err="1"/>
              <a:t>Airbnb</a:t>
            </a:r>
            <a:r>
              <a:rPr lang="fr-FR" dirty="0"/>
              <a:t>; </a:t>
            </a:r>
            <a:r>
              <a:rPr lang="fr-FR" dirty="0" err="1"/>
              <a:t>Blablacar</a:t>
            </a:r>
            <a:r>
              <a:rPr lang="fr-FR" dirty="0"/>
              <a:t>, ..):</a:t>
            </a:r>
          </a:p>
          <a:p>
            <a:pPr lvl="1"/>
            <a:r>
              <a:rPr lang="fr-FR" dirty="0"/>
              <a:t>15% ont recouru à un service ou un bien auprès d’un particulier contre rémunération</a:t>
            </a:r>
          </a:p>
          <a:p>
            <a:pPr lvl="1"/>
            <a:r>
              <a:rPr lang="fr-FR" dirty="0"/>
              <a:t>8% ont proposé un service ou un bien contre rémunération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Sans rémunération : échange de bien ou service entre pair via des SEL : 5%</a:t>
            </a:r>
          </a:p>
          <a:p>
            <a:pPr lvl="1"/>
            <a:r>
              <a:rPr lang="fr-FR" dirty="0"/>
              <a:t>Echange de maison</a:t>
            </a:r>
          </a:p>
          <a:p>
            <a:pPr lvl="1"/>
            <a:r>
              <a:rPr lang="fr-FR" dirty="0"/>
              <a:t>Prêt d’outil</a:t>
            </a:r>
          </a:p>
          <a:p>
            <a:pPr lvl="1"/>
            <a:r>
              <a:rPr lang="fr-FR" dirty="0"/>
              <a:t>Echange de services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D319A9-D182-4842-8BAD-CFE37E3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07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Partie 2 …….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395DB9-1B15-4A94-977F-642169AD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C42-31D8-472D-A5C2-F16F0F4145A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4639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Personnalisé 2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4C4921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380</TotalTime>
  <Words>959</Words>
  <Application>Microsoft Office PowerPoint</Application>
  <PresentationFormat>Affichage à l'écran (4:3)</PresentationFormat>
  <Paragraphs>151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  <vt:variant>
        <vt:lpstr>Diaporamas personnalisés</vt:lpstr>
      </vt:variant>
      <vt:variant>
        <vt:i4>1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Brin</vt:lpstr>
      <vt:lpstr>LA DIFFUSION DES TECHNOLOGIES DE L’INFORMATION ET DE LA COMMUNICATION DANS LA SOCIÉTÉ FRANÇAISE (JUIN 2014) </vt:lpstr>
      <vt:lpstr>Méthodologie</vt:lpstr>
      <vt:lpstr>Equipement</vt:lpstr>
      <vt:lpstr>Usages sur téléphone mobile</vt:lpstr>
      <vt:lpstr>Fréquence de connexion à internet</vt:lpstr>
      <vt:lpstr>Des usages diversifiés, inégalement utilisés</vt:lpstr>
      <vt:lpstr>Des usages diversifiés, inégalement utilisés</vt:lpstr>
      <vt:lpstr>Pratiques collaboratives</vt:lpstr>
      <vt:lpstr>Partie 2 …….</vt:lpstr>
      <vt:lpstr>6 grands groupes de population</vt:lpstr>
      <vt:lpstr>Présentation PowerPoint</vt:lpstr>
      <vt:lpstr>Fréquentation des réseaux sociaux : 52% (+10)</vt:lpstr>
      <vt:lpstr>Livres numériques et objets connectés</vt:lpstr>
      <vt:lpstr>Objects connectés à vocation sanitaire:  </vt:lpstr>
      <vt:lpstr>Utilisation des informations recueillies</vt:lpstr>
      <vt:lpstr>Equipement en téléphone mobile</vt:lpstr>
      <vt:lpstr>Profil des personnes non équipées</vt:lpstr>
      <vt:lpstr>Fixe et / ou mobile</vt:lpstr>
      <vt:lpstr>Développement du très haut débit</vt:lpstr>
      <vt:lpstr>Recours à internet pour chercher un emploi</vt:lpstr>
      <vt:lpstr>Sources</vt:lpstr>
      <vt:lpstr>Présentation PowerPoint</vt:lpstr>
      <vt:lpstr>Présentation PowerPoint</vt:lpstr>
      <vt:lpstr>Cadre</vt:lpstr>
    </vt:vector>
  </TitlesOfParts>
  <Company>Université de Haute Alsace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 Baronnet</dc:creator>
  <cp:lastModifiedBy>Alan Akgun</cp:lastModifiedBy>
  <cp:revision>53</cp:revision>
  <dcterms:created xsi:type="dcterms:W3CDTF">2017-10-18T07:54:47Z</dcterms:created>
  <dcterms:modified xsi:type="dcterms:W3CDTF">2023-12-06T10:06:39Z</dcterms:modified>
</cp:coreProperties>
</file>