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6858000" cx="9144000"/>
  <p:notesSz cx="6805600" cy="993932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slide" Target="slides/slide44.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49575" cy="496886"/>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p:txBody>
      </p:sp>
      <p:sp>
        <p:nvSpPr>
          <p:cNvPr id="4" name="Shape 4"/>
          <p:cNvSpPr txBox="1"/>
          <p:nvPr>
            <p:ph idx="10" type="dt"/>
          </p:nvPr>
        </p:nvSpPr>
        <p:spPr>
          <a:xfrm>
            <a:off x="3854450" y="0"/>
            <a:ext cx="2949575" cy="496886"/>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rgbClr val="000000"/>
              </a:buClr>
              <a:buFont typeface="Calibri"/>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p:txBody>
      </p:sp>
      <p:sp>
        <p:nvSpPr>
          <p:cNvPr id="5" name="Shape 5"/>
          <p:cNvSpPr/>
          <p:nvPr>
            <p:ph idx="3" type="sldImg"/>
          </p:nvPr>
        </p:nvSpPr>
        <p:spPr>
          <a:xfrm>
            <a:off x="919162" y="744537"/>
            <a:ext cx="4967285" cy="3727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1037" y="4721225"/>
            <a:ext cx="5443537" cy="4473574"/>
          </a:xfrm>
          <a:prstGeom prst="rect">
            <a:avLst/>
          </a:prstGeom>
          <a:noFill/>
          <a:ln>
            <a:noFill/>
          </a:ln>
        </p:spPr>
        <p:txBody>
          <a:bodyPr anchorCtr="0" anchor="t" bIns="91425" lIns="91425" rIns="91425" tIns="91425"/>
          <a:lstStyle>
            <a:lvl1pPr indent="0" lvl="0" marL="0" marR="0" rtl="0" algn="l">
              <a:spcBef>
                <a:spcPts val="0"/>
              </a:spcBef>
              <a:buFont typeface="Arial"/>
              <a:buNone/>
              <a:defRPr b="0" i="0" sz="1800" u="none" cap="none" strike="noStrike"/>
            </a:lvl1pPr>
            <a:lvl2pPr indent="0" lvl="1" marL="457200" marR="0" rtl="0" algn="l">
              <a:spcBef>
                <a:spcPts val="0"/>
              </a:spcBef>
              <a:buFont typeface="Arial"/>
              <a:buNone/>
              <a:defRPr b="0" i="0" sz="1800" u="none" cap="none" strike="noStrike"/>
            </a:lvl2pPr>
            <a:lvl3pPr indent="0" lvl="2" marL="914400" marR="0" rtl="0" algn="l">
              <a:spcBef>
                <a:spcPts val="0"/>
              </a:spcBef>
              <a:buFont typeface="Arial"/>
              <a:buNone/>
              <a:defRPr b="0" i="0" sz="1800" u="none" cap="none" strike="noStrike"/>
            </a:lvl3pPr>
            <a:lvl4pPr indent="0" lvl="3" marL="1371600" marR="0" rtl="0" algn="l">
              <a:spcBef>
                <a:spcPts val="0"/>
              </a:spcBef>
              <a:buFont typeface="Arial"/>
              <a:buNone/>
              <a:defRPr b="0" i="0" sz="1800" u="none" cap="none" strike="noStrike"/>
            </a:lvl4pPr>
            <a:lvl5pPr indent="0" lvl="4" marL="1828800" marR="0" rtl="0" algn="l">
              <a:spcBef>
                <a:spcPts val="0"/>
              </a:spcBef>
              <a:buFont typeface="Arial"/>
              <a:buNone/>
              <a:defRPr b="0" i="0" sz="1800" u="none" cap="none" strike="noStrike"/>
            </a:lvl5pPr>
            <a:lvl6pPr indent="0" lvl="5" marL="2286000" marR="0" rtl="0" algn="l">
              <a:spcBef>
                <a:spcPts val="0"/>
              </a:spcBef>
              <a:buFont typeface="Arial"/>
              <a:buNone/>
              <a:defRPr b="0" i="0" sz="1800" u="none" cap="none" strike="noStrike"/>
            </a:lvl6pPr>
            <a:lvl7pPr indent="0" lvl="6" marL="2743200" marR="0" rtl="0" algn="l">
              <a:spcBef>
                <a:spcPts val="0"/>
              </a:spcBef>
              <a:buFont typeface="Arial"/>
              <a:buNone/>
              <a:defRPr b="0" i="0" sz="1800" u="none" cap="none" strike="noStrike"/>
            </a:lvl7pPr>
            <a:lvl8pPr indent="0" lvl="7" marL="3200400" marR="0" rtl="0" algn="l">
              <a:spcBef>
                <a:spcPts val="0"/>
              </a:spcBef>
              <a:buFont typeface="Arial"/>
              <a:buNone/>
              <a:defRPr b="0" i="0" sz="1800" u="none" cap="none" strike="noStrike"/>
            </a:lvl8pPr>
            <a:lvl9pPr indent="0" lvl="8" marL="3657600" marR="0" rtl="0" algn="l">
              <a:spcBef>
                <a:spcPts val="0"/>
              </a:spcBef>
              <a:buFont typeface="Arial"/>
              <a:buNone/>
              <a:defRPr b="0" i="0" sz="1800" u="none" cap="none" strike="noStrike"/>
            </a:lvl9pPr>
          </a:lstStyle>
          <a:p/>
        </p:txBody>
      </p:sp>
      <p:sp>
        <p:nvSpPr>
          <p:cNvPr id="7" name="Shape 7"/>
          <p:cNvSpPr txBox="1"/>
          <p:nvPr>
            <p:ph idx="11" type="ftr"/>
          </p:nvPr>
        </p:nvSpPr>
        <p:spPr>
          <a:xfrm>
            <a:off x="0" y="9440860"/>
            <a:ext cx="2949575" cy="49688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Clr>
                <a:srgbClr val="000000"/>
              </a:buClr>
              <a:buFont typeface="Calibri"/>
              <a:buNone/>
              <a:defRPr b="0" i="0" sz="1800" u="none" cap="none" strike="noStrike">
                <a:solidFill>
                  <a:srgbClr val="000000"/>
                </a:solidFill>
                <a:latin typeface="Calibri"/>
                <a:ea typeface="Calibri"/>
                <a:cs typeface="Calibri"/>
                <a:sym typeface="Calibri"/>
              </a:defRPr>
            </a:lvl9pPr>
          </a:lstStyle>
          <a:p/>
        </p:txBody>
      </p:sp>
      <p:sp>
        <p:nvSpPr>
          <p:cNvPr id="8" name="Shape 8"/>
          <p:cNvSpPr txBox="1"/>
          <p:nvPr>
            <p:ph idx="12" type="sldNum"/>
          </p:nvPr>
        </p:nvSpPr>
        <p:spPr>
          <a:xfrm>
            <a:off x="3854450" y="9440860"/>
            <a:ext cx="2949575" cy="496886"/>
          </a:xfrm>
          <a:prstGeom prst="rect">
            <a:avLst/>
          </a:prstGeom>
          <a:noFill/>
          <a:ln>
            <a:noFill/>
          </a:ln>
        </p:spPr>
        <p:txBody>
          <a:bodyPr anchorCtr="0" anchor="b" bIns="45750" lIns="91525" rIns="91525" tIns="4575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681037" y="4721225"/>
            <a:ext cx="5443499" cy="4473599"/>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80" name="Shape 80"/>
          <p:cNvSpPr/>
          <p:nvPr>
            <p:ph idx="2" type="sldImg"/>
          </p:nvPr>
        </p:nvSpPr>
        <p:spPr>
          <a:xfrm>
            <a:off x="919162" y="744537"/>
            <a:ext cx="4967399" cy="37274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26" name="Shape 126"/>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31" name="Shape 131"/>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36" name="Shape 136"/>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41" name="Shape 141"/>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47" name="Shape 147"/>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52" name="Shape 152"/>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58" name="Shape 158"/>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63" name="Shape 163"/>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68" name="Shape 168"/>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73" name="Shape 173"/>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1037" y="4721225"/>
            <a:ext cx="5443499" cy="4473599"/>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86" name="Shape 86"/>
          <p:cNvSpPr/>
          <p:nvPr>
            <p:ph idx="2" type="sldImg"/>
          </p:nvPr>
        </p:nvSpPr>
        <p:spPr>
          <a:xfrm>
            <a:off x="919162" y="744537"/>
            <a:ext cx="4967399" cy="37274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78" name="Shape 178"/>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83" name="Shape 183"/>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88" name="Shape 188"/>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94" name="Shape 194"/>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00" name="Shape 200"/>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06" name="Shape 206"/>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12" name="Shape 212"/>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18" name="Shape 218"/>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23" name="Shape 223"/>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28" name="Shape 228"/>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91" name="Shape 91"/>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33" name="Shape 233"/>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39" name="Shape 239"/>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44" name="Shape 244"/>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49" name="Shape 249"/>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55" name="Shape 255"/>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60" name="Shape 260"/>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66" name="Shape 266"/>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71" name="Shape 271"/>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77" name="Shape 277"/>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82" name="Shape 282"/>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96" name="Shape 96"/>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87" name="Shape 287"/>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93" name="Shape 293"/>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298" name="Shape 298"/>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304" name="Shape 304"/>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310" name="Shape 310"/>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01" name="Shape 101"/>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06" name="Shape 106"/>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11" name="Shape 111"/>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16" name="Shape 116"/>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1037" y="4721225"/>
            <a:ext cx="5443500" cy="44736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800" u="none" cap="none" strike="noStrike"/>
          </a:p>
        </p:txBody>
      </p:sp>
      <p:sp>
        <p:nvSpPr>
          <p:cNvPr id="121" name="Shape 121"/>
          <p:cNvSpPr/>
          <p:nvPr>
            <p:ph idx="2" type="sldImg"/>
          </p:nvPr>
        </p:nvSpPr>
        <p:spPr>
          <a:xfrm>
            <a:off x="919162" y="744537"/>
            <a:ext cx="4967400" cy="3727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16" name="Shape 16"/>
        <p:cNvGrpSpPr/>
        <p:nvPr/>
      </p:nvGrpSpPr>
      <p:grpSpPr>
        <a:xfrm>
          <a:off x="0" y="0"/>
          <a:ext cx="0" cy="0"/>
          <a:chOff x="0" y="0"/>
          <a:chExt cx="0" cy="0"/>
        </a:xfrm>
      </p:grpSpPr>
      <p:sp>
        <p:nvSpPr>
          <p:cNvPr id="17" name="Shape 17"/>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72" name="Shape 72"/>
        <p:cNvGrpSpPr/>
        <p:nvPr/>
      </p:nvGrpSpPr>
      <p:grpSpPr>
        <a:xfrm>
          <a:off x="0" y="0"/>
          <a:ext cx="0" cy="0"/>
          <a:chOff x="0" y="0"/>
          <a:chExt cx="0" cy="0"/>
        </a:xfrm>
      </p:grpSpPr>
      <p:sp>
        <p:nvSpPr>
          <p:cNvPr id="73" name="Shape 73"/>
          <p:cNvSpPr txBox="1"/>
          <p:nvPr>
            <p:ph type="ctrTitle"/>
          </p:nvPr>
        </p:nvSpPr>
        <p:spPr>
          <a:xfrm>
            <a:off x="685800" y="2130425"/>
            <a:ext cx="7772400" cy="1470023"/>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9pPr>
          </a:lstStyle>
          <a:p/>
        </p:txBody>
      </p:sp>
      <p:sp>
        <p:nvSpPr>
          <p:cNvPr id="74" name="Shape 74"/>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75" name="Shape 75"/>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20" name="Shape 20"/>
        <p:cNvGrpSpPr/>
        <p:nvPr/>
      </p:nvGrpSpPr>
      <p:grpSpPr>
        <a:xfrm>
          <a:off x="0" y="0"/>
          <a:ext cx="0" cy="0"/>
          <a:chOff x="0" y="0"/>
          <a:chExt cx="0" cy="0"/>
        </a:xfrm>
      </p:grpSpPr>
      <p:sp>
        <p:nvSpPr>
          <p:cNvPr id="21" name="Shape 21"/>
          <p:cNvSpPr txBox="1"/>
          <p:nvPr>
            <p:ph type="title"/>
          </p:nvPr>
        </p:nvSpPr>
        <p:spPr>
          <a:xfrm rot="5400000">
            <a:off x="4732336" y="2171700"/>
            <a:ext cx="5851525" cy="20574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9pPr>
          </a:lstStyle>
          <a:p/>
        </p:txBody>
      </p:sp>
      <p:sp>
        <p:nvSpPr>
          <p:cNvPr id="22" name="Shape 22"/>
          <p:cNvSpPr txBox="1"/>
          <p:nvPr>
            <p:ph idx="1" type="body"/>
          </p:nvPr>
        </p:nvSpPr>
        <p:spPr>
          <a:xfrm rot="5400000">
            <a:off x="541336" y="190500"/>
            <a:ext cx="5851525" cy="6019798"/>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3" name="Shape 23"/>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26" name="Shape 26"/>
        <p:cNvGrpSpPr/>
        <p:nvPr/>
      </p:nvGrpSpPr>
      <p:grpSpPr>
        <a:xfrm>
          <a:off x="0" y="0"/>
          <a:ext cx="0" cy="0"/>
          <a:chOff x="0" y="0"/>
          <a:chExt cx="0" cy="0"/>
        </a:xfrm>
      </p:grpSpPr>
      <p:sp>
        <p:nvSpPr>
          <p:cNvPr id="27" name="Shape 2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9pPr>
          </a:lstStyle>
          <a:p/>
        </p:txBody>
      </p:sp>
      <p:sp>
        <p:nvSpPr>
          <p:cNvPr id="28" name="Shape 28"/>
          <p:cNvSpPr txBox="1"/>
          <p:nvPr>
            <p:ph idx="1" type="body"/>
          </p:nvPr>
        </p:nvSpPr>
        <p:spPr>
          <a:xfrm rot="5400000">
            <a:off x="2309017" y="-251619"/>
            <a:ext cx="4525960" cy="8229600"/>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9" name="Shape 29"/>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32" name="Shape 32"/>
        <p:cNvGrpSpPr/>
        <p:nvPr/>
      </p:nvGrpSpPr>
      <p:grpSpPr>
        <a:xfrm>
          <a:off x="0" y="0"/>
          <a:ext cx="0" cy="0"/>
          <a:chOff x="0" y="0"/>
          <a:chExt cx="0" cy="0"/>
        </a:xfrm>
      </p:grpSpPr>
      <p:sp>
        <p:nvSpPr>
          <p:cNvPr id="33" name="Shape 33"/>
          <p:cNvSpPr txBox="1"/>
          <p:nvPr>
            <p:ph type="title"/>
          </p:nvPr>
        </p:nvSpPr>
        <p:spPr>
          <a:xfrm>
            <a:off x="1792288" y="4800600"/>
            <a:ext cx="5486399" cy="5667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9pPr>
          </a:lstStyle>
          <a:p/>
        </p:txBody>
      </p:sp>
      <p:sp>
        <p:nvSpPr>
          <p:cNvPr id="34" name="Shape 34"/>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35" name="Shape 3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lnSpc>
                <a:spcPct val="100000"/>
              </a:lnSpc>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lnSpc>
                <a:spcPct val="100000"/>
              </a:lnSpc>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lnSpc>
                <a:spcPct val="100000"/>
              </a:lnSpc>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36" name="Shape 36"/>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39" name="Shape 39"/>
        <p:cNvGrpSpPr/>
        <p:nvPr/>
      </p:nvGrpSpPr>
      <p:grpSpPr>
        <a:xfrm>
          <a:off x="0" y="0"/>
          <a:ext cx="0" cy="0"/>
          <a:chOff x="0" y="0"/>
          <a:chExt cx="0" cy="0"/>
        </a:xfrm>
      </p:grpSpPr>
      <p:sp>
        <p:nvSpPr>
          <p:cNvPr id="40" name="Shape 4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44" name="Shape 44"/>
        <p:cNvGrpSpPr/>
        <p:nvPr/>
      </p:nvGrpSpPr>
      <p:grpSpPr>
        <a:xfrm>
          <a:off x="0" y="0"/>
          <a:ext cx="0" cy="0"/>
          <a:chOff x="0" y="0"/>
          <a:chExt cx="0" cy="0"/>
        </a:xfrm>
      </p:grpSpPr>
      <p:sp>
        <p:nvSpPr>
          <p:cNvPr id="45" name="Shape 4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9pPr>
          </a:lstStyle>
          <a:p/>
        </p:txBody>
      </p:sp>
      <p:sp>
        <p:nvSpPr>
          <p:cNvPr id="46" name="Shape 46"/>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457200" y="2174875"/>
            <a:ext cx="4040187" cy="39512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4645025" y="1535112"/>
            <a:ext cx="4041773" cy="639762"/>
          </a:xfrm>
          <a:prstGeom prst="rect">
            <a:avLst/>
          </a:prstGeom>
          <a:noFill/>
          <a:ln>
            <a:noFill/>
          </a:ln>
        </p:spPr>
        <p:txBody>
          <a:bodyPr anchorCtr="0" anchor="b" bIns="91425" lIns="91425" rIns="91425" tIns="91425"/>
          <a:lstStyle>
            <a:lvl1pPr indent="0" lvl="0" marL="0" marR="0" rtl="0" algn="l">
              <a:lnSpc>
                <a:spcPct val="100000"/>
              </a:lnSpc>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100000"/>
              </a:lnSpc>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100000"/>
              </a:lnSpc>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4645025" y="2174875"/>
            <a:ext cx="4041773" cy="3951286"/>
          </a:xfrm>
          <a:prstGeom prst="rect">
            <a:avLst/>
          </a:prstGeom>
          <a:noFill/>
          <a:ln>
            <a:noFill/>
          </a:ln>
        </p:spPr>
        <p:txBody>
          <a:bodyPr anchorCtr="0" anchor="t" bIns="91425" lIns="91425" rIns="91425" tIns="91425"/>
          <a:lstStyle>
            <a:lvl1pPr indent="-38100" lvl="0" marL="3429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1750" lvl="1" marL="74295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0" lvl="2" marL="1143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25400" lvl="3" marL="1600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25400" lvl="4" marL="20574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9pPr>
          </a:lstStyle>
          <a:p/>
        </p:txBody>
      </p:sp>
      <p:sp>
        <p:nvSpPr>
          <p:cNvPr id="55" name="Shape 55"/>
          <p:cNvSpPr txBox="1"/>
          <p:nvPr>
            <p:ph idx="1" type="body"/>
          </p:nvPr>
        </p:nvSpPr>
        <p:spPr>
          <a:xfrm>
            <a:off x="457200" y="1600200"/>
            <a:ext cx="4038598" cy="4525963"/>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2" type="body"/>
          </p:nvPr>
        </p:nvSpPr>
        <p:spPr>
          <a:xfrm>
            <a:off x="4648200" y="1600200"/>
            <a:ext cx="4038598" cy="4525963"/>
          </a:xfrm>
          <a:prstGeom prst="rect">
            <a:avLst/>
          </a:prstGeom>
          <a:noFill/>
          <a:ln>
            <a:noFill/>
          </a:ln>
        </p:spPr>
        <p:txBody>
          <a:bodyPr anchorCtr="0" anchor="t" bIns="91425" lIns="91425" rIns="91425" tIns="91425"/>
          <a:lstStyle>
            <a:lvl1pPr indent="12700" lvl="0" marL="34290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9050" lvl="1" marL="74295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60" name="Shape 60"/>
        <p:cNvGrpSpPr/>
        <p:nvPr/>
      </p:nvGrpSpPr>
      <p:grpSpPr>
        <a:xfrm>
          <a:off x="0" y="0"/>
          <a:ext cx="0" cy="0"/>
          <a:chOff x="0" y="0"/>
          <a:chExt cx="0" cy="0"/>
        </a:xfrm>
      </p:grpSpPr>
      <p:sp>
        <p:nvSpPr>
          <p:cNvPr id="61" name="Shape 61"/>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9pPr>
          </a:lstStyle>
          <a:p/>
        </p:txBody>
      </p:sp>
      <p:sp>
        <p:nvSpPr>
          <p:cNvPr id="62" name="Shape 62"/>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lnSpc>
                <a:spcPct val="100000"/>
              </a:lnSpc>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lnSpc>
                <a:spcPct val="100000"/>
              </a:lnSpc>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63" name="Shape 63"/>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457200" y="1600200"/>
            <a:ext cx="8229600" cy="4525960"/>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9pPr>
          </a:lstStyle>
          <a:p/>
        </p:txBody>
      </p:sp>
      <p:sp>
        <p:nvSpPr>
          <p:cNvPr id="11" name="Shape 11"/>
          <p:cNvSpPr txBox="1"/>
          <p:nvPr>
            <p:ph idx="1" type="body"/>
          </p:nvPr>
        </p:nvSpPr>
        <p:spPr>
          <a:xfrm>
            <a:off x="457200" y="1600200"/>
            <a:ext cx="8229600" cy="4525960"/>
          </a:xfrm>
          <a:prstGeom prst="rect">
            <a:avLst/>
          </a:prstGeom>
          <a:noFill/>
          <a:ln>
            <a:noFill/>
          </a:ln>
        </p:spPr>
        <p:txBody>
          <a:bodyPr anchorCtr="0" anchor="t" bIns="91425" lIns="91425" rIns="91425"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98989"/>
              </a:buClr>
              <a:buFont typeface="Calibri"/>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8"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pic>
        <p:nvPicPr>
          <p:cNvPr id="15" name="Shape 15"/>
          <p:cNvPicPr preferRelativeResize="0"/>
          <p:nvPr/>
        </p:nvPicPr>
        <p:blipFill rotWithShape="1">
          <a:blip r:embed="rId1">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0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0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0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0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0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0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nvSpPr>
        <p:spPr>
          <a:xfrm>
            <a:off x="1771650" y="2997200"/>
            <a:ext cx="5496000" cy="2062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2"/>
              </a:buClr>
              <a:buSzPct val="25000"/>
              <a:buFont typeface="Calibri"/>
              <a:buNone/>
            </a:pPr>
            <a:r>
              <a:rPr b="1" i="0" lang="en-US" sz="3200" u="none" cap="none" strike="noStrike">
                <a:solidFill>
                  <a:schemeClr val="dk2"/>
                </a:solidFill>
                <a:latin typeface="Calibri"/>
                <a:ea typeface="Calibri"/>
                <a:cs typeface="Calibri"/>
                <a:sym typeface="Calibri"/>
              </a:rPr>
              <a:t>Técnico em Informática</a:t>
            </a:r>
          </a:p>
          <a:p>
            <a:pPr indent="0" lvl="0" marL="0" marR="0" rtl="0" algn="ctr">
              <a:lnSpc>
                <a:spcPct val="100000"/>
              </a:lnSpc>
              <a:spcBef>
                <a:spcPts val="0"/>
              </a:spcBef>
              <a:spcAft>
                <a:spcPts val="0"/>
              </a:spcAft>
              <a:buClr>
                <a:schemeClr val="dk2"/>
              </a:buClr>
              <a:buSzPct val="25000"/>
              <a:buFont typeface="Calibri"/>
              <a:buNone/>
            </a:pPr>
            <a:r>
              <a:rPr b="1" i="0" lang="en-US" sz="3200" u="none" cap="none" strike="noStrike">
                <a:solidFill>
                  <a:schemeClr val="dk2"/>
                </a:solidFill>
                <a:latin typeface="Calibri"/>
                <a:ea typeface="Calibri"/>
                <a:cs typeface="Calibri"/>
                <a:sym typeface="Calibri"/>
              </a:rPr>
              <a:t>Módulo 4</a:t>
            </a:r>
          </a:p>
          <a:p>
            <a:pPr indent="0" lvl="0" marL="0" marR="0" rtl="0" algn="ctr">
              <a:lnSpc>
                <a:spcPct val="100000"/>
              </a:lnSpc>
              <a:spcBef>
                <a:spcPts val="0"/>
              </a:spcBef>
              <a:spcAft>
                <a:spcPts val="0"/>
              </a:spcAft>
              <a:buClr>
                <a:schemeClr val="dk1"/>
              </a:buClr>
              <a:buSzPct val="25000"/>
              <a:buFont typeface="Calibri"/>
              <a:buNone/>
            </a:pPr>
            <a:r>
              <a:rPr b="1" i="0" lang="en-US" sz="3200" u="none" cap="none" strike="noStrike">
                <a:solidFill>
                  <a:schemeClr val="dk2"/>
                </a:solidFill>
                <a:latin typeface="Calibri"/>
                <a:ea typeface="Calibri"/>
                <a:cs typeface="Calibri"/>
                <a:sym typeface="Calibri"/>
              </a:rPr>
              <a:t>Aula </a:t>
            </a:r>
            <a:r>
              <a:rPr b="1" lang="en-US" sz="3200">
                <a:solidFill>
                  <a:schemeClr val="dk2"/>
                </a:solidFill>
                <a:latin typeface="Calibri"/>
                <a:ea typeface="Calibri"/>
                <a:cs typeface="Calibri"/>
                <a:sym typeface="Calibri"/>
              </a:rPr>
              <a:t>4 - </a:t>
            </a:r>
            <a:r>
              <a:rPr b="1" lang="en-US" sz="3600">
                <a:solidFill>
                  <a:schemeClr val="dk2"/>
                </a:solidFill>
                <a:latin typeface="Calibri"/>
                <a:ea typeface="Calibri"/>
                <a:cs typeface="Calibri"/>
                <a:sym typeface="Calibri"/>
              </a:rPr>
              <a:t>Stores Procedures</a:t>
            </a:r>
          </a:p>
          <a:p>
            <a:pPr indent="0" lvl="0" marL="0" marR="0" rtl="0" algn="ctr">
              <a:lnSpc>
                <a:spcPct val="100000"/>
              </a:lnSpc>
              <a:spcBef>
                <a:spcPts val="0"/>
              </a:spcBef>
              <a:spcAft>
                <a:spcPts val="0"/>
              </a:spcAft>
              <a:buClr>
                <a:schemeClr val="dk2"/>
              </a:buClr>
              <a:buSzPct val="25000"/>
              <a:buFont typeface="Calibri"/>
              <a:buNone/>
            </a:pPr>
            <a:r>
              <a:rPr b="1" i="0" lang="en-US" sz="3200" u="none" cap="none" strike="noStrike">
                <a:solidFill>
                  <a:schemeClr val="dk2"/>
                </a:solidFill>
                <a:latin typeface="Calibri"/>
                <a:ea typeface="Calibri"/>
                <a:cs typeface="Calibri"/>
                <a:sym typeface="Calibri"/>
              </a:rPr>
              <a:t>BANCO DE DADOS II</a:t>
            </a:r>
          </a:p>
        </p:txBody>
      </p:sp>
      <p:pic>
        <p:nvPicPr>
          <p:cNvPr id="83" name="Shape 83"/>
          <p:cNvPicPr preferRelativeResize="0"/>
          <p:nvPr/>
        </p:nvPicPr>
        <p:blipFill rotWithShape="1">
          <a:blip r:embed="rId3">
            <a:alphaModFix/>
          </a:blip>
          <a:srcRect b="0" l="0" r="0" t="0"/>
          <a:stretch/>
        </p:blipFill>
        <p:spPr>
          <a:xfrm>
            <a:off x="1746250" y="1412875"/>
            <a:ext cx="5392800" cy="1222500"/>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nvSpPr>
        <p:spPr>
          <a:xfrm>
            <a:off x="462475" y="1052500"/>
            <a:ext cx="8152800" cy="414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lang="en-US" sz="2400">
                <a:solidFill>
                  <a:schemeClr val="dk2"/>
                </a:solidFill>
                <a:latin typeface="Calibri"/>
                <a:ea typeface="Calibri"/>
                <a:cs typeface="Calibri"/>
                <a:sym typeface="Calibri"/>
              </a:rPr>
              <a:t>Para exemplificar o funcionamento dos Stored Procedures e comparar a execução de uma rotina utilizando e não utilizando essa técnica, tomemos como base o seguinte contexto de uma aplicação comercial.</a:t>
            </a: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nvSpPr>
        <p:spPr>
          <a:xfrm>
            <a:off x="462475" y="1052500"/>
            <a:ext cx="8152800" cy="538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O cliente faz um pedido, no qual são inseridos itens;</a:t>
            </a: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O pedido (bem como os itens) permanece com status “PENDENTE” até ser confirmado;</a:t>
            </a: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O operador confirma o pedido, registrando o movimento </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Quando o pedido é confirmado é preciso executar as ações:</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Atualizar o status do pedido;</a:t>
            </a: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Atualizar o status dos itens do pedido;</a:t>
            </a: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Lançar o valor do pedido</a:t>
            </a: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nvSpPr>
        <p:spPr>
          <a:xfrm>
            <a:off x="462475" y="1052500"/>
            <a:ext cx="8152800" cy="538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lvl="0" marR="0" rtl="0" algn="l">
              <a:lnSpc>
                <a:spcPct val="100000"/>
              </a:lnSpc>
              <a:spcBef>
                <a:spcPts val="0"/>
              </a:spcBef>
              <a:spcAft>
                <a:spcPts val="0"/>
              </a:spcAft>
              <a:buNone/>
            </a:pPr>
            <a:r>
              <a:rPr b="1" lang="en-US" sz="2400">
                <a:solidFill>
                  <a:schemeClr val="dk2"/>
                </a:solidFill>
                <a:latin typeface="Calibri"/>
                <a:ea typeface="Calibri"/>
                <a:cs typeface="Calibri"/>
                <a:sym typeface="Calibri"/>
              </a:rPr>
              <a:t>Temos então pelo menos três instruções de atualização e/ou inserção. Poderíamos representar essa situação graficamente pela Figura 1.</a:t>
            </a: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nvSpPr>
        <p:spPr>
          <a:xfrm>
            <a:off x="462475" y="1052500"/>
            <a:ext cx="8152800" cy="1127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StoredProcedures01 (1).png" id="144" name="Shape 144"/>
          <p:cNvPicPr preferRelativeResize="0"/>
          <p:nvPr/>
        </p:nvPicPr>
        <p:blipFill>
          <a:blip r:embed="rId3">
            <a:alphaModFix/>
          </a:blip>
          <a:stretch>
            <a:fillRect/>
          </a:stretch>
        </p:blipFill>
        <p:spPr>
          <a:xfrm>
            <a:off x="637425" y="2576525"/>
            <a:ext cx="7977849" cy="2231299"/>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nvSpPr>
        <p:spPr>
          <a:xfrm>
            <a:off x="462475" y="1052500"/>
            <a:ext cx="8152800" cy="4592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Por outro lado, poderíamos agrupar essas três instruções no corpo de um procedimento e chamá-lo a partir da aplicação uma única vez. As ações de update/insert/delete, a partir daí, ficariam por conta do servidor. A representação gráfica desse modelo é mostrada na Figura 2 (considerando um procedure teoricamente chamado de “CONFIRMAR PEDIDO”).</a:t>
            </a: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nvSpPr>
        <p:spPr>
          <a:xfrm>
            <a:off x="462475" y="1052500"/>
            <a:ext cx="8152800" cy="1185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StoredProcedures02.png" id="155" name="Shape 155"/>
          <p:cNvPicPr preferRelativeResize="0"/>
          <p:nvPr/>
        </p:nvPicPr>
        <p:blipFill>
          <a:blip r:embed="rId3">
            <a:alphaModFix/>
          </a:blip>
          <a:stretch>
            <a:fillRect/>
          </a:stretch>
        </p:blipFill>
        <p:spPr>
          <a:xfrm>
            <a:off x="462475" y="2576524"/>
            <a:ext cx="8368299" cy="2340493"/>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nvSpPr>
        <p:spPr>
          <a:xfrm>
            <a:off x="462475" y="2396700"/>
            <a:ext cx="8152800" cy="31908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ctr">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ctr">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ctr">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Principais vantagens e desvantagens de seu uso: Pontos positivos:</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nvSpPr>
        <p:spPr>
          <a:xfrm>
            <a:off x="462475" y="1052500"/>
            <a:ext cx="8152800" cy="4592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Simplificação da execução de instruções SQL pela aplicação;</a:t>
            </a: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Transferência de parte da responsabilidade de processamento para o servidor.</a:t>
            </a: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Facilidade na manutenção, reduzindo a quantidade de alterações na aplicação.</a:t>
            </a: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nvSpPr>
        <p:spPr>
          <a:xfrm>
            <a:off x="462475" y="2396700"/>
            <a:ext cx="8152800" cy="31908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ctr">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ctr">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ctr">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Principais vantagens e desvantagens de seu uso: Pontos negativos:</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nvSpPr>
        <p:spPr>
          <a:xfrm>
            <a:off x="462475" y="1052500"/>
            <a:ext cx="8152800" cy="4592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Necessidade de maior conhecimento da sintaxe do banco de dados para escrita de rotinas em SQL;</a:t>
            </a: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nvSpPr>
        <p:spPr>
          <a:xfrm>
            <a:off x="462475" y="1052500"/>
            <a:ext cx="8152800" cy="414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AGENDA </a:t>
            </a:r>
            <a:r>
              <a:rPr b="1" lang="en-US" sz="2400">
                <a:solidFill>
                  <a:schemeClr val="dk2"/>
                </a:solidFill>
                <a:latin typeface="Calibri"/>
                <a:ea typeface="Calibri"/>
                <a:cs typeface="Calibri"/>
                <a:sym typeface="Calibri"/>
              </a:rPr>
              <a:t>30</a:t>
            </a:r>
            <a:r>
              <a:rPr b="1" i="0" lang="en-US" sz="2400" u="none" cap="none" strike="noStrike">
                <a:solidFill>
                  <a:schemeClr val="dk2"/>
                </a:solidFill>
                <a:latin typeface="Calibri"/>
                <a:ea typeface="Calibri"/>
                <a:cs typeface="Calibri"/>
                <a:sym typeface="Calibri"/>
              </a:rPr>
              <a:t>/08/2016</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Procedimentos Armazenados</a:t>
            </a: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Blocos BEGIN...END</a:t>
            </a: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Parâmetros IN, OUT e INOUT</a:t>
            </a: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Funções</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nvSpPr>
        <p:spPr>
          <a:xfrm>
            <a:off x="462475" y="2324500"/>
            <a:ext cx="8152800" cy="33207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ctr">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ctr">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ctr">
              <a:lnSpc>
                <a:spcPct val="100000"/>
              </a:lnSpc>
              <a:spcBef>
                <a:spcPts val="0"/>
              </a:spcBef>
              <a:spcAft>
                <a:spcPts val="0"/>
              </a:spcAft>
              <a:buNone/>
            </a:pPr>
            <a:r>
              <a:rPr b="1" lang="en-US" sz="3600">
                <a:solidFill>
                  <a:schemeClr val="dk2"/>
                </a:solidFill>
                <a:latin typeface="Calibri"/>
                <a:ea typeface="Calibri"/>
                <a:cs typeface="Calibri"/>
                <a:sym typeface="Calibri"/>
              </a:rPr>
              <a:t>Criando e invocando Stored Procedures no MySQL</a:t>
            </a: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462475" y="1052500"/>
            <a:ext cx="8152800" cy="4592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Entrando no real foco deste artigo, será explicado a seguir como trabalhar com procedures no banco de dados MySQL, iniciando pela sintaxe utilizada para criação desse tipo de objeto, que pode ser vista na Listagem 1.</a:t>
            </a:r>
          </a:p>
          <a:p>
            <a:pPr lv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nvSpPr>
        <p:spPr>
          <a:xfrm>
            <a:off x="462475" y="1052500"/>
            <a:ext cx="8152800" cy="1142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30 - Stored Procedur_ - http___www.devmedia.com.br_stored-procedures-no-mysql_29030.png" id="191" name="Shape 191"/>
          <p:cNvPicPr preferRelativeResize="0"/>
          <p:nvPr/>
        </p:nvPicPr>
        <p:blipFill>
          <a:blip r:embed="rId3">
            <a:alphaModFix/>
          </a:blip>
          <a:stretch>
            <a:fillRect/>
          </a:stretch>
        </p:blipFill>
        <p:spPr>
          <a:xfrm>
            <a:off x="714825" y="2376025"/>
            <a:ext cx="8265550" cy="3269200"/>
          </a:xfrm>
          <a:prstGeom prst="rect">
            <a:avLst/>
          </a:prstGeom>
          <a:noFill/>
          <a:ln>
            <a:noFill/>
          </a:ln>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nvSpPr>
        <p:spPr>
          <a:xfrm>
            <a:off x="462475" y="1052500"/>
            <a:ext cx="8152800" cy="5054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Por padrão o MySQL utiliza o sinal de ponto e vírgula como delimitador de comandos.</a:t>
            </a: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No entanto, dentro do corpo do stored procedure será necessário separar algumas instruções internamente utilizando esse mesmo sinal, por isso é preciso inicialmente alterar o delimitador padrão do MySQL (neste caso, para $$) e ao fim da criação do procedimento, restaurar seu valor padrão.</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33 - Stored Procedur_ - http___www.devmedia.com.br_stored-procedures-no-mysql_29030.png" id="197" name="Shape 197"/>
          <p:cNvPicPr preferRelativeResize="0"/>
          <p:nvPr/>
        </p:nvPicPr>
        <p:blipFill>
          <a:blip r:embed="rId3">
            <a:alphaModFix/>
          </a:blip>
          <a:stretch>
            <a:fillRect/>
          </a:stretch>
        </p:blipFill>
        <p:spPr>
          <a:xfrm>
            <a:off x="206150" y="2028063"/>
            <a:ext cx="3999600" cy="970200"/>
          </a:xfrm>
          <a:prstGeom prst="rect">
            <a:avLst/>
          </a:prstGeom>
          <a:noFill/>
          <a:ln>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nvSpPr>
        <p:spPr>
          <a:xfrm>
            <a:off x="462475" y="1052500"/>
            <a:ext cx="8152800" cy="4592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rPr b="1" lang="en-US" sz="2400">
                <a:solidFill>
                  <a:schemeClr val="dk2"/>
                </a:solidFill>
                <a:latin typeface="Calibri"/>
                <a:ea typeface="Calibri"/>
                <a:cs typeface="Calibri"/>
                <a:sym typeface="Calibri"/>
              </a:rPr>
              <a:t>Onde consta “nome_procedimento”, deve-se informar o nome que identificará o procedimento armazenado. </a:t>
            </a: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rPr b="1" lang="en-US" sz="2400">
                <a:solidFill>
                  <a:schemeClr val="dk2"/>
                </a:solidFill>
                <a:latin typeface="Calibri"/>
                <a:ea typeface="Calibri"/>
                <a:cs typeface="Calibri"/>
                <a:sym typeface="Calibri"/>
              </a:rPr>
              <a:t>Nome que será invocado pelo método CALL</a:t>
            </a: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31 - Stored Procedur_ - http___www.devmedia.com.br_stored-procedures-no-mysql_29030.png" id="203" name="Shape 203"/>
          <p:cNvPicPr preferRelativeResize="0"/>
          <p:nvPr/>
        </p:nvPicPr>
        <p:blipFill>
          <a:blip r:embed="rId3">
            <a:alphaModFix/>
          </a:blip>
          <a:stretch>
            <a:fillRect/>
          </a:stretch>
        </p:blipFill>
        <p:spPr>
          <a:xfrm>
            <a:off x="415776" y="2468875"/>
            <a:ext cx="7539500" cy="594024"/>
          </a:xfrm>
          <a:prstGeom prst="rect">
            <a:avLst/>
          </a:prstGeom>
          <a:noFill/>
          <a:ln>
            <a:noFill/>
          </a:ln>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nvSpPr>
        <p:spPr>
          <a:xfrm>
            <a:off x="462475" y="1052500"/>
            <a:ext cx="8152800" cy="4592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rPr b="1" lang="en-US" sz="2400">
                <a:solidFill>
                  <a:schemeClr val="dk2"/>
                </a:solidFill>
                <a:latin typeface="Calibri"/>
                <a:ea typeface="Calibri"/>
                <a:cs typeface="Calibri"/>
                <a:sym typeface="Calibri"/>
              </a:rPr>
              <a:t>Os “parâmetros” são opcionais e, caso não sejam necessários, devem permanecer apenas os parênteses vazios na declaração do procedure. </a:t>
            </a: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rPr b="1" lang="en-US" sz="2400">
                <a:solidFill>
                  <a:schemeClr val="dk2"/>
                </a:solidFill>
                <a:latin typeface="Calibri"/>
                <a:ea typeface="Calibri"/>
                <a:cs typeface="Calibri"/>
                <a:sym typeface="Calibri"/>
              </a:rPr>
              <a:t>Para que um procedimento receba parâmetros, é necessário seguir certa sintaxe (dentro dos parênteses), apresentada abaixo (Listagem 2).</a:t>
            </a: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31 - Stored Procedur_ - http___www.devmedia.com.br_stored-procedures-no-mysql_29030.png" id="209" name="Shape 209"/>
          <p:cNvPicPr preferRelativeResize="0"/>
          <p:nvPr/>
        </p:nvPicPr>
        <p:blipFill>
          <a:blip r:embed="rId3">
            <a:alphaModFix/>
          </a:blip>
          <a:stretch>
            <a:fillRect/>
          </a:stretch>
        </p:blipFill>
        <p:spPr>
          <a:xfrm>
            <a:off x="415776" y="2468875"/>
            <a:ext cx="7539500" cy="594024"/>
          </a:xfrm>
          <a:prstGeom prst="rect">
            <a:avLst/>
          </a:prstGeom>
          <a:noFill/>
          <a:ln>
            <a:noFill/>
          </a:ln>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nvSpPr>
        <p:spPr>
          <a:xfrm>
            <a:off x="462475" y="1052500"/>
            <a:ext cx="8152800" cy="4592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32 - Stored Procedur_ - http___www.devmedia.com.br_stored-procedures-no-mysql_29030.png" id="215" name="Shape 215"/>
          <p:cNvPicPr preferRelativeResize="0"/>
          <p:nvPr/>
        </p:nvPicPr>
        <p:blipFill>
          <a:blip r:embed="rId3">
            <a:alphaModFix/>
          </a:blip>
          <a:stretch>
            <a:fillRect/>
          </a:stretch>
        </p:blipFill>
        <p:spPr>
          <a:xfrm>
            <a:off x="462474" y="2656152"/>
            <a:ext cx="8216750" cy="1545274"/>
          </a:xfrm>
          <a:prstGeom prst="rect">
            <a:avLst/>
          </a:prstGeom>
          <a:noFill/>
          <a:ln>
            <a:noFill/>
          </a:ln>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462475" y="1052500"/>
            <a:ext cx="8152800" cy="4592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O “nome” dos parâmetros também segue as mesmas regras de definição de variáveis.</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O “TIPO” nada mais é que do tipo de dado do parâmetro (int, varchar, decimal, etc).</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nvSpPr>
        <p:spPr>
          <a:xfrm>
            <a:off x="462475" y="1052500"/>
            <a:ext cx="8152800" cy="4592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O “MODO” indica a forma como o parâmetro será tratado no procedimento, se será apenas um dado de entrada, apenas de saída ou se terá ambas as funções. </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Os valores possíveis para o modo são:</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IN: parâmetro é entrada/recebimento de dados, não podendo ser usado para retorno;</a:t>
            </a: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OUT: parâmetros de saída. Para esse tipo não pode ser informado um valor direto (como ‘teste’, 1 ou 2.3), deve ser passada uma variável “por referência”;</a:t>
            </a:r>
          </a:p>
          <a:p>
            <a:pPr indent="-381000" lvl="0" marL="457200" marR="0" rtl="0" algn="l">
              <a:lnSpc>
                <a:spcPct val="100000"/>
              </a:lnSpc>
              <a:spcBef>
                <a:spcPts val="0"/>
              </a:spcBef>
              <a:spcAft>
                <a:spcPts val="0"/>
              </a:spcAft>
              <a:buClr>
                <a:schemeClr val="dk2"/>
              </a:buClr>
              <a:buSzPct val="100000"/>
              <a:buFont typeface="Calibri"/>
              <a:buChar char="●"/>
            </a:pPr>
            <a:r>
              <a:rPr b="1" lang="en-US" sz="2400">
                <a:solidFill>
                  <a:schemeClr val="dk2"/>
                </a:solidFill>
                <a:latin typeface="Calibri"/>
                <a:ea typeface="Calibri"/>
                <a:cs typeface="Calibri"/>
                <a:sym typeface="Calibri"/>
              </a:rPr>
              <a:t>INOUT: parâmetro pode ser usado para os dois fins (entrada e saída de dados). Nesse caso também deve ser informada uma variável e não um valor direto.</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nvSpPr>
        <p:spPr>
          <a:xfrm>
            <a:off x="495600" y="2136050"/>
            <a:ext cx="8152800" cy="22641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ctr">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ctr">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69850" lvl="0" marL="0" marR="0" rtl="0" algn="ctr">
              <a:lnSpc>
                <a:spcPct val="100000"/>
              </a:lnSpc>
              <a:spcBef>
                <a:spcPts val="0"/>
              </a:spcBef>
              <a:spcAft>
                <a:spcPts val="0"/>
              </a:spcAft>
              <a:buClr>
                <a:schemeClr val="dk1"/>
              </a:buClr>
              <a:buSzPct val="30555"/>
              <a:buFont typeface="Arial"/>
              <a:buNone/>
            </a:pPr>
            <a:r>
              <a:rPr b="1" lang="en-US" sz="3600">
                <a:solidFill>
                  <a:schemeClr val="dk2"/>
                </a:solidFill>
                <a:latin typeface="Calibri"/>
                <a:ea typeface="Calibri"/>
                <a:cs typeface="Calibri"/>
                <a:sym typeface="Calibri"/>
              </a:rPr>
              <a:t>Introdução aos Stored Procedures</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rPr b="1" lang="en-US" sz="2400">
                <a:solidFill>
                  <a:schemeClr val="dk2"/>
                </a:solidFill>
                <a:latin typeface="Calibri"/>
                <a:ea typeface="Calibri"/>
                <a:cs typeface="Calibri"/>
                <a:sym typeface="Calibri"/>
              </a:rPr>
              <a:t>Tendo criado o procedure, chamá-lo é bastante simples. Para isso fazemos uso da palavra reservada CALL, como mostra o código da Listagem 3.</a:t>
            </a: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lvl="0" marR="0" rtl="0" algn="l">
              <a:lnSpc>
                <a:spcPct val="100000"/>
              </a:lnSpc>
              <a:spcBef>
                <a:spcPts val="0"/>
              </a:spcBef>
              <a:spcAft>
                <a:spcPts val="0"/>
              </a:spcAft>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34 - Stored Procedur_ - http___www.devmedia.com.br_stored-procedures-no-mysql_29030.png" id="236" name="Shape 236"/>
          <p:cNvPicPr preferRelativeResize="0"/>
          <p:nvPr/>
        </p:nvPicPr>
        <p:blipFill>
          <a:blip r:embed="rId3">
            <a:alphaModFix/>
          </a:blip>
          <a:stretch>
            <a:fillRect/>
          </a:stretch>
        </p:blipFill>
        <p:spPr>
          <a:xfrm>
            <a:off x="462475" y="3695050"/>
            <a:ext cx="7893450" cy="2087949"/>
          </a:xfrm>
          <a:prstGeom prst="rect">
            <a:avLst/>
          </a:prstGeom>
          <a:noFill/>
          <a:ln>
            <a:noFill/>
          </a:ln>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A seguir temos um exemplo de uso de cada tipo de parâmetro.</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Usando parâmetro de </a:t>
            </a:r>
            <a:r>
              <a:rPr b="1" lang="en-US" sz="2400">
                <a:solidFill>
                  <a:srgbClr val="FF0000"/>
                </a:solidFill>
                <a:latin typeface="Calibri"/>
                <a:ea typeface="Calibri"/>
                <a:cs typeface="Calibri"/>
                <a:sym typeface="Calibri"/>
              </a:rPr>
              <a:t>entrada</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35 - Stored Procedur_ - http___www.devmedia.com.br_stored-procedures-no-mysql_29030.png" id="252" name="Shape 252"/>
          <p:cNvPicPr preferRelativeResize="0"/>
          <p:nvPr/>
        </p:nvPicPr>
        <p:blipFill>
          <a:blip r:embed="rId3">
            <a:alphaModFix/>
          </a:blip>
          <a:stretch>
            <a:fillRect/>
          </a:stretch>
        </p:blipFill>
        <p:spPr>
          <a:xfrm>
            <a:off x="592400" y="2313899"/>
            <a:ext cx="6343196" cy="3836499"/>
          </a:xfrm>
          <a:prstGeom prst="rect">
            <a:avLst/>
          </a:prstGeom>
          <a:noFill/>
          <a:ln>
            <a:noFill/>
          </a:ln>
        </p:spPr>
      </p:pic>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Assim, caso desejássemos selecionar dois registros dessa tabela, poderíamos usar o procedure como mostra a Listagem 5.</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Esse procedimento tem por função fazer um select na tabela PRODUTOS, limitando a quantidade de registros pela quantidade recebida como parâmetro.</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36 - Stored Procedur_ - http___www.devmedia.com.br_stored-procedures-no-mysql_29030.png" id="263" name="Shape 263"/>
          <p:cNvPicPr preferRelativeResize="0"/>
          <p:nvPr/>
        </p:nvPicPr>
        <p:blipFill>
          <a:blip r:embed="rId3">
            <a:alphaModFix/>
          </a:blip>
          <a:stretch>
            <a:fillRect/>
          </a:stretch>
        </p:blipFill>
        <p:spPr>
          <a:xfrm>
            <a:off x="534650" y="3713507"/>
            <a:ext cx="7646675" cy="1642949"/>
          </a:xfrm>
          <a:prstGeom prst="rect">
            <a:avLst/>
          </a:prstGeom>
          <a:noFill/>
          <a:ln>
            <a:noFill/>
          </a:ln>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Usando parâmetro de </a:t>
            </a:r>
            <a:r>
              <a:rPr b="1" lang="en-US" sz="2400">
                <a:solidFill>
                  <a:srgbClr val="FF0000"/>
                </a:solidFill>
                <a:latin typeface="Calibri"/>
                <a:ea typeface="Calibri"/>
                <a:cs typeface="Calibri"/>
                <a:sym typeface="Calibri"/>
              </a:rPr>
              <a:t>saída</a:t>
            </a:r>
            <a:r>
              <a:rPr b="1" lang="en-US" sz="2400">
                <a:solidFill>
                  <a:schemeClr val="dk2"/>
                </a:solidFill>
                <a:latin typeface="Calibri"/>
                <a:ea typeface="Calibri"/>
                <a:cs typeface="Calibri"/>
                <a:sym typeface="Calibri"/>
              </a:rPr>
              <a:t>.</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37 - Stored Procedur_ - http___www.devmedia.com.br_stored-procedures-no-mysql_29030.png" id="274" name="Shape 274"/>
          <p:cNvPicPr preferRelativeResize="0"/>
          <p:nvPr/>
        </p:nvPicPr>
        <p:blipFill>
          <a:blip r:embed="rId3">
            <a:alphaModFix/>
          </a:blip>
          <a:stretch>
            <a:fillRect/>
          </a:stretch>
        </p:blipFill>
        <p:spPr>
          <a:xfrm>
            <a:off x="462483" y="2237775"/>
            <a:ext cx="7549749" cy="3782824"/>
          </a:xfrm>
          <a:prstGeom prst="rect">
            <a:avLst/>
          </a:prstGeom>
          <a:noFill/>
          <a:ln>
            <a:noFill/>
          </a:ln>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A função desse procedimento é retornar a quantidade de registros da tabela PRODUTOS, passando esse valor para a variável de saída “quantidade”. </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Para isso foi utilizada a palavra reservada INTO.</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Para chamá-lo, usamos um símbolo de arroba (@) seguido do nome da variável que receberá o valor de saída. Feito isso, a variável poderá ser usada posteriormente, como vemos na Listagem 7.</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nvSpPr>
        <p:spPr>
          <a:xfrm>
            <a:off x="462475" y="1052500"/>
            <a:ext cx="8152800" cy="414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Introdução aos Stored Procedures</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Quando desenvolvemos aplicações que acessam banco de dados (boa parte delas), é comum executarmos rotinas complexas de manipulação desses dados a partir da linguagem/ferramenta utilizada. Para isso, utilizamos várias instruções SQL em sequência para obter o resultado esperado.</a:t>
            </a: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Ao executar a segunda linha, teremos como retorno o valor da variável @total, que será preenchida no procedure.</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38 - Stored Procedur_ - http___www.devmedia.com.br_stored-procedures-no-mysql_29030.png" id="290" name="Shape 290"/>
          <p:cNvPicPr preferRelativeResize="0"/>
          <p:nvPr/>
        </p:nvPicPr>
        <p:blipFill>
          <a:blip r:embed="rId3">
            <a:alphaModFix/>
          </a:blip>
          <a:stretch>
            <a:fillRect/>
          </a:stretch>
        </p:blipFill>
        <p:spPr>
          <a:xfrm>
            <a:off x="429337" y="2172837"/>
            <a:ext cx="8285324" cy="2512324"/>
          </a:xfrm>
          <a:prstGeom prst="rect">
            <a:avLst/>
          </a:prstGeom>
          <a:noFill/>
          <a:ln>
            <a:noFill/>
          </a:ln>
        </p:spPr>
      </p:pic>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nvSpPr>
        <p:spPr>
          <a:xfrm>
            <a:off x="462475" y="1052500"/>
            <a:ext cx="8152800" cy="5097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Usando parâmetro de </a:t>
            </a:r>
            <a:r>
              <a:rPr b="1" lang="en-US" sz="2400">
                <a:solidFill>
                  <a:srgbClr val="FF0000"/>
                </a:solidFill>
                <a:latin typeface="Calibri"/>
                <a:ea typeface="Calibri"/>
                <a:cs typeface="Calibri"/>
                <a:sym typeface="Calibri"/>
              </a:rPr>
              <a:t>entra e saída.</a:t>
            </a:r>
          </a:p>
          <a:p>
            <a:pPr indent="0" lvl="0" marL="0" marR="0" rtl="0" algn="l">
              <a:lnSpc>
                <a:spcPct val="100000"/>
              </a:lnSpc>
              <a:spcBef>
                <a:spcPts val="0"/>
              </a:spcBef>
              <a:spcAft>
                <a:spcPts val="0"/>
              </a:spcAft>
              <a:buClr>
                <a:schemeClr val="dk2"/>
              </a:buClr>
              <a:buFont typeface="Calibri"/>
              <a:buNone/>
            </a:pPr>
            <a:r>
              <a:t/>
            </a:r>
            <a:endParaRPr b="1" sz="2400">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ct val="25000"/>
              <a:buFont typeface="Calibri"/>
              <a:buNone/>
            </a:pPr>
            <a:r>
              <a:rPr b="1" lang="en-US" sz="2400">
                <a:solidFill>
                  <a:schemeClr val="dk2"/>
                </a:solidFill>
                <a:latin typeface="Calibri"/>
                <a:ea typeface="Calibri"/>
                <a:cs typeface="Calibri"/>
                <a:sym typeface="Calibri"/>
              </a:rPr>
              <a:t>O terceiro exemplo mostra um stored procedure chamado Elevar_Ao_Quadrado, que recebe uma variável e a altera, definindo-a como o seu próprio valor elevado à segunda potência.</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nvSpPr>
        <p:spPr>
          <a:xfrm>
            <a:off x="462475" y="1052500"/>
            <a:ext cx="8152800" cy="1373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40 - Stored Procedur_ - http___www.devmedia.com.br_stored-procedures-no-mysql_29030.png" id="301" name="Shape 301"/>
          <p:cNvPicPr preferRelativeResize="0"/>
          <p:nvPr/>
        </p:nvPicPr>
        <p:blipFill>
          <a:blip r:embed="rId3">
            <a:alphaModFix/>
          </a:blip>
          <a:stretch>
            <a:fillRect/>
          </a:stretch>
        </p:blipFill>
        <p:spPr>
          <a:xfrm>
            <a:off x="570549" y="2064825"/>
            <a:ext cx="7369199" cy="4114600"/>
          </a:xfrm>
          <a:prstGeom prst="rect">
            <a:avLst/>
          </a:prstGeom>
          <a:noFill/>
          <a:ln>
            <a:noFill/>
          </a:ln>
        </p:spPr>
      </p:pic>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nvSpPr>
        <p:spPr>
          <a:xfrm>
            <a:off x="462475" y="1052500"/>
            <a:ext cx="8152800" cy="1373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Nesse caso, a mesma variável é usada como entrada e saída.</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FireShot Capture 41 - Stored Procedur_ - http___www.devmedia.com.br_stored-procedures-no-mysql_29030.png" id="307" name="Shape 307"/>
          <p:cNvPicPr preferRelativeResize="0"/>
          <p:nvPr/>
        </p:nvPicPr>
        <p:blipFill>
          <a:blip r:embed="rId3">
            <a:alphaModFix/>
          </a:blip>
          <a:stretch>
            <a:fillRect/>
          </a:stretch>
        </p:blipFill>
        <p:spPr>
          <a:xfrm>
            <a:off x="628522" y="2190122"/>
            <a:ext cx="8231075" cy="2314500"/>
          </a:xfrm>
          <a:prstGeom prst="rect">
            <a:avLst/>
          </a:prstGeom>
          <a:noFill/>
          <a:ln>
            <a:noFill/>
          </a:ln>
        </p:spPr>
      </p:pic>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nvSpPr>
        <p:spPr>
          <a:xfrm>
            <a:off x="462475" y="1052500"/>
            <a:ext cx="7413000" cy="4259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i="0" lang="en-US" sz="3600" u="none" cap="none" strike="noStrike">
                <a:solidFill>
                  <a:schemeClr val="dk2"/>
                </a:solidFill>
                <a:latin typeface="Calibri"/>
                <a:ea typeface="Calibri"/>
                <a:cs typeface="Calibri"/>
                <a:sym typeface="Calibri"/>
              </a:rPr>
              <a:t>Revisão Banco de Dados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Font typeface="Calibri"/>
              <a:buNone/>
            </a:pPr>
            <a:r>
              <a:t/>
            </a:r>
            <a:endParaRPr b="1" i="0" sz="2400" u="none" cap="none" strike="noStrike">
              <a:solidFill>
                <a:schemeClr val="dk2"/>
              </a:solidFill>
              <a:latin typeface="Calibri"/>
              <a:ea typeface="Calibri"/>
              <a:cs typeface="Calibri"/>
              <a:sym typeface="Calibri"/>
            </a:endParaRPr>
          </a:p>
          <a:p>
            <a:pPr indent="381000" lvl="0" marL="1371600" marR="0" rtl="0" algn="l">
              <a:lnSpc>
                <a:spcPct val="150000"/>
              </a:lnSpc>
              <a:spcBef>
                <a:spcPts val="0"/>
              </a:spcBef>
              <a:spcAft>
                <a:spcPts val="0"/>
              </a:spcAft>
              <a:buClr>
                <a:schemeClr val="dk1"/>
              </a:buClr>
              <a:buSzPct val="25000"/>
              <a:buFont typeface="Arial"/>
              <a:buNone/>
            </a:pPr>
            <a:r>
              <a:rPr b="1" i="0" lang="en-US" sz="2400" u="none" cap="none" strike="noStrike">
                <a:solidFill>
                  <a:schemeClr val="dk2"/>
                </a:solidFill>
                <a:latin typeface="Calibri"/>
                <a:ea typeface="Calibri"/>
                <a:cs typeface="Calibri"/>
                <a:sym typeface="Calibri"/>
              </a:rPr>
              <a:t>alan.correa.sul@gmail.com</a:t>
            </a:r>
          </a:p>
          <a:p>
            <a:pPr indent="381000" lvl="0" marL="1371600" marR="0" rtl="0" algn="l">
              <a:lnSpc>
                <a:spcPct val="150000"/>
              </a:lnSpc>
              <a:spcBef>
                <a:spcPts val="0"/>
              </a:spcBef>
              <a:spcAft>
                <a:spcPts val="0"/>
              </a:spcAft>
              <a:buClr>
                <a:schemeClr val="dk1"/>
              </a:buClr>
              <a:buSzPct val="25000"/>
              <a:buFont typeface="Arial"/>
              <a:buNone/>
            </a:pPr>
            <a:r>
              <a:rPr b="1" i="0" lang="en-US" sz="2400" u="none" cap="none" strike="noStrike">
                <a:solidFill>
                  <a:schemeClr val="dk2"/>
                </a:solidFill>
                <a:latin typeface="Calibri"/>
                <a:ea typeface="Calibri"/>
                <a:cs typeface="Calibri"/>
                <a:sym typeface="Calibri"/>
              </a:rPr>
              <a:t>alanalvescorrea</a:t>
            </a:r>
          </a:p>
          <a:p>
            <a:pPr indent="381000" lvl="0" marL="1371600" marR="0" rtl="0" algn="l">
              <a:lnSpc>
                <a:spcPct val="150000"/>
              </a:lnSpc>
              <a:spcBef>
                <a:spcPts val="0"/>
              </a:spcBef>
              <a:spcAft>
                <a:spcPts val="0"/>
              </a:spcAft>
              <a:buClr>
                <a:schemeClr val="dk1"/>
              </a:buClr>
              <a:buSzPct val="25000"/>
              <a:buFont typeface="Arial"/>
              <a:buNone/>
            </a:pPr>
            <a:r>
              <a:rPr b="1" i="0" lang="en-US" sz="2400" u="none" cap="none" strike="noStrike">
                <a:solidFill>
                  <a:schemeClr val="dk2"/>
                </a:solidFill>
                <a:latin typeface="Calibri"/>
                <a:ea typeface="Calibri"/>
                <a:cs typeface="Calibri"/>
                <a:sym typeface="Calibri"/>
              </a:rPr>
              <a:t>github.com/alanalvescorrea/</a:t>
            </a:r>
          </a:p>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pic>
        <p:nvPicPr>
          <p:cNvPr descr="This image rendered as PNG in ..." id="313" name="Shape 313"/>
          <p:cNvPicPr preferRelativeResize="0"/>
          <p:nvPr/>
        </p:nvPicPr>
        <p:blipFill rotWithShape="1">
          <a:blip r:embed="rId3">
            <a:alphaModFix/>
          </a:blip>
          <a:srcRect b="0" l="0" r="0" t="0"/>
          <a:stretch/>
        </p:blipFill>
        <p:spPr>
          <a:xfrm>
            <a:off x="1772286" y="3085450"/>
            <a:ext cx="449100" cy="449100"/>
          </a:xfrm>
          <a:prstGeom prst="rect">
            <a:avLst/>
          </a:prstGeom>
          <a:noFill/>
          <a:ln>
            <a:noFill/>
          </a:ln>
        </p:spPr>
      </p:pic>
      <p:pic>
        <p:nvPicPr>
          <p:cNvPr descr="File:Skype t.png" id="314" name="Shape 314"/>
          <p:cNvPicPr preferRelativeResize="0"/>
          <p:nvPr/>
        </p:nvPicPr>
        <p:blipFill rotWithShape="1">
          <a:blip r:embed="rId4">
            <a:alphaModFix/>
          </a:blip>
          <a:srcRect b="0" l="0" r="0" t="0"/>
          <a:stretch/>
        </p:blipFill>
        <p:spPr>
          <a:xfrm>
            <a:off x="1672374" y="3534700"/>
            <a:ext cx="649200" cy="649200"/>
          </a:xfrm>
          <a:prstGeom prst="rect">
            <a:avLst/>
          </a:prstGeom>
          <a:noFill/>
          <a:ln>
            <a:noFill/>
          </a:ln>
        </p:spPr>
      </p:pic>
      <p:pic>
        <p:nvPicPr>
          <p:cNvPr descr="Github, Logo, Favicon, Mascot, ..." id="315" name="Shape 315"/>
          <p:cNvPicPr preferRelativeResize="0"/>
          <p:nvPr/>
        </p:nvPicPr>
        <p:blipFill rotWithShape="1">
          <a:blip r:embed="rId5">
            <a:alphaModFix/>
          </a:blip>
          <a:srcRect b="0" l="0" r="0" t="0"/>
          <a:stretch/>
        </p:blipFill>
        <p:spPr>
          <a:xfrm>
            <a:off x="1715311" y="4157825"/>
            <a:ext cx="563100" cy="563100"/>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nvSpPr>
        <p:spPr>
          <a:xfrm>
            <a:off x="462475" y="1052500"/>
            <a:ext cx="8152800" cy="414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Introdução aos Stored Procedures</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lang="en-US" sz="2400">
                <a:solidFill>
                  <a:schemeClr val="dk2"/>
                </a:solidFill>
                <a:latin typeface="Calibri"/>
                <a:ea typeface="Calibri"/>
                <a:cs typeface="Calibri"/>
                <a:sym typeface="Calibri"/>
              </a:rPr>
              <a:t>Dependendo da rotina a ser executada, isso pode requerer várias consultas e atualizações na base, o que acarreta um maior consumo de recursos pela aplicação. No caso de aplicações web, isso se torna ainda mais visível, devido a maior quantidade de informações que precisam trafegar pela rede e de requisições ao servidor.</a:t>
            </a: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nvSpPr>
        <p:spPr>
          <a:xfrm>
            <a:off x="462475" y="1052500"/>
            <a:ext cx="8152800" cy="414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69850" lvl="0" marL="0" marR="0" rtl="0" algn="l">
              <a:lnSpc>
                <a:spcPct val="100000"/>
              </a:lnSpc>
              <a:spcBef>
                <a:spcPts val="0"/>
              </a:spcBef>
              <a:spcAft>
                <a:spcPts val="0"/>
              </a:spcAft>
              <a:buClr>
                <a:schemeClr val="dk1"/>
              </a:buClr>
              <a:buSzPct val="45833"/>
              <a:buFont typeface="Arial"/>
              <a:buNone/>
            </a:pPr>
            <a:r>
              <a:rPr b="1" lang="en-US" sz="2400">
                <a:solidFill>
                  <a:schemeClr val="dk2"/>
                </a:solidFill>
                <a:latin typeface="Calibri"/>
                <a:ea typeface="Calibri"/>
                <a:cs typeface="Calibri"/>
                <a:sym typeface="Calibri"/>
              </a:rPr>
              <a:t>Introdução aos Stored Procedures</a:t>
            </a:r>
          </a:p>
          <a:p>
            <a:pPr indent="-69850" lvl="0" marL="0" marR="0" rtl="0" algn="l">
              <a:lnSpc>
                <a:spcPct val="100000"/>
              </a:lnSpc>
              <a:spcBef>
                <a:spcPts val="0"/>
              </a:spcBef>
              <a:spcAft>
                <a:spcPts val="0"/>
              </a:spcAft>
              <a:buClr>
                <a:schemeClr val="dk1"/>
              </a:buClr>
              <a:buFont typeface="Arial"/>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lang="en-US" sz="2400">
                <a:solidFill>
                  <a:schemeClr val="dk2"/>
                </a:solidFill>
                <a:latin typeface="Calibri"/>
                <a:ea typeface="Calibri"/>
                <a:cs typeface="Calibri"/>
                <a:sym typeface="Calibri"/>
              </a:rPr>
              <a:t>Uma boa forma de contornar ou ao menos atenuar esse consumo de recursos diretamente pela aplicação é transferir parte do processamento direto para o banco de dados. Assim, considerando que as máquinas servidoras geralmente têm configurações de hardware mais robustas, enquanto nada se pode garantir com relação às máquinas clientes, essa pode ser uma “saída” a se considerar.</a:t>
            </a: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nvSpPr>
        <p:spPr>
          <a:xfrm>
            <a:off x="462475" y="1052500"/>
            <a:ext cx="8152800" cy="414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lvl="0" rtl="0">
              <a:spcBef>
                <a:spcPts val="0"/>
              </a:spcBef>
              <a:buClr>
                <a:schemeClr val="dk1"/>
              </a:buClr>
              <a:buSzPct val="45833"/>
              <a:buFont typeface="Arial"/>
              <a:buNone/>
            </a:pPr>
            <a:r>
              <a:rPr b="1" lang="en-US" sz="2400">
                <a:solidFill>
                  <a:schemeClr val="dk2"/>
                </a:solidFill>
                <a:latin typeface="Calibri"/>
                <a:ea typeface="Calibri"/>
                <a:cs typeface="Calibri"/>
                <a:sym typeface="Calibri"/>
              </a:rPr>
              <a:t>Introdução aos Stored Procedures</a:t>
            </a: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lang="en-US" sz="2400">
                <a:solidFill>
                  <a:schemeClr val="dk2"/>
                </a:solidFill>
                <a:latin typeface="Calibri"/>
                <a:ea typeface="Calibri"/>
                <a:cs typeface="Calibri"/>
                <a:sym typeface="Calibri"/>
              </a:rPr>
              <a:t>A questão em que se esbarra é: como executar várias ações no banco de dados a partir de uma única instrução? </a:t>
            </a:r>
          </a:p>
          <a:p>
            <a:pPr indent="0" lvl="0" marL="0" marR="0" rtl="0" algn="l">
              <a:lnSpc>
                <a:spcPct val="100000"/>
              </a:lnSpc>
              <a:spcBef>
                <a:spcPts val="0"/>
              </a:spcBef>
              <a:spcAft>
                <a:spcPts val="0"/>
              </a:spcAft>
              <a:buClr>
                <a:schemeClr val="dk1"/>
              </a:buClr>
              <a:buFont typeface="Calibri"/>
              <a:buNone/>
            </a:pPr>
            <a:r>
              <a:t/>
            </a:r>
            <a:endParaRPr b="1" sz="2400">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lang="en-US" sz="2400">
                <a:solidFill>
                  <a:schemeClr val="dk2"/>
                </a:solidFill>
                <a:latin typeface="Calibri"/>
                <a:ea typeface="Calibri"/>
                <a:cs typeface="Calibri"/>
                <a:sym typeface="Calibri"/>
              </a:rPr>
              <a:t>A resposta é: Stored Procedures (ou Procedimentos Armazenados, em português).</a:t>
            </a: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nvSpPr>
        <p:spPr>
          <a:xfrm>
            <a:off x="462475" y="1052500"/>
            <a:ext cx="8152800" cy="4145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l">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l">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25000"/>
              <a:buFont typeface="Calibri"/>
              <a:buNone/>
            </a:pPr>
            <a:r>
              <a:rPr b="1" lang="en-US" sz="2400">
                <a:solidFill>
                  <a:schemeClr val="dk2"/>
                </a:solidFill>
                <a:latin typeface="Calibri"/>
                <a:ea typeface="Calibri"/>
                <a:cs typeface="Calibri"/>
                <a:sym typeface="Calibri"/>
              </a:rPr>
              <a:t>Stored procedures são rotinas definidas no banco de dados, identificadas por um nome pelo qual podem ser invocadas. Um procedimento desses pode executar uma série de instruções, receber parâmetros e retornar valores.</a:t>
            </a:r>
          </a:p>
          <a:p>
            <a:pPr indent="0" lvl="0" marL="0" marR="0" rtl="0" algn="l">
              <a:lnSpc>
                <a:spcPct val="100000"/>
              </a:lnSpc>
              <a:spcBef>
                <a:spcPts val="0"/>
              </a:spcBef>
              <a:spcAft>
                <a:spcPts val="0"/>
              </a:spcAft>
              <a:buClr>
                <a:srgbClr val="000000"/>
              </a:buClr>
              <a:buFont typeface="Arial"/>
              <a:buNone/>
            </a:pPr>
            <a:r>
              <a:t/>
            </a:r>
            <a:endParaRPr b="1" i="0" sz="2400" u="none" cap="none" strike="noStrike">
              <a:solidFill>
                <a:schemeClr val="dk2"/>
              </a:solidFill>
              <a:latin typeface="Calibri"/>
              <a:ea typeface="Calibri"/>
              <a:cs typeface="Calibri"/>
              <a:sym typeface="Calibri"/>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nvSpPr>
        <p:spPr>
          <a:xfrm>
            <a:off x="495600" y="2184600"/>
            <a:ext cx="8152800" cy="24888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2"/>
              </a:buClr>
              <a:buSzPct val="25000"/>
              <a:buFont typeface="Calibri"/>
              <a:buNone/>
            </a:pPr>
            <a:r>
              <a:rPr b="1" lang="en-US" sz="3600">
                <a:solidFill>
                  <a:schemeClr val="dk2"/>
                </a:solidFill>
                <a:latin typeface="Calibri"/>
                <a:ea typeface="Calibri"/>
                <a:cs typeface="Calibri"/>
                <a:sym typeface="Calibri"/>
              </a:rPr>
              <a:t>Stores Procedures</a:t>
            </a:r>
          </a:p>
          <a:p>
            <a:pPr indent="0" lvl="0" marL="0" marR="0" rtl="0" algn="ctr">
              <a:lnSpc>
                <a:spcPct val="100000"/>
              </a:lnSpc>
              <a:spcBef>
                <a:spcPts val="0"/>
              </a:spcBef>
              <a:spcAft>
                <a:spcPts val="0"/>
              </a:spcAft>
              <a:buClr>
                <a:schemeClr val="dk2"/>
              </a:buClr>
              <a:buSzPct val="25000"/>
              <a:buFont typeface="Calibri"/>
              <a:buNone/>
            </a:pPr>
            <a:r>
              <a:rPr b="1" i="0" lang="en-US" sz="2400" u="none" cap="none" strike="noStrike">
                <a:solidFill>
                  <a:schemeClr val="dk2"/>
                </a:solidFill>
                <a:latin typeface="Calibri"/>
                <a:ea typeface="Calibri"/>
                <a:cs typeface="Calibri"/>
                <a:sym typeface="Calibri"/>
              </a:rPr>
              <a:t>Disciplina de Banco de Dados II</a:t>
            </a:r>
          </a:p>
          <a:p>
            <a:pPr indent="0" lvl="0" marL="0" marR="0" rtl="0" algn="ctr">
              <a:lnSpc>
                <a:spcPct val="100000"/>
              </a:lnSpc>
              <a:spcBef>
                <a:spcPts val="0"/>
              </a:spcBef>
              <a:spcAft>
                <a:spcPts val="0"/>
              </a:spcAft>
              <a:buClr>
                <a:schemeClr val="dk1"/>
              </a:buClr>
              <a:buFont typeface="Calibri"/>
              <a:buNone/>
            </a:pPr>
            <a:r>
              <a:t/>
            </a:r>
            <a:endParaRPr b="1" i="0" sz="2400" u="none" cap="none" strike="noStrike">
              <a:solidFill>
                <a:schemeClr val="dk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ct val="25000"/>
              <a:buFont typeface="Arial"/>
              <a:buNone/>
            </a:pPr>
            <a:r>
              <a:rPr b="1" lang="en-US" sz="3600">
                <a:solidFill>
                  <a:schemeClr val="dk2"/>
                </a:solidFill>
                <a:latin typeface="Calibri"/>
                <a:ea typeface="Calibri"/>
                <a:cs typeface="Calibri"/>
                <a:sym typeface="Calibri"/>
              </a:rPr>
              <a:t>Usar ou Não usar Stored Procedures</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