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94660"/>
  </p:normalViewPr>
  <p:slideViewPr>
    <p:cSldViewPr snapToGrid="0">
      <p:cViewPr varScale="1">
        <p:scale>
          <a:sx n="86" d="100"/>
          <a:sy n="86" d="100"/>
        </p:scale>
        <p:origin x="52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073A7F-3F0E-4FEA-859E-BEDE0F3EC441}"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22C204-F78E-402E-986A-812AD997EAE4}" type="slidenum">
              <a:rPr lang="en-IN" smtClean="0"/>
              <a:t>‹#›</a:t>
            </a:fld>
            <a:endParaRPr lang="en-IN"/>
          </a:p>
        </p:txBody>
      </p:sp>
    </p:spTree>
    <p:extLst>
      <p:ext uri="{BB962C8B-B14F-4D97-AF65-F5344CB8AC3E}">
        <p14:creationId xmlns:p14="http://schemas.microsoft.com/office/powerpoint/2010/main" val="3577452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073A7F-3F0E-4FEA-859E-BEDE0F3EC441}"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22C204-F78E-402E-986A-812AD997EAE4}" type="slidenum">
              <a:rPr lang="en-IN" smtClean="0"/>
              <a:t>‹#›</a:t>
            </a:fld>
            <a:endParaRPr lang="en-IN"/>
          </a:p>
        </p:txBody>
      </p:sp>
    </p:spTree>
    <p:extLst>
      <p:ext uri="{BB962C8B-B14F-4D97-AF65-F5344CB8AC3E}">
        <p14:creationId xmlns:p14="http://schemas.microsoft.com/office/powerpoint/2010/main" val="3519861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073A7F-3F0E-4FEA-859E-BEDE0F3EC441}"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22C204-F78E-402E-986A-812AD997EAE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67822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073A7F-3F0E-4FEA-859E-BEDE0F3EC441}"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22C204-F78E-402E-986A-812AD997EAE4}" type="slidenum">
              <a:rPr lang="en-IN" smtClean="0"/>
              <a:t>‹#›</a:t>
            </a:fld>
            <a:endParaRPr lang="en-IN"/>
          </a:p>
        </p:txBody>
      </p:sp>
    </p:spTree>
    <p:extLst>
      <p:ext uri="{BB962C8B-B14F-4D97-AF65-F5344CB8AC3E}">
        <p14:creationId xmlns:p14="http://schemas.microsoft.com/office/powerpoint/2010/main" val="3766238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073A7F-3F0E-4FEA-859E-BEDE0F3EC441}"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22C204-F78E-402E-986A-812AD997EAE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92730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073A7F-3F0E-4FEA-859E-BEDE0F3EC441}"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22C204-F78E-402E-986A-812AD997EAE4}" type="slidenum">
              <a:rPr lang="en-IN" smtClean="0"/>
              <a:t>‹#›</a:t>
            </a:fld>
            <a:endParaRPr lang="en-IN"/>
          </a:p>
        </p:txBody>
      </p:sp>
    </p:spTree>
    <p:extLst>
      <p:ext uri="{BB962C8B-B14F-4D97-AF65-F5344CB8AC3E}">
        <p14:creationId xmlns:p14="http://schemas.microsoft.com/office/powerpoint/2010/main" val="3354723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073A7F-3F0E-4FEA-859E-BEDE0F3EC441}"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22C204-F78E-402E-986A-812AD997EAE4}" type="slidenum">
              <a:rPr lang="en-IN" smtClean="0"/>
              <a:t>‹#›</a:t>
            </a:fld>
            <a:endParaRPr lang="en-IN"/>
          </a:p>
        </p:txBody>
      </p:sp>
    </p:spTree>
    <p:extLst>
      <p:ext uri="{BB962C8B-B14F-4D97-AF65-F5344CB8AC3E}">
        <p14:creationId xmlns:p14="http://schemas.microsoft.com/office/powerpoint/2010/main" val="3783581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073A7F-3F0E-4FEA-859E-BEDE0F3EC441}"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22C204-F78E-402E-986A-812AD997EAE4}" type="slidenum">
              <a:rPr lang="en-IN" smtClean="0"/>
              <a:t>‹#›</a:t>
            </a:fld>
            <a:endParaRPr lang="en-IN"/>
          </a:p>
        </p:txBody>
      </p:sp>
    </p:spTree>
    <p:extLst>
      <p:ext uri="{BB962C8B-B14F-4D97-AF65-F5344CB8AC3E}">
        <p14:creationId xmlns:p14="http://schemas.microsoft.com/office/powerpoint/2010/main" val="1208602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073A7F-3F0E-4FEA-859E-BEDE0F3EC441}"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22C204-F78E-402E-986A-812AD997EAE4}" type="slidenum">
              <a:rPr lang="en-IN" smtClean="0"/>
              <a:t>‹#›</a:t>
            </a:fld>
            <a:endParaRPr lang="en-IN"/>
          </a:p>
        </p:txBody>
      </p:sp>
    </p:spTree>
    <p:extLst>
      <p:ext uri="{BB962C8B-B14F-4D97-AF65-F5344CB8AC3E}">
        <p14:creationId xmlns:p14="http://schemas.microsoft.com/office/powerpoint/2010/main" val="2946281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073A7F-3F0E-4FEA-859E-BEDE0F3EC441}"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22C204-F78E-402E-986A-812AD997EAE4}" type="slidenum">
              <a:rPr lang="en-IN" smtClean="0"/>
              <a:t>‹#›</a:t>
            </a:fld>
            <a:endParaRPr lang="en-IN"/>
          </a:p>
        </p:txBody>
      </p:sp>
    </p:spTree>
    <p:extLst>
      <p:ext uri="{BB962C8B-B14F-4D97-AF65-F5344CB8AC3E}">
        <p14:creationId xmlns:p14="http://schemas.microsoft.com/office/powerpoint/2010/main" val="290421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073A7F-3F0E-4FEA-859E-BEDE0F3EC441}" type="datetimeFigureOut">
              <a:rPr lang="en-IN" smtClean="0"/>
              <a:t>24-11-2022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22C204-F78E-402E-986A-812AD997EAE4}" type="slidenum">
              <a:rPr lang="en-IN" smtClean="0"/>
              <a:t>‹#›</a:t>
            </a:fld>
            <a:endParaRPr lang="en-IN"/>
          </a:p>
        </p:txBody>
      </p:sp>
    </p:spTree>
    <p:extLst>
      <p:ext uri="{BB962C8B-B14F-4D97-AF65-F5344CB8AC3E}">
        <p14:creationId xmlns:p14="http://schemas.microsoft.com/office/powerpoint/2010/main" val="4160497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073A7F-3F0E-4FEA-859E-BEDE0F3EC441}" type="datetimeFigureOut">
              <a:rPr lang="en-IN" smtClean="0"/>
              <a:t>24-11-2022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22C204-F78E-402E-986A-812AD997EAE4}" type="slidenum">
              <a:rPr lang="en-IN" smtClean="0"/>
              <a:t>‹#›</a:t>
            </a:fld>
            <a:endParaRPr lang="en-IN"/>
          </a:p>
        </p:txBody>
      </p:sp>
    </p:spTree>
    <p:extLst>
      <p:ext uri="{BB962C8B-B14F-4D97-AF65-F5344CB8AC3E}">
        <p14:creationId xmlns:p14="http://schemas.microsoft.com/office/powerpoint/2010/main" val="1267304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073A7F-3F0E-4FEA-859E-BEDE0F3EC441}" type="datetimeFigureOut">
              <a:rPr lang="en-IN" smtClean="0"/>
              <a:t>24-11-2022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22C204-F78E-402E-986A-812AD997EAE4}" type="slidenum">
              <a:rPr lang="en-IN" smtClean="0"/>
              <a:t>‹#›</a:t>
            </a:fld>
            <a:endParaRPr lang="en-IN"/>
          </a:p>
        </p:txBody>
      </p:sp>
    </p:spTree>
    <p:extLst>
      <p:ext uri="{BB962C8B-B14F-4D97-AF65-F5344CB8AC3E}">
        <p14:creationId xmlns:p14="http://schemas.microsoft.com/office/powerpoint/2010/main" val="1543072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073A7F-3F0E-4FEA-859E-BEDE0F3EC441}" type="datetimeFigureOut">
              <a:rPr lang="en-IN" smtClean="0"/>
              <a:t>24-11-2022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22C204-F78E-402E-986A-812AD997EAE4}" type="slidenum">
              <a:rPr lang="en-IN" smtClean="0"/>
              <a:t>‹#›</a:t>
            </a:fld>
            <a:endParaRPr lang="en-IN"/>
          </a:p>
        </p:txBody>
      </p:sp>
    </p:spTree>
    <p:extLst>
      <p:ext uri="{BB962C8B-B14F-4D97-AF65-F5344CB8AC3E}">
        <p14:creationId xmlns:p14="http://schemas.microsoft.com/office/powerpoint/2010/main" val="669539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073A7F-3F0E-4FEA-859E-BEDE0F3EC441}" type="datetimeFigureOut">
              <a:rPr lang="en-IN" smtClean="0"/>
              <a:t>24-11-2022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22C204-F78E-402E-986A-812AD997EAE4}" type="slidenum">
              <a:rPr lang="en-IN" smtClean="0"/>
              <a:t>‹#›</a:t>
            </a:fld>
            <a:endParaRPr lang="en-IN"/>
          </a:p>
        </p:txBody>
      </p:sp>
    </p:spTree>
    <p:extLst>
      <p:ext uri="{BB962C8B-B14F-4D97-AF65-F5344CB8AC3E}">
        <p14:creationId xmlns:p14="http://schemas.microsoft.com/office/powerpoint/2010/main" val="4175902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22C204-F78E-402E-986A-812AD997EAE4}" type="slidenum">
              <a:rPr lang="en-IN" smtClean="0"/>
              <a:t>‹#›</a:t>
            </a:fld>
            <a:endParaRPr lang="en-IN"/>
          </a:p>
        </p:txBody>
      </p:sp>
      <p:sp>
        <p:nvSpPr>
          <p:cNvPr id="5" name="Date Placeholder 4"/>
          <p:cNvSpPr>
            <a:spLocks noGrp="1"/>
          </p:cNvSpPr>
          <p:nvPr>
            <p:ph type="dt" sz="half" idx="10"/>
          </p:nvPr>
        </p:nvSpPr>
        <p:spPr/>
        <p:txBody>
          <a:bodyPr/>
          <a:lstStyle/>
          <a:p>
            <a:fld id="{37073A7F-3F0E-4FEA-859E-BEDE0F3EC441}" type="datetimeFigureOut">
              <a:rPr lang="en-IN" smtClean="0"/>
              <a:t>24-11-2022</a:t>
            </a:fld>
            <a:endParaRPr lang="en-IN"/>
          </a:p>
        </p:txBody>
      </p:sp>
    </p:spTree>
    <p:extLst>
      <p:ext uri="{BB962C8B-B14F-4D97-AF65-F5344CB8AC3E}">
        <p14:creationId xmlns:p14="http://schemas.microsoft.com/office/powerpoint/2010/main" val="2698847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073A7F-3F0E-4FEA-859E-BEDE0F3EC441}" type="datetimeFigureOut">
              <a:rPr lang="en-IN" smtClean="0"/>
              <a:t>24-11-2022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422C204-F78E-402E-986A-812AD997EAE4}" type="slidenum">
              <a:rPr lang="en-IN" smtClean="0"/>
              <a:t>‹#›</a:t>
            </a:fld>
            <a:endParaRPr lang="en-IN"/>
          </a:p>
        </p:txBody>
      </p:sp>
    </p:spTree>
    <p:extLst>
      <p:ext uri="{BB962C8B-B14F-4D97-AF65-F5344CB8AC3E}">
        <p14:creationId xmlns:p14="http://schemas.microsoft.com/office/powerpoint/2010/main" val="3946312692"/>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7074B4-39A2-EC3B-84B6-0FEBEF2B0D66}"/>
              </a:ext>
            </a:extLst>
          </p:cNvPr>
          <p:cNvSpPr txBox="1"/>
          <p:nvPr/>
        </p:nvSpPr>
        <p:spPr>
          <a:xfrm>
            <a:off x="1872144" y="949254"/>
            <a:ext cx="8665826" cy="1107996"/>
          </a:xfrm>
          <a:prstGeom prst="rect">
            <a:avLst/>
          </a:prstGeom>
          <a:noFill/>
        </p:spPr>
        <p:txBody>
          <a:bodyPr wrap="square" rtlCol="0">
            <a:spAutoFit/>
          </a:bodyPr>
          <a:lstStyle/>
          <a:p>
            <a:r>
              <a:rPr lang="en-IN" sz="6600" dirty="0">
                <a:solidFill>
                  <a:schemeClr val="accent1">
                    <a:lumMod val="75000"/>
                  </a:schemeClr>
                </a:solidFill>
                <a:latin typeface="Algerian" panose="04020705040A02060702" pitchFamily="82" charset="0"/>
              </a:rPr>
              <a:t>CREDIT CARD FRAUD </a:t>
            </a:r>
          </a:p>
        </p:txBody>
      </p:sp>
      <p:sp>
        <p:nvSpPr>
          <p:cNvPr id="3" name="TextBox 2">
            <a:extLst>
              <a:ext uri="{FF2B5EF4-FFF2-40B4-BE49-F238E27FC236}">
                <a16:creationId xmlns:a16="http://schemas.microsoft.com/office/drawing/2014/main" id="{8598205C-9092-4514-D6F3-2BF19244D8BE}"/>
              </a:ext>
            </a:extLst>
          </p:cNvPr>
          <p:cNvSpPr txBox="1"/>
          <p:nvPr/>
        </p:nvSpPr>
        <p:spPr>
          <a:xfrm>
            <a:off x="3608662" y="1737170"/>
            <a:ext cx="4664279" cy="1107996"/>
          </a:xfrm>
          <a:prstGeom prst="rect">
            <a:avLst/>
          </a:prstGeom>
          <a:noFill/>
        </p:spPr>
        <p:txBody>
          <a:bodyPr wrap="square" rtlCol="0">
            <a:spAutoFit/>
          </a:bodyPr>
          <a:lstStyle/>
          <a:p>
            <a:r>
              <a:rPr lang="en-IN" sz="6600" dirty="0">
                <a:solidFill>
                  <a:schemeClr val="accent1">
                    <a:lumMod val="75000"/>
                  </a:schemeClr>
                </a:solidFill>
                <a:latin typeface="Algerian" panose="04020705040A02060702" pitchFamily="82" charset="0"/>
              </a:rPr>
              <a:t>DETECTION</a:t>
            </a:r>
          </a:p>
        </p:txBody>
      </p:sp>
      <p:sp>
        <p:nvSpPr>
          <p:cNvPr id="4" name="TextBox 3">
            <a:extLst>
              <a:ext uri="{FF2B5EF4-FFF2-40B4-BE49-F238E27FC236}">
                <a16:creationId xmlns:a16="http://schemas.microsoft.com/office/drawing/2014/main" id="{125F7B05-81B1-6A02-D3B7-78D77367D6EF}"/>
              </a:ext>
            </a:extLst>
          </p:cNvPr>
          <p:cNvSpPr txBox="1"/>
          <p:nvPr/>
        </p:nvSpPr>
        <p:spPr>
          <a:xfrm>
            <a:off x="9009776" y="4507569"/>
            <a:ext cx="3707934" cy="1754326"/>
          </a:xfrm>
          <a:prstGeom prst="rect">
            <a:avLst/>
          </a:prstGeom>
          <a:noFill/>
        </p:spPr>
        <p:txBody>
          <a:bodyPr wrap="square" rtlCol="0">
            <a:spAutoFit/>
          </a:bodyPr>
          <a:lstStyle/>
          <a:p>
            <a:r>
              <a:rPr lang="en-IN" dirty="0">
                <a:latin typeface="Algerian" panose="04020705040A02060702" pitchFamily="82" charset="0"/>
              </a:rPr>
              <a:t>Presented by:</a:t>
            </a:r>
          </a:p>
          <a:p>
            <a:r>
              <a:rPr lang="en-IN" dirty="0">
                <a:latin typeface="Algerian" panose="04020705040A02060702" pitchFamily="82" charset="0"/>
              </a:rPr>
              <a:t>ALAN BABU</a:t>
            </a:r>
          </a:p>
          <a:p>
            <a:r>
              <a:rPr lang="en-IN" dirty="0">
                <a:latin typeface="Algerian" panose="04020705040A02060702" pitchFamily="82" charset="0"/>
              </a:rPr>
              <a:t>AMEEYA RANJAN SETHY</a:t>
            </a:r>
          </a:p>
          <a:p>
            <a:r>
              <a:rPr lang="en-IN" dirty="0">
                <a:latin typeface="Algerian" panose="04020705040A02060702" pitchFamily="82" charset="0"/>
              </a:rPr>
              <a:t>ANUBHAB RAY</a:t>
            </a:r>
          </a:p>
          <a:p>
            <a:r>
              <a:rPr lang="en-IN" dirty="0">
                <a:latin typeface="Algerian" panose="04020705040A02060702" pitchFamily="82" charset="0"/>
              </a:rPr>
              <a:t>EBRAHIM SOHAIL HARIS</a:t>
            </a:r>
          </a:p>
          <a:p>
            <a:endParaRPr lang="en-IN" dirty="0">
              <a:latin typeface="Algerian" panose="04020705040A02060702" pitchFamily="82" charset="0"/>
            </a:endParaRPr>
          </a:p>
        </p:txBody>
      </p:sp>
      <p:pic>
        <p:nvPicPr>
          <p:cNvPr id="1026" name="Picture 2" descr="Download free photo of Phishing, fraud, cyber security, hacking, steal -  from needpix.com">
            <a:extLst>
              <a:ext uri="{FF2B5EF4-FFF2-40B4-BE49-F238E27FC236}">
                <a16:creationId xmlns:a16="http://schemas.microsoft.com/office/drawing/2014/main" id="{7E93A402-4D3E-D23C-5554-C52AE89619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3860" y="3051645"/>
            <a:ext cx="4353885" cy="2612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65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22DCC1-196A-98E0-8DB7-E63423EB1271}"/>
              </a:ext>
            </a:extLst>
          </p:cNvPr>
          <p:cNvSpPr txBox="1"/>
          <p:nvPr/>
        </p:nvSpPr>
        <p:spPr>
          <a:xfrm>
            <a:off x="1996580" y="167780"/>
            <a:ext cx="7197754" cy="707886"/>
          </a:xfrm>
          <a:prstGeom prst="rect">
            <a:avLst/>
          </a:prstGeom>
          <a:noFill/>
        </p:spPr>
        <p:txBody>
          <a:bodyPr wrap="square" rtlCol="0">
            <a:spAutoFit/>
          </a:bodyPr>
          <a:lstStyle/>
          <a:p>
            <a:r>
              <a:rPr lang="en-US" sz="4000" dirty="0">
                <a:latin typeface="Algerian" panose="04020705040A02060702" pitchFamily="82" charset="0"/>
              </a:rPr>
              <a:t>OVERSAMPLING AND SMOTE</a:t>
            </a:r>
            <a:endParaRPr lang="en-IN" sz="4000" dirty="0">
              <a:latin typeface="Algerian" panose="04020705040A02060702" pitchFamily="82" charset="0"/>
            </a:endParaRPr>
          </a:p>
        </p:txBody>
      </p:sp>
      <p:sp>
        <p:nvSpPr>
          <p:cNvPr id="3" name="TextBox 2">
            <a:extLst>
              <a:ext uri="{FF2B5EF4-FFF2-40B4-BE49-F238E27FC236}">
                <a16:creationId xmlns:a16="http://schemas.microsoft.com/office/drawing/2014/main" id="{4234F217-4A50-B981-1708-17C0DB0C3855}"/>
              </a:ext>
            </a:extLst>
          </p:cNvPr>
          <p:cNvSpPr txBox="1"/>
          <p:nvPr/>
        </p:nvSpPr>
        <p:spPr>
          <a:xfrm>
            <a:off x="1468073" y="1015068"/>
            <a:ext cx="8045043" cy="646331"/>
          </a:xfrm>
          <a:prstGeom prst="rect">
            <a:avLst/>
          </a:prstGeom>
          <a:noFill/>
        </p:spPr>
        <p:txBody>
          <a:bodyPr wrap="square" rtlCol="0">
            <a:spAutoFit/>
          </a:bodyPr>
          <a:lstStyle/>
          <a:p>
            <a:pPr marL="285750" indent="-285750">
              <a:buFont typeface="Arial" panose="020B0604020202020204" pitchFamily="34" charset="0"/>
              <a:buChar char="•"/>
            </a:pPr>
            <a:r>
              <a:rPr lang="en-US" dirty="0"/>
              <a:t>Over sampling is the opposite of </a:t>
            </a:r>
            <a:r>
              <a:rPr lang="en-US" dirty="0" err="1"/>
              <a:t>undersampling</a:t>
            </a:r>
            <a:r>
              <a:rPr lang="en-US" dirty="0"/>
              <a:t> and we explain using an example again :</a:t>
            </a:r>
            <a:endParaRPr lang="en-IN" dirty="0"/>
          </a:p>
        </p:txBody>
      </p:sp>
      <p:sp>
        <p:nvSpPr>
          <p:cNvPr id="4" name="Oval 3">
            <a:extLst>
              <a:ext uri="{FF2B5EF4-FFF2-40B4-BE49-F238E27FC236}">
                <a16:creationId xmlns:a16="http://schemas.microsoft.com/office/drawing/2014/main" id="{64280736-E475-E891-DC1A-15BAC253C57E}"/>
              </a:ext>
            </a:extLst>
          </p:cNvPr>
          <p:cNvSpPr/>
          <p:nvPr/>
        </p:nvSpPr>
        <p:spPr>
          <a:xfrm>
            <a:off x="1619075" y="1921079"/>
            <a:ext cx="1694576" cy="15079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en-IN" dirty="0"/>
          </a:p>
        </p:txBody>
      </p:sp>
      <p:cxnSp>
        <p:nvCxnSpPr>
          <p:cNvPr id="6" name="Straight Connector 5">
            <a:extLst>
              <a:ext uri="{FF2B5EF4-FFF2-40B4-BE49-F238E27FC236}">
                <a16:creationId xmlns:a16="http://schemas.microsoft.com/office/drawing/2014/main" id="{6053AB94-4DBC-B0BC-E503-A2D8B895F7BC}"/>
              </a:ext>
            </a:extLst>
          </p:cNvPr>
          <p:cNvCxnSpPr/>
          <p:nvPr/>
        </p:nvCxnSpPr>
        <p:spPr>
          <a:xfrm>
            <a:off x="3624044" y="2659310"/>
            <a:ext cx="285226"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A00B1F2E-AA64-28B1-BF14-308D442106DD}"/>
              </a:ext>
            </a:extLst>
          </p:cNvPr>
          <p:cNvCxnSpPr/>
          <p:nvPr/>
        </p:nvCxnSpPr>
        <p:spPr>
          <a:xfrm>
            <a:off x="3758268" y="2504113"/>
            <a:ext cx="0" cy="310393"/>
          </a:xfrm>
          <a:prstGeom prst="line">
            <a:avLst/>
          </a:prstGeom>
        </p:spPr>
        <p:style>
          <a:lnRef idx="1">
            <a:schemeClr val="dk1"/>
          </a:lnRef>
          <a:fillRef idx="0">
            <a:schemeClr val="dk1"/>
          </a:fillRef>
          <a:effectRef idx="0">
            <a:schemeClr val="dk1"/>
          </a:effectRef>
          <a:fontRef idx="minor">
            <a:schemeClr val="tx1"/>
          </a:fontRef>
        </p:style>
      </p:cxnSp>
      <p:sp>
        <p:nvSpPr>
          <p:cNvPr id="9" name="Oval 8">
            <a:extLst>
              <a:ext uri="{FF2B5EF4-FFF2-40B4-BE49-F238E27FC236}">
                <a16:creationId xmlns:a16="http://schemas.microsoft.com/office/drawing/2014/main" id="{1EBD47B3-BB20-3901-5DE2-96F9C50510E3}"/>
              </a:ext>
            </a:extLst>
          </p:cNvPr>
          <p:cNvSpPr/>
          <p:nvPr/>
        </p:nvSpPr>
        <p:spPr>
          <a:xfrm>
            <a:off x="4202886" y="2351881"/>
            <a:ext cx="746615" cy="64631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t>
            </a:r>
            <a:endParaRPr lang="en-IN" dirty="0"/>
          </a:p>
        </p:txBody>
      </p:sp>
      <p:cxnSp>
        <p:nvCxnSpPr>
          <p:cNvPr id="11" name="Connector: Elbow 10">
            <a:extLst>
              <a:ext uri="{FF2B5EF4-FFF2-40B4-BE49-F238E27FC236}">
                <a16:creationId xmlns:a16="http://schemas.microsoft.com/office/drawing/2014/main" id="{40F006C0-3953-77E6-8523-E7F81B30ADD8}"/>
              </a:ext>
            </a:extLst>
          </p:cNvPr>
          <p:cNvCxnSpPr>
            <a:cxnSpLocks/>
          </p:cNvCxnSpPr>
          <p:nvPr/>
        </p:nvCxnSpPr>
        <p:spPr>
          <a:xfrm flipV="1">
            <a:off x="2466363" y="3263317"/>
            <a:ext cx="4236441" cy="5491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CDB6CCF-2B31-CFD1-4CB1-B846DCACF10F}"/>
              </a:ext>
            </a:extLst>
          </p:cNvPr>
          <p:cNvCxnSpPr>
            <a:stCxn id="4" idx="4"/>
          </p:cNvCxnSpPr>
          <p:nvPr/>
        </p:nvCxnSpPr>
        <p:spPr>
          <a:xfrm>
            <a:off x="2466363" y="3429000"/>
            <a:ext cx="0" cy="383417"/>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45A017EC-E24E-8690-DEE1-73760F96AC2F}"/>
              </a:ext>
            </a:extLst>
          </p:cNvPr>
          <p:cNvCxnSpPr>
            <a:stCxn id="9" idx="6"/>
          </p:cNvCxnSpPr>
          <p:nvPr/>
        </p:nvCxnSpPr>
        <p:spPr>
          <a:xfrm>
            <a:off x="4949501" y="2675039"/>
            <a:ext cx="17533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Oval 16">
            <a:extLst>
              <a:ext uri="{FF2B5EF4-FFF2-40B4-BE49-F238E27FC236}">
                <a16:creationId xmlns:a16="http://schemas.microsoft.com/office/drawing/2014/main" id="{A7D037A5-ABE7-9170-5EB0-DAF63516C21A}"/>
              </a:ext>
            </a:extLst>
          </p:cNvPr>
          <p:cNvSpPr/>
          <p:nvPr/>
        </p:nvSpPr>
        <p:spPr>
          <a:xfrm>
            <a:off x="7178880" y="1431093"/>
            <a:ext cx="1560352" cy="140057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t>
            </a:r>
            <a:endParaRPr lang="en-IN" dirty="0"/>
          </a:p>
        </p:txBody>
      </p:sp>
      <p:sp>
        <p:nvSpPr>
          <p:cNvPr id="18" name="Oval 17">
            <a:extLst>
              <a:ext uri="{FF2B5EF4-FFF2-40B4-BE49-F238E27FC236}">
                <a16:creationId xmlns:a16="http://schemas.microsoft.com/office/drawing/2014/main" id="{35ECEF30-FA24-7D3D-7A92-0E6AF9E146F0}"/>
              </a:ext>
            </a:extLst>
          </p:cNvPr>
          <p:cNvSpPr/>
          <p:nvPr/>
        </p:nvSpPr>
        <p:spPr>
          <a:xfrm>
            <a:off x="7178885" y="3280697"/>
            <a:ext cx="1560347" cy="1400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en-IN" dirty="0"/>
          </a:p>
        </p:txBody>
      </p:sp>
      <p:cxnSp>
        <p:nvCxnSpPr>
          <p:cNvPr id="20" name="Straight Connector 19">
            <a:extLst>
              <a:ext uri="{FF2B5EF4-FFF2-40B4-BE49-F238E27FC236}">
                <a16:creationId xmlns:a16="http://schemas.microsoft.com/office/drawing/2014/main" id="{A5255B62-BE6A-BD2A-6097-C0C91E72F69F}"/>
              </a:ext>
            </a:extLst>
          </p:cNvPr>
          <p:cNvCxnSpPr/>
          <p:nvPr/>
        </p:nvCxnSpPr>
        <p:spPr>
          <a:xfrm>
            <a:off x="7894039" y="3082086"/>
            <a:ext cx="209725"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18DEEB4E-C354-C427-07AD-780082B678BA}"/>
              </a:ext>
            </a:extLst>
          </p:cNvPr>
          <p:cNvCxnSpPr/>
          <p:nvPr/>
        </p:nvCxnSpPr>
        <p:spPr>
          <a:xfrm>
            <a:off x="7998902" y="2998197"/>
            <a:ext cx="0" cy="167779"/>
          </a:xfrm>
          <a:prstGeom prst="line">
            <a:avLst/>
          </a:prstGeom>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B478AADA-2A6B-4B39-46C2-A3DCBA362896}"/>
              </a:ext>
            </a:extLst>
          </p:cNvPr>
          <p:cNvSpPr txBox="1"/>
          <p:nvPr/>
        </p:nvSpPr>
        <p:spPr>
          <a:xfrm>
            <a:off x="2843868" y="3842483"/>
            <a:ext cx="2374084" cy="276999"/>
          </a:xfrm>
          <a:prstGeom prst="rect">
            <a:avLst/>
          </a:prstGeom>
          <a:noFill/>
        </p:spPr>
        <p:txBody>
          <a:bodyPr wrap="square" rtlCol="0">
            <a:spAutoFit/>
          </a:bodyPr>
          <a:lstStyle/>
          <a:p>
            <a:r>
              <a:rPr lang="en-US" sz="1200" dirty="0"/>
              <a:t>Take all points</a:t>
            </a:r>
            <a:endParaRPr lang="en-IN" sz="1200" dirty="0"/>
          </a:p>
        </p:txBody>
      </p:sp>
      <p:sp>
        <p:nvSpPr>
          <p:cNvPr id="26" name="TextBox 25">
            <a:extLst>
              <a:ext uri="{FF2B5EF4-FFF2-40B4-BE49-F238E27FC236}">
                <a16:creationId xmlns:a16="http://schemas.microsoft.com/office/drawing/2014/main" id="{B0988773-D5A7-E3E7-2774-B7B57BD4F4C4}"/>
              </a:ext>
            </a:extLst>
          </p:cNvPr>
          <p:cNvSpPr txBox="1"/>
          <p:nvPr/>
        </p:nvSpPr>
        <p:spPr>
          <a:xfrm>
            <a:off x="4962084" y="2231525"/>
            <a:ext cx="1753303" cy="461665"/>
          </a:xfrm>
          <a:prstGeom prst="rect">
            <a:avLst/>
          </a:prstGeom>
          <a:noFill/>
        </p:spPr>
        <p:txBody>
          <a:bodyPr wrap="square" rtlCol="0">
            <a:spAutoFit/>
          </a:bodyPr>
          <a:lstStyle/>
          <a:p>
            <a:r>
              <a:rPr lang="en-US" sz="1200" dirty="0"/>
              <a:t>Copy or synthesize to create more data</a:t>
            </a:r>
            <a:endParaRPr lang="en-IN" sz="1200" dirty="0"/>
          </a:p>
        </p:txBody>
      </p:sp>
      <p:sp>
        <p:nvSpPr>
          <p:cNvPr id="27" name="TextBox 26">
            <a:extLst>
              <a:ext uri="{FF2B5EF4-FFF2-40B4-BE49-F238E27FC236}">
                <a16:creationId xmlns:a16="http://schemas.microsoft.com/office/drawing/2014/main" id="{B9A130D4-166F-6A2D-9919-5B9DDF70B27F}"/>
              </a:ext>
            </a:extLst>
          </p:cNvPr>
          <p:cNvSpPr txBox="1"/>
          <p:nvPr/>
        </p:nvSpPr>
        <p:spPr>
          <a:xfrm>
            <a:off x="1619075" y="5142451"/>
            <a:ext cx="9697670" cy="923330"/>
          </a:xfrm>
          <a:prstGeom prst="rect">
            <a:avLst/>
          </a:prstGeom>
          <a:noFill/>
        </p:spPr>
        <p:txBody>
          <a:bodyPr wrap="square" rtlCol="0">
            <a:spAutoFit/>
          </a:bodyPr>
          <a:lstStyle/>
          <a:p>
            <a:pPr marL="285750" indent="-285750">
              <a:buFont typeface="Arial" panose="020B0604020202020204" pitchFamily="34" charset="0"/>
              <a:buChar char="•"/>
            </a:pPr>
            <a:r>
              <a:rPr lang="en-US" dirty="0"/>
              <a:t>Instead of copying the same data over and over again for oversampling we use a very famous method called </a:t>
            </a:r>
            <a:r>
              <a:rPr lang="en-IN" dirty="0"/>
              <a:t>SMOTE(</a:t>
            </a:r>
            <a:r>
              <a:rPr lang="en-IN" dirty="0" err="1"/>
              <a:t>Synthentic</a:t>
            </a:r>
            <a:r>
              <a:rPr lang="en-IN" dirty="0"/>
              <a:t> Minority Oversampling Technique)</a:t>
            </a:r>
            <a:r>
              <a:rPr lang="en-US" dirty="0"/>
              <a:t> where, as its name suggests we synthesize artificial data using existing one. This really help in training</a:t>
            </a:r>
            <a:endParaRPr lang="en-IN" dirty="0"/>
          </a:p>
        </p:txBody>
      </p:sp>
    </p:spTree>
    <p:extLst>
      <p:ext uri="{BB962C8B-B14F-4D97-AF65-F5344CB8AC3E}">
        <p14:creationId xmlns:p14="http://schemas.microsoft.com/office/powerpoint/2010/main" val="3503046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426EF3-50DE-3B88-467B-EE15A78BC4DF}"/>
              </a:ext>
            </a:extLst>
          </p:cNvPr>
          <p:cNvSpPr txBox="1"/>
          <p:nvPr/>
        </p:nvSpPr>
        <p:spPr>
          <a:xfrm>
            <a:off x="1065402" y="243281"/>
            <a:ext cx="8976220" cy="646331"/>
          </a:xfrm>
          <a:prstGeom prst="rect">
            <a:avLst/>
          </a:prstGeom>
          <a:noFill/>
        </p:spPr>
        <p:txBody>
          <a:bodyPr wrap="square" rtlCol="0">
            <a:spAutoFit/>
          </a:bodyPr>
          <a:lstStyle/>
          <a:p>
            <a:pPr marL="285750" indent="-285750">
              <a:buFont typeface="Arial" panose="020B0604020202020204" pitchFamily="34" charset="0"/>
              <a:buChar char="•"/>
            </a:pPr>
            <a:r>
              <a:rPr lang="en-US" dirty="0"/>
              <a:t>We split the data again after oversampling and train it again. We plot the loss and accuracy </a:t>
            </a:r>
            <a:r>
              <a:rPr lang="en-IN" dirty="0"/>
              <a:t>as a function of epochs again:</a:t>
            </a:r>
            <a:endParaRPr lang="en-US" dirty="0"/>
          </a:p>
        </p:txBody>
      </p:sp>
      <p:pic>
        <p:nvPicPr>
          <p:cNvPr id="4" name="Picture 3">
            <a:extLst>
              <a:ext uri="{FF2B5EF4-FFF2-40B4-BE49-F238E27FC236}">
                <a16:creationId xmlns:a16="http://schemas.microsoft.com/office/drawing/2014/main" id="{B194717F-6A2B-E4DB-C897-CFF4BF7E55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6712" y="828312"/>
            <a:ext cx="3242126" cy="2252164"/>
          </a:xfrm>
          <a:prstGeom prst="rect">
            <a:avLst/>
          </a:prstGeom>
        </p:spPr>
      </p:pic>
      <p:pic>
        <p:nvPicPr>
          <p:cNvPr id="6" name="Picture 5">
            <a:extLst>
              <a:ext uri="{FF2B5EF4-FFF2-40B4-BE49-F238E27FC236}">
                <a16:creationId xmlns:a16="http://schemas.microsoft.com/office/drawing/2014/main" id="{03C22E62-2A25-679D-123A-D8B4C49D0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4728" y="828312"/>
            <a:ext cx="3448270" cy="2169543"/>
          </a:xfrm>
          <a:prstGeom prst="rect">
            <a:avLst/>
          </a:prstGeom>
        </p:spPr>
      </p:pic>
      <p:sp>
        <p:nvSpPr>
          <p:cNvPr id="7" name="TextBox 6">
            <a:extLst>
              <a:ext uri="{FF2B5EF4-FFF2-40B4-BE49-F238E27FC236}">
                <a16:creationId xmlns:a16="http://schemas.microsoft.com/office/drawing/2014/main" id="{740B68E9-2C83-4248-15E4-BDEC2613563B}"/>
              </a:ext>
            </a:extLst>
          </p:cNvPr>
          <p:cNvSpPr txBox="1"/>
          <p:nvPr/>
        </p:nvSpPr>
        <p:spPr>
          <a:xfrm>
            <a:off x="1308683" y="3429000"/>
            <a:ext cx="8732939" cy="646331"/>
          </a:xfrm>
          <a:prstGeom prst="rect">
            <a:avLst/>
          </a:prstGeom>
          <a:noFill/>
        </p:spPr>
        <p:txBody>
          <a:bodyPr wrap="square" rtlCol="0">
            <a:spAutoFit/>
          </a:bodyPr>
          <a:lstStyle/>
          <a:p>
            <a:pPr marL="285750" indent="-285750">
              <a:buFont typeface="Arial" panose="020B0604020202020204" pitchFamily="34" charset="0"/>
              <a:buChar char="•"/>
            </a:pPr>
            <a:r>
              <a:rPr lang="en-US" dirty="0"/>
              <a:t>Again we have excellent accuracy and low loss for training data.</a:t>
            </a:r>
          </a:p>
          <a:p>
            <a:pPr marL="285750" indent="-285750">
              <a:buFont typeface="Arial" panose="020B0604020202020204" pitchFamily="34" charset="0"/>
              <a:buChar char="•"/>
            </a:pPr>
            <a:r>
              <a:rPr lang="en-US" dirty="0"/>
              <a:t>Let us predict for the test data using the model and plot the confusion matrix:</a:t>
            </a:r>
            <a:endParaRPr lang="en-IN" dirty="0"/>
          </a:p>
        </p:txBody>
      </p:sp>
      <p:pic>
        <p:nvPicPr>
          <p:cNvPr id="11" name="Picture 10">
            <a:extLst>
              <a:ext uri="{FF2B5EF4-FFF2-40B4-BE49-F238E27FC236}">
                <a16:creationId xmlns:a16="http://schemas.microsoft.com/office/drawing/2014/main" id="{ED3B0B31-24CA-E804-0B40-4028C3449B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8274" y="4075331"/>
            <a:ext cx="2021128" cy="1910212"/>
          </a:xfrm>
          <a:prstGeom prst="rect">
            <a:avLst/>
          </a:prstGeom>
        </p:spPr>
      </p:pic>
      <p:sp>
        <p:nvSpPr>
          <p:cNvPr id="12" name="TextBox 11">
            <a:extLst>
              <a:ext uri="{FF2B5EF4-FFF2-40B4-BE49-F238E27FC236}">
                <a16:creationId xmlns:a16="http://schemas.microsoft.com/office/drawing/2014/main" id="{09FD45DE-42AA-DD8F-B301-1AC756A8B5EE}"/>
              </a:ext>
            </a:extLst>
          </p:cNvPr>
          <p:cNvSpPr txBox="1"/>
          <p:nvPr/>
        </p:nvSpPr>
        <p:spPr>
          <a:xfrm>
            <a:off x="1308683" y="6149130"/>
            <a:ext cx="10402348" cy="369332"/>
          </a:xfrm>
          <a:prstGeom prst="rect">
            <a:avLst/>
          </a:prstGeom>
          <a:noFill/>
        </p:spPr>
        <p:txBody>
          <a:bodyPr wrap="square" rtlCol="0">
            <a:spAutoFit/>
          </a:bodyPr>
          <a:lstStyle/>
          <a:p>
            <a:pPr marL="285750" indent="-285750">
              <a:buFont typeface="Arial" panose="020B0604020202020204" pitchFamily="34" charset="0"/>
              <a:buChar char="•"/>
            </a:pPr>
            <a:r>
              <a:rPr lang="en-US" dirty="0"/>
              <a:t>This time the misclassified data is in extremely low proportions compared to correctly classified points.</a:t>
            </a:r>
            <a:endParaRPr lang="en-IN" dirty="0"/>
          </a:p>
        </p:txBody>
      </p:sp>
    </p:spTree>
    <p:extLst>
      <p:ext uri="{BB962C8B-B14F-4D97-AF65-F5344CB8AC3E}">
        <p14:creationId xmlns:p14="http://schemas.microsoft.com/office/powerpoint/2010/main" val="311894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8384A-A3D7-ACD0-77B9-C2089B96FFE1}"/>
              </a:ext>
            </a:extLst>
          </p:cNvPr>
          <p:cNvSpPr txBox="1"/>
          <p:nvPr/>
        </p:nvSpPr>
        <p:spPr>
          <a:xfrm>
            <a:off x="1308683" y="419450"/>
            <a:ext cx="7826928" cy="369332"/>
          </a:xfrm>
          <a:prstGeom prst="rect">
            <a:avLst/>
          </a:prstGeom>
          <a:noFill/>
        </p:spPr>
        <p:txBody>
          <a:bodyPr wrap="square" rtlCol="0">
            <a:spAutoFit/>
          </a:bodyPr>
          <a:lstStyle/>
          <a:p>
            <a:pPr marL="285750" indent="-285750">
              <a:buFont typeface="Arial" panose="020B0604020202020204" pitchFamily="34" charset="0"/>
              <a:buChar char="•"/>
            </a:pPr>
            <a:r>
              <a:rPr lang="en-US" dirty="0"/>
              <a:t>Let us check all the performance metrics for this case:</a:t>
            </a:r>
          </a:p>
        </p:txBody>
      </p:sp>
      <p:pic>
        <p:nvPicPr>
          <p:cNvPr id="4" name="Picture 3">
            <a:extLst>
              <a:ext uri="{FF2B5EF4-FFF2-40B4-BE49-F238E27FC236}">
                <a16:creationId xmlns:a16="http://schemas.microsoft.com/office/drawing/2014/main" id="{6F429D62-9169-E832-251B-54C4B492F0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4189" y="915082"/>
            <a:ext cx="2381582" cy="866896"/>
          </a:xfrm>
          <a:prstGeom prst="rect">
            <a:avLst/>
          </a:prstGeom>
        </p:spPr>
      </p:pic>
      <p:sp>
        <p:nvSpPr>
          <p:cNvPr id="5" name="TextBox 4">
            <a:extLst>
              <a:ext uri="{FF2B5EF4-FFF2-40B4-BE49-F238E27FC236}">
                <a16:creationId xmlns:a16="http://schemas.microsoft.com/office/drawing/2014/main" id="{589A9450-DF7C-15EC-995D-B1A9CA290919}"/>
              </a:ext>
            </a:extLst>
          </p:cNvPr>
          <p:cNvSpPr txBox="1"/>
          <p:nvPr/>
        </p:nvSpPr>
        <p:spPr>
          <a:xfrm>
            <a:off x="1308683" y="2361527"/>
            <a:ext cx="8875552" cy="923330"/>
          </a:xfrm>
          <a:prstGeom prst="rect">
            <a:avLst/>
          </a:prstGeom>
          <a:noFill/>
        </p:spPr>
        <p:txBody>
          <a:bodyPr wrap="square" rtlCol="0">
            <a:spAutoFit/>
          </a:bodyPr>
          <a:lstStyle/>
          <a:p>
            <a:pPr marL="285750" indent="-285750">
              <a:buFont typeface="Arial" panose="020B0604020202020204" pitchFamily="34" charset="0"/>
              <a:buChar char="•"/>
            </a:pPr>
            <a:r>
              <a:rPr lang="en-US" dirty="0"/>
              <a:t>As can be seen from above, the f1 score and accuracy both have now become extremely good. Reaching almost 1.</a:t>
            </a:r>
          </a:p>
          <a:p>
            <a:pPr marL="285750" indent="-285750">
              <a:buFont typeface="Arial" panose="020B0604020202020204" pitchFamily="34" charset="0"/>
              <a:buChar char="•"/>
            </a:pPr>
            <a:r>
              <a:rPr lang="en-US" dirty="0"/>
              <a:t>We have finally created a good model!!!</a:t>
            </a:r>
            <a:endParaRPr lang="en-IN" dirty="0"/>
          </a:p>
        </p:txBody>
      </p:sp>
    </p:spTree>
    <p:extLst>
      <p:ext uri="{BB962C8B-B14F-4D97-AF65-F5344CB8AC3E}">
        <p14:creationId xmlns:p14="http://schemas.microsoft.com/office/powerpoint/2010/main" val="152477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675CD7-E63A-EDFD-7B08-371C6BA7C10B}"/>
              </a:ext>
            </a:extLst>
          </p:cNvPr>
          <p:cNvSpPr txBox="1"/>
          <p:nvPr/>
        </p:nvSpPr>
        <p:spPr>
          <a:xfrm>
            <a:off x="3674377" y="402672"/>
            <a:ext cx="8841997" cy="707886"/>
          </a:xfrm>
          <a:prstGeom prst="rect">
            <a:avLst/>
          </a:prstGeom>
          <a:noFill/>
        </p:spPr>
        <p:txBody>
          <a:bodyPr wrap="square" rtlCol="0">
            <a:spAutoFit/>
          </a:bodyPr>
          <a:lstStyle/>
          <a:p>
            <a:r>
              <a:rPr lang="en-US" sz="4000" dirty="0">
                <a:latin typeface="Algerian" panose="04020705040A02060702" pitchFamily="82" charset="0"/>
              </a:rPr>
              <a:t>SUMMARY</a:t>
            </a:r>
            <a:endParaRPr lang="en-IN" sz="4000" dirty="0">
              <a:latin typeface="Algerian" panose="04020705040A02060702" pitchFamily="82" charset="0"/>
            </a:endParaRPr>
          </a:p>
        </p:txBody>
      </p:sp>
      <p:sp>
        <p:nvSpPr>
          <p:cNvPr id="3" name="TextBox 2">
            <a:extLst>
              <a:ext uri="{FF2B5EF4-FFF2-40B4-BE49-F238E27FC236}">
                <a16:creationId xmlns:a16="http://schemas.microsoft.com/office/drawing/2014/main" id="{BD3FB238-53FF-00DA-CB29-ED1937756C27}"/>
              </a:ext>
            </a:extLst>
          </p:cNvPr>
          <p:cNvSpPr txBox="1"/>
          <p:nvPr/>
        </p:nvSpPr>
        <p:spPr>
          <a:xfrm>
            <a:off x="813732" y="1417739"/>
            <a:ext cx="10276514" cy="646331"/>
          </a:xfrm>
          <a:prstGeom prst="rect">
            <a:avLst/>
          </a:prstGeom>
          <a:noFill/>
        </p:spPr>
        <p:txBody>
          <a:bodyPr wrap="square" rtlCol="0">
            <a:spAutoFit/>
          </a:bodyPr>
          <a:lstStyle/>
          <a:p>
            <a:pPr marL="285750" indent="-285750">
              <a:buFont typeface="Arial" panose="020B0604020202020204" pitchFamily="34" charset="0"/>
              <a:buChar char="•"/>
            </a:pPr>
            <a:r>
              <a:rPr lang="en-US" dirty="0"/>
              <a:t>We succeeded in designing and training a very viable model for detection of fraudulent transactions</a:t>
            </a:r>
          </a:p>
          <a:p>
            <a:pPr marL="285750" indent="-285750">
              <a:buFont typeface="Arial" panose="020B0604020202020204" pitchFamily="34" charset="0"/>
              <a:buChar char="•"/>
            </a:pPr>
            <a:r>
              <a:rPr lang="en-US" dirty="0"/>
              <a:t>Let us define a few performance metrics we saw above:</a:t>
            </a:r>
            <a:endParaRPr lang="en-IN" dirty="0"/>
          </a:p>
        </p:txBody>
      </p:sp>
      <p:pic>
        <p:nvPicPr>
          <p:cNvPr id="5" name="Picture 4">
            <a:extLst>
              <a:ext uri="{FF2B5EF4-FFF2-40B4-BE49-F238E27FC236}">
                <a16:creationId xmlns:a16="http://schemas.microsoft.com/office/drawing/2014/main" id="{478ED73C-11A1-BE3B-501A-EEA95BF47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2412" y="2279897"/>
            <a:ext cx="5188354" cy="2298205"/>
          </a:xfrm>
          <a:prstGeom prst="rect">
            <a:avLst/>
          </a:prstGeom>
        </p:spPr>
      </p:pic>
      <p:sp>
        <p:nvSpPr>
          <p:cNvPr id="6" name="TextBox 5">
            <a:extLst>
              <a:ext uri="{FF2B5EF4-FFF2-40B4-BE49-F238E27FC236}">
                <a16:creationId xmlns:a16="http://schemas.microsoft.com/office/drawing/2014/main" id="{4BC6BBF4-AC34-6859-CDFE-9C3F66082A52}"/>
              </a:ext>
            </a:extLst>
          </p:cNvPr>
          <p:cNvSpPr txBox="1"/>
          <p:nvPr/>
        </p:nvSpPr>
        <p:spPr>
          <a:xfrm>
            <a:off x="813732" y="4362275"/>
            <a:ext cx="7650759" cy="646331"/>
          </a:xfrm>
          <a:prstGeom prst="rect">
            <a:avLst/>
          </a:prstGeom>
          <a:noFill/>
        </p:spPr>
        <p:txBody>
          <a:bodyPr wrap="square" rtlCol="0">
            <a:spAutoFit/>
          </a:bodyPr>
          <a:lstStyle/>
          <a:p>
            <a:pPr marL="285750" indent="-285750">
              <a:buFont typeface="Arial" panose="020B0604020202020204" pitchFamily="34" charset="0"/>
              <a:buChar char="•"/>
            </a:pPr>
            <a:r>
              <a:rPr lang="en-US" dirty="0"/>
              <a:t>We now summarize our results from each training we did and the results we got in a table:</a:t>
            </a:r>
            <a:endParaRPr lang="en-IN" dirty="0"/>
          </a:p>
        </p:txBody>
      </p:sp>
      <p:pic>
        <p:nvPicPr>
          <p:cNvPr id="8" name="Picture 7">
            <a:extLst>
              <a:ext uri="{FF2B5EF4-FFF2-40B4-BE49-F238E27FC236}">
                <a16:creationId xmlns:a16="http://schemas.microsoft.com/office/drawing/2014/main" id="{0FECEE09-6FC7-2887-0FB1-7C3FEACE89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2336" y="5008578"/>
            <a:ext cx="4022138" cy="1775309"/>
          </a:xfrm>
          <a:prstGeom prst="rect">
            <a:avLst/>
          </a:prstGeom>
        </p:spPr>
      </p:pic>
    </p:spTree>
    <p:extLst>
      <p:ext uri="{BB962C8B-B14F-4D97-AF65-F5344CB8AC3E}">
        <p14:creationId xmlns:p14="http://schemas.microsoft.com/office/powerpoint/2010/main" val="2114763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6F606E-79FA-5F5A-4B16-94E44719EEEE}"/>
              </a:ext>
            </a:extLst>
          </p:cNvPr>
          <p:cNvSpPr txBox="1"/>
          <p:nvPr/>
        </p:nvSpPr>
        <p:spPr>
          <a:xfrm>
            <a:off x="3484228" y="293615"/>
            <a:ext cx="6115574" cy="707886"/>
          </a:xfrm>
          <a:prstGeom prst="rect">
            <a:avLst/>
          </a:prstGeom>
          <a:noFill/>
        </p:spPr>
        <p:txBody>
          <a:bodyPr wrap="square" rtlCol="0">
            <a:spAutoFit/>
          </a:bodyPr>
          <a:lstStyle/>
          <a:p>
            <a:r>
              <a:rPr lang="en-US" sz="4000" dirty="0">
                <a:latin typeface="Algerian" panose="04020705040A02060702" pitchFamily="82" charset="0"/>
              </a:rPr>
              <a:t>REFERENCES</a:t>
            </a:r>
            <a:endParaRPr lang="en-IN" sz="4000" dirty="0">
              <a:latin typeface="Algerian" panose="04020705040A02060702" pitchFamily="82" charset="0"/>
            </a:endParaRPr>
          </a:p>
        </p:txBody>
      </p:sp>
      <p:sp>
        <p:nvSpPr>
          <p:cNvPr id="3" name="TextBox 2">
            <a:extLst>
              <a:ext uri="{FF2B5EF4-FFF2-40B4-BE49-F238E27FC236}">
                <a16:creationId xmlns:a16="http://schemas.microsoft.com/office/drawing/2014/main" id="{9940BC1A-8A96-D252-E941-96316F544AD1}"/>
              </a:ext>
            </a:extLst>
          </p:cNvPr>
          <p:cNvSpPr txBox="1"/>
          <p:nvPr/>
        </p:nvSpPr>
        <p:spPr>
          <a:xfrm>
            <a:off x="981512" y="1199626"/>
            <a:ext cx="7776594" cy="3416320"/>
          </a:xfrm>
          <a:prstGeom prst="rect">
            <a:avLst/>
          </a:prstGeom>
          <a:noFill/>
        </p:spPr>
        <p:txBody>
          <a:bodyPr wrap="square" rtlCol="0">
            <a:spAutoFit/>
          </a:bodyPr>
          <a:lstStyle/>
          <a:p>
            <a:pPr algn="l"/>
            <a:endParaRPr lang="en-IN" sz="1800" b="0" i="0" u="none" strike="noStrike" baseline="0" dirty="0">
              <a:solidFill>
                <a:srgbClr val="000000"/>
              </a:solidFill>
              <a:latin typeface="Calibri" panose="020F0502020204030204" pitchFamily="34" charset="0"/>
            </a:endParaRPr>
          </a:p>
          <a:p>
            <a:r>
              <a:rPr lang="en-US" sz="1800" b="0" i="0" u="none" strike="noStrike" baseline="0" dirty="0">
                <a:solidFill>
                  <a:srgbClr val="767070"/>
                </a:solidFill>
                <a:latin typeface="Calibri" panose="020F0502020204030204" pitchFamily="34" charset="0"/>
              </a:rPr>
              <a:t>1. Neural Model You-Tube Playlist </a:t>
            </a:r>
            <a:r>
              <a:rPr lang="en-US" sz="1800" b="0" i="0" u="none" strike="noStrike" baseline="0" dirty="0">
                <a:solidFill>
                  <a:srgbClr val="01305F"/>
                </a:solidFill>
                <a:latin typeface="Calibri" panose="020F0502020204030204" pitchFamily="34" charset="0"/>
              </a:rPr>
              <a:t>https://www.youtube.com/playlist?list=PLeo1K3hjS3uu7CxAacxVndI4bE_o3BDtO </a:t>
            </a:r>
          </a:p>
          <a:p>
            <a:r>
              <a:rPr lang="en-IN" sz="1800" b="0" i="0" u="none" strike="noStrike" baseline="0" dirty="0">
                <a:solidFill>
                  <a:srgbClr val="767070"/>
                </a:solidFill>
                <a:latin typeface="Calibri" panose="020F0502020204030204" pitchFamily="34" charset="0"/>
              </a:rPr>
              <a:t>2. Dataset link from Kaggle </a:t>
            </a:r>
            <a:r>
              <a:rPr lang="en-IN" sz="1800" b="0" i="0" u="none" strike="noStrike" baseline="0" dirty="0">
                <a:solidFill>
                  <a:srgbClr val="01305F"/>
                </a:solidFill>
                <a:latin typeface="Calibri" panose="020F0502020204030204" pitchFamily="34" charset="0"/>
              </a:rPr>
              <a:t>https://www.kaggle.com/datasets/arockiaselciaa/creditcardcsv </a:t>
            </a:r>
          </a:p>
          <a:p>
            <a:r>
              <a:rPr lang="en-US" sz="1800" b="0" i="0" u="none" strike="noStrike" baseline="0" dirty="0">
                <a:solidFill>
                  <a:srgbClr val="767070"/>
                </a:solidFill>
                <a:latin typeface="Calibri" panose="020F0502020204030204" pitchFamily="34" charset="0"/>
              </a:rPr>
              <a:t>3. </a:t>
            </a:r>
            <a:r>
              <a:rPr lang="en-US" sz="1800" b="0" i="0" u="none" strike="noStrike" baseline="0" dirty="0" err="1">
                <a:solidFill>
                  <a:srgbClr val="767070"/>
                </a:solidFill>
                <a:latin typeface="Calibri" panose="020F0502020204030204" pitchFamily="34" charset="0"/>
              </a:rPr>
              <a:t>Scikit</a:t>
            </a:r>
            <a:r>
              <a:rPr lang="en-US" sz="1800" b="0" i="0" u="none" strike="noStrike" baseline="0" dirty="0">
                <a:solidFill>
                  <a:srgbClr val="767070"/>
                </a:solidFill>
                <a:latin typeface="Calibri" panose="020F0502020204030204" pitchFamily="34" charset="0"/>
              </a:rPr>
              <a:t>-learn official User Guide </a:t>
            </a:r>
            <a:r>
              <a:rPr lang="en-US" sz="1800" b="0" i="0" u="none" strike="noStrike" baseline="0" dirty="0">
                <a:solidFill>
                  <a:srgbClr val="01305F"/>
                </a:solidFill>
                <a:latin typeface="Calibri" panose="020F0502020204030204" pitchFamily="34" charset="0"/>
              </a:rPr>
              <a:t>https://scikit-learn.org/stable/user_guide.html </a:t>
            </a:r>
          </a:p>
          <a:p>
            <a:r>
              <a:rPr lang="en-IN" sz="1800" b="0" i="0" u="none" strike="noStrike" baseline="0" dirty="0">
                <a:solidFill>
                  <a:srgbClr val="767070"/>
                </a:solidFill>
                <a:latin typeface="Calibri" panose="020F0502020204030204" pitchFamily="34" charset="0"/>
              </a:rPr>
              <a:t>4. </a:t>
            </a:r>
            <a:r>
              <a:rPr lang="en-IN" sz="1800" b="0" i="0" u="none" strike="noStrike" baseline="0" dirty="0">
                <a:solidFill>
                  <a:srgbClr val="0462C1"/>
                </a:solidFill>
                <a:latin typeface="Calibri" panose="020F0502020204030204" pitchFamily="34" charset="0"/>
              </a:rPr>
              <a:t>https://www.google.com/amp/s/www.geeksforgeeks.org/ml-credit-card-fraud-detection/amp/ </a:t>
            </a:r>
          </a:p>
          <a:p>
            <a:r>
              <a:rPr lang="en-US" sz="1800" b="0" i="0" u="none" strike="noStrike" baseline="0" dirty="0">
                <a:solidFill>
                  <a:srgbClr val="767070"/>
                </a:solidFill>
                <a:latin typeface="Calibri" panose="020F0502020204030204" pitchFamily="34" charset="0"/>
              </a:rPr>
              <a:t>5. SMOTE related </a:t>
            </a:r>
            <a:r>
              <a:rPr lang="en-US" sz="1800" b="0" i="0" u="none" strike="noStrike" baseline="0" dirty="0">
                <a:solidFill>
                  <a:srgbClr val="0462C1"/>
                </a:solidFill>
                <a:latin typeface="Calibri" panose="020F0502020204030204" pitchFamily="34" charset="0"/>
              </a:rPr>
              <a:t>https://machinelearningmastery.com/smote-oversampling-for-imbalanced-classification/ </a:t>
            </a:r>
          </a:p>
          <a:p>
            <a:r>
              <a:rPr lang="en-IN" sz="1800" b="0" i="0" u="none" strike="noStrike" baseline="0" dirty="0">
                <a:solidFill>
                  <a:srgbClr val="767070"/>
                </a:solidFill>
                <a:latin typeface="Calibri" panose="020F0502020204030204" pitchFamily="34" charset="0"/>
              </a:rPr>
              <a:t>6. Metrics </a:t>
            </a:r>
            <a:r>
              <a:rPr lang="en-IN" sz="1800" b="0" i="0" u="none" strike="noStrike" baseline="0" dirty="0">
                <a:solidFill>
                  <a:srgbClr val="0462C1"/>
                </a:solidFill>
                <a:latin typeface="Calibri" panose="020F0502020204030204" pitchFamily="34" charset="0"/>
              </a:rPr>
              <a:t>https://towardsdatascience.com/accuracy-precision-recall-or-f1-331fb37c5cb9 </a:t>
            </a:r>
          </a:p>
        </p:txBody>
      </p:sp>
    </p:spTree>
    <p:extLst>
      <p:ext uri="{BB962C8B-B14F-4D97-AF65-F5344CB8AC3E}">
        <p14:creationId xmlns:p14="http://schemas.microsoft.com/office/powerpoint/2010/main" val="447117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B4D3A8-D977-10C6-E0B4-7DADBE63D22E}"/>
              </a:ext>
            </a:extLst>
          </p:cNvPr>
          <p:cNvSpPr txBox="1"/>
          <p:nvPr/>
        </p:nvSpPr>
        <p:spPr>
          <a:xfrm>
            <a:off x="503338" y="402672"/>
            <a:ext cx="6954473" cy="923330"/>
          </a:xfrm>
          <a:prstGeom prst="rect">
            <a:avLst/>
          </a:prstGeom>
          <a:noFill/>
        </p:spPr>
        <p:txBody>
          <a:bodyPr wrap="square" rtlCol="0">
            <a:spAutoFit/>
          </a:bodyPr>
          <a:lstStyle/>
          <a:p>
            <a:r>
              <a:rPr lang="en-IN" sz="5400" dirty="0">
                <a:latin typeface="Algerian" panose="04020705040A02060702" pitchFamily="82" charset="0"/>
              </a:rPr>
              <a:t>TABLE OF CONTENTS</a:t>
            </a:r>
          </a:p>
        </p:txBody>
      </p:sp>
      <p:sp>
        <p:nvSpPr>
          <p:cNvPr id="4" name="TextBox 3">
            <a:extLst>
              <a:ext uri="{FF2B5EF4-FFF2-40B4-BE49-F238E27FC236}">
                <a16:creationId xmlns:a16="http://schemas.microsoft.com/office/drawing/2014/main" id="{D7D5C576-5747-68B3-847B-BE968F77C706}"/>
              </a:ext>
            </a:extLst>
          </p:cNvPr>
          <p:cNvSpPr txBox="1"/>
          <p:nvPr/>
        </p:nvSpPr>
        <p:spPr>
          <a:xfrm>
            <a:off x="528504" y="1484851"/>
            <a:ext cx="9345338" cy="4524315"/>
          </a:xfrm>
          <a:prstGeom prst="rect">
            <a:avLst/>
          </a:prstGeom>
          <a:noFill/>
        </p:spPr>
        <p:txBody>
          <a:bodyPr wrap="square" rtlCol="0">
            <a:spAutoFit/>
          </a:bodyPr>
          <a:lstStyle/>
          <a:p>
            <a:pPr marL="342900" indent="-342900">
              <a:buAutoNum type="arabicPeriod"/>
            </a:pPr>
            <a:r>
              <a:rPr lang="en-IN" sz="3600" dirty="0">
                <a:latin typeface="Bahnschrift SemiBold Condensed" panose="020B0502040204020203" pitchFamily="34" charset="0"/>
                <a:cs typeface="Aharoni" panose="02010803020104030203" pitchFamily="2" charset="-79"/>
              </a:rPr>
              <a:t>DATA AND ITS NORMALIZATION</a:t>
            </a:r>
          </a:p>
          <a:p>
            <a:pPr marL="342900" indent="-342900">
              <a:buAutoNum type="arabicPeriod"/>
            </a:pPr>
            <a:r>
              <a:rPr lang="en-IN" sz="3600" dirty="0">
                <a:latin typeface="Bahnschrift SemiBold Condensed" panose="020B0502040204020203" pitchFamily="34" charset="0"/>
                <a:cs typeface="Aharoni" panose="02010803020104030203" pitchFamily="2" charset="-79"/>
              </a:rPr>
              <a:t>THE MODEL</a:t>
            </a:r>
          </a:p>
          <a:p>
            <a:pPr marL="342900" indent="-342900">
              <a:buAutoNum type="arabicPeriod"/>
            </a:pPr>
            <a:r>
              <a:rPr lang="en-IN" sz="3600" dirty="0">
                <a:latin typeface="Bahnschrift SemiBold Condensed" panose="020B0502040204020203" pitchFamily="34" charset="0"/>
                <a:cs typeface="Aharoni" panose="02010803020104030203" pitchFamily="2" charset="-79"/>
              </a:rPr>
              <a:t>TRAINING THE MODEL</a:t>
            </a:r>
          </a:p>
          <a:p>
            <a:pPr marL="342900" indent="-342900">
              <a:buAutoNum type="arabicPeriod"/>
            </a:pPr>
            <a:r>
              <a:rPr lang="en-IN" sz="3600" dirty="0">
                <a:latin typeface="Bahnschrift SemiBold Condensed" panose="020B0502040204020203" pitchFamily="34" charset="0"/>
                <a:cs typeface="Aharoni" panose="02010803020104030203" pitchFamily="2" charset="-79"/>
              </a:rPr>
              <a:t>PROBLEM WITH THE TRAINING</a:t>
            </a:r>
          </a:p>
          <a:p>
            <a:pPr marL="342900" indent="-342900">
              <a:buAutoNum type="arabicPeriod"/>
            </a:pPr>
            <a:r>
              <a:rPr lang="en-IN" sz="3600" dirty="0">
                <a:latin typeface="Bahnschrift SemiBold Condensed" panose="020B0502040204020203" pitchFamily="34" charset="0"/>
                <a:cs typeface="Aharoni" panose="02010803020104030203" pitchFamily="2" charset="-79"/>
              </a:rPr>
              <a:t>UNDERSAMPLING</a:t>
            </a:r>
          </a:p>
          <a:p>
            <a:pPr marL="342900" indent="-342900">
              <a:buAutoNum type="arabicPeriod"/>
            </a:pPr>
            <a:r>
              <a:rPr lang="en-IN" sz="3600" dirty="0">
                <a:latin typeface="Bahnschrift SemiBold Condensed" panose="020B0502040204020203" pitchFamily="34" charset="0"/>
                <a:cs typeface="Aharoni" panose="02010803020104030203" pitchFamily="2" charset="-79"/>
              </a:rPr>
              <a:t>OVERSAMPLING AND SMOTE</a:t>
            </a:r>
          </a:p>
          <a:p>
            <a:pPr marL="342900" indent="-342900">
              <a:buAutoNum type="arabicPeriod"/>
            </a:pPr>
            <a:r>
              <a:rPr lang="en-IN" sz="3600" dirty="0">
                <a:latin typeface="Bahnschrift SemiBold Condensed" panose="020B0502040204020203" pitchFamily="34" charset="0"/>
                <a:cs typeface="Aharoni" panose="02010803020104030203" pitchFamily="2" charset="-79"/>
              </a:rPr>
              <a:t>SUMMARY</a:t>
            </a:r>
          </a:p>
          <a:p>
            <a:pPr marL="342900" indent="-342900">
              <a:buAutoNum type="arabicPeriod"/>
            </a:pPr>
            <a:r>
              <a:rPr lang="en-IN" sz="3600" dirty="0">
                <a:latin typeface="Bahnschrift SemiBold Condensed" panose="020B0502040204020203" pitchFamily="34" charset="0"/>
                <a:cs typeface="Aharoni" panose="02010803020104030203" pitchFamily="2" charset="-79"/>
              </a:rPr>
              <a:t>REFERENCES</a:t>
            </a:r>
          </a:p>
        </p:txBody>
      </p:sp>
    </p:spTree>
    <p:extLst>
      <p:ext uri="{BB962C8B-B14F-4D97-AF65-F5344CB8AC3E}">
        <p14:creationId xmlns:p14="http://schemas.microsoft.com/office/powerpoint/2010/main" val="4022960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C7BBA4-5826-FCE5-D1CF-DF7093E60D88}"/>
              </a:ext>
            </a:extLst>
          </p:cNvPr>
          <p:cNvSpPr txBox="1"/>
          <p:nvPr/>
        </p:nvSpPr>
        <p:spPr>
          <a:xfrm>
            <a:off x="2021747" y="335560"/>
            <a:ext cx="7986319" cy="707886"/>
          </a:xfrm>
          <a:prstGeom prst="rect">
            <a:avLst/>
          </a:prstGeom>
          <a:noFill/>
        </p:spPr>
        <p:txBody>
          <a:bodyPr wrap="square" rtlCol="0">
            <a:spAutoFit/>
          </a:bodyPr>
          <a:lstStyle/>
          <a:p>
            <a:r>
              <a:rPr lang="en-IN" sz="4000" dirty="0">
                <a:latin typeface="Algerian" panose="04020705040A02060702" pitchFamily="82" charset="0"/>
              </a:rPr>
              <a:t>DATA AND ITS NORMALIZATION</a:t>
            </a:r>
          </a:p>
        </p:txBody>
      </p:sp>
      <p:sp>
        <p:nvSpPr>
          <p:cNvPr id="4" name="TextBox 3">
            <a:extLst>
              <a:ext uri="{FF2B5EF4-FFF2-40B4-BE49-F238E27FC236}">
                <a16:creationId xmlns:a16="http://schemas.microsoft.com/office/drawing/2014/main" id="{37B8FACA-2763-B54A-8392-8D816D1CF3C9}"/>
              </a:ext>
            </a:extLst>
          </p:cNvPr>
          <p:cNvSpPr txBox="1"/>
          <p:nvPr/>
        </p:nvSpPr>
        <p:spPr>
          <a:xfrm>
            <a:off x="1669409" y="858780"/>
            <a:ext cx="8690994" cy="369332"/>
          </a:xfrm>
          <a:prstGeom prst="rect">
            <a:avLst/>
          </a:prstGeom>
          <a:noFill/>
        </p:spPr>
        <p:txBody>
          <a:bodyPr wrap="square" rtlCol="0">
            <a:spAutoFit/>
          </a:bodyPr>
          <a:lstStyle/>
          <a:p>
            <a:r>
              <a:rPr lang="en-IN" dirty="0"/>
              <a:t>“You can have data without information, but you cannot have information without data”</a:t>
            </a:r>
          </a:p>
        </p:txBody>
      </p:sp>
      <p:sp>
        <p:nvSpPr>
          <p:cNvPr id="5" name="TextBox 4">
            <a:extLst>
              <a:ext uri="{FF2B5EF4-FFF2-40B4-BE49-F238E27FC236}">
                <a16:creationId xmlns:a16="http://schemas.microsoft.com/office/drawing/2014/main" id="{C48E7F35-7C89-9A23-910C-61395CAE2F5C}"/>
              </a:ext>
            </a:extLst>
          </p:cNvPr>
          <p:cNvSpPr txBox="1"/>
          <p:nvPr/>
        </p:nvSpPr>
        <p:spPr>
          <a:xfrm>
            <a:off x="7868874" y="1157573"/>
            <a:ext cx="2558642" cy="369332"/>
          </a:xfrm>
          <a:prstGeom prst="rect">
            <a:avLst/>
          </a:prstGeom>
          <a:noFill/>
        </p:spPr>
        <p:txBody>
          <a:bodyPr wrap="square" rtlCol="0">
            <a:spAutoFit/>
          </a:bodyPr>
          <a:lstStyle/>
          <a:p>
            <a:r>
              <a:rPr lang="en-IN" dirty="0"/>
              <a:t>-Daniel Keys Moran</a:t>
            </a:r>
          </a:p>
        </p:txBody>
      </p:sp>
      <p:sp>
        <p:nvSpPr>
          <p:cNvPr id="6" name="TextBox 5">
            <a:extLst>
              <a:ext uri="{FF2B5EF4-FFF2-40B4-BE49-F238E27FC236}">
                <a16:creationId xmlns:a16="http://schemas.microsoft.com/office/drawing/2014/main" id="{527322BC-4770-1CBF-7113-0D11AB21F296}"/>
              </a:ext>
            </a:extLst>
          </p:cNvPr>
          <p:cNvSpPr txBox="1"/>
          <p:nvPr/>
        </p:nvSpPr>
        <p:spPr>
          <a:xfrm>
            <a:off x="1082180" y="1652631"/>
            <a:ext cx="9798341" cy="1200329"/>
          </a:xfrm>
          <a:prstGeom prst="rect">
            <a:avLst/>
          </a:prstGeom>
          <a:noFill/>
        </p:spPr>
        <p:txBody>
          <a:bodyPr wrap="square" rtlCol="0">
            <a:spAutoFit/>
          </a:bodyPr>
          <a:lstStyle/>
          <a:p>
            <a:pPr marL="285750" indent="-285750">
              <a:buFont typeface="Arial" panose="020B0604020202020204" pitchFamily="34" charset="0"/>
              <a:buChar char="•"/>
            </a:pPr>
            <a:r>
              <a:rPr lang="en-IN" dirty="0"/>
              <a:t>We obtain data from Kaggle</a:t>
            </a:r>
          </a:p>
          <a:p>
            <a:pPr marL="285750" indent="-285750">
              <a:buFont typeface="Arial" panose="020B0604020202020204" pitchFamily="34" charset="0"/>
              <a:buChar char="•"/>
            </a:pPr>
            <a:r>
              <a:rPr lang="en-IN" dirty="0"/>
              <a:t>The dataset consists of 30 features for a transaction and 1 additional column giving the truth value</a:t>
            </a:r>
          </a:p>
          <a:p>
            <a:pPr marL="285750" indent="-285750">
              <a:buFont typeface="Arial" panose="020B0604020202020204" pitchFamily="34" charset="0"/>
              <a:buChar char="•"/>
            </a:pPr>
            <a:r>
              <a:rPr lang="en-IN" dirty="0"/>
              <a:t>Out of the 30 features we drop the time feature as it does not give information about the fraud</a:t>
            </a:r>
          </a:p>
          <a:p>
            <a:pPr marL="285750" indent="-285750">
              <a:buFont typeface="Arial" panose="020B0604020202020204" pitchFamily="34" charset="0"/>
              <a:buChar char="•"/>
            </a:pPr>
            <a:endParaRPr lang="en-IN" dirty="0"/>
          </a:p>
        </p:txBody>
      </p:sp>
      <p:pic>
        <p:nvPicPr>
          <p:cNvPr id="8" name="Picture 7">
            <a:extLst>
              <a:ext uri="{FF2B5EF4-FFF2-40B4-BE49-F238E27FC236}">
                <a16:creationId xmlns:a16="http://schemas.microsoft.com/office/drawing/2014/main" id="{91094291-C547-2D0A-03FE-D42295E1D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4069" y="2973860"/>
            <a:ext cx="5347026" cy="1989591"/>
          </a:xfrm>
          <a:prstGeom prst="rect">
            <a:avLst/>
          </a:prstGeom>
        </p:spPr>
      </p:pic>
      <p:sp>
        <p:nvSpPr>
          <p:cNvPr id="9" name="TextBox 8">
            <a:extLst>
              <a:ext uri="{FF2B5EF4-FFF2-40B4-BE49-F238E27FC236}">
                <a16:creationId xmlns:a16="http://schemas.microsoft.com/office/drawing/2014/main" id="{37C54E1A-12FF-B708-EB0D-2B074455CD46}"/>
              </a:ext>
            </a:extLst>
          </p:cNvPr>
          <p:cNvSpPr txBox="1"/>
          <p:nvPr/>
        </p:nvSpPr>
        <p:spPr>
          <a:xfrm>
            <a:off x="1082180" y="5084352"/>
            <a:ext cx="10091956" cy="1477328"/>
          </a:xfrm>
          <a:prstGeom prst="rect">
            <a:avLst/>
          </a:prstGeom>
          <a:noFill/>
        </p:spPr>
        <p:txBody>
          <a:bodyPr wrap="square" rtlCol="0">
            <a:spAutoFit/>
          </a:bodyPr>
          <a:lstStyle/>
          <a:p>
            <a:pPr marL="285750" indent="-285750">
              <a:buFont typeface="Arial" panose="020B0604020202020204" pitchFamily="34" charset="0"/>
              <a:buChar char="•"/>
            </a:pPr>
            <a:r>
              <a:rPr lang="en-IN" dirty="0"/>
              <a:t>28 of the left out 29 features already have a mean of about 0 and standard deviation of about 1, so it is unnecessary that we normalize these features. </a:t>
            </a:r>
          </a:p>
          <a:p>
            <a:pPr marL="285750" indent="-285750">
              <a:buFont typeface="Arial" panose="020B0604020202020204" pitchFamily="34" charset="0"/>
              <a:buChar char="•"/>
            </a:pPr>
            <a:r>
              <a:rPr lang="en-IN" dirty="0"/>
              <a:t>The other 1 feature is the amount of transaction and it is normalized using </a:t>
            </a:r>
            <a:r>
              <a:rPr lang="en-IN" dirty="0" err="1"/>
              <a:t>StandardScaler</a:t>
            </a:r>
            <a:r>
              <a:rPr lang="en-IN" dirty="0"/>
              <a:t> in </a:t>
            </a:r>
            <a:r>
              <a:rPr lang="en-IN" dirty="0" err="1"/>
              <a:t>sklearn.preprocessing</a:t>
            </a:r>
            <a:endParaRPr lang="en-IN" dirty="0"/>
          </a:p>
          <a:p>
            <a:pPr marL="285750" indent="-285750">
              <a:buFont typeface="Arial" panose="020B0604020202020204" pitchFamily="34" charset="0"/>
              <a:buChar char="•"/>
            </a:pPr>
            <a:r>
              <a:rPr lang="en-IN" dirty="0"/>
              <a:t>Then we split the data into test and train</a:t>
            </a:r>
          </a:p>
        </p:txBody>
      </p:sp>
    </p:spTree>
    <p:extLst>
      <p:ext uri="{BB962C8B-B14F-4D97-AF65-F5344CB8AC3E}">
        <p14:creationId xmlns:p14="http://schemas.microsoft.com/office/powerpoint/2010/main" val="406871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4DABD8-7A23-7C98-311F-14B2E22F7F5A}"/>
              </a:ext>
            </a:extLst>
          </p:cNvPr>
          <p:cNvSpPr txBox="1"/>
          <p:nvPr/>
        </p:nvSpPr>
        <p:spPr>
          <a:xfrm>
            <a:off x="4211274" y="486561"/>
            <a:ext cx="7172587" cy="707886"/>
          </a:xfrm>
          <a:prstGeom prst="rect">
            <a:avLst/>
          </a:prstGeom>
          <a:noFill/>
        </p:spPr>
        <p:txBody>
          <a:bodyPr wrap="square" rtlCol="0">
            <a:spAutoFit/>
          </a:bodyPr>
          <a:lstStyle/>
          <a:p>
            <a:r>
              <a:rPr lang="en-US" sz="4000" dirty="0">
                <a:latin typeface="Algerian" panose="04020705040A02060702" pitchFamily="82" charset="0"/>
              </a:rPr>
              <a:t>THE MODEL</a:t>
            </a:r>
            <a:endParaRPr lang="en-IN" sz="4000" dirty="0">
              <a:latin typeface="Algerian" panose="04020705040A02060702" pitchFamily="82" charset="0"/>
            </a:endParaRPr>
          </a:p>
        </p:txBody>
      </p:sp>
      <p:sp>
        <p:nvSpPr>
          <p:cNvPr id="3" name="TextBox 2">
            <a:extLst>
              <a:ext uri="{FF2B5EF4-FFF2-40B4-BE49-F238E27FC236}">
                <a16:creationId xmlns:a16="http://schemas.microsoft.com/office/drawing/2014/main" id="{3B9607E9-905C-2F51-47F5-E054798D3CF9}"/>
              </a:ext>
            </a:extLst>
          </p:cNvPr>
          <p:cNvSpPr txBox="1"/>
          <p:nvPr/>
        </p:nvSpPr>
        <p:spPr>
          <a:xfrm>
            <a:off x="1199626" y="1613063"/>
            <a:ext cx="10184235" cy="923330"/>
          </a:xfrm>
          <a:prstGeom prst="rect">
            <a:avLst/>
          </a:prstGeom>
          <a:noFill/>
        </p:spPr>
        <p:txBody>
          <a:bodyPr wrap="square" rtlCol="0">
            <a:spAutoFit/>
          </a:bodyPr>
          <a:lstStyle/>
          <a:p>
            <a:pPr marL="285750" indent="-285750">
              <a:buFont typeface="Arial" panose="020B0604020202020204" pitchFamily="34" charset="0"/>
              <a:buChar char="•"/>
            </a:pPr>
            <a:r>
              <a:rPr lang="en-US" dirty="0"/>
              <a:t>We solve the fraud detection problem with the help of neural networks</a:t>
            </a:r>
          </a:p>
          <a:p>
            <a:pPr marL="285750" indent="-285750">
              <a:buFont typeface="Arial" panose="020B0604020202020204" pitchFamily="34" charset="0"/>
              <a:buChar char="•"/>
            </a:pPr>
            <a:r>
              <a:rPr lang="en-US" dirty="0"/>
              <a:t>The sequential type neural networks is defined as follows:</a:t>
            </a:r>
          </a:p>
          <a:p>
            <a:pPr marL="285750" indent="-285750">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2E5EA62F-3674-3A86-CC53-AB98D04BF9C2}"/>
              </a:ext>
            </a:extLst>
          </p:cNvPr>
          <p:cNvPicPr>
            <a:picLocks noChangeAspect="1"/>
          </p:cNvPicPr>
          <p:nvPr/>
        </p:nvPicPr>
        <p:blipFill>
          <a:blip r:embed="rId2"/>
          <a:stretch>
            <a:fillRect/>
          </a:stretch>
        </p:blipFill>
        <p:spPr>
          <a:xfrm>
            <a:off x="1199626" y="2806668"/>
            <a:ext cx="5458587" cy="1066949"/>
          </a:xfrm>
          <a:prstGeom prst="rect">
            <a:avLst/>
          </a:prstGeom>
        </p:spPr>
      </p:pic>
      <p:sp>
        <p:nvSpPr>
          <p:cNvPr id="6" name="TextBox 5">
            <a:extLst>
              <a:ext uri="{FF2B5EF4-FFF2-40B4-BE49-F238E27FC236}">
                <a16:creationId xmlns:a16="http://schemas.microsoft.com/office/drawing/2014/main" id="{69CD176F-FAB1-4883-9D7A-FB6179ADBFE4}"/>
              </a:ext>
            </a:extLst>
          </p:cNvPr>
          <p:cNvSpPr txBox="1"/>
          <p:nvPr/>
        </p:nvSpPr>
        <p:spPr>
          <a:xfrm>
            <a:off x="1140903" y="4496499"/>
            <a:ext cx="7329258"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Clearly the model has 4 inner layers with 24,16,8 and 1 units having </a:t>
            </a:r>
            <a:r>
              <a:rPr lang="en-US" dirty="0" err="1"/>
              <a:t>relu</a:t>
            </a:r>
            <a:r>
              <a:rPr lang="en-US" dirty="0"/>
              <a:t> activation for the former 3 layers and sigmoid activation for the final layer.</a:t>
            </a:r>
          </a:p>
          <a:p>
            <a:pPr marL="285750" indent="-285750">
              <a:buFont typeface="Arial" panose="020B0604020202020204" pitchFamily="34" charset="0"/>
              <a:buChar char="•"/>
            </a:pPr>
            <a:r>
              <a:rPr lang="en-US" dirty="0"/>
              <a:t>The neural network having 1265 trainable parameters is pictorially represented below:</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223869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189FB0-1E81-E1C0-D461-F668DAAF4FD5}"/>
              </a:ext>
            </a:extLst>
          </p:cNvPr>
          <p:cNvPicPr>
            <a:picLocks noChangeAspect="1"/>
          </p:cNvPicPr>
          <p:nvPr/>
        </p:nvPicPr>
        <p:blipFill>
          <a:blip r:embed="rId2"/>
          <a:stretch>
            <a:fillRect/>
          </a:stretch>
        </p:blipFill>
        <p:spPr>
          <a:xfrm>
            <a:off x="252326" y="217196"/>
            <a:ext cx="11687348" cy="6423607"/>
          </a:xfrm>
          <a:prstGeom prst="rect">
            <a:avLst/>
          </a:prstGeom>
        </p:spPr>
      </p:pic>
    </p:spTree>
    <p:extLst>
      <p:ext uri="{BB962C8B-B14F-4D97-AF65-F5344CB8AC3E}">
        <p14:creationId xmlns:p14="http://schemas.microsoft.com/office/powerpoint/2010/main" val="4086652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5B2E77-19FB-500D-73C4-AE433CCFFE35}"/>
              </a:ext>
            </a:extLst>
          </p:cNvPr>
          <p:cNvSpPr txBox="1"/>
          <p:nvPr/>
        </p:nvSpPr>
        <p:spPr>
          <a:xfrm>
            <a:off x="2969702" y="243281"/>
            <a:ext cx="8883942" cy="707886"/>
          </a:xfrm>
          <a:prstGeom prst="rect">
            <a:avLst/>
          </a:prstGeom>
          <a:noFill/>
        </p:spPr>
        <p:txBody>
          <a:bodyPr wrap="square" rtlCol="0">
            <a:spAutoFit/>
          </a:bodyPr>
          <a:lstStyle/>
          <a:p>
            <a:r>
              <a:rPr lang="en-US" sz="4000" dirty="0">
                <a:latin typeface="Algerian" panose="04020705040A02060702" pitchFamily="82" charset="0"/>
              </a:rPr>
              <a:t>TRAINING THE MODEL</a:t>
            </a:r>
            <a:endParaRPr lang="en-IN" sz="4000" dirty="0">
              <a:latin typeface="Algerian" panose="04020705040A02060702" pitchFamily="82" charset="0"/>
            </a:endParaRPr>
          </a:p>
        </p:txBody>
      </p:sp>
      <p:sp>
        <p:nvSpPr>
          <p:cNvPr id="4" name="TextBox 3">
            <a:extLst>
              <a:ext uri="{FF2B5EF4-FFF2-40B4-BE49-F238E27FC236}">
                <a16:creationId xmlns:a16="http://schemas.microsoft.com/office/drawing/2014/main" id="{6BA879AA-5C23-437F-9D62-4024BDF8CBA6}"/>
              </a:ext>
            </a:extLst>
          </p:cNvPr>
          <p:cNvSpPr txBox="1"/>
          <p:nvPr/>
        </p:nvSpPr>
        <p:spPr>
          <a:xfrm>
            <a:off x="1157681" y="1065402"/>
            <a:ext cx="9362113" cy="646331"/>
          </a:xfrm>
          <a:prstGeom prst="rect">
            <a:avLst/>
          </a:prstGeom>
          <a:noFill/>
        </p:spPr>
        <p:txBody>
          <a:bodyPr wrap="square" rtlCol="0">
            <a:spAutoFit/>
          </a:bodyPr>
          <a:lstStyle/>
          <a:p>
            <a:pPr marL="285750" indent="-285750">
              <a:buFont typeface="Arial" panose="020B0604020202020204" pitchFamily="34" charset="0"/>
              <a:buChar char="•"/>
            </a:pPr>
            <a:r>
              <a:rPr lang="en-US" dirty="0"/>
              <a:t>We train the model using the </a:t>
            </a:r>
            <a:r>
              <a:rPr lang="en-US" dirty="0" err="1"/>
              <a:t>adam</a:t>
            </a:r>
            <a:r>
              <a:rPr lang="en-US" dirty="0"/>
              <a:t> optimizer and binary cross entropy loss</a:t>
            </a:r>
          </a:p>
          <a:p>
            <a:pPr marL="285750" indent="-285750">
              <a:buFont typeface="Arial" panose="020B0604020202020204" pitchFamily="34" charset="0"/>
              <a:buChar char="•"/>
            </a:pPr>
            <a:r>
              <a:rPr lang="en-US" dirty="0"/>
              <a:t>We plot the accuracy and loss as a function of epochs as shown:</a:t>
            </a:r>
            <a:endParaRPr lang="en-IN" dirty="0"/>
          </a:p>
        </p:txBody>
      </p:sp>
      <p:pic>
        <p:nvPicPr>
          <p:cNvPr id="6" name="Picture 5">
            <a:extLst>
              <a:ext uri="{FF2B5EF4-FFF2-40B4-BE49-F238E27FC236}">
                <a16:creationId xmlns:a16="http://schemas.microsoft.com/office/drawing/2014/main" id="{518569EF-8AF4-0F4C-84A8-E09DC15B43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199" y="1825968"/>
            <a:ext cx="3801005" cy="2600688"/>
          </a:xfrm>
          <a:prstGeom prst="rect">
            <a:avLst/>
          </a:prstGeom>
        </p:spPr>
      </p:pic>
      <p:pic>
        <p:nvPicPr>
          <p:cNvPr id="8" name="Picture 7">
            <a:extLst>
              <a:ext uri="{FF2B5EF4-FFF2-40B4-BE49-F238E27FC236}">
                <a16:creationId xmlns:a16="http://schemas.microsoft.com/office/drawing/2014/main" id="{ECA8BC79-FD91-330F-E422-DC888BCF71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8846" y="1835494"/>
            <a:ext cx="3724795" cy="2591162"/>
          </a:xfrm>
          <a:prstGeom prst="rect">
            <a:avLst/>
          </a:prstGeom>
        </p:spPr>
      </p:pic>
      <p:sp>
        <p:nvSpPr>
          <p:cNvPr id="11" name="TextBox 10">
            <a:extLst>
              <a:ext uri="{FF2B5EF4-FFF2-40B4-BE49-F238E27FC236}">
                <a16:creationId xmlns:a16="http://schemas.microsoft.com/office/drawing/2014/main" id="{E626E38E-7A00-524C-C971-DCAB6B6FD63F}"/>
              </a:ext>
            </a:extLst>
          </p:cNvPr>
          <p:cNvSpPr txBox="1"/>
          <p:nvPr/>
        </p:nvSpPr>
        <p:spPr>
          <a:xfrm>
            <a:off x="1249960" y="4480412"/>
            <a:ext cx="760042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We have a convincing enough model due to low loss and high accuracy.</a:t>
            </a:r>
          </a:p>
          <a:p>
            <a:pPr marL="285750" indent="-285750">
              <a:buFont typeface="Arial" panose="020B0604020202020204" pitchFamily="34" charset="0"/>
              <a:buChar char="•"/>
            </a:pPr>
            <a:r>
              <a:rPr lang="en-US" dirty="0"/>
              <a:t>We also check for other commonly used metrics for classification problem such as </a:t>
            </a:r>
            <a:r>
              <a:rPr lang="en-IN" dirty="0"/>
              <a:t>precision recall and f1 score for further validation on test data which is reported here:</a:t>
            </a:r>
            <a:endParaRPr lang="en-US" dirty="0"/>
          </a:p>
        </p:txBody>
      </p:sp>
      <p:pic>
        <p:nvPicPr>
          <p:cNvPr id="13" name="Picture 12">
            <a:extLst>
              <a:ext uri="{FF2B5EF4-FFF2-40B4-BE49-F238E27FC236}">
                <a16:creationId xmlns:a16="http://schemas.microsoft.com/office/drawing/2014/main" id="{E66B6ABE-4A09-4F70-8273-3CD8683506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0587" y="5981282"/>
            <a:ext cx="2759978" cy="633437"/>
          </a:xfrm>
          <a:prstGeom prst="rect">
            <a:avLst/>
          </a:prstGeom>
        </p:spPr>
      </p:pic>
    </p:spTree>
    <p:extLst>
      <p:ext uri="{BB962C8B-B14F-4D97-AF65-F5344CB8AC3E}">
        <p14:creationId xmlns:p14="http://schemas.microsoft.com/office/powerpoint/2010/main" val="1594128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2DAA5C-71C1-90C2-8EDF-66322AE7E44F}"/>
              </a:ext>
            </a:extLst>
          </p:cNvPr>
          <p:cNvSpPr txBox="1"/>
          <p:nvPr/>
        </p:nvSpPr>
        <p:spPr>
          <a:xfrm>
            <a:off x="998290" y="343949"/>
            <a:ext cx="9026554"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low f1 score and recall lets us know that there is some problem with our model even though we got very high accuracy. Let us explore this problem further</a:t>
            </a:r>
            <a:endParaRPr lang="en-IN" dirty="0"/>
          </a:p>
        </p:txBody>
      </p:sp>
      <p:sp>
        <p:nvSpPr>
          <p:cNvPr id="3" name="TextBox 2">
            <a:extLst>
              <a:ext uri="{FF2B5EF4-FFF2-40B4-BE49-F238E27FC236}">
                <a16:creationId xmlns:a16="http://schemas.microsoft.com/office/drawing/2014/main" id="{19460203-9036-0469-B04E-57E87A57B4CB}"/>
              </a:ext>
            </a:extLst>
          </p:cNvPr>
          <p:cNvSpPr txBox="1"/>
          <p:nvPr/>
        </p:nvSpPr>
        <p:spPr>
          <a:xfrm>
            <a:off x="1090569" y="946488"/>
            <a:ext cx="9026554" cy="707886"/>
          </a:xfrm>
          <a:prstGeom prst="rect">
            <a:avLst/>
          </a:prstGeom>
          <a:noFill/>
        </p:spPr>
        <p:txBody>
          <a:bodyPr wrap="square" rtlCol="0">
            <a:spAutoFit/>
          </a:bodyPr>
          <a:lstStyle/>
          <a:p>
            <a:r>
              <a:rPr lang="en-US" sz="4000" dirty="0">
                <a:latin typeface="Algerian" panose="04020705040A02060702" pitchFamily="82" charset="0"/>
              </a:rPr>
              <a:t>Problems with the training</a:t>
            </a:r>
            <a:endParaRPr lang="en-IN" sz="4000" dirty="0">
              <a:latin typeface="Algerian" panose="04020705040A02060702" pitchFamily="82" charset="0"/>
            </a:endParaRPr>
          </a:p>
        </p:txBody>
      </p:sp>
      <p:sp>
        <p:nvSpPr>
          <p:cNvPr id="4" name="TextBox 3">
            <a:extLst>
              <a:ext uri="{FF2B5EF4-FFF2-40B4-BE49-F238E27FC236}">
                <a16:creationId xmlns:a16="http://schemas.microsoft.com/office/drawing/2014/main" id="{80CDE7AC-CEA6-CD8B-76F3-9DA0179B8BB9}"/>
              </a:ext>
            </a:extLst>
          </p:cNvPr>
          <p:cNvSpPr txBox="1"/>
          <p:nvPr/>
        </p:nvSpPr>
        <p:spPr>
          <a:xfrm>
            <a:off x="998290" y="2396528"/>
            <a:ext cx="9521504" cy="369332"/>
          </a:xfrm>
          <a:prstGeom prst="rect">
            <a:avLst/>
          </a:prstGeom>
          <a:noFill/>
        </p:spPr>
        <p:txBody>
          <a:bodyPr wrap="square" rtlCol="0">
            <a:spAutoFit/>
          </a:bodyPr>
          <a:lstStyle/>
          <a:p>
            <a:pPr marL="285750" indent="-285750">
              <a:buFont typeface="Arial" panose="020B0604020202020204" pitchFamily="34" charset="0"/>
              <a:buChar char="•"/>
            </a:pPr>
            <a:r>
              <a:rPr lang="en-US" dirty="0"/>
              <a:t>We analyze the problem using a confusion matrix for the test data using a heat map as shown: </a:t>
            </a:r>
            <a:endParaRPr lang="en-IN" dirty="0"/>
          </a:p>
        </p:txBody>
      </p:sp>
      <p:pic>
        <p:nvPicPr>
          <p:cNvPr id="6" name="Picture 5">
            <a:extLst>
              <a:ext uri="{FF2B5EF4-FFF2-40B4-BE49-F238E27FC236}">
                <a16:creationId xmlns:a16="http://schemas.microsoft.com/office/drawing/2014/main" id="{73A65C3A-4736-1E57-48FB-1A9A76E49F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9249" y="2765861"/>
            <a:ext cx="2304446" cy="2192034"/>
          </a:xfrm>
          <a:prstGeom prst="rect">
            <a:avLst/>
          </a:prstGeom>
        </p:spPr>
      </p:pic>
      <p:sp>
        <p:nvSpPr>
          <p:cNvPr id="7" name="TextBox 6">
            <a:extLst>
              <a:ext uri="{FF2B5EF4-FFF2-40B4-BE49-F238E27FC236}">
                <a16:creationId xmlns:a16="http://schemas.microsoft.com/office/drawing/2014/main" id="{6A75135B-5E60-01E3-3531-ABBCA0CC6E84}"/>
              </a:ext>
            </a:extLst>
          </p:cNvPr>
          <p:cNvSpPr txBox="1"/>
          <p:nvPr/>
        </p:nvSpPr>
        <p:spPr>
          <a:xfrm>
            <a:off x="998290" y="5058561"/>
            <a:ext cx="10830187"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misclassified fraud data is 34 and is comparable to the correctly classified fraudulent transaction of 113. This is overshadowed by the large correctly classified genuine transaction leading to high accuracy</a:t>
            </a:r>
          </a:p>
          <a:p>
            <a:pPr marL="285750" indent="-285750">
              <a:buFont typeface="Arial" panose="020B0604020202020204" pitchFamily="34" charset="0"/>
              <a:buChar char="•"/>
            </a:pPr>
            <a:r>
              <a:rPr lang="en-US" dirty="0"/>
              <a:t>Hence we can correctly conclude that imbalance in the dataset is the actual problem and we shall see some fix to this in the coming section</a:t>
            </a:r>
            <a:endParaRPr lang="en-IN" dirty="0"/>
          </a:p>
        </p:txBody>
      </p:sp>
      <p:sp>
        <p:nvSpPr>
          <p:cNvPr id="8" name="TextBox 7">
            <a:extLst>
              <a:ext uri="{FF2B5EF4-FFF2-40B4-BE49-F238E27FC236}">
                <a16:creationId xmlns:a16="http://schemas.microsoft.com/office/drawing/2014/main" id="{C8046E2F-6447-1ADA-8C72-4931752D5DD4}"/>
              </a:ext>
            </a:extLst>
          </p:cNvPr>
          <p:cNvSpPr txBox="1"/>
          <p:nvPr/>
        </p:nvSpPr>
        <p:spPr>
          <a:xfrm>
            <a:off x="1620473" y="1487851"/>
            <a:ext cx="8951053" cy="646331"/>
          </a:xfrm>
          <a:prstGeom prst="rect">
            <a:avLst/>
          </a:prstGeom>
          <a:noFill/>
        </p:spPr>
        <p:txBody>
          <a:bodyPr wrap="square" rtlCol="0">
            <a:spAutoFit/>
          </a:bodyPr>
          <a:lstStyle/>
          <a:p>
            <a:r>
              <a:rPr lang="en-US" dirty="0"/>
              <a:t>        “problems are not stop signs, they are guidelines”</a:t>
            </a:r>
          </a:p>
          <a:p>
            <a:r>
              <a:rPr lang="en-US" dirty="0"/>
              <a:t>                                                                                      -Robert H Schuller </a:t>
            </a:r>
            <a:endParaRPr lang="en-IN" dirty="0"/>
          </a:p>
        </p:txBody>
      </p:sp>
    </p:spTree>
    <p:extLst>
      <p:ext uri="{BB962C8B-B14F-4D97-AF65-F5344CB8AC3E}">
        <p14:creationId xmlns:p14="http://schemas.microsoft.com/office/powerpoint/2010/main" val="2249931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A678DD-AFA6-2F8D-4C9D-4209FEDB0B7F}"/>
              </a:ext>
            </a:extLst>
          </p:cNvPr>
          <p:cNvSpPr txBox="1"/>
          <p:nvPr/>
        </p:nvSpPr>
        <p:spPr>
          <a:xfrm>
            <a:off x="3280095" y="360727"/>
            <a:ext cx="7281644" cy="707886"/>
          </a:xfrm>
          <a:prstGeom prst="rect">
            <a:avLst/>
          </a:prstGeom>
          <a:noFill/>
        </p:spPr>
        <p:txBody>
          <a:bodyPr wrap="square" rtlCol="0">
            <a:spAutoFit/>
          </a:bodyPr>
          <a:lstStyle/>
          <a:p>
            <a:r>
              <a:rPr lang="en-US" sz="4000" dirty="0">
                <a:latin typeface="Algerian" panose="04020705040A02060702" pitchFamily="82" charset="0"/>
              </a:rPr>
              <a:t>UNDERSAMPLING</a:t>
            </a:r>
            <a:endParaRPr lang="en-IN" sz="4000" dirty="0">
              <a:latin typeface="Algerian" panose="04020705040A02060702" pitchFamily="82" charset="0"/>
            </a:endParaRPr>
          </a:p>
        </p:txBody>
      </p:sp>
      <p:sp>
        <p:nvSpPr>
          <p:cNvPr id="3" name="TextBox 2">
            <a:extLst>
              <a:ext uri="{FF2B5EF4-FFF2-40B4-BE49-F238E27FC236}">
                <a16:creationId xmlns:a16="http://schemas.microsoft.com/office/drawing/2014/main" id="{8FE6A571-612E-31C6-6022-5CC739BABE2D}"/>
              </a:ext>
            </a:extLst>
          </p:cNvPr>
          <p:cNvSpPr txBox="1"/>
          <p:nvPr/>
        </p:nvSpPr>
        <p:spPr>
          <a:xfrm>
            <a:off x="1107347" y="1224793"/>
            <a:ext cx="9865453" cy="646331"/>
          </a:xfrm>
          <a:prstGeom prst="rect">
            <a:avLst/>
          </a:prstGeom>
          <a:noFill/>
        </p:spPr>
        <p:txBody>
          <a:bodyPr wrap="square" rtlCol="0">
            <a:spAutoFit/>
          </a:bodyPr>
          <a:lstStyle/>
          <a:p>
            <a:pPr marL="285750" indent="-285750">
              <a:buFont typeface="Arial" panose="020B0604020202020204" pitchFamily="34" charset="0"/>
              <a:buChar char="•"/>
            </a:pPr>
            <a:r>
              <a:rPr lang="en-US" dirty="0"/>
              <a:t>We fix the imbalance in the data by using a technique called </a:t>
            </a:r>
            <a:r>
              <a:rPr lang="en-US" dirty="0" err="1"/>
              <a:t>undersampling</a:t>
            </a:r>
            <a:endParaRPr lang="en-US" dirty="0"/>
          </a:p>
          <a:p>
            <a:pPr marL="285750" indent="-285750">
              <a:buFont typeface="Arial" panose="020B0604020202020204" pitchFamily="34" charset="0"/>
              <a:buChar char="•"/>
            </a:pPr>
            <a:r>
              <a:rPr lang="en-US" dirty="0"/>
              <a:t>An example in understanding </a:t>
            </a:r>
            <a:r>
              <a:rPr lang="en-US" dirty="0" err="1"/>
              <a:t>undersampling</a:t>
            </a:r>
            <a:endParaRPr lang="en-IN" dirty="0"/>
          </a:p>
        </p:txBody>
      </p:sp>
      <p:sp>
        <p:nvSpPr>
          <p:cNvPr id="4" name="Oval 3">
            <a:extLst>
              <a:ext uri="{FF2B5EF4-FFF2-40B4-BE49-F238E27FC236}">
                <a16:creationId xmlns:a16="http://schemas.microsoft.com/office/drawing/2014/main" id="{AE82D546-A493-82AA-A556-F105E9159CEC}"/>
              </a:ext>
            </a:extLst>
          </p:cNvPr>
          <p:cNvSpPr/>
          <p:nvPr/>
        </p:nvSpPr>
        <p:spPr>
          <a:xfrm>
            <a:off x="2189527" y="2027304"/>
            <a:ext cx="1484851" cy="14016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en-IN" dirty="0"/>
          </a:p>
        </p:txBody>
      </p:sp>
      <p:cxnSp>
        <p:nvCxnSpPr>
          <p:cNvPr id="7" name="Straight Connector 6">
            <a:extLst>
              <a:ext uri="{FF2B5EF4-FFF2-40B4-BE49-F238E27FC236}">
                <a16:creationId xmlns:a16="http://schemas.microsoft.com/office/drawing/2014/main" id="{56CD9964-E291-2529-0707-87FCF74C17F5}"/>
              </a:ext>
            </a:extLst>
          </p:cNvPr>
          <p:cNvCxnSpPr/>
          <p:nvPr/>
        </p:nvCxnSpPr>
        <p:spPr>
          <a:xfrm>
            <a:off x="3976382" y="2667699"/>
            <a:ext cx="377504"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67DC0D53-1FBE-782B-639D-2AE4E1CB07DC}"/>
              </a:ext>
            </a:extLst>
          </p:cNvPr>
          <p:cNvCxnSpPr/>
          <p:nvPr/>
        </p:nvCxnSpPr>
        <p:spPr>
          <a:xfrm>
            <a:off x="4165134" y="2499919"/>
            <a:ext cx="0" cy="335560"/>
          </a:xfrm>
          <a:prstGeom prst="line">
            <a:avLst/>
          </a:prstGeom>
        </p:spPr>
        <p:style>
          <a:lnRef idx="1">
            <a:schemeClr val="dk1"/>
          </a:lnRef>
          <a:fillRef idx="0">
            <a:schemeClr val="dk1"/>
          </a:fillRef>
          <a:effectRef idx="0">
            <a:schemeClr val="dk1"/>
          </a:effectRef>
          <a:fontRef idx="minor">
            <a:schemeClr val="tx1"/>
          </a:fontRef>
        </p:style>
      </p:cxnSp>
      <p:sp>
        <p:nvSpPr>
          <p:cNvPr id="10" name="Oval 9">
            <a:extLst>
              <a:ext uri="{FF2B5EF4-FFF2-40B4-BE49-F238E27FC236}">
                <a16:creationId xmlns:a16="http://schemas.microsoft.com/office/drawing/2014/main" id="{064D68B6-C2A6-D21C-A65A-56C47DF4452F}"/>
              </a:ext>
            </a:extLst>
          </p:cNvPr>
          <p:cNvSpPr/>
          <p:nvPr/>
        </p:nvSpPr>
        <p:spPr>
          <a:xfrm>
            <a:off x="4521666" y="2499919"/>
            <a:ext cx="645945" cy="57044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t>
            </a:r>
            <a:endParaRPr lang="en-IN" dirty="0"/>
          </a:p>
        </p:txBody>
      </p:sp>
      <p:cxnSp>
        <p:nvCxnSpPr>
          <p:cNvPr id="12" name="Connector: Elbow 11">
            <a:extLst>
              <a:ext uri="{FF2B5EF4-FFF2-40B4-BE49-F238E27FC236}">
                <a16:creationId xmlns:a16="http://schemas.microsoft.com/office/drawing/2014/main" id="{F990042F-167D-69DA-61AA-8974DC00EF36}"/>
              </a:ext>
            </a:extLst>
          </p:cNvPr>
          <p:cNvCxnSpPr>
            <a:cxnSpLocks/>
          </p:cNvCxnSpPr>
          <p:nvPr/>
        </p:nvCxnSpPr>
        <p:spPr>
          <a:xfrm flipV="1">
            <a:off x="2931952" y="3145493"/>
            <a:ext cx="5121479" cy="48656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EF1DE521-692B-2FA3-8738-B8D92443FC7E}"/>
              </a:ext>
            </a:extLst>
          </p:cNvPr>
          <p:cNvCxnSpPr>
            <a:stCxn id="10" idx="6"/>
          </p:cNvCxnSpPr>
          <p:nvPr/>
        </p:nvCxnSpPr>
        <p:spPr>
          <a:xfrm flipV="1">
            <a:off x="5167611" y="2785143"/>
            <a:ext cx="288582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1DF821F8-AD02-A663-09EC-5B723C1027AC}"/>
              </a:ext>
            </a:extLst>
          </p:cNvPr>
          <p:cNvCxnSpPr>
            <a:cxnSpLocks/>
            <a:endCxn id="4" idx="4"/>
          </p:cNvCxnSpPr>
          <p:nvPr/>
        </p:nvCxnSpPr>
        <p:spPr>
          <a:xfrm flipV="1">
            <a:off x="2931952" y="3429000"/>
            <a:ext cx="1" cy="203433"/>
          </a:xfrm>
          <a:prstGeom prst="line">
            <a:avLst/>
          </a:prstGeom>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B2BF40E5-260D-2A9C-246E-5A6BF8F01981}"/>
              </a:ext>
            </a:extLst>
          </p:cNvPr>
          <p:cNvSpPr txBox="1"/>
          <p:nvPr/>
        </p:nvSpPr>
        <p:spPr>
          <a:xfrm>
            <a:off x="3171043" y="3632054"/>
            <a:ext cx="3254926" cy="276999"/>
          </a:xfrm>
          <a:prstGeom prst="rect">
            <a:avLst/>
          </a:prstGeom>
          <a:noFill/>
        </p:spPr>
        <p:txBody>
          <a:bodyPr wrap="square" rtlCol="0">
            <a:spAutoFit/>
          </a:bodyPr>
          <a:lstStyle/>
          <a:p>
            <a:r>
              <a:rPr lang="en-US" sz="1200" dirty="0"/>
              <a:t>Randomly choose fewer amount</a:t>
            </a:r>
            <a:endParaRPr lang="en-IN" sz="1200" dirty="0"/>
          </a:p>
        </p:txBody>
      </p:sp>
      <p:sp>
        <p:nvSpPr>
          <p:cNvPr id="21" name="TextBox 20">
            <a:extLst>
              <a:ext uri="{FF2B5EF4-FFF2-40B4-BE49-F238E27FC236}">
                <a16:creationId xmlns:a16="http://schemas.microsoft.com/office/drawing/2014/main" id="{E5DD19BF-D7BD-6487-0550-994AD14860A2}"/>
              </a:ext>
            </a:extLst>
          </p:cNvPr>
          <p:cNvSpPr txBox="1"/>
          <p:nvPr/>
        </p:nvSpPr>
        <p:spPr>
          <a:xfrm>
            <a:off x="5813556" y="2508144"/>
            <a:ext cx="2013358" cy="276999"/>
          </a:xfrm>
          <a:prstGeom prst="rect">
            <a:avLst/>
          </a:prstGeom>
          <a:noFill/>
        </p:spPr>
        <p:txBody>
          <a:bodyPr wrap="square" rtlCol="0">
            <a:spAutoFit/>
          </a:bodyPr>
          <a:lstStyle/>
          <a:p>
            <a:r>
              <a:rPr lang="en-US" sz="1200" dirty="0"/>
              <a:t>Take all points</a:t>
            </a:r>
            <a:endParaRPr lang="en-IN" sz="1200" dirty="0"/>
          </a:p>
        </p:txBody>
      </p:sp>
      <p:sp>
        <p:nvSpPr>
          <p:cNvPr id="22" name="Oval 21">
            <a:extLst>
              <a:ext uri="{FF2B5EF4-FFF2-40B4-BE49-F238E27FC236}">
                <a16:creationId xmlns:a16="http://schemas.microsoft.com/office/drawing/2014/main" id="{3018E8DD-1F90-77AA-2FC2-7AF5C3D3DCAC}"/>
              </a:ext>
            </a:extLst>
          </p:cNvPr>
          <p:cNvSpPr/>
          <p:nvPr/>
        </p:nvSpPr>
        <p:spPr>
          <a:xfrm>
            <a:off x="8690994" y="3280095"/>
            <a:ext cx="704676" cy="646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en-IN" dirty="0"/>
          </a:p>
        </p:txBody>
      </p:sp>
      <p:sp>
        <p:nvSpPr>
          <p:cNvPr id="23" name="Oval 22">
            <a:extLst>
              <a:ext uri="{FF2B5EF4-FFF2-40B4-BE49-F238E27FC236}">
                <a16:creationId xmlns:a16="http://schemas.microsoft.com/office/drawing/2014/main" id="{5F1D842B-6C82-F5F7-04B4-FDE33E346F90}"/>
              </a:ext>
            </a:extLst>
          </p:cNvPr>
          <p:cNvSpPr/>
          <p:nvPr/>
        </p:nvSpPr>
        <p:spPr>
          <a:xfrm>
            <a:off x="8653247" y="2185169"/>
            <a:ext cx="780170" cy="64595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t>
            </a:r>
            <a:endParaRPr lang="en-IN" dirty="0"/>
          </a:p>
        </p:txBody>
      </p:sp>
      <p:cxnSp>
        <p:nvCxnSpPr>
          <p:cNvPr id="25" name="Straight Connector 24">
            <a:extLst>
              <a:ext uri="{FF2B5EF4-FFF2-40B4-BE49-F238E27FC236}">
                <a16:creationId xmlns:a16="http://schemas.microsoft.com/office/drawing/2014/main" id="{2415B663-AB8A-5E83-3A5A-EAA13603CBDA}"/>
              </a:ext>
            </a:extLst>
          </p:cNvPr>
          <p:cNvCxnSpPr/>
          <p:nvPr/>
        </p:nvCxnSpPr>
        <p:spPr>
          <a:xfrm>
            <a:off x="8942664" y="3070368"/>
            <a:ext cx="167780" cy="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C796AC9C-FF7D-D835-EA2A-5C3D34B73910}"/>
              </a:ext>
            </a:extLst>
          </p:cNvPr>
          <p:cNvCxnSpPr/>
          <p:nvPr/>
        </p:nvCxnSpPr>
        <p:spPr>
          <a:xfrm>
            <a:off x="9018165" y="2986481"/>
            <a:ext cx="0" cy="159012"/>
          </a:xfrm>
          <a:prstGeom prst="line">
            <a:avLst/>
          </a:prstGeom>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C426C88A-02B0-A614-71CB-5CCB6C0FE1EA}"/>
              </a:ext>
            </a:extLst>
          </p:cNvPr>
          <p:cNvSpPr txBox="1"/>
          <p:nvPr/>
        </p:nvSpPr>
        <p:spPr>
          <a:xfrm>
            <a:off x="1096860" y="3951322"/>
            <a:ext cx="8791662" cy="923330"/>
          </a:xfrm>
          <a:prstGeom prst="rect">
            <a:avLst/>
          </a:prstGeom>
          <a:noFill/>
        </p:spPr>
        <p:txBody>
          <a:bodyPr wrap="square" rtlCol="0">
            <a:spAutoFit/>
          </a:bodyPr>
          <a:lstStyle/>
          <a:p>
            <a:pPr marL="285750" indent="-285750">
              <a:buFont typeface="Arial" panose="020B0604020202020204" pitchFamily="34" charset="0"/>
              <a:buChar char="•"/>
            </a:pPr>
            <a:r>
              <a:rPr lang="en-US" dirty="0"/>
              <a:t>We </a:t>
            </a:r>
            <a:r>
              <a:rPr lang="en-US" dirty="0" err="1"/>
              <a:t>undersample</a:t>
            </a:r>
            <a:r>
              <a:rPr lang="en-US" dirty="0"/>
              <a:t> the data before splitting. After both are done, we now train it the same way we trained the previous dataset. The plots for loss and accuracy as a function of epoch is plotted again:</a:t>
            </a:r>
            <a:endParaRPr lang="en-IN" dirty="0"/>
          </a:p>
        </p:txBody>
      </p:sp>
      <p:pic>
        <p:nvPicPr>
          <p:cNvPr id="30" name="Picture 29">
            <a:extLst>
              <a:ext uri="{FF2B5EF4-FFF2-40B4-BE49-F238E27FC236}">
                <a16:creationId xmlns:a16="http://schemas.microsoft.com/office/drawing/2014/main" id="{33CB7D4E-E149-940A-0D6A-396A15DA3E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9527" y="4874652"/>
            <a:ext cx="2878249" cy="1828630"/>
          </a:xfrm>
          <a:prstGeom prst="rect">
            <a:avLst/>
          </a:prstGeom>
        </p:spPr>
      </p:pic>
      <p:pic>
        <p:nvPicPr>
          <p:cNvPr id="32" name="Picture 31">
            <a:extLst>
              <a:ext uri="{FF2B5EF4-FFF2-40B4-BE49-F238E27FC236}">
                <a16:creationId xmlns:a16="http://schemas.microsoft.com/office/drawing/2014/main" id="{8EEB522A-D647-3998-F02C-94134E0EFD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3556" y="4798232"/>
            <a:ext cx="3118826" cy="1862837"/>
          </a:xfrm>
          <a:prstGeom prst="rect">
            <a:avLst/>
          </a:prstGeom>
        </p:spPr>
      </p:pic>
    </p:spTree>
    <p:extLst>
      <p:ext uri="{BB962C8B-B14F-4D97-AF65-F5344CB8AC3E}">
        <p14:creationId xmlns:p14="http://schemas.microsoft.com/office/powerpoint/2010/main" val="2648065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089569-31F8-DAE2-E97A-CBA20E4D0FB6}"/>
              </a:ext>
            </a:extLst>
          </p:cNvPr>
          <p:cNvSpPr txBox="1"/>
          <p:nvPr/>
        </p:nvSpPr>
        <p:spPr>
          <a:xfrm>
            <a:off x="964734" y="285226"/>
            <a:ext cx="9253057" cy="377504"/>
          </a:xfrm>
          <a:prstGeom prst="rect">
            <a:avLst/>
          </a:prstGeom>
          <a:noFill/>
        </p:spPr>
        <p:txBody>
          <a:bodyPr wrap="square" rtlCol="0">
            <a:spAutoFit/>
          </a:bodyPr>
          <a:lstStyle/>
          <a:p>
            <a:pPr marL="285750" indent="-285750">
              <a:buFont typeface="Arial" panose="020B0604020202020204" pitchFamily="34" charset="0"/>
              <a:buChar char="•"/>
            </a:pPr>
            <a:r>
              <a:rPr lang="en-US" dirty="0"/>
              <a:t>The confusion matrix is now plotted after the trained model is used to predict for test data</a:t>
            </a:r>
            <a:endParaRPr lang="en-IN" dirty="0"/>
          </a:p>
        </p:txBody>
      </p:sp>
      <p:pic>
        <p:nvPicPr>
          <p:cNvPr id="4" name="Picture 3">
            <a:extLst>
              <a:ext uri="{FF2B5EF4-FFF2-40B4-BE49-F238E27FC236}">
                <a16:creationId xmlns:a16="http://schemas.microsoft.com/office/drawing/2014/main" id="{DFD5451C-FE31-A5B8-88E5-BCB1FBB42B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4172" y="662730"/>
            <a:ext cx="2469065" cy="2422332"/>
          </a:xfrm>
          <a:prstGeom prst="rect">
            <a:avLst/>
          </a:prstGeom>
        </p:spPr>
      </p:pic>
      <p:sp>
        <p:nvSpPr>
          <p:cNvPr id="5" name="TextBox 4">
            <a:extLst>
              <a:ext uri="{FF2B5EF4-FFF2-40B4-BE49-F238E27FC236}">
                <a16:creationId xmlns:a16="http://schemas.microsoft.com/office/drawing/2014/main" id="{0E20866F-450F-165F-3313-178611271A17}"/>
              </a:ext>
            </a:extLst>
          </p:cNvPr>
          <p:cNvSpPr txBox="1"/>
          <p:nvPr/>
        </p:nvSpPr>
        <p:spPr>
          <a:xfrm>
            <a:off x="964734" y="3322040"/>
            <a:ext cx="8573548" cy="646331"/>
          </a:xfrm>
          <a:prstGeom prst="rect">
            <a:avLst/>
          </a:prstGeom>
          <a:noFill/>
        </p:spPr>
        <p:txBody>
          <a:bodyPr wrap="square" rtlCol="0">
            <a:spAutoFit/>
          </a:bodyPr>
          <a:lstStyle/>
          <a:p>
            <a:pPr marL="285750" indent="-285750">
              <a:buFont typeface="Arial" panose="020B0604020202020204" pitchFamily="34" charset="0"/>
              <a:buChar char="•"/>
            </a:pPr>
            <a:r>
              <a:rPr lang="en-US" dirty="0"/>
              <a:t>Clearly the misclassified data in proportion to classified data is reduced significantly </a:t>
            </a:r>
          </a:p>
          <a:p>
            <a:pPr marL="285750" indent="-285750">
              <a:buFont typeface="Arial" panose="020B0604020202020204" pitchFamily="34" charset="0"/>
              <a:buChar char="•"/>
            </a:pPr>
            <a:r>
              <a:rPr lang="en-US" dirty="0"/>
              <a:t>Let us also analyze the performance metrics in this case as well:</a:t>
            </a:r>
          </a:p>
        </p:txBody>
      </p:sp>
      <p:pic>
        <p:nvPicPr>
          <p:cNvPr id="7" name="Picture 6">
            <a:extLst>
              <a:ext uri="{FF2B5EF4-FFF2-40B4-BE49-F238E27FC236}">
                <a16:creationId xmlns:a16="http://schemas.microsoft.com/office/drawing/2014/main" id="{CDDFF95D-17D8-692A-2F37-DFA915131F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817" y="4249251"/>
            <a:ext cx="2391109" cy="876422"/>
          </a:xfrm>
          <a:prstGeom prst="rect">
            <a:avLst/>
          </a:prstGeom>
        </p:spPr>
      </p:pic>
      <p:sp>
        <p:nvSpPr>
          <p:cNvPr id="8" name="TextBox 7">
            <a:extLst>
              <a:ext uri="{FF2B5EF4-FFF2-40B4-BE49-F238E27FC236}">
                <a16:creationId xmlns:a16="http://schemas.microsoft.com/office/drawing/2014/main" id="{E80EE8E2-30CD-6F2D-4372-3336EFBB79BE}"/>
              </a:ext>
            </a:extLst>
          </p:cNvPr>
          <p:cNvSpPr txBox="1"/>
          <p:nvPr/>
        </p:nvSpPr>
        <p:spPr>
          <a:xfrm>
            <a:off x="1073791" y="5125673"/>
            <a:ext cx="925305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f1 score climbed from 84 to 95 percent which is really great. But still we have about 5% misclassification, which is not a minor problem in fraud detection</a:t>
            </a:r>
          </a:p>
          <a:p>
            <a:pPr marL="285750" indent="-285750">
              <a:buFont typeface="Arial" panose="020B0604020202020204" pitchFamily="34" charset="0"/>
              <a:buChar char="•"/>
            </a:pPr>
            <a:r>
              <a:rPr lang="en-US" dirty="0"/>
              <a:t>One of the reason for this is because in </a:t>
            </a:r>
            <a:r>
              <a:rPr lang="en-US" dirty="0" err="1"/>
              <a:t>undersampling</a:t>
            </a:r>
            <a:r>
              <a:rPr lang="en-US" dirty="0"/>
              <a:t> we reduce the amount of information we have significantly, making the model much weaker. Once again we attempt to solve this problem.</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281358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4510E0F01FD6419E4F192ACDBEF01C" ma:contentTypeVersion="13" ma:contentTypeDescription="Create a new document." ma:contentTypeScope="" ma:versionID="3856381fa9900be55a663c608a604d66">
  <xsd:schema xmlns:xsd="http://www.w3.org/2001/XMLSchema" xmlns:xs="http://www.w3.org/2001/XMLSchema" xmlns:p="http://schemas.microsoft.com/office/2006/metadata/properties" xmlns:ns3="7bc84625-bb37-46cb-80f9-63a16f946915" xmlns:ns4="c2a745f5-aec4-432a-9bb7-5b3733ed8b56" targetNamespace="http://schemas.microsoft.com/office/2006/metadata/properties" ma:root="true" ma:fieldsID="7ee7fe1603ab9dc23e11e621ad361e06" ns3:_="" ns4:_="">
    <xsd:import namespace="7bc84625-bb37-46cb-80f9-63a16f946915"/>
    <xsd:import namespace="c2a745f5-aec4-432a-9bb7-5b3733ed8b5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ServiceDateTake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c84625-bb37-46cb-80f9-63a16f94691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2a745f5-aec4-432a-9bb7-5b3733ed8b5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F850600-E27D-4261-B28E-658786B79C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c84625-bb37-46cb-80f9-63a16f946915"/>
    <ds:schemaRef ds:uri="c2a745f5-aec4-432a-9bb7-5b3733ed8b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F4860F-89CE-4715-9391-BD76D24393F1}">
  <ds:schemaRefs>
    <ds:schemaRef ds:uri="http://schemas.microsoft.com/office/infopath/2007/PartnerControls"/>
    <ds:schemaRef ds:uri="http://www.w3.org/XML/1998/namespace"/>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http://purl.org/dc/terms/"/>
    <ds:schemaRef ds:uri="c2a745f5-aec4-432a-9bb7-5b3733ed8b56"/>
    <ds:schemaRef ds:uri="7bc84625-bb37-46cb-80f9-63a16f946915"/>
    <ds:schemaRef ds:uri="http://purl.org/dc/dcmitype/"/>
  </ds:schemaRefs>
</ds:datastoreItem>
</file>

<file path=customXml/itemProps3.xml><?xml version="1.0" encoding="utf-8"?>
<ds:datastoreItem xmlns:ds="http://schemas.openxmlformats.org/officeDocument/2006/customXml" ds:itemID="{9F73D9B6-B847-4082-A64F-A9AACE159E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227</TotalTime>
  <Words>948</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Aharoni</vt:lpstr>
      <vt:lpstr>Algerian</vt:lpstr>
      <vt:lpstr>Arial</vt:lpstr>
      <vt:lpstr>Bahnschrift SemiBold Condensed</vt:lpstr>
      <vt:lpstr>Calibri</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Ebrahim Sohail Haris</dc:creator>
  <cp:lastModifiedBy>ANUBHAB RAY</cp:lastModifiedBy>
  <cp:revision>5</cp:revision>
  <dcterms:created xsi:type="dcterms:W3CDTF">2022-11-24T08:17:28Z</dcterms:created>
  <dcterms:modified xsi:type="dcterms:W3CDTF">2022-11-24T15:50:24Z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0x010100754510E0F01FD6419E4F192ACDBEF01C</vt:lpwstr>
  </property>
</Properties>
</file>