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8" r:id="rId4"/>
    <p:sldId id="285" r:id="rId5"/>
    <p:sldId id="261" r:id="rId6"/>
    <p:sldId id="271" r:id="rId7"/>
    <p:sldId id="272" r:id="rId8"/>
    <p:sldId id="262" r:id="rId9"/>
    <p:sldId id="274" r:id="rId10"/>
    <p:sldId id="286" r:id="rId11"/>
    <p:sldId id="263" r:id="rId12"/>
    <p:sldId id="28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3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2D25-C1AC-4767-9FD6-E0C22E81256E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25010-9B73-4AD8-B0FA-048338633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4003-6AFA-4EB1-8C90-D0758307B868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3E5-740A-42BB-B2B4-AA91FE58CA03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BD6-6BEB-4EB2-83A7-3AAA36546C8C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1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CDF-9811-47D2-B8D3-EEB1C33B298F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12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F58-D763-45A3-974B-BEA9E9987643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1E3F-7B59-4946-9C6E-E7B7EA86F7E0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36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F8C-24A1-4942-BCDC-6DF119040887}" type="datetime1">
              <a:rPr lang="pt-BR" smtClean="0"/>
              <a:t>19/05/2024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9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4F3-0D29-4939-BB91-6CFB68BAB3DD}" type="datetime1">
              <a:rPr lang="pt-BR" smtClean="0"/>
              <a:t>19/05/2024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FEE-EA91-48EF-A0E7-6AB65D320BFD}" type="datetime1">
              <a:rPr lang="pt-BR" smtClean="0"/>
              <a:t>19/05/2024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2783-5826-476F-8879-E152DD53CA08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0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1AFB-8B2C-49C8-A603-61388DCAB08E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7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5D2A1-6243-4AED-B6E3-D2A48F5D4204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anambrozio/ebook-DIO-AI" TargetMode="Externa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64696A0-199D-9FA9-5E5C-4DFF381C677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AAF8EE-656C-DE43-02FD-1981627A4FB2}"/>
              </a:ext>
            </a:extLst>
          </p:cNvPr>
          <p:cNvSpPr/>
          <p:nvPr/>
        </p:nvSpPr>
        <p:spPr>
          <a:xfrm>
            <a:off x="0" y="1353875"/>
            <a:ext cx="6858000" cy="1382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5611E1-CF37-D6BD-82FC-9ED5F03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3180261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DA6AB3-2212-A419-3D80-A56025BF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55034"/>
            <a:ext cx="5829300" cy="81720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Jujutsu Kaisen" panose="02000600000000000000" pitchFamily="2" charset="0"/>
              </a:rPr>
              <a:t>Feitiçaria Digital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AA7E57-E060-7460-4E5A-EF8C50135FE8}"/>
              </a:ext>
            </a:extLst>
          </p:cNvPr>
          <p:cNvSpPr txBox="1">
            <a:spLocks/>
          </p:cNvSpPr>
          <p:nvPr/>
        </p:nvSpPr>
        <p:spPr>
          <a:xfrm>
            <a:off x="753835" y="1072243"/>
            <a:ext cx="5829300" cy="166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Jujutsu Kaisen" panose="02000600000000000000" pitchFamily="2" charset="0"/>
              </a:rPr>
              <a:t>Domine Python - do Zero ao </a:t>
            </a:r>
            <a:r>
              <a:rPr lang="pt-BR" dirty="0" err="1">
                <a:solidFill>
                  <a:schemeClr val="bg1"/>
                </a:solidFill>
                <a:latin typeface="Jujutsu Kaisen" panose="02000600000000000000" pitchFamily="2" charset="0"/>
              </a:rPr>
              <a:t>Jujutsu</a:t>
            </a:r>
            <a:endParaRPr lang="pt-BR" dirty="0">
              <a:solidFill>
                <a:schemeClr val="bg1"/>
              </a:solidFill>
              <a:latin typeface="Jujutsu Kaisen" panose="020006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8B5287-4F7D-26AA-7D13-483593A8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81" y="5742449"/>
            <a:ext cx="1056238" cy="1157461"/>
          </a:xfrm>
          <a:prstGeom prst="rect">
            <a:avLst/>
          </a:prstGeom>
          <a:noFill/>
          <a:effectLst>
            <a:glow rad="228600">
              <a:schemeClr val="accent2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E234FBB-45FC-3C56-E334-9D4F19517BFB}"/>
              </a:ext>
            </a:extLst>
          </p:cNvPr>
          <p:cNvSpPr/>
          <p:nvPr/>
        </p:nvSpPr>
        <p:spPr>
          <a:xfrm>
            <a:off x="1965960" y="9052560"/>
            <a:ext cx="2903220" cy="5984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C928BB-BC1D-D2E2-E537-D37DDFBEA54D}"/>
              </a:ext>
            </a:extLst>
          </p:cNvPr>
          <p:cNvSpPr txBox="1">
            <a:spLocks/>
          </p:cNvSpPr>
          <p:nvPr/>
        </p:nvSpPr>
        <p:spPr>
          <a:xfrm>
            <a:off x="502920" y="8843554"/>
            <a:ext cx="5829300" cy="81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Jujutsu Kaisen" panose="02000600000000000000" pitchFamily="2" charset="0"/>
              </a:rPr>
              <a:t>Alan Ambrozio</a:t>
            </a:r>
          </a:p>
        </p:txBody>
      </p:sp>
    </p:spTree>
    <p:extLst>
      <p:ext uri="{BB962C8B-B14F-4D97-AF65-F5344CB8AC3E}">
        <p14:creationId xmlns:p14="http://schemas.microsoft.com/office/powerpoint/2010/main" val="27558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89837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Dicionários: Pares Chave-Valor</a:t>
            </a: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27836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Dicionários armazenam dados em pares de chave-valor.</a:t>
            </a:r>
          </a:p>
        </p:txBody>
      </p:sp>
      <p:pic>
        <p:nvPicPr>
          <p:cNvPr id="11" name="Imagem 10" descr="Tela preta com letras brancas&#10;&#10;Descrição gerada automaticamente">
            <a:extLst>
              <a:ext uri="{FF2B5EF4-FFF2-40B4-BE49-F238E27FC236}">
                <a16:creationId xmlns:a16="http://schemas.microsoft.com/office/drawing/2014/main" id="{C8A29D39-C9BF-DDC7-4016-7D5FC540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564" y="4606339"/>
            <a:ext cx="7803127" cy="25733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0E9BDC-EFAC-564D-C7C2-9FC694C83A49}"/>
              </a:ext>
            </a:extLst>
          </p:cNvPr>
          <p:cNvSpPr txBox="1"/>
          <p:nvPr/>
        </p:nvSpPr>
        <p:spPr>
          <a:xfrm>
            <a:off x="914400" y="394976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P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ermitindo associar um valor a uma chave específica. Eles são úteis para armazenar informações mais complexas, como os atributos de uma pessoa.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BA1121-FCCD-9764-A4A4-C77343597503}"/>
              </a:ext>
            </a:extLst>
          </p:cNvPr>
          <p:cNvSpPr txBox="1"/>
          <p:nvPr/>
        </p:nvSpPr>
        <p:spPr>
          <a:xfrm>
            <a:off x="707571" y="7078111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Aqui, o dicionário pessoa contém três pares chave-valor. O comando ‘print’ exibe o nome e a cidade armazenados no dicionário.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AC761-966C-19CE-5AD2-1A37356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F1A22-5B1F-BAC6-7CAD-E3C90E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10</a:t>
            </a:fld>
            <a:endParaRPr lang="pt-BR"/>
          </a:p>
        </p:txBody>
      </p:sp>
      <p:pic>
        <p:nvPicPr>
          <p:cNvPr id="12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455EE399-6AF9-372B-5537-E01B5B14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Controle de Fluxo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A727D5-F4DE-8DD6-4315-DAA98FD6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A068CD-127A-15E3-85CB-FA52AD01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0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Condicionais: Tomando Decisões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69224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Condicionais permitem executar código baseado em condições.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1F001B0-84A1-BCA3-69B3-09204F23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380"/>
            <a:ext cx="6858000" cy="44049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E6AAE7-5F55-B19B-64E1-0E821D9BBF6F}"/>
              </a:ext>
            </a:extLst>
          </p:cNvPr>
          <p:cNvSpPr txBox="1"/>
          <p:nvPr/>
        </p:nvSpPr>
        <p:spPr>
          <a:xfrm>
            <a:off x="914400" y="3866144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Usamos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if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,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elif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e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else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para tomar decisões no código. Isso é útil quando precisamos que nosso programa responda de maneiras diferentes dependendo da entrada do usuário ou de outras condições.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32F6F7-7C3A-4FD2-6DFE-4A563785CB41}"/>
              </a:ext>
            </a:extLst>
          </p:cNvPr>
          <p:cNvSpPr txBox="1"/>
          <p:nvPr/>
        </p:nvSpPr>
        <p:spPr>
          <a:xfrm>
            <a:off x="707571" y="82900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se a variável ‘idade’ for maior ou igual a 18, o programa exibirá "Você é maior de idade." Caso contrário, exibirá "Você é menor de idade."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D75F9-E003-F90C-2221-A0A1D867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03E142-430D-A182-9A5C-862040E0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12</a:t>
            </a:fld>
            <a:endParaRPr lang="pt-BR"/>
          </a:p>
        </p:txBody>
      </p:sp>
      <p:pic>
        <p:nvPicPr>
          <p:cNvPr id="10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B4084286-F063-9203-6AD3-B6A849C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5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093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Loops: Repetindo 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BB3045-D08A-BDEA-0ABB-67FEF8870E8D}"/>
              </a:ext>
            </a:extLst>
          </p:cNvPr>
          <p:cNvSpPr/>
          <p:nvPr/>
        </p:nvSpPr>
        <p:spPr>
          <a:xfrm>
            <a:off x="849085" y="-9220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1310441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Loops permitem repetir um bloco de código várias vezes.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FD1672C4-3F47-F474-6718-313E670A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299"/>
            <a:ext cx="6858000" cy="3137978"/>
          </a:xfrm>
          <a:prstGeom prst="rect">
            <a:avLst/>
          </a:prstGeom>
        </p:spPr>
      </p:pic>
      <p:pic>
        <p:nvPicPr>
          <p:cNvPr id="17" name="Imagem 16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CF805EC4-2397-012F-251D-79F4C98C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5639"/>
            <a:ext cx="6858000" cy="38114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D793E9-B412-FCF2-AF67-5B8C24410A05}"/>
              </a:ext>
            </a:extLst>
          </p:cNvPr>
          <p:cNvSpPr txBox="1"/>
          <p:nvPr/>
        </p:nvSpPr>
        <p:spPr>
          <a:xfrm>
            <a:off x="914400" y="2113759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que é útil para automatizar tarefas repetitivas.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Usando ‘for’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loop for é usado para iterar sobre uma sequência (como uma lista, tupla ou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).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F34FF0-53FD-86BF-9B8A-542556C8678F}"/>
              </a:ext>
            </a:extLst>
          </p:cNvPr>
          <p:cNvSpPr txBox="1"/>
          <p:nvPr/>
        </p:nvSpPr>
        <p:spPr>
          <a:xfrm>
            <a:off x="914399" y="52956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Usando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loop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repete um bloco de código enquanto uma condição for verdadeira.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B16F4E-2FDE-1D8A-384A-74CA922B55EB}"/>
              </a:ext>
            </a:extLst>
          </p:cNvPr>
          <p:cNvSpPr txBox="1"/>
          <p:nvPr/>
        </p:nvSpPr>
        <p:spPr>
          <a:xfrm>
            <a:off x="914399" y="4795099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loop ‘for’ percorre cada item na lista de frutas e imprime uma mensagem para cada um.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609C20-0B27-1B15-7978-663E3A451BD6}"/>
              </a:ext>
            </a:extLst>
          </p:cNvPr>
          <p:cNvSpPr txBox="1"/>
          <p:nvPr/>
        </p:nvSpPr>
        <p:spPr>
          <a:xfrm>
            <a:off x="914399" y="8346406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loop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imprime o valor do ‘contador’ enquanto ele for menor ou igual a 3. A variável ‘contador’ é incrementada a cada iteração.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28BBBA9-897B-E1AD-C162-AA94DAB3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COMANDOS PYTHON PARA FEITICEIROS - ALAN AMBROZIO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6A2A5A-FBB8-6F96-0DE9-7C08CF97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13</a:t>
            </a:fld>
            <a:endParaRPr lang="pt-BR"/>
          </a:p>
        </p:txBody>
      </p:sp>
      <p:pic>
        <p:nvPicPr>
          <p:cNvPr id="4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BB71E65F-F599-C699-4F12-0C375397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660209" y="173051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Funções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CFBB6E-F299-8D64-7BF9-4B153D53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E919D8-F483-DB81-C1D4-ED914841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4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Criando Funções: Reutilizando 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80654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Funções agrupam comandos em blocos reutilizáveis.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237EE27-6BD7-03AC-F66D-FA16BAA21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066"/>
            <a:ext cx="6858000" cy="38114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04EF10-3ABB-53FE-C5AC-C87B1A1DD6B7}"/>
              </a:ext>
            </a:extLst>
          </p:cNvPr>
          <p:cNvSpPr txBox="1"/>
          <p:nvPr/>
        </p:nvSpPr>
        <p:spPr>
          <a:xfrm>
            <a:off x="914400" y="4234466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P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ermitindo que você execute o mesmo código em diferentes partes do programa sem repeti-lo.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DB4A8D-8E62-0AD4-27FC-72B8A1ABB73D}"/>
              </a:ext>
            </a:extLst>
          </p:cNvPr>
          <p:cNvSpPr txBox="1"/>
          <p:nvPr/>
        </p:nvSpPr>
        <p:spPr>
          <a:xfrm>
            <a:off x="914400" y="7689756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Neste exemplo, a função ‘</a:t>
            </a:r>
            <a:r>
              <a:rPr lang="pt-BR" sz="1600" dirty="0" err="1">
                <a:solidFill>
                  <a:srgbClr val="000000"/>
                </a:solidFill>
                <a:latin typeface="Aptos Black" panose="020B0004020202020204" pitchFamily="34" charset="0"/>
              </a:rPr>
              <a:t>saudacao</a:t>
            </a: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’ recebe um parâmetro ‘nome’ e imprime uma mensagem de saudação. A função é chamada com o argumento "Mariana".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40E32B-E7C2-CFEB-BA09-0862DD79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1249E-C669-0294-18AC-77773A00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15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1B021912-8B49-59CB-14F3-043AB963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3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Módulos e Bibliotecas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9D81-6591-0195-CC0F-2241564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D4C09-DCC5-742A-3519-E362087F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Importando Módulos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666847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Módulos são bibliotecas de código que adicionam funcionalidades ao seu programa.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ABE53DA-EAB3-8859-4864-3F6DECC65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3132"/>
            <a:ext cx="6858000" cy="297737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A33A41-0006-93E3-DF4D-5A8FD56A06F0}"/>
              </a:ext>
            </a:extLst>
          </p:cNvPr>
          <p:cNvSpPr txBox="1"/>
          <p:nvPr/>
        </p:nvSpPr>
        <p:spPr>
          <a:xfrm>
            <a:off x="914400" y="3962003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Python possui uma vasta coleção de módulos integrados, além de permitir a instalação de módulos externos.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E842C6-D864-D6DB-E04A-689532EC6801}"/>
              </a:ext>
            </a:extLst>
          </p:cNvPr>
          <p:cNvSpPr txBox="1"/>
          <p:nvPr/>
        </p:nvSpPr>
        <p:spPr>
          <a:xfrm>
            <a:off x="914399" y="7292723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Aqui, o módulo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math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é importado para usar a função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sqrt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’, que calcula a raiz quadrada de um número.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318BDF-33B5-B7DF-E4BA-6F1B9A38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1FD26-E608-1AE6-97F5-02D97655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17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7CFD658E-25CF-CD5A-51EB-90C2FA58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7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Tratamento de Exceções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07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BCA13B-9241-1408-F310-BA253D3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2587EA-B589-CE6C-0A3E-FDA48051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1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Lidando com Erros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04947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O tratamento de exceções lida com erros que ocorrem durante a execução do programa.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1C092F8-F4E4-7E57-850F-C2FE8728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6399"/>
            <a:ext cx="6858000" cy="3836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D00C67-ED49-3FFC-BB7B-B326C3803C0C}"/>
              </a:ext>
            </a:extLst>
          </p:cNvPr>
          <p:cNvSpPr txBox="1"/>
          <p:nvPr/>
        </p:nvSpPr>
        <p:spPr>
          <a:xfrm>
            <a:off x="914399" y="3982219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Permitindo que você controle o que acontece quando ocorre um erro.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CA2371-EC17-11EC-FAB2-0B6606561848}"/>
              </a:ext>
            </a:extLst>
          </p:cNvPr>
          <p:cNvSpPr txBox="1"/>
          <p:nvPr/>
        </p:nvSpPr>
        <p:spPr>
          <a:xfrm>
            <a:off x="914399" y="7988428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bloco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try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tenta converter a entrada do usuário para um inteiro. Se ocorrer um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ValueError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(por exemplo, se o usuário digitar texto em vez de um número), o bloco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except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será executado, exibindo uma mensagem de erro.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F7D532-DB8A-56B6-EB6A-A259FEC6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796F0-BBFC-9F6D-2C58-8F08B94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19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2DC3785A-280C-1FBB-DBEB-419F92CD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6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COMEÇANDO COM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C2D34E-EE21-EE88-99BC-EA2AB27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B71F95-7336-5AC8-65DF-9C00479C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1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F0502020204030204" pitchFamily="34" charset="0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696685" y="1782901"/>
            <a:ext cx="5689827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END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922C4C-B9C4-D288-902A-687A2E78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2CDAC2-5B1D-CF9F-DA29-C02B820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5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166439"/>
            <a:ext cx="5442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Este guia apresentou os principais comandos do Python de forma simples e prática. Com esses conhecimentos, você está pronto para explorar mais da linguagem e criar seus próprios programas. Continue praticando e experimentando com Python!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632F5-5FB0-27A8-9C1C-7ACB170E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D303-AFB4-311A-1B0A-11EF9496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21</a:t>
            </a:fld>
            <a:endParaRPr lang="pt-BR"/>
          </a:p>
        </p:txBody>
      </p:sp>
      <p:pic>
        <p:nvPicPr>
          <p:cNvPr id="6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E4290ACB-7DC3-0355-CBC2-E80705E7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B23AA3-CFDE-A750-F1CD-3FA1B87E25F5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Obrigado por ler até aqui!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E125145-4226-53FC-B694-27F63E4E6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5389" y="7349522"/>
            <a:ext cx="947221" cy="9495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67C8567-6C1C-17EC-7CC6-6D56E05CB2D3}"/>
              </a:ext>
            </a:extLst>
          </p:cNvPr>
          <p:cNvSpPr/>
          <p:nvPr/>
        </p:nvSpPr>
        <p:spPr>
          <a:xfrm>
            <a:off x="568236" y="8362153"/>
            <a:ext cx="5789020" cy="281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  <a:hlinkClick r:id="rId5"/>
              </a:rPr>
              <a:t>https://github.com/alanambrozio/ebook-DIO-AI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CE3B7C6-14B2-D7FB-1D6E-CCDAAE83AD48}"/>
              </a:ext>
            </a:extLst>
          </p:cNvPr>
          <p:cNvSpPr txBox="1"/>
          <p:nvPr/>
        </p:nvSpPr>
        <p:spPr>
          <a:xfrm>
            <a:off x="914399" y="5762619"/>
            <a:ext cx="544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Ebook criado utilizando o ChatGPT e revisado por Alan César Ambrozio.</a:t>
            </a:r>
          </a:p>
          <a:p>
            <a:pPr algn="just"/>
            <a:r>
              <a:rPr lang="pt-BR" sz="2400" dirty="0">
                <a:latin typeface="Aptos Black" panose="020F0502020204030204" pitchFamily="34" charset="0"/>
              </a:rPr>
              <a:t>Imagem da capa criada utilizando </a:t>
            </a:r>
            <a:r>
              <a:rPr lang="pt-BR" sz="2400" dirty="0" err="1">
                <a:latin typeface="Aptos Black" panose="020F0502020204030204" pitchFamily="34" charset="0"/>
              </a:rPr>
              <a:t>OpenArt</a:t>
            </a:r>
            <a:r>
              <a:rPr lang="pt-BR" sz="2400" dirty="0">
                <a:latin typeface="Aptos Black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06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Exibindo Mensagens: ‘print’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57716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O comando ‘print’ é usado para exibir mensagens ou valores na tela.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31248EBA-D045-4ADB-FE5F-6C11EDBF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695"/>
            <a:ext cx="6858000" cy="3270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123FF50-DBFF-6F66-F8F4-77FB1A69FEC5}"/>
              </a:ext>
            </a:extLst>
          </p:cNvPr>
          <p:cNvSpPr txBox="1"/>
          <p:nvPr/>
        </p:nvSpPr>
        <p:spPr>
          <a:xfrm>
            <a:off x="881742" y="3872529"/>
            <a:ext cx="544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ptos Black" panose="020F0502020204030204" pitchFamily="34" charset="0"/>
              </a:rPr>
              <a:t>O comando print é usado para exibir mensagens ou valores na tela. Este é um dos primeiros comandos que se aprende ao iniciar com Python. Ele é muito útil para depuração e para fornecer informações ao usuário.</a:t>
            </a: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0A7ECE-FC18-4D6A-2209-3A0A0CB4F9EF}"/>
              </a:ext>
            </a:extLst>
          </p:cNvPr>
          <p:cNvSpPr txBox="1"/>
          <p:nvPr/>
        </p:nvSpPr>
        <p:spPr>
          <a:xfrm>
            <a:off x="707571" y="7268975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ptos Black" panose="020F0502020204030204" pitchFamily="34" charset="0"/>
              </a:rPr>
              <a:t>Neste exemplo, a mensagem "Bem-vindo ao curso de Python!" será exibida na tela.</a:t>
            </a: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5CBC2-55A0-9288-011A-C1B26A2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89FD87C-28CE-72F4-BA61-097DCD31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3</a:t>
            </a:fld>
            <a:endParaRPr lang="pt-BR"/>
          </a:p>
        </p:txBody>
      </p:sp>
      <p:pic>
        <p:nvPicPr>
          <p:cNvPr id="102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6CA90665-589F-28FE-E653-54E5FE1A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0936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Comentários no Código</a:t>
            </a:r>
          </a:p>
          <a:p>
            <a:endParaRPr lang="pt-BR" sz="4000" dirty="0">
              <a:latin typeface="Aptos Black" panose="020F0502020204030204" pitchFamily="34" charset="0"/>
            </a:endParaRP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2745538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Comentários ajudam a explicar o código e são ignorados pelo Python. </a:t>
            </a: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CEBCF029-8779-D7C2-6239-D698D9D2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7133"/>
            <a:ext cx="6858000" cy="30215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B4051C-C3E1-DB95-BB3B-B9288F701A9B}"/>
              </a:ext>
            </a:extLst>
          </p:cNvPr>
          <p:cNvSpPr txBox="1"/>
          <p:nvPr/>
        </p:nvSpPr>
        <p:spPr>
          <a:xfrm>
            <a:off x="914400" y="3902687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Eles são importantes para tornar o código mais compreensível para outras pessoas (ou para você mesmo no futuro). Use # para adicionar um comentário.</a:t>
            </a:r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FE7F2-8EB7-C616-7C36-529439E4A521}"/>
              </a:ext>
            </a:extLst>
          </p:cNvPr>
          <p:cNvSpPr txBox="1"/>
          <p:nvPr/>
        </p:nvSpPr>
        <p:spPr>
          <a:xfrm>
            <a:off x="914400" y="711290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linha que começa com ‘#’ é um comentário e não será executada pelo Python.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pt-BR" sz="1600" kern="1200" dirty="0">
              <a:solidFill>
                <a:srgbClr val="000000"/>
              </a:solidFill>
              <a:effectLst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0325B-EDC6-34EC-2902-A10D77F2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CDFDE-2A15-2056-443D-70FC5F10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F10C6626-B2EA-7F2A-9101-0744415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-1" y="5120657"/>
            <a:ext cx="6858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Trabalhando com Variáveis e Tipos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805540" y="8066536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1DEDFB-A385-A26C-1B6D-C9F0DF3B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479C20-3639-FBA3-CF88-FA5C2F8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95151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Armazenando Valores: Variáveis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421759"/>
            <a:ext cx="544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Variáveis são usadas para armazenar valores que podem ser reutilizados.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8294FF24-B24A-AEDF-7C05-80FC19E3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2667"/>
            <a:ext cx="6858000" cy="381146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EE6B54-60DC-56ED-5D7E-D5F302A29803}"/>
              </a:ext>
            </a:extLst>
          </p:cNvPr>
          <p:cNvSpPr txBox="1"/>
          <p:nvPr/>
        </p:nvSpPr>
        <p:spPr>
          <a:xfrm>
            <a:off x="914400" y="3863388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Você pode pensar nelas como "caixinhas" onde você guarda informações. Em Python, você não precisa declarar o tipo da variável explicitamente, ele é inferido automaticamente.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0F5845-2224-9766-7C52-ECBA0A796FC6}"/>
              </a:ext>
            </a:extLst>
          </p:cNvPr>
          <p:cNvSpPr txBox="1"/>
          <p:nvPr/>
        </p:nvSpPr>
        <p:spPr>
          <a:xfrm>
            <a:off x="849085" y="7769545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variável ‘nome’ armazena a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"Carlos" e a variável ‘idade armazena o número 30. O comando ‘print’ exibe esses valores na tela.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BA43A7-6EAB-CC5B-1345-360CF565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F00AC-ED77-49AA-5A8B-FC03417D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E29DA7C8-B450-01F9-51CB-B8E3691F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2577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Tipos de Dados Básicos</a:t>
            </a: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47058" y="2039509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Python suporta vários tipos de dados como </a:t>
            </a:r>
            <a:r>
              <a:rPr lang="pt-BR" sz="2400" dirty="0" err="1">
                <a:latin typeface="Aptos Black" panose="020F0502020204030204" pitchFamily="34" charset="0"/>
              </a:rPr>
              <a:t>strings</a:t>
            </a:r>
            <a:r>
              <a:rPr lang="pt-BR" sz="2400" dirty="0">
                <a:latin typeface="Aptos Black" panose="020F0502020204030204" pitchFamily="34" charset="0"/>
              </a:rPr>
              <a:t>, inteiros, </a:t>
            </a:r>
            <a:r>
              <a:rPr lang="pt-BR" sz="2400" dirty="0" err="1">
                <a:latin typeface="Aptos Black" panose="020F0502020204030204" pitchFamily="34" charset="0"/>
              </a:rPr>
              <a:t>floats</a:t>
            </a:r>
            <a:r>
              <a:rPr lang="pt-BR" sz="2400" dirty="0">
                <a:latin typeface="Aptos Black" panose="020F0502020204030204" pitchFamily="34" charset="0"/>
              </a:rPr>
              <a:t> e booleanos.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5904E72-8224-A18B-B630-7A1307B7E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9" y="3201590"/>
            <a:ext cx="6266081" cy="56515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3DB972-F4D2-688E-9184-6D00C3E096DB}"/>
              </a:ext>
            </a:extLst>
          </p:cNvPr>
          <p:cNvSpPr txBox="1"/>
          <p:nvPr/>
        </p:nvSpPr>
        <p:spPr>
          <a:xfrm>
            <a:off x="947057" y="3362948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É importante conhecer esses tipos para usar a variável adequada para cada situação.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660C23-E8D4-7DF9-EBF4-301D2C559A97}"/>
              </a:ext>
            </a:extLst>
          </p:cNvPr>
          <p:cNvSpPr txBox="1"/>
          <p:nvPr/>
        </p:nvSpPr>
        <p:spPr>
          <a:xfrm>
            <a:off x="947057" y="8132616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Aqui, ‘cidade’ é uma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, ano é um inteiro, ‘temperatura’ é um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float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e ‘chovendo’ é um booleano. Cada tipo de dado é usado para representar diferentes tipos de informações.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AC47C0-45B8-25F8-223A-2C5DF8EE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C9CA1F-4F95-F91E-7D93-AFF64F5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7</a:t>
            </a:fld>
            <a:endParaRPr lang="pt-BR"/>
          </a:p>
        </p:txBody>
      </p:sp>
      <p:pic>
        <p:nvPicPr>
          <p:cNvPr id="6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A2A9632A-66B4-E316-CF4D-8A374E43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0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-1" y="5120657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Estruturas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A2E877-AEA4-DDF5-E8A2-3C6E6C7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8D4362-B9BA-F164-454C-6946EFE9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Listas: Coleções de Itens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43047"/>
            <a:ext cx="557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Listas permitem armazenar múltiplos valores em uma única variável.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0F27EC4-23FF-80C4-F90F-A8AE6259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6519"/>
            <a:ext cx="6858000" cy="32707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75088D-BA32-7D26-4054-2C95B934DB1E}"/>
              </a:ext>
            </a:extLst>
          </p:cNvPr>
          <p:cNvSpPr txBox="1"/>
          <p:nvPr/>
        </p:nvSpPr>
        <p:spPr>
          <a:xfrm>
            <a:off x="914399" y="3987493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Elas são úteis para armazenar coleções de itens, como uma lista de frutas ou números.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6844D4-30C1-0591-B4D1-AF97C20A06B2}"/>
              </a:ext>
            </a:extLst>
          </p:cNvPr>
          <p:cNvSpPr txBox="1"/>
          <p:nvPr/>
        </p:nvSpPr>
        <p:spPr>
          <a:xfrm>
            <a:off x="849085" y="7046745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lista ‘frutas’ armazena três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strings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. O comando ‘print’ exibe a lista completa na tela.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AC761-966C-19CE-5AD2-1A37356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F1A22-5B1F-BAC6-7CAD-E3C90E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9</a:t>
            </a:fld>
            <a:endParaRPr lang="pt-BR"/>
          </a:p>
        </p:txBody>
      </p:sp>
      <p:pic>
        <p:nvPicPr>
          <p:cNvPr id="12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455EE399-6AF9-372B-5537-E01B5B14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1094</Words>
  <Application>Microsoft Office PowerPoint</Application>
  <PresentationFormat>Papel A4 (210 x 297 mm)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Aptos</vt:lpstr>
      <vt:lpstr>Aptos Black</vt:lpstr>
      <vt:lpstr>Aptos Display</vt:lpstr>
      <vt:lpstr>Arial</vt:lpstr>
      <vt:lpstr>Jujutsu Kaisen</vt:lpstr>
      <vt:lpstr>Tema do Office</vt:lpstr>
      <vt:lpstr>Feitiçaria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Ambrózio</dc:creator>
  <cp:lastModifiedBy>Alan César Ambrozio</cp:lastModifiedBy>
  <cp:revision>5</cp:revision>
  <dcterms:created xsi:type="dcterms:W3CDTF">2024-05-18T16:18:03Z</dcterms:created>
  <dcterms:modified xsi:type="dcterms:W3CDTF">2024-05-19T15:08:53Z</dcterms:modified>
</cp:coreProperties>
</file>