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5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0F1D-55FF-6DF3-2D19-5CAEBFFB0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BE0AA-2C65-6C73-D50C-8CE547795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58659-2675-336E-1309-420AB22A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35F2-B6E4-054E-B58E-0917C215B2C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B009B-0F50-884C-AB50-ADD0BA06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BEAC-350E-2609-4696-B594BAFA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789-6710-9F4C-BCA8-2A3949F7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2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3989-1703-DE80-EF98-A74786D4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3B1DE-8AB9-D13C-5CF5-ED55A54DD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626BC-09FF-7338-E8E4-F313A589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35F2-B6E4-054E-B58E-0917C215B2C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01A8-5138-F16C-1B87-9CC5D900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B746-C130-813B-648D-00088236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789-6710-9F4C-BCA8-2A3949F7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8DA03-3C65-490F-A116-B03418293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36E6-C9A6-275F-61C2-FEB2AA9ED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7CF4-95E4-B6A5-AD14-0EB7A11B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35F2-B6E4-054E-B58E-0917C215B2C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66E8-FB3E-7A18-FEF0-8982A854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FD84-9542-43A3-786B-232A3E9E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789-6710-9F4C-BCA8-2A3949F7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8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98B9-1847-13D0-48AE-76411B59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A2BC-0E01-9E8B-7F94-E942C268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BDAAF-5797-0353-BB1D-741CFC10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35F2-B6E4-054E-B58E-0917C215B2C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CFC8-DBB1-6F06-35D7-1DADB3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9E610-C213-C6A8-0925-456E2DC6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789-6710-9F4C-BCA8-2A3949F7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7424-5DA4-E051-C6F9-E56118AC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3F070-BBF9-52F7-C805-923C934B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8679-0CA5-E28F-B1FE-22E65F91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35F2-B6E4-054E-B58E-0917C215B2C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03E8-F646-B1FB-D16B-E545D295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6FD4-E02A-5EC0-C437-02385646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789-6710-9F4C-BCA8-2A3949F7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4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0ECB-423F-B142-E62B-55EC8562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773A-8A15-83DE-E215-BD6BC3445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BAC0-F1BB-3760-05D4-A5328D5F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3D26B-3E63-37DD-32BA-420CD869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35F2-B6E4-054E-B58E-0917C215B2C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E96AA-8177-FC83-D7DD-8BA67382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E0A5-8C94-AA3C-E9CA-6D1183E7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789-6710-9F4C-BCA8-2A3949F7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4067-43BC-ABB1-900B-8F77565A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01F69-F5F1-F09A-2E1E-5235A965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F25E0-45AA-B2CF-2061-42AFF9B6E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7512F-64C4-5AF8-1D0D-48A508F70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82538-CAAA-D9AC-05A9-3ADCC6A34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1E037-2E04-122E-2F9D-BA1FB746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35F2-B6E4-054E-B58E-0917C215B2C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2EF6F-2732-E44A-518F-7564F5BE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1B3C9-B4FE-E080-5244-BD4EF322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789-6710-9F4C-BCA8-2A3949F7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1FFC-0394-1669-2452-E7AE786C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4FDE7-ACC1-E58A-CEB8-C37110E5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35F2-B6E4-054E-B58E-0917C215B2C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38B72-575A-9D6F-F662-CD179702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BB805-3F4E-35F6-152A-4A62F58F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789-6710-9F4C-BCA8-2A3949F7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3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8BDA2-57BD-D780-8AB0-D43EA356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35F2-B6E4-054E-B58E-0917C215B2C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4ACD4-BA55-4791-DC98-DA89FD6F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6E4E9-AE07-84FD-92B7-5B899E2A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789-6710-9F4C-BCA8-2A3949F7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6589-4CD4-E6A3-F76E-989F96A4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72D0-7552-48F6-8B6D-9C7DD04A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886DA-53D1-134C-E46A-865C430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A5930-C22D-959A-019C-EDC96625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35F2-B6E4-054E-B58E-0917C215B2C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D81E4-BA96-D401-6C74-267EB24A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3D54A-3199-F4D4-72BD-BE03C9AE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789-6710-9F4C-BCA8-2A3949F7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8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39A7-39F0-986B-1E9F-F3882D1F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575F3-779F-C323-86D5-579A2AA8F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949F2-4668-CB4E-F315-ED16E2786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48A51-76ED-D922-E57F-BA9F8B35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35F2-B6E4-054E-B58E-0917C215B2C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7B497-0380-1DA5-C4EC-B39C7454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52A36-D6CD-C4C5-E154-83BD2E2E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C789-6710-9F4C-BCA8-2A3949F7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2954D-E50B-CD23-1244-ABF5078B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949F4-2EE4-5AD9-F4D6-4568F1640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921B-A840-5D58-9D7D-C334EB4EA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35F2-B6E4-054E-B58E-0917C215B2C3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53DE6-6711-B127-3A57-1C227D539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BD03-7641-B712-3990-62DDDEE72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AC789-6710-9F4C-BCA8-2A3949F79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4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0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39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1C4A-9F9F-6D75-0ABA-3AA9A8BD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INLA formula for subnational U5MR (&gt;5 areas)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6571-7D41-DE8F-F6CC-57201EBE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0" y="1370054"/>
            <a:ext cx="10515600" cy="4959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Y ~ offset(</a:t>
            </a:r>
            <a:r>
              <a:rPr lang="en-US" sz="1800" dirty="0" err="1"/>
              <a:t>logoffset</a:t>
            </a:r>
            <a:r>
              <a:rPr lang="en-US" sz="1800" dirty="0"/>
              <a:t>) +</a:t>
            </a:r>
          </a:p>
          <a:p>
            <a:pPr marL="0" indent="0">
              <a:buNone/>
            </a:pPr>
            <a:r>
              <a:rPr lang="en-US" sz="1800" dirty="0" err="1"/>
              <a:t>age.intercept</a:t>
            </a:r>
            <a:r>
              <a:rPr lang="en-US" sz="1800" dirty="0"/>
              <a:t> - 1 + </a:t>
            </a:r>
          </a:p>
          <a:p>
            <a:pPr marL="0" indent="0">
              <a:buNone/>
            </a:pPr>
            <a:r>
              <a:rPr lang="en-US" sz="1800" dirty="0"/>
              <a:t>time.slope.group1 + time.slope.group2 + time.slope.group3 + time.slope.group4 + time.slope.group5	+ time.slope.group6 + </a:t>
            </a:r>
          </a:p>
          <a:p>
            <a:pPr marL="0" indent="0">
              <a:buNone/>
            </a:pPr>
            <a:r>
              <a:rPr lang="en-US" sz="1800" dirty="0"/>
              <a:t>f(</a:t>
            </a:r>
            <a:r>
              <a:rPr lang="en-US" sz="1800" dirty="0" err="1"/>
              <a:t>survey.id</a:t>
            </a:r>
            <a:r>
              <a:rPr lang="en-US" sz="1800" dirty="0"/>
              <a:t>, model = "</a:t>
            </a:r>
            <a:r>
              <a:rPr lang="en-US" sz="1800" dirty="0" err="1"/>
              <a:t>iid</a:t>
            </a:r>
            <a:r>
              <a:rPr lang="en-US" sz="1800" dirty="0"/>
              <a:t>", </a:t>
            </a:r>
            <a:r>
              <a:rPr lang="en-US" sz="1800" dirty="0" err="1"/>
              <a:t>extraconstr</a:t>
            </a:r>
            <a:r>
              <a:rPr lang="en-US" sz="1800" dirty="0"/>
              <a:t> = list(A = </a:t>
            </a:r>
            <a:r>
              <a:rPr lang="en-US" sz="1800" dirty="0" err="1"/>
              <a:t>survey.A</a:t>
            </a:r>
            <a:r>
              <a:rPr lang="en-US" sz="1800" dirty="0"/>
              <a:t>, e = </a:t>
            </a:r>
            <a:r>
              <a:rPr lang="en-US" sz="1800" dirty="0" err="1"/>
              <a:t>survey.e</a:t>
            </a:r>
            <a:r>
              <a:rPr lang="en-US" sz="1800" dirty="0"/>
              <a:t>), hyper = list(theta= list(initial=log(0.001), fixed = TRUE))) + </a:t>
            </a:r>
          </a:p>
          <a:p>
            <a:pPr marL="0" indent="0">
              <a:buNone/>
            </a:pPr>
            <a:r>
              <a:rPr lang="en-US" sz="1800" dirty="0"/>
              <a:t>f(</a:t>
            </a:r>
            <a:r>
              <a:rPr lang="en-US" sz="1800" dirty="0" err="1"/>
              <a:t>time.struct</a:t>
            </a:r>
            <a:r>
              <a:rPr lang="en-US" sz="1800" dirty="0"/>
              <a:t>, model = "</a:t>
            </a:r>
            <a:r>
              <a:rPr lang="en-US" sz="1800" dirty="0" err="1"/>
              <a:t>ar</a:t>
            </a:r>
            <a:r>
              <a:rPr lang="en-US" sz="1800" dirty="0"/>
              <a:t>", order = </a:t>
            </a:r>
            <a:r>
              <a:rPr lang="en-US" sz="1800" dirty="0" err="1"/>
              <a:t>ar</a:t>
            </a:r>
            <a:r>
              <a:rPr lang="en-US" sz="1800" dirty="0"/>
              <a:t>, hyper = hyperar1, </a:t>
            </a:r>
            <a:r>
              <a:rPr lang="en-US" sz="1800" dirty="0" err="1"/>
              <a:t>constr</a:t>
            </a:r>
            <a:r>
              <a:rPr lang="en-US" sz="1800" dirty="0"/>
              <a:t> = TRUE, </a:t>
            </a:r>
            <a:r>
              <a:rPr lang="en-US" sz="1800" dirty="0" err="1"/>
              <a:t>extraconstr</a:t>
            </a:r>
            <a:r>
              <a:rPr lang="en-US" sz="1800" dirty="0"/>
              <a:t> = NULL, values = 1:N, replicate = </a:t>
            </a:r>
            <a:r>
              <a:rPr lang="en-US" sz="1800" dirty="0" err="1"/>
              <a:t>age.rep.idx</a:t>
            </a:r>
            <a:r>
              <a:rPr lang="en-US" sz="1800" dirty="0"/>
              <a:t>) + </a:t>
            </a:r>
          </a:p>
          <a:p>
            <a:pPr marL="0" indent="0">
              <a:buNone/>
            </a:pPr>
            <a:r>
              <a:rPr lang="en-US" sz="1800" dirty="0"/>
              <a:t>f(</a:t>
            </a:r>
            <a:r>
              <a:rPr lang="en-US" sz="1800" dirty="0" err="1"/>
              <a:t>time.unstruct</a:t>
            </a:r>
            <a:r>
              <a:rPr lang="en-US" sz="1800" dirty="0"/>
              <a:t>, model = "</a:t>
            </a:r>
            <a:r>
              <a:rPr lang="en-US" sz="1800" dirty="0" err="1"/>
              <a:t>iid</a:t>
            </a:r>
            <a:r>
              <a:rPr lang="en-US" sz="1800" dirty="0"/>
              <a:t>", hyper = hyperpc1, values = 1:N) + </a:t>
            </a:r>
          </a:p>
          <a:p>
            <a:pPr marL="0" indent="0">
              <a:buNone/>
            </a:pPr>
            <a:r>
              <a:rPr lang="en-US" sz="1800" dirty="0"/>
              <a:t>f(</a:t>
            </a:r>
            <a:r>
              <a:rPr lang="en-US" sz="1800" dirty="0" err="1"/>
              <a:t>region.struct</a:t>
            </a:r>
            <a:r>
              <a:rPr lang="en-US" sz="1800" dirty="0"/>
              <a:t>, graph = </a:t>
            </a:r>
            <a:r>
              <a:rPr lang="en-US" sz="1800" dirty="0" err="1"/>
              <a:t>Amat</a:t>
            </a:r>
            <a:r>
              <a:rPr lang="en-US" sz="1800" dirty="0"/>
              <a:t>, model = "bym2", hyper = hyperpc2, </a:t>
            </a:r>
            <a:r>
              <a:rPr lang="en-US" sz="1800" dirty="0" err="1"/>
              <a:t>scale.model</a:t>
            </a:r>
            <a:r>
              <a:rPr lang="en-US" sz="1800" dirty="0"/>
              <a:t> = TRUE, </a:t>
            </a:r>
            <a:r>
              <a:rPr lang="en-US" sz="1800" dirty="0" err="1"/>
              <a:t>adjust.for.con.comp</a:t>
            </a:r>
            <a:r>
              <a:rPr lang="en-US" sz="1800" dirty="0"/>
              <a:t> = TRUE) + </a:t>
            </a:r>
          </a:p>
          <a:p>
            <a:pPr marL="0" indent="0">
              <a:buNone/>
            </a:pPr>
            <a:r>
              <a:rPr lang="en-US" sz="1800" dirty="0"/>
              <a:t>f(</a:t>
            </a:r>
            <a:r>
              <a:rPr lang="en-US" sz="1800" dirty="0" err="1"/>
              <a:t>region.int</a:t>
            </a:r>
            <a:r>
              <a:rPr lang="en-US" sz="1800" dirty="0"/>
              <a:t>, model = "</a:t>
            </a:r>
            <a:r>
              <a:rPr lang="en-US" sz="1800" dirty="0" err="1"/>
              <a:t>besag</a:t>
            </a:r>
            <a:r>
              <a:rPr lang="en-US" sz="1800" dirty="0"/>
              <a:t>", hyper = hyperpc1.interact, graph = </a:t>
            </a:r>
            <a:r>
              <a:rPr lang="en-US" sz="1800" dirty="0" err="1"/>
              <a:t>Amat</a:t>
            </a:r>
            <a:r>
              <a:rPr lang="en-US" sz="1800" dirty="0"/>
              <a:t>,   group = </a:t>
            </a:r>
            <a:r>
              <a:rPr lang="en-US" sz="1800" dirty="0" err="1"/>
              <a:t>time.int</a:t>
            </a:r>
            <a:r>
              <a:rPr lang="en-US" sz="1800" dirty="0"/>
              <a:t>, </a:t>
            </a:r>
            <a:r>
              <a:rPr lang="en-US" sz="1800" dirty="0" err="1"/>
              <a:t>control.group</a:t>
            </a:r>
            <a:r>
              <a:rPr lang="en-US" sz="1800" dirty="0"/>
              <a:t> = list(model = "</a:t>
            </a:r>
            <a:r>
              <a:rPr lang="en-US" sz="1800" dirty="0" err="1"/>
              <a:t>ar</a:t>
            </a:r>
            <a:r>
              <a:rPr lang="en-US" sz="1800" dirty="0"/>
              <a:t>", order = </a:t>
            </a:r>
            <a:r>
              <a:rPr lang="en-US" sz="1800" dirty="0" err="1"/>
              <a:t>st.ar</a:t>
            </a:r>
            <a:r>
              <a:rPr lang="en-US" sz="1800" dirty="0"/>
              <a:t>, hyper = hyperar2), </a:t>
            </a:r>
            <a:r>
              <a:rPr lang="en-US" sz="1800" dirty="0" err="1"/>
              <a:t>scale.model</a:t>
            </a:r>
            <a:r>
              <a:rPr lang="en-US" sz="1800" dirty="0"/>
              <a:t> = TRUE, </a:t>
            </a:r>
            <a:r>
              <a:rPr lang="en-US" sz="1800" dirty="0" err="1"/>
              <a:t>adjust.for.con.comp</a:t>
            </a:r>
            <a:r>
              <a:rPr lang="en-US" sz="1800" dirty="0"/>
              <a:t> = TRUE) + </a:t>
            </a:r>
          </a:p>
          <a:p>
            <a:pPr marL="0" indent="0">
              <a:buNone/>
            </a:pPr>
            <a:r>
              <a:rPr lang="en-US" sz="1800" dirty="0"/>
              <a:t>f(</a:t>
            </a:r>
            <a:r>
              <a:rPr lang="en-US" sz="1800" dirty="0" err="1"/>
              <a:t>st.slope.id</a:t>
            </a:r>
            <a:r>
              <a:rPr lang="en-US" sz="1800" dirty="0"/>
              <a:t>, </a:t>
            </a:r>
            <a:r>
              <a:rPr lang="en-US" sz="1800" dirty="0" err="1"/>
              <a:t>st.slope</a:t>
            </a:r>
            <a:r>
              <a:rPr lang="en-US" sz="1800" dirty="0"/>
              <a:t>, model = "</a:t>
            </a:r>
            <a:r>
              <a:rPr lang="en-US" sz="1800" dirty="0" err="1"/>
              <a:t>iid</a:t>
            </a:r>
            <a:r>
              <a:rPr lang="en-US" sz="1800" dirty="0"/>
              <a:t>", hyper = </a:t>
            </a:r>
            <a:r>
              <a:rPr lang="en-US" sz="1800" dirty="0" err="1"/>
              <a:t>hyperpc.slope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145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AFE8D9-E53E-2D95-5189-96A437AEAFA8}"/>
                  </a:ext>
                </a:extLst>
              </p:cNvPr>
              <p:cNvSpPr txBox="1"/>
              <p:nvPr/>
            </p:nvSpPr>
            <p:spPr>
              <a:xfrm>
                <a:off x="277402" y="1994499"/>
                <a:ext cx="1877245" cy="589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AFE8D9-E53E-2D95-5189-96A437AEA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02" y="1994499"/>
                <a:ext cx="1877245" cy="589649"/>
              </a:xfrm>
              <a:prstGeom prst="rect">
                <a:avLst/>
              </a:prstGeom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8D7259-D346-146D-1D6D-0CAF88D26468}"/>
                  </a:ext>
                </a:extLst>
              </p:cNvPr>
              <p:cNvSpPr txBox="1"/>
              <p:nvPr/>
            </p:nvSpPr>
            <p:spPr>
              <a:xfrm>
                <a:off x="1684016" y="664197"/>
                <a:ext cx="533947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𝐵𝑒𝑡𝑎𝐵𝑖𝑛𝑜𝑚𝑖𝑎𝑙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8D7259-D346-146D-1D6D-0CAF88D26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16" y="664197"/>
                <a:ext cx="5339475" cy="381515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7EC1BD6-ECE7-A713-34BB-EC26AAC8404C}"/>
              </a:ext>
            </a:extLst>
          </p:cNvPr>
          <p:cNvSpPr txBox="1"/>
          <p:nvPr/>
        </p:nvSpPr>
        <p:spPr>
          <a:xfrm>
            <a:off x="7890179" y="488771"/>
            <a:ext cx="4265961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000" dirty="0"/>
              <a:t>where </a:t>
            </a:r>
          </a:p>
          <a:p>
            <a:pPr marL="171450" indent="-171450">
              <a:buFontTx/>
              <a:buChar char="-"/>
            </a:pPr>
            <a:r>
              <a:rPr lang="en-US" sz="1000" i="1" dirty="0"/>
              <a:t>a</a:t>
            </a:r>
            <a:r>
              <a:rPr lang="en-US" sz="1000" dirty="0"/>
              <a:t> denotes one of 6 age groups</a:t>
            </a:r>
          </a:p>
          <a:p>
            <a:pPr marL="171450" indent="-171450">
              <a:buFontTx/>
              <a:buChar char="-"/>
            </a:pPr>
            <a:r>
              <a:rPr lang="en-US" sz="1000" i="1" dirty="0"/>
              <a:t>m</a:t>
            </a:r>
            <a:r>
              <a:rPr lang="en-US" sz="1000" dirty="0"/>
              <a:t> denotes month</a:t>
            </a:r>
          </a:p>
          <a:p>
            <a:pPr marL="171450" indent="-171450">
              <a:buFontTx/>
              <a:buChar char="-"/>
            </a:pPr>
            <a:r>
              <a:rPr lang="en-US" sz="1000" i="1" dirty="0"/>
              <a:t>c</a:t>
            </a:r>
            <a:r>
              <a:rPr lang="en-US" sz="1000" dirty="0"/>
              <a:t> denotes cluster</a:t>
            </a:r>
          </a:p>
          <a:p>
            <a:pPr marL="171450" indent="-171450">
              <a:buFontTx/>
              <a:buChar char="-"/>
            </a:pPr>
            <a:r>
              <a:rPr lang="en-US" sz="1000" i="1" dirty="0"/>
              <a:t>t </a:t>
            </a:r>
            <a:r>
              <a:rPr lang="en-US" sz="1000" dirty="0"/>
              <a:t>denotes year</a:t>
            </a:r>
          </a:p>
          <a:p>
            <a:pPr marL="171450" indent="-171450">
              <a:buFontTx/>
              <a:buChar char="-"/>
            </a:pPr>
            <a:r>
              <a:rPr lang="en-US" sz="1000" i="1" dirty="0"/>
              <a:t>a* </a:t>
            </a:r>
            <a:r>
              <a:rPr lang="en-US" sz="1000" dirty="0"/>
              <a:t>denotes one of 3 age bands</a:t>
            </a:r>
            <a:endParaRPr lang="en-US" sz="1000" i="1" dirty="0"/>
          </a:p>
          <a:p>
            <a:pPr marL="171450" indent="-171450">
              <a:buFontTx/>
              <a:buChar char="-"/>
            </a:pPr>
            <a:r>
              <a:rPr lang="en-US" sz="1000" i="1" dirty="0"/>
              <a:t>T</a:t>
            </a:r>
            <a:r>
              <a:rPr lang="en-US" sz="1000" dirty="0"/>
              <a:t> denotes total number of years</a:t>
            </a:r>
            <a:endParaRPr lang="en-US" sz="1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6AA977-4592-DBCC-2B1B-336461BBB1D6}"/>
                  </a:ext>
                </a:extLst>
              </p:cNvPr>
              <p:cNvSpPr txBox="1"/>
              <p:nvPr/>
            </p:nvSpPr>
            <p:spPr>
              <a:xfrm>
                <a:off x="2229492" y="1956052"/>
                <a:ext cx="8821129" cy="1717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𝑙𝑜𝑔𝐵𝑖𝑎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𝐻𝐼𝑉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𝑢𝑟𝑏𝑎𝑛</m:t>
                        </m:r>
                      </m:sup>
                    </m:sSub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𝑟𝑢𝑟𝑎𝑙</m:t>
                        </m:r>
                      </m:sup>
                    </m:sSub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𝑢𝑟𝑏𝑎𝑛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𝑟𝑢𝑟𝑎𝑙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]</a:t>
                </a:r>
              </a:p>
              <a:p>
                <a:endParaRPr lang="en-US" dirty="0">
                  <a:solidFill>
                    <a:schemeClr val="accent6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𝑢𝑟𝑏𝑎𝑛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𝑟𝑢𝑟𝑎𝑙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6AA977-4592-DBCC-2B1B-336461BBB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492" y="1956052"/>
                <a:ext cx="8821129" cy="1717265"/>
              </a:xfrm>
              <a:prstGeom prst="rect">
                <a:avLst/>
              </a:prstGeom>
              <a:blipFill>
                <a:blip r:embed="rId4"/>
                <a:stretch>
                  <a:fillRect l="-575"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D7CE4E-2910-1FE5-7D33-3E7468C6569D}"/>
                  </a:ext>
                </a:extLst>
              </p:cNvPr>
              <p:cNvSpPr txBox="1"/>
              <p:nvPr/>
            </p:nvSpPr>
            <p:spPr>
              <a:xfrm>
                <a:off x="2238342" y="3661814"/>
                <a:ext cx="703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D7CE4E-2910-1FE5-7D33-3E7468C65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42" y="3661814"/>
                <a:ext cx="70384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1865871-CE56-1F9B-543B-D86C97E27A03}"/>
              </a:ext>
            </a:extLst>
          </p:cNvPr>
          <p:cNvSpPr txBox="1"/>
          <p:nvPr/>
        </p:nvSpPr>
        <p:spPr>
          <a:xfrm>
            <a:off x="7119643" y="1956052"/>
            <a:ext cx="11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Intercepts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26E11-A0ED-E106-72BE-1E333878A69F}"/>
              </a:ext>
            </a:extLst>
          </p:cNvPr>
          <p:cNvSpPr txBox="1"/>
          <p:nvPr/>
        </p:nvSpPr>
        <p:spPr>
          <a:xfrm>
            <a:off x="4066311" y="3686133"/>
            <a:ext cx="454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Fixed survey effect with sum to zero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195BB5-EB59-BDC9-F33D-19BB7457DC60}"/>
                  </a:ext>
                </a:extLst>
              </p:cNvPr>
              <p:cNvSpPr txBox="1"/>
              <p:nvPr/>
            </p:nvSpPr>
            <p:spPr>
              <a:xfrm>
                <a:off x="2229492" y="4070560"/>
                <a:ext cx="866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195BB5-EB59-BDC9-F33D-19BB7457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492" y="4070560"/>
                <a:ext cx="86607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158FC1-BF7D-9D70-12A3-BE6873FE029A}"/>
                  </a:ext>
                </a:extLst>
              </p:cNvPr>
              <p:cNvSpPr txBox="1"/>
              <p:nvPr/>
            </p:nvSpPr>
            <p:spPr>
              <a:xfrm>
                <a:off x="4066311" y="4070560"/>
                <a:ext cx="518852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IID random effect in year 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(0,1/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𝐼𝐼𝐷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158FC1-BF7D-9D70-12A3-BE6873FE0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11" y="4070560"/>
                <a:ext cx="5188525" cy="381515"/>
              </a:xfrm>
              <a:prstGeom prst="rect">
                <a:avLst/>
              </a:prstGeom>
              <a:blipFill>
                <a:blip r:embed="rId7"/>
                <a:stretch>
                  <a:fillRect l="-978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0303E8-C4ED-2AE4-62D1-8EB7511D6F96}"/>
                  </a:ext>
                </a:extLst>
              </p:cNvPr>
              <p:cNvSpPr txBox="1"/>
              <p:nvPr/>
            </p:nvSpPr>
            <p:spPr>
              <a:xfrm>
                <a:off x="2238342" y="4606048"/>
                <a:ext cx="857221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0303E8-C4ED-2AE4-62D1-8EB7511D6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42" y="4606048"/>
                <a:ext cx="857221" cy="396519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ED96BF-D2DF-7558-483E-ABE49A4B8552}"/>
                  </a:ext>
                </a:extLst>
              </p:cNvPr>
              <p:cNvSpPr txBox="1"/>
              <p:nvPr/>
            </p:nvSpPr>
            <p:spPr>
              <a:xfrm>
                <a:off x="3681351" y="4614899"/>
                <a:ext cx="6455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Spatial term for area </a:t>
                </a:r>
                <a:r>
                  <a:rPr lang="en-US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, containing cluster c: BYM2(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𝐴𝑅𝐸𝐴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𝐴𝑅𝐸𝐴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ED96BF-D2DF-7558-483E-ABE49A4B8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51" y="4614899"/>
                <a:ext cx="6455722" cy="369332"/>
              </a:xfrm>
              <a:prstGeom prst="rect">
                <a:avLst/>
              </a:prstGeom>
              <a:blipFill>
                <a:blip r:embed="rId9"/>
                <a:stretch>
                  <a:fillRect l="-78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A9DA5A-665D-A2B5-6EBD-871004E4E79B}"/>
                  </a:ext>
                </a:extLst>
              </p:cNvPr>
              <p:cNvSpPr txBox="1"/>
              <p:nvPr/>
            </p:nvSpPr>
            <p:spPr>
              <a:xfrm>
                <a:off x="2216789" y="5240227"/>
                <a:ext cx="1157688" cy="389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A9DA5A-665D-A2B5-6EBD-871004E4E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89" y="5240227"/>
                <a:ext cx="1157688" cy="389337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904EFC-68E7-4D8E-F998-1988954F43D1}"/>
                  </a:ext>
                </a:extLst>
              </p:cNvPr>
              <p:cNvSpPr txBox="1"/>
              <p:nvPr/>
            </p:nvSpPr>
            <p:spPr>
              <a:xfrm>
                <a:off x="3681350" y="5229946"/>
                <a:ext cx="819397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Interaction term for year t, area </a:t>
                </a:r>
                <a:r>
                  <a:rPr lang="en-US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, containing cluster c: ICAR-AR1(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𝐴𝑅𝐸𝐴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𝐼𝑁𝑇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𝐼𝑁𝑇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904EFC-68E7-4D8E-F998-1988954F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50" y="5229946"/>
                <a:ext cx="8193975" cy="381515"/>
              </a:xfrm>
              <a:prstGeom prst="rect">
                <a:avLst/>
              </a:prstGeom>
              <a:blipFill>
                <a:blip r:embed="rId11"/>
                <a:stretch>
                  <a:fillRect l="-618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97DFD2-7599-322C-21D8-8B747EBD0C66}"/>
                  </a:ext>
                </a:extLst>
              </p:cNvPr>
              <p:cNvSpPr txBox="1"/>
              <p:nvPr/>
            </p:nvSpPr>
            <p:spPr>
              <a:xfrm>
                <a:off x="2238342" y="5875512"/>
                <a:ext cx="2711512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97DFD2-7599-322C-21D8-8B747EBD0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42" y="5875512"/>
                <a:ext cx="2711512" cy="484172"/>
              </a:xfrm>
              <a:prstGeom prst="rect">
                <a:avLst/>
              </a:prstGeom>
              <a:blipFill>
                <a:blip r:embed="rId1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0F70F30-6C60-EA77-9744-C7B4B44D5A94}"/>
                  </a:ext>
                </a:extLst>
              </p:cNvPr>
              <p:cNvSpPr txBox="1"/>
              <p:nvPr/>
            </p:nvSpPr>
            <p:spPr>
              <a:xfrm>
                <a:off x="3681350" y="6348209"/>
                <a:ext cx="763766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IID random area-level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(0, 1/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𝐼𝑁𝑇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𝐼𝐼𝐷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) </a:t>
                </a:r>
                <a:r>
                  <a:rPr lang="en-US" dirty="0">
                    <a:solidFill>
                      <a:srgbClr val="C00000"/>
                    </a:solidFill>
                  </a:rPr>
                  <a:t>(only included if interaction is AR1)</a:t>
                </a:r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0F70F30-6C60-EA77-9744-C7B4B44D5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50" y="6348209"/>
                <a:ext cx="7637668" cy="381515"/>
              </a:xfrm>
              <a:prstGeom prst="rect">
                <a:avLst/>
              </a:prstGeom>
              <a:blipFill>
                <a:blip r:embed="rId13"/>
                <a:stretch>
                  <a:fillRect l="-663" t="-6452" r="-663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2DC8AE-FE6F-1F73-042B-38E36E84F2A2}"/>
                  </a:ext>
                </a:extLst>
              </p:cNvPr>
              <p:cNvSpPr txBox="1"/>
              <p:nvPr/>
            </p:nvSpPr>
            <p:spPr>
              <a:xfrm>
                <a:off x="5980147" y="2575505"/>
                <a:ext cx="5070474" cy="694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Temporal main effects [ AR1(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𝐴𝑅</m:t>
                        </m:r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𝐴𝑅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or RW2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𝑌𝐸𝐴𝑅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𝑅𝑊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2DC8AE-FE6F-1F73-042B-38E36E84F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47" y="2575505"/>
                <a:ext cx="5070474" cy="694164"/>
              </a:xfrm>
              <a:prstGeom prst="rect">
                <a:avLst/>
              </a:prstGeom>
              <a:blipFill>
                <a:blip r:embed="rId14"/>
                <a:stretch>
                  <a:fillRect l="-748" t="-3571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C09C92B-E8EB-4F9D-9FDE-AC1ACFBC55AE}"/>
              </a:ext>
            </a:extLst>
          </p:cNvPr>
          <p:cNvSpPr txBox="1"/>
          <p:nvPr/>
        </p:nvSpPr>
        <p:spPr>
          <a:xfrm>
            <a:off x="9574874" y="3095324"/>
            <a:ext cx="258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Temporal main linear trend </a:t>
            </a:r>
            <a:r>
              <a:rPr lang="en-US" dirty="0">
                <a:solidFill>
                  <a:srgbClr val="C00000"/>
                </a:solidFill>
              </a:rPr>
              <a:t>(only if AR1 is used)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442AF-70C9-0B6D-FEA0-84B49AE6F51D}"/>
              </a:ext>
            </a:extLst>
          </p:cNvPr>
          <p:cNvSpPr txBox="1"/>
          <p:nvPr/>
        </p:nvSpPr>
        <p:spPr>
          <a:xfrm>
            <a:off x="209435" y="82287"/>
            <a:ext cx="39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for </a:t>
            </a:r>
            <a:r>
              <a:rPr lang="en-US" sz="1800" b="1" dirty="0"/>
              <a:t>subnational U5MR (&gt;5 areas)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535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C702-C24C-65D5-05B1-DA8881C5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194AE-CC44-3F45-84EF-3F281C7CB1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073" y="1409989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𝐼𝐼𝐷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=0.01)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𝐴𝑅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=0.01)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𝐴𝑅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=0.7, 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=0.9)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𝑅𝑊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=0.01)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𝐴𝑅𝐸𝐴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b="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=0.01)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𝐴𝑅𝐸𝐴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=0.5, 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𝐴𝑅𝐸𝐴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𝐼𝑁𝑇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=0.01)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𝐼𝑁𝑇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=0.7, 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=0.9)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𝐼𝑁𝑇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𝐼𝐼𝐷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=0.8203125, 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=0.01)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3194AE-CC44-3F45-84EF-3F281C7CB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073" y="1409989"/>
                <a:ext cx="10515600" cy="4351338"/>
              </a:xfrm>
              <a:blipFill>
                <a:blip r:embed="rId2"/>
                <a:stretch>
                  <a:fillRect l="-965" t="-2907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62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AFE8D9-E53E-2D95-5189-96A437AEAFA8}"/>
                  </a:ext>
                </a:extLst>
              </p:cNvPr>
              <p:cNvSpPr txBox="1"/>
              <p:nvPr/>
            </p:nvSpPr>
            <p:spPr>
              <a:xfrm>
                <a:off x="277402" y="1994499"/>
                <a:ext cx="1877245" cy="589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AFE8D9-E53E-2D95-5189-96A437AEA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02" y="1994499"/>
                <a:ext cx="1877245" cy="589649"/>
              </a:xfrm>
              <a:prstGeom prst="rect">
                <a:avLst/>
              </a:prstGeom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8D7259-D346-146D-1D6D-0CAF88D26468}"/>
                  </a:ext>
                </a:extLst>
              </p:cNvPr>
              <p:cNvSpPr txBox="1"/>
              <p:nvPr/>
            </p:nvSpPr>
            <p:spPr>
              <a:xfrm>
                <a:off x="1684016" y="664197"/>
                <a:ext cx="533947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𝐵𝑒𝑡𝑎𝐵𝑖𝑛𝑜𝑚𝑖𝑎𝑙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8D7259-D346-146D-1D6D-0CAF88D26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16" y="664197"/>
                <a:ext cx="5339475" cy="381515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7EC1BD6-ECE7-A713-34BB-EC26AAC8404C}"/>
              </a:ext>
            </a:extLst>
          </p:cNvPr>
          <p:cNvSpPr txBox="1"/>
          <p:nvPr/>
        </p:nvSpPr>
        <p:spPr>
          <a:xfrm>
            <a:off x="7890179" y="488771"/>
            <a:ext cx="4265961" cy="116955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000" dirty="0"/>
              <a:t>where </a:t>
            </a:r>
          </a:p>
          <a:p>
            <a:pPr marL="171450" indent="-171450">
              <a:buFontTx/>
              <a:buChar char="-"/>
            </a:pPr>
            <a:r>
              <a:rPr lang="en-US" sz="1000" i="1" dirty="0"/>
              <a:t>a</a:t>
            </a:r>
            <a:r>
              <a:rPr lang="en-US" sz="1000" dirty="0"/>
              <a:t> denotes one of 6 age groups</a:t>
            </a:r>
          </a:p>
          <a:p>
            <a:pPr marL="171450" indent="-171450">
              <a:buFontTx/>
              <a:buChar char="-"/>
            </a:pPr>
            <a:r>
              <a:rPr lang="en-US" sz="1000" i="1" dirty="0"/>
              <a:t>m</a:t>
            </a:r>
            <a:r>
              <a:rPr lang="en-US" sz="1000" dirty="0"/>
              <a:t> denotes month</a:t>
            </a:r>
          </a:p>
          <a:p>
            <a:pPr marL="171450" indent="-171450">
              <a:buFontTx/>
              <a:buChar char="-"/>
            </a:pPr>
            <a:r>
              <a:rPr lang="en-US" sz="1000" i="1" dirty="0"/>
              <a:t>c</a:t>
            </a:r>
            <a:r>
              <a:rPr lang="en-US" sz="1000" dirty="0"/>
              <a:t> denotes cluster</a:t>
            </a:r>
          </a:p>
          <a:p>
            <a:pPr marL="171450" indent="-171450">
              <a:buFontTx/>
              <a:buChar char="-"/>
            </a:pPr>
            <a:r>
              <a:rPr lang="en-US" sz="1000" i="1" dirty="0"/>
              <a:t>t </a:t>
            </a:r>
            <a:r>
              <a:rPr lang="en-US" sz="1000" dirty="0"/>
              <a:t>denotes year</a:t>
            </a:r>
          </a:p>
          <a:p>
            <a:pPr marL="171450" indent="-171450">
              <a:buFontTx/>
              <a:buChar char="-"/>
            </a:pPr>
            <a:r>
              <a:rPr lang="en-US" sz="1000" i="1" dirty="0"/>
              <a:t>a* </a:t>
            </a:r>
            <a:r>
              <a:rPr lang="en-US" sz="1000" dirty="0"/>
              <a:t>denotes one of 3 age bands</a:t>
            </a:r>
            <a:endParaRPr lang="en-US" sz="1000" i="1" dirty="0"/>
          </a:p>
          <a:p>
            <a:pPr marL="171450" indent="-171450">
              <a:buFontTx/>
              <a:buChar char="-"/>
            </a:pPr>
            <a:r>
              <a:rPr lang="en-US" sz="1000" i="1" dirty="0"/>
              <a:t>T</a:t>
            </a:r>
            <a:r>
              <a:rPr lang="en-US" sz="1000" dirty="0"/>
              <a:t> denotes total number of years</a:t>
            </a:r>
            <a:endParaRPr lang="en-US" sz="1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6AA977-4592-DBCC-2B1B-336461BBB1D6}"/>
                  </a:ext>
                </a:extLst>
              </p:cNvPr>
              <p:cNvSpPr txBox="1"/>
              <p:nvPr/>
            </p:nvSpPr>
            <p:spPr>
              <a:xfrm>
                <a:off x="2229492" y="1956052"/>
                <a:ext cx="8821129" cy="1757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𝑙𝑜𝑔𝐵𝑖𝑎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𝐻𝐼𝑉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𝑢𝑟𝑏𝑎𝑛</m:t>
                        </m:r>
                      </m:sup>
                    </m:sSub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𝑟𝑢𝑟𝑎𝑙</m:t>
                        </m:r>
                      </m:sup>
                    </m:sSub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𝑢𝑟𝑏𝑎𝑛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𝑟𝑢𝑟𝑎𝑙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]</a:t>
                </a:r>
              </a:p>
              <a:p>
                <a:endParaRPr lang="en-US" dirty="0">
                  <a:solidFill>
                    <a:schemeClr val="accent6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𝑢𝑟𝑏𝑎𝑛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𝑟𝑢𝑟𝑎𝑙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6AA977-4592-DBCC-2B1B-336461BBB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492" y="1956052"/>
                <a:ext cx="8821129" cy="1757597"/>
              </a:xfrm>
              <a:prstGeom prst="rect">
                <a:avLst/>
              </a:prstGeom>
              <a:blipFill>
                <a:blip r:embed="rId4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D7CE4E-2910-1FE5-7D33-3E7468C6569D}"/>
                  </a:ext>
                </a:extLst>
              </p:cNvPr>
              <p:cNvSpPr txBox="1"/>
              <p:nvPr/>
            </p:nvSpPr>
            <p:spPr>
              <a:xfrm>
                <a:off x="2238342" y="3661814"/>
                <a:ext cx="703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D7CE4E-2910-1FE5-7D33-3E7468C65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42" y="3661814"/>
                <a:ext cx="70384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1865871-CE56-1F9B-543B-D86C97E27A03}"/>
              </a:ext>
            </a:extLst>
          </p:cNvPr>
          <p:cNvSpPr txBox="1"/>
          <p:nvPr/>
        </p:nvSpPr>
        <p:spPr>
          <a:xfrm>
            <a:off x="7119643" y="1956052"/>
            <a:ext cx="11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Intercepts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26E11-A0ED-E106-72BE-1E333878A69F}"/>
              </a:ext>
            </a:extLst>
          </p:cNvPr>
          <p:cNvSpPr txBox="1"/>
          <p:nvPr/>
        </p:nvSpPr>
        <p:spPr>
          <a:xfrm>
            <a:off x="4066311" y="3686133"/>
            <a:ext cx="454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Fixed survey effect with sum to zero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195BB5-EB59-BDC9-F33D-19BB7457DC60}"/>
                  </a:ext>
                </a:extLst>
              </p:cNvPr>
              <p:cNvSpPr txBox="1"/>
              <p:nvPr/>
            </p:nvSpPr>
            <p:spPr>
              <a:xfrm>
                <a:off x="2229492" y="4070560"/>
                <a:ext cx="866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195BB5-EB59-BDC9-F33D-19BB7457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492" y="4070560"/>
                <a:ext cx="86607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158FC1-BF7D-9D70-12A3-BE6873FE029A}"/>
                  </a:ext>
                </a:extLst>
              </p:cNvPr>
              <p:cNvSpPr txBox="1"/>
              <p:nvPr/>
            </p:nvSpPr>
            <p:spPr>
              <a:xfrm>
                <a:off x="4066311" y="4070560"/>
                <a:ext cx="518852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IID random effect in year 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(0,1/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𝐼𝐼𝐷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158FC1-BF7D-9D70-12A3-BE6873FE0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11" y="4070560"/>
                <a:ext cx="5188525" cy="381515"/>
              </a:xfrm>
              <a:prstGeom prst="rect">
                <a:avLst/>
              </a:prstGeom>
              <a:blipFill>
                <a:blip r:embed="rId7"/>
                <a:stretch>
                  <a:fillRect l="-978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0303E8-C4ED-2AE4-62D1-8EB7511D6F96}"/>
                  </a:ext>
                </a:extLst>
              </p:cNvPr>
              <p:cNvSpPr txBox="1"/>
              <p:nvPr/>
            </p:nvSpPr>
            <p:spPr>
              <a:xfrm>
                <a:off x="2238342" y="4606048"/>
                <a:ext cx="847283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0303E8-C4ED-2AE4-62D1-8EB7511D6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42" y="4606048"/>
                <a:ext cx="847283" cy="396519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8ED96BF-D2DF-7558-483E-ABE49A4B8552}"/>
              </a:ext>
            </a:extLst>
          </p:cNvPr>
          <p:cNvSpPr txBox="1"/>
          <p:nvPr/>
        </p:nvSpPr>
        <p:spPr>
          <a:xfrm>
            <a:off x="3681351" y="4614899"/>
            <a:ext cx="683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Fixed spatial effect for area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containing cluster c, with sum to 0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A9DA5A-665D-A2B5-6EBD-871004E4E79B}"/>
                  </a:ext>
                </a:extLst>
              </p:cNvPr>
              <p:cNvSpPr txBox="1"/>
              <p:nvPr/>
            </p:nvSpPr>
            <p:spPr>
              <a:xfrm>
                <a:off x="2216789" y="5240227"/>
                <a:ext cx="1157688" cy="389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A9DA5A-665D-A2B5-6EBD-871004E4E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89" y="5240227"/>
                <a:ext cx="1157688" cy="389337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904EFC-68E7-4D8E-F998-1988954F43D1}"/>
                  </a:ext>
                </a:extLst>
              </p:cNvPr>
              <p:cNvSpPr txBox="1"/>
              <p:nvPr/>
            </p:nvSpPr>
            <p:spPr>
              <a:xfrm>
                <a:off x="3681350" y="5229946"/>
                <a:ext cx="819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IID random effect interaction term for year t, area </a:t>
                </a:r>
                <a:r>
                  <a:rPr lang="en-US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, containing cluster c: N(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𝐼𝑁𝑇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904EFC-68E7-4D8E-F998-1988954F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50" y="5229946"/>
                <a:ext cx="8193975" cy="369332"/>
              </a:xfrm>
              <a:prstGeom prst="rect">
                <a:avLst/>
              </a:prstGeom>
              <a:blipFill>
                <a:blip r:embed="rId10"/>
                <a:stretch>
                  <a:fillRect l="-618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C09C92B-E8EB-4F9D-9FDE-AC1ACFBC55AE}"/>
              </a:ext>
            </a:extLst>
          </p:cNvPr>
          <p:cNvSpPr txBox="1"/>
          <p:nvPr/>
        </p:nvSpPr>
        <p:spPr>
          <a:xfrm>
            <a:off x="9031417" y="3093516"/>
            <a:ext cx="258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Temporal main linear trend </a:t>
            </a:r>
            <a:r>
              <a:rPr lang="en-US" dirty="0">
                <a:solidFill>
                  <a:srgbClr val="C00000"/>
                </a:solidFill>
              </a:rPr>
              <a:t>(only if AR1 is used)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C2473-7742-513D-01EC-8CB5AA52D8A7}"/>
              </a:ext>
            </a:extLst>
          </p:cNvPr>
          <p:cNvSpPr txBox="1"/>
          <p:nvPr/>
        </p:nvSpPr>
        <p:spPr>
          <a:xfrm>
            <a:off x="125619" y="112602"/>
            <a:ext cx="534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for </a:t>
            </a:r>
            <a:r>
              <a:rPr lang="en-US" sz="1800" b="1" dirty="0"/>
              <a:t>subnational U5MR (&lt;= 5 areas)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93A1747-2088-6B20-FED1-487E49DDFB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619" y="5690886"/>
                <a:ext cx="2565029" cy="11671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sz="12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𝐼𝐼𝐷</m:t>
                        </m:r>
                      </m:sub>
                    </m:sSub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=0.01)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sz="12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𝐴𝑅</m:t>
                        </m:r>
                        <m:r>
                          <a:rPr lang="en-US" sz="12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=0.01)</m:t>
                    </m:r>
                  </m:oMath>
                </a14:m>
                <a:r>
                  <a:rPr lang="en-US" sz="1200" dirty="0"/>
                  <a:t> </a:t>
                </a:r>
                <a:endParaRPr lang="en-US" sz="1200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2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𝑌𝐸𝐴𝑅</m:t>
                          </m:r>
                          <m:r>
                            <a:rPr lang="en-US" sz="12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𝐴𝑅</m:t>
                          </m:r>
                          <m:r>
                            <a:rPr lang="en-US" sz="12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2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𝑃𝐶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=0.7, </m:t>
                          </m:r>
                          <m:r>
                            <a:rPr lang="en-US" sz="12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2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=0.9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2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𝑌𝐸𝐴𝑅</m:t>
                          </m:r>
                          <m:r>
                            <a:rPr lang="en-US" sz="12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𝑅𝑊</m:t>
                          </m:r>
                          <m:r>
                            <a:rPr lang="en-US" sz="12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12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𝑃𝐶</m:t>
                      </m:r>
                      <m:r>
                        <a:rPr lang="en-US" sz="12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2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12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2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=0.01)</m:t>
                      </m:r>
                    </m:oMath>
                  </m:oMathPara>
                </a14:m>
                <a:endParaRPr lang="en-US" sz="12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𝐼𝑁𝑇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=0.01)</m:t>
                    </m:r>
                  </m:oMath>
                </a14:m>
                <a:r>
                  <a:rPr lang="en-US" sz="1200" dirty="0"/>
                  <a:t> </a:t>
                </a:r>
                <a:endParaRPr lang="en-US" sz="1200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93A1747-2088-6B20-FED1-487E49DDF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" y="5690886"/>
                <a:ext cx="2565029" cy="1167114"/>
              </a:xfrm>
              <a:prstGeom prst="rect">
                <a:avLst/>
              </a:prstGeom>
              <a:blipFill>
                <a:blip r:embed="rId11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8BD4C3-6E09-0AE5-50B6-346D8C58C93C}"/>
                  </a:ext>
                </a:extLst>
              </p:cNvPr>
              <p:cNvSpPr txBox="1"/>
              <p:nvPr/>
            </p:nvSpPr>
            <p:spPr>
              <a:xfrm>
                <a:off x="5980147" y="2502233"/>
                <a:ext cx="5070474" cy="670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Temporal main effects [ AR1(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𝐴𝑅</m:t>
                        </m:r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𝐴𝑅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or RW2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𝑅𝑊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]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8BD4C3-6E09-0AE5-50B6-346D8C58C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47" y="2502233"/>
                <a:ext cx="5070474" cy="670696"/>
              </a:xfrm>
              <a:prstGeom prst="rect">
                <a:avLst/>
              </a:prstGeom>
              <a:blipFill>
                <a:blip r:embed="rId12"/>
                <a:stretch>
                  <a:fillRect l="-748" t="-370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84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AFE8D9-E53E-2D95-5189-96A437AEAFA8}"/>
                  </a:ext>
                </a:extLst>
              </p:cNvPr>
              <p:cNvSpPr txBox="1"/>
              <p:nvPr/>
            </p:nvSpPr>
            <p:spPr>
              <a:xfrm>
                <a:off x="277402" y="1490004"/>
                <a:ext cx="16764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AFE8D9-E53E-2D95-5189-96A437AEA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02" y="1490004"/>
                <a:ext cx="1676421" cy="553998"/>
              </a:xfrm>
              <a:prstGeom prst="rect">
                <a:avLst/>
              </a:prstGeom>
              <a:blipFill>
                <a:blip r:embed="rId2"/>
                <a:stretch>
                  <a:fillRect l="-752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8D7259-D346-146D-1D6D-0CAF88D26468}"/>
                  </a:ext>
                </a:extLst>
              </p:cNvPr>
              <p:cNvSpPr txBox="1"/>
              <p:nvPr/>
            </p:nvSpPr>
            <p:spPr>
              <a:xfrm>
                <a:off x="1684016" y="664197"/>
                <a:ext cx="475136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𝐵𝑒𝑡𝑎𝐵𝑖𝑛𝑜𝑚𝑖𝑎𝑙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8D7259-D346-146D-1D6D-0CAF88D26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16" y="664197"/>
                <a:ext cx="4751365" cy="381515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7EC1BD6-ECE7-A713-34BB-EC26AAC8404C}"/>
              </a:ext>
            </a:extLst>
          </p:cNvPr>
          <p:cNvSpPr txBox="1"/>
          <p:nvPr/>
        </p:nvSpPr>
        <p:spPr>
          <a:xfrm>
            <a:off x="7890179" y="488771"/>
            <a:ext cx="4265961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000" dirty="0"/>
              <a:t>where </a:t>
            </a:r>
          </a:p>
          <a:p>
            <a:pPr marL="171450" indent="-171450">
              <a:buFontTx/>
              <a:buChar char="-"/>
            </a:pPr>
            <a:r>
              <a:rPr lang="en-US" sz="1000" i="1" dirty="0"/>
              <a:t>c</a:t>
            </a:r>
            <a:r>
              <a:rPr lang="en-US" sz="1000" dirty="0"/>
              <a:t> denotes cluster</a:t>
            </a:r>
          </a:p>
          <a:p>
            <a:pPr marL="171450" indent="-171450">
              <a:buFontTx/>
              <a:buChar char="-"/>
            </a:pPr>
            <a:r>
              <a:rPr lang="en-US" sz="1000" i="1" dirty="0"/>
              <a:t>t </a:t>
            </a:r>
            <a:r>
              <a:rPr lang="en-US" sz="1000" dirty="0"/>
              <a:t>denotes year</a:t>
            </a:r>
          </a:p>
          <a:p>
            <a:pPr marL="171450" indent="-171450">
              <a:buFontTx/>
              <a:buChar char="-"/>
            </a:pPr>
            <a:r>
              <a:rPr lang="en-US" sz="1000" i="1" dirty="0"/>
              <a:t>T</a:t>
            </a:r>
            <a:r>
              <a:rPr lang="en-US" sz="1000" dirty="0"/>
              <a:t> denotes total number of years</a:t>
            </a:r>
            <a:endParaRPr lang="en-US" sz="1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6AA977-4592-DBCC-2B1B-336461BBB1D6}"/>
                  </a:ext>
                </a:extLst>
              </p:cNvPr>
              <p:cNvSpPr txBox="1"/>
              <p:nvPr/>
            </p:nvSpPr>
            <p:spPr>
              <a:xfrm>
                <a:off x="2189175" y="1481776"/>
                <a:ext cx="8821129" cy="1629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𝑙𝑜𝑔𝐵𝑖𝑎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𝐻𝐼𝑉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𝑢𝑟𝑏𝑎𝑛</m:t>
                        </m:r>
                      </m:sup>
                    </m:s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𝑟𝑢𝑟𝑎𝑙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𝑢𝑟𝑏𝑎𝑛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𝑟𝑢𝑟𝑎𝑙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]</a:t>
                </a:r>
              </a:p>
              <a:p>
                <a:endParaRPr lang="en-US" dirty="0">
                  <a:solidFill>
                    <a:schemeClr val="accent6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𝑢𝑟𝑏𝑎𝑛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𝑟𝑢𝑟𝑎𝑙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6AA977-4592-DBCC-2B1B-336461BBB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175" y="1481776"/>
                <a:ext cx="8821129" cy="1629933"/>
              </a:xfrm>
              <a:prstGeom prst="rect">
                <a:avLst/>
              </a:prstGeom>
              <a:blipFill>
                <a:blip r:embed="rId4"/>
                <a:stretch>
                  <a:fillRect l="-576"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D7CE4E-2910-1FE5-7D33-3E7468C6569D}"/>
                  </a:ext>
                </a:extLst>
              </p:cNvPr>
              <p:cNvSpPr txBox="1"/>
              <p:nvPr/>
            </p:nvSpPr>
            <p:spPr>
              <a:xfrm>
                <a:off x="2133710" y="3212162"/>
                <a:ext cx="703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D7CE4E-2910-1FE5-7D33-3E7468C65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710" y="3212162"/>
                <a:ext cx="703846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1865871-CE56-1F9B-543B-D86C97E27A03}"/>
              </a:ext>
            </a:extLst>
          </p:cNvPr>
          <p:cNvSpPr txBox="1"/>
          <p:nvPr/>
        </p:nvSpPr>
        <p:spPr>
          <a:xfrm>
            <a:off x="7213631" y="1505727"/>
            <a:ext cx="11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Intercepts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26E11-A0ED-E106-72BE-1E333878A69F}"/>
              </a:ext>
            </a:extLst>
          </p:cNvPr>
          <p:cNvSpPr txBox="1"/>
          <p:nvPr/>
        </p:nvSpPr>
        <p:spPr>
          <a:xfrm>
            <a:off x="3270140" y="3188769"/>
            <a:ext cx="454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Fixed survey effect with sum to zero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195BB5-EB59-BDC9-F33D-19BB7457DC60}"/>
                  </a:ext>
                </a:extLst>
              </p:cNvPr>
              <p:cNvSpPr txBox="1"/>
              <p:nvPr/>
            </p:nvSpPr>
            <p:spPr>
              <a:xfrm>
                <a:off x="2123081" y="3681947"/>
                <a:ext cx="866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195BB5-EB59-BDC9-F33D-19BB7457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081" y="3681947"/>
                <a:ext cx="866071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158FC1-BF7D-9D70-12A3-BE6873FE029A}"/>
                  </a:ext>
                </a:extLst>
              </p:cNvPr>
              <p:cNvSpPr txBox="1"/>
              <p:nvPr/>
            </p:nvSpPr>
            <p:spPr>
              <a:xfrm>
                <a:off x="3345567" y="3687393"/>
                <a:ext cx="518852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IID random effect in year 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(0,1/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𝐼𝐼𝐷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158FC1-BF7D-9D70-12A3-BE6873FE0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567" y="3687393"/>
                <a:ext cx="5188525" cy="381515"/>
              </a:xfrm>
              <a:prstGeom prst="rect">
                <a:avLst/>
              </a:prstGeom>
              <a:blipFill>
                <a:blip r:embed="rId7"/>
                <a:stretch>
                  <a:fillRect l="-978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0303E8-C4ED-2AE4-62D1-8EB7511D6F96}"/>
                  </a:ext>
                </a:extLst>
              </p:cNvPr>
              <p:cNvSpPr txBox="1"/>
              <p:nvPr/>
            </p:nvSpPr>
            <p:spPr>
              <a:xfrm>
                <a:off x="2112452" y="4063057"/>
                <a:ext cx="857221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0303E8-C4ED-2AE4-62D1-8EB7511D6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452" y="4063057"/>
                <a:ext cx="857221" cy="396519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ED96BF-D2DF-7558-483E-ABE49A4B8552}"/>
                  </a:ext>
                </a:extLst>
              </p:cNvPr>
              <p:cNvSpPr txBox="1"/>
              <p:nvPr/>
            </p:nvSpPr>
            <p:spPr>
              <a:xfrm>
                <a:off x="3345567" y="4122326"/>
                <a:ext cx="6455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Spatial term for area </a:t>
                </a:r>
                <a:r>
                  <a:rPr lang="en-US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, containing cluster c: BYM2(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𝐴𝑅𝐸𝐴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𝐴𝑅𝐸𝐴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ED96BF-D2DF-7558-483E-ABE49A4B8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567" y="4122326"/>
                <a:ext cx="6455722" cy="369332"/>
              </a:xfrm>
              <a:prstGeom prst="rect">
                <a:avLst/>
              </a:prstGeom>
              <a:blipFill>
                <a:blip r:embed="rId9"/>
                <a:stretch>
                  <a:fillRect l="-78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A9DA5A-665D-A2B5-6EBD-871004E4E79B}"/>
                  </a:ext>
                </a:extLst>
              </p:cNvPr>
              <p:cNvSpPr txBox="1"/>
              <p:nvPr/>
            </p:nvSpPr>
            <p:spPr>
              <a:xfrm>
                <a:off x="2112452" y="4472915"/>
                <a:ext cx="1157688" cy="389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A9DA5A-665D-A2B5-6EBD-871004E4E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452" y="4472915"/>
                <a:ext cx="1157688" cy="389337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904EFC-68E7-4D8E-F998-1988954F43D1}"/>
                  </a:ext>
                </a:extLst>
              </p:cNvPr>
              <p:cNvSpPr txBox="1"/>
              <p:nvPr/>
            </p:nvSpPr>
            <p:spPr>
              <a:xfrm>
                <a:off x="3345567" y="4507703"/>
                <a:ext cx="819397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Interaction term for year t, area </a:t>
                </a:r>
                <a:r>
                  <a:rPr lang="en-US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, containing cluster c: ICAR-AR1(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𝐴𝑅𝐸𝐴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𝐼𝑁𝑇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𝐼𝑁𝑇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904EFC-68E7-4D8E-F998-1988954F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567" y="4507703"/>
                <a:ext cx="8193975" cy="381515"/>
              </a:xfrm>
              <a:prstGeom prst="rect">
                <a:avLst/>
              </a:prstGeom>
              <a:blipFill>
                <a:blip r:embed="rId11"/>
                <a:stretch>
                  <a:fillRect l="-619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97DFD2-7599-322C-21D8-8B747EBD0C66}"/>
                  </a:ext>
                </a:extLst>
              </p:cNvPr>
              <p:cNvSpPr txBox="1"/>
              <p:nvPr/>
            </p:nvSpPr>
            <p:spPr>
              <a:xfrm>
                <a:off x="2157277" y="4876625"/>
                <a:ext cx="2711512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97DFD2-7599-322C-21D8-8B747EBD0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277" y="4876625"/>
                <a:ext cx="2711512" cy="484172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0F70F30-6C60-EA77-9744-C7B4B44D5A94}"/>
                  </a:ext>
                </a:extLst>
              </p:cNvPr>
              <p:cNvSpPr txBox="1"/>
              <p:nvPr/>
            </p:nvSpPr>
            <p:spPr>
              <a:xfrm>
                <a:off x="4656233" y="4935082"/>
                <a:ext cx="4434612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IID random area-level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(0, 1/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𝐼𝑁𝑇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𝐼𝐼𝐷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)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(only included if interaction is AR1)</a:t>
                </a:r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0F70F30-6C60-EA77-9744-C7B4B44D5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233" y="4935082"/>
                <a:ext cx="4434612" cy="658514"/>
              </a:xfrm>
              <a:prstGeom prst="rect">
                <a:avLst/>
              </a:prstGeom>
              <a:blipFill>
                <a:blip r:embed="rId13"/>
                <a:stretch>
                  <a:fillRect l="-1143" t="-3774" r="-286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2DC8AE-FE6F-1F73-042B-38E36E84F2A2}"/>
                  </a:ext>
                </a:extLst>
              </p:cNvPr>
              <p:cNvSpPr txBox="1"/>
              <p:nvPr/>
            </p:nvSpPr>
            <p:spPr>
              <a:xfrm>
                <a:off x="5939830" y="1927314"/>
                <a:ext cx="5070474" cy="694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Temporal main effects [ AR1(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𝐴𝑅</m:t>
                        </m:r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𝐴𝑅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or RW2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𝑌𝐸𝐴𝑅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𝑅𝑊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2DC8AE-FE6F-1F73-042B-38E36E84F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830" y="1927314"/>
                <a:ext cx="5070474" cy="694164"/>
              </a:xfrm>
              <a:prstGeom prst="rect">
                <a:avLst/>
              </a:prstGeom>
              <a:blipFill>
                <a:blip r:embed="rId14"/>
                <a:stretch>
                  <a:fillRect l="-1000" t="-3571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C09C92B-E8EB-4F9D-9FDE-AC1ACFBC55AE}"/>
              </a:ext>
            </a:extLst>
          </p:cNvPr>
          <p:cNvSpPr txBox="1"/>
          <p:nvPr/>
        </p:nvSpPr>
        <p:spPr>
          <a:xfrm>
            <a:off x="8846440" y="2480473"/>
            <a:ext cx="258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Temporal main linear trend </a:t>
            </a:r>
            <a:r>
              <a:rPr lang="en-US" dirty="0">
                <a:solidFill>
                  <a:srgbClr val="C00000"/>
                </a:solidFill>
              </a:rPr>
              <a:t>(only if AR1 is used)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442AF-70C9-0B6D-FEA0-84B49AE6F51D}"/>
              </a:ext>
            </a:extLst>
          </p:cNvPr>
          <p:cNvSpPr txBox="1"/>
          <p:nvPr/>
        </p:nvSpPr>
        <p:spPr>
          <a:xfrm>
            <a:off x="209435" y="82287"/>
            <a:ext cx="397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for </a:t>
            </a:r>
            <a:r>
              <a:rPr lang="en-US" sz="1800" b="1" dirty="0"/>
              <a:t>subnational </a:t>
            </a:r>
            <a:r>
              <a:rPr lang="en-US" b="1" dirty="0"/>
              <a:t>N</a:t>
            </a:r>
            <a:r>
              <a:rPr lang="en-US" sz="1800" b="1" dirty="0"/>
              <a:t>MR (&gt;5 areas)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E25DA-9232-3AE9-6628-5DEB573A5F4B}"/>
              </a:ext>
            </a:extLst>
          </p:cNvPr>
          <p:cNvSpPr txBox="1"/>
          <p:nvPr/>
        </p:nvSpPr>
        <p:spPr>
          <a:xfrm>
            <a:off x="525517" y="5990897"/>
            <a:ext cx="285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(same hyperpriors as U5MR)</a:t>
            </a:r>
          </a:p>
        </p:txBody>
      </p:sp>
    </p:spTree>
    <p:extLst>
      <p:ext uri="{BB962C8B-B14F-4D97-AF65-F5344CB8AC3E}">
        <p14:creationId xmlns:p14="http://schemas.microsoft.com/office/powerpoint/2010/main" val="30649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AFE8D9-E53E-2D95-5189-96A437AEAFA8}"/>
                  </a:ext>
                </a:extLst>
              </p:cNvPr>
              <p:cNvSpPr txBox="1"/>
              <p:nvPr/>
            </p:nvSpPr>
            <p:spPr>
              <a:xfrm>
                <a:off x="277402" y="1994499"/>
                <a:ext cx="17061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AFE8D9-E53E-2D95-5189-96A437AEA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02" y="1994499"/>
                <a:ext cx="1706108" cy="553998"/>
              </a:xfrm>
              <a:prstGeom prst="rect">
                <a:avLst/>
              </a:prstGeom>
              <a:blipFill>
                <a:blip r:embed="rId2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8D7259-D346-146D-1D6D-0CAF88D26468}"/>
                  </a:ext>
                </a:extLst>
              </p:cNvPr>
              <p:cNvSpPr txBox="1"/>
              <p:nvPr/>
            </p:nvSpPr>
            <p:spPr>
              <a:xfrm>
                <a:off x="1684016" y="664197"/>
                <a:ext cx="4573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𝐵𝑒𝑡𝑎𝐵𝑖𝑛𝑜𝑚𝑖𝑎𝑙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8D7259-D346-146D-1D6D-0CAF88D26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16" y="664197"/>
                <a:ext cx="457330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7EC1BD6-ECE7-A713-34BB-EC26AAC8404C}"/>
              </a:ext>
            </a:extLst>
          </p:cNvPr>
          <p:cNvSpPr txBox="1"/>
          <p:nvPr/>
        </p:nvSpPr>
        <p:spPr>
          <a:xfrm>
            <a:off x="7890179" y="488771"/>
            <a:ext cx="4265961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000" dirty="0"/>
              <a:t>where </a:t>
            </a:r>
          </a:p>
          <a:p>
            <a:pPr marL="171450" indent="-171450">
              <a:buFontTx/>
              <a:buChar char="-"/>
            </a:pPr>
            <a:r>
              <a:rPr lang="en-US" sz="1000" i="1" dirty="0"/>
              <a:t>c</a:t>
            </a:r>
            <a:r>
              <a:rPr lang="en-US" sz="1000" dirty="0"/>
              <a:t> denotes cluster</a:t>
            </a:r>
          </a:p>
          <a:p>
            <a:pPr marL="171450" indent="-171450">
              <a:buFontTx/>
              <a:buChar char="-"/>
            </a:pPr>
            <a:r>
              <a:rPr lang="en-US" sz="1000" i="1" dirty="0"/>
              <a:t>t </a:t>
            </a:r>
            <a:r>
              <a:rPr lang="en-US" sz="1000" dirty="0"/>
              <a:t>denotes year</a:t>
            </a:r>
            <a:endParaRPr lang="en-US" sz="1000" i="1" dirty="0"/>
          </a:p>
          <a:p>
            <a:pPr marL="171450" indent="-171450">
              <a:buFontTx/>
              <a:buChar char="-"/>
            </a:pPr>
            <a:r>
              <a:rPr lang="en-US" sz="1000" i="1" dirty="0"/>
              <a:t>T</a:t>
            </a:r>
            <a:r>
              <a:rPr lang="en-US" sz="1000" dirty="0"/>
              <a:t> denotes total number of years</a:t>
            </a:r>
            <a:endParaRPr lang="en-US" sz="10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6AA977-4592-DBCC-2B1B-336461BBB1D6}"/>
                  </a:ext>
                </a:extLst>
              </p:cNvPr>
              <p:cNvSpPr txBox="1"/>
              <p:nvPr/>
            </p:nvSpPr>
            <p:spPr>
              <a:xfrm>
                <a:off x="2229492" y="1956052"/>
                <a:ext cx="8821129" cy="16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𝑙𝑜𝑔𝐵𝑖𝑎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𝐻𝐼𝑉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𝑢𝑟𝑏𝑎𝑛</m:t>
                        </m:r>
                      </m:sup>
                    </m:sSubSup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𝑟𝑢𝑟𝑎𝑙</m:t>
                        </m:r>
                      </m:sup>
                    </m:sSub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𝑢𝑟𝑏𝑎𝑛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𝑟𝑢𝑟𝑎𝑙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]</a:t>
                </a:r>
              </a:p>
              <a:p>
                <a:endParaRPr lang="en-US" dirty="0">
                  <a:solidFill>
                    <a:schemeClr val="accent6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𝑢𝑟𝑏𝑎𝑛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𝑟𝑢𝑟𝑎𝑙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6AA977-4592-DBCC-2B1B-336461BBB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492" y="1956052"/>
                <a:ext cx="8821129" cy="1658980"/>
              </a:xfrm>
              <a:prstGeom prst="rect">
                <a:avLst/>
              </a:prstGeom>
              <a:blipFill>
                <a:blip r:embed="rId4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D7CE4E-2910-1FE5-7D33-3E7468C6569D}"/>
                  </a:ext>
                </a:extLst>
              </p:cNvPr>
              <p:cNvSpPr txBox="1"/>
              <p:nvPr/>
            </p:nvSpPr>
            <p:spPr>
              <a:xfrm>
                <a:off x="2238342" y="3661814"/>
                <a:ext cx="703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D7CE4E-2910-1FE5-7D33-3E7468C65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42" y="3661814"/>
                <a:ext cx="70384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1865871-CE56-1F9B-543B-D86C97E27A03}"/>
              </a:ext>
            </a:extLst>
          </p:cNvPr>
          <p:cNvSpPr txBox="1"/>
          <p:nvPr/>
        </p:nvSpPr>
        <p:spPr>
          <a:xfrm>
            <a:off x="7119643" y="1956052"/>
            <a:ext cx="11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Intercepts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26E11-A0ED-E106-72BE-1E333878A69F}"/>
              </a:ext>
            </a:extLst>
          </p:cNvPr>
          <p:cNvSpPr txBox="1"/>
          <p:nvPr/>
        </p:nvSpPr>
        <p:spPr>
          <a:xfrm>
            <a:off x="4066311" y="3686133"/>
            <a:ext cx="454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Fixed survey effect with sum to zero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195BB5-EB59-BDC9-F33D-19BB7457DC60}"/>
                  </a:ext>
                </a:extLst>
              </p:cNvPr>
              <p:cNvSpPr txBox="1"/>
              <p:nvPr/>
            </p:nvSpPr>
            <p:spPr>
              <a:xfrm>
                <a:off x="2229492" y="4070560"/>
                <a:ext cx="866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195BB5-EB59-BDC9-F33D-19BB7457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492" y="4070560"/>
                <a:ext cx="86607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158FC1-BF7D-9D70-12A3-BE6873FE029A}"/>
                  </a:ext>
                </a:extLst>
              </p:cNvPr>
              <p:cNvSpPr txBox="1"/>
              <p:nvPr/>
            </p:nvSpPr>
            <p:spPr>
              <a:xfrm>
                <a:off x="4066311" y="4070560"/>
                <a:ext cx="518852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IID random effect in year 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(0,1/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𝐼𝐼𝐷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158FC1-BF7D-9D70-12A3-BE6873FE0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11" y="4070560"/>
                <a:ext cx="5188525" cy="381515"/>
              </a:xfrm>
              <a:prstGeom prst="rect">
                <a:avLst/>
              </a:prstGeom>
              <a:blipFill>
                <a:blip r:embed="rId7"/>
                <a:stretch>
                  <a:fillRect l="-978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0303E8-C4ED-2AE4-62D1-8EB7511D6F96}"/>
                  </a:ext>
                </a:extLst>
              </p:cNvPr>
              <p:cNvSpPr txBox="1"/>
              <p:nvPr/>
            </p:nvSpPr>
            <p:spPr>
              <a:xfrm>
                <a:off x="2238342" y="4606048"/>
                <a:ext cx="847283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0303E8-C4ED-2AE4-62D1-8EB7511D6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342" y="4606048"/>
                <a:ext cx="847283" cy="396519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8ED96BF-D2DF-7558-483E-ABE49A4B8552}"/>
              </a:ext>
            </a:extLst>
          </p:cNvPr>
          <p:cNvSpPr txBox="1"/>
          <p:nvPr/>
        </p:nvSpPr>
        <p:spPr>
          <a:xfrm>
            <a:off x="3681351" y="4614899"/>
            <a:ext cx="683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Fixed spatial effect for area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containing cluster c, with sum to 0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A9DA5A-665D-A2B5-6EBD-871004E4E79B}"/>
                  </a:ext>
                </a:extLst>
              </p:cNvPr>
              <p:cNvSpPr txBox="1"/>
              <p:nvPr/>
            </p:nvSpPr>
            <p:spPr>
              <a:xfrm>
                <a:off x="2216789" y="5240227"/>
                <a:ext cx="1157688" cy="389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A9DA5A-665D-A2B5-6EBD-871004E4E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89" y="5240227"/>
                <a:ext cx="1157688" cy="389337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904EFC-68E7-4D8E-F998-1988954F43D1}"/>
                  </a:ext>
                </a:extLst>
              </p:cNvPr>
              <p:cNvSpPr txBox="1"/>
              <p:nvPr/>
            </p:nvSpPr>
            <p:spPr>
              <a:xfrm>
                <a:off x="3681350" y="5229946"/>
                <a:ext cx="819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IID random effect interaction term for year t, area </a:t>
                </a:r>
                <a:r>
                  <a:rPr lang="en-US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, containing cluster c: N(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0,1/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𝐼𝑁𝑇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904EFC-68E7-4D8E-F998-1988954F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50" y="5229946"/>
                <a:ext cx="8193975" cy="369332"/>
              </a:xfrm>
              <a:prstGeom prst="rect">
                <a:avLst/>
              </a:prstGeom>
              <a:blipFill>
                <a:blip r:embed="rId10"/>
                <a:stretch>
                  <a:fillRect l="-618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C09C92B-E8EB-4F9D-9FDE-AC1ACFBC55AE}"/>
              </a:ext>
            </a:extLst>
          </p:cNvPr>
          <p:cNvSpPr txBox="1"/>
          <p:nvPr/>
        </p:nvSpPr>
        <p:spPr>
          <a:xfrm>
            <a:off x="9031417" y="3093516"/>
            <a:ext cx="258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Temporal main linear trend </a:t>
            </a:r>
            <a:r>
              <a:rPr lang="en-US" dirty="0">
                <a:solidFill>
                  <a:srgbClr val="C00000"/>
                </a:solidFill>
              </a:rPr>
              <a:t>(only if AR1 is used)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C2473-7742-513D-01EC-8CB5AA52D8A7}"/>
              </a:ext>
            </a:extLst>
          </p:cNvPr>
          <p:cNvSpPr txBox="1"/>
          <p:nvPr/>
        </p:nvSpPr>
        <p:spPr>
          <a:xfrm>
            <a:off x="125619" y="112602"/>
            <a:ext cx="534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for </a:t>
            </a:r>
            <a:r>
              <a:rPr lang="en-US" sz="1800" b="1" dirty="0"/>
              <a:t>subnational </a:t>
            </a:r>
            <a:r>
              <a:rPr lang="en-US" b="1" dirty="0"/>
              <a:t>N</a:t>
            </a:r>
            <a:r>
              <a:rPr lang="en-US" sz="1800" b="1" dirty="0"/>
              <a:t>MR (&lt;= 5 areas)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93A1747-2088-6B20-FED1-487E49DDFB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619" y="5993425"/>
                <a:ext cx="2565029" cy="5029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same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hyperpriors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MR</m:t>
                      </m:r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93A1747-2088-6B20-FED1-487E49DDF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9" y="5993425"/>
                <a:ext cx="2565029" cy="5029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8BD4C3-6E09-0AE5-50B6-346D8C58C93C}"/>
                  </a:ext>
                </a:extLst>
              </p:cNvPr>
              <p:cNvSpPr txBox="1"/>
              <p:nvPr/>
            </p:nvSpPr>
            <p:spPr>
              <a:xfrm>
                <a:off x="5980147" y="2502233"/>
                <a:ext cx="5070474" cy="670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/>
                    </a:solidFill>
                  </a:rPr>
                  <a:t>Temporal main effects [ AR1(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𝐴𝑅</m:t>
                        </m:r>
                        <m:r>
                          <a:rPr lang="en-US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𝐴𝑅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or RW2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𝑌𝐸𝐴𝑅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𝑅𝑊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]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8BD4C3-6E09-0AE5-50B6-346D8C58C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47" y="2502233"/>
                <a:ext cx="5070474" cy="670696"/>
              </a:xfrm>
              <a:prstGeom prst="rect">
                <a:avLst/>
              </a:prstGeom>
              <a:blipFill>
                <a:blip r:embed="rId12"/>
                <a:stretch>
                  <a:fillRect l="-748" t="-370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36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1370</Words>
  <Application>Microsoft Macintosh PowerPoint</Application>
  <PresentationFormat>Widescreen</PresentationFormat>
  <Paragraphs>134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INLA formula for subnational U5MR (&gt;5 areas)</vt:lpstr>
      <vt:lpstr>PowerPoint Presentation</vt:lpstr>
      <vt:lpstr>Hyperpriors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INLA formula</dc:title>
  <dc:creator>Alana McGovern</dc:creator>
  <cp:lastModifiedBy>Alana McGovern</cp:lastModifiedBy>
  <cp:revision>5</cp:revision>
  <dcterms:created xsi:type="dcterms:W3CDTF">2022-11-30T22:23:12Z</dcterms:created>
  <dcterms:modified xsi:type="dcterms:W3CDTF">2022-12-01T20:40:49Z</dcterms:modified>
</cp:coreProperties>
</file>