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19" autoAdjust="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88D38747-4367-4BD2-8D51-C97E202738E2}" type="datetime1">
              <a:rPr lang="en-US" smtClean="0"/>
              <a:pPr/>
              <a:t>7/28/2024</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3A98EE3D-8CD1-4C3F-BD1C-C98C9596463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3ED0CC-082F-4160-86E5-0D6041F12778}" type="datetime1">
              <a:rPr lang="en-US" smtClean="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3ED0CC-082F-4160-86E5-0D6041F12778}" type="datetime1">
              <a:rPr lang="en-US" smtClean="0"/>
              <a:pPr/>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73C55A3C-5767-4844-A0A3-83778C2E5409}" type="datetime1">
              <a:rPr lang="en-US" smtClean="0"/>
              <a:pPr/>
              <a:t>7/28/2024</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CAE507A8-A5CF-4D38-AB86-7EDDA87A85D4}" type="datetime1">
              <a:rPr lang="en-US" smtClean="0"/>
              <a:pPr/>
              <a:t>7/28/2024</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3A98EE3D-8CD1-4C3F-BD1C-C98C9596463C}"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BDFCD27C-8599-43EF-BA1D-14DDC1946E06}" type="datetime1">
              <a:rPr lang="en-US" smtClean="0"/>
              <a:pPr/>
              <a:t>7/28/2024</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3A98EE3D-8CD1-4C3F-BD1C-C98C9596463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9343D99-809A-49C0-96E5-4250D0B498EE}" type="datetime1">
              <a:rPr lang="en-US" smtClean="0"/>
              <a:pPr/>
              <a:t>7/28/2024</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3A98EE3D-8CD1-4C3F-BD1C-C98C959646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143DE9B-B678-4EFB-BB7D-A4370204A0B0}" type="datetime1">
              <a:rPr lang="en-US" smtClean="0"/>
              <a:pPr/>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E68812DA-F765-4142-A6A3-A8ED7235E082}" type="datetime1">
              <a:rPr lang="en-US" smtClean="0"/>
              <a:pPr/>
              <a:t>7/28/2024</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3E0277FD-7DE6-41D4-930D-AC99F5AFE54E}" type="datetime1">
              <a:rPr lang="en-US" smtClean="0"/>
              <a:pPr/>
              <a:t>7/28/2024</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3A98EE3D-8CD1-4C3F-BD1C-C98C959646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9EA15526-7079-4B7B-987C-1B5FAE11A0FF}" type="datetime1">
              <a:rPr lang="en-US" smtClean="0"/>
              <a:pPr/>
              <a:t>7/28/2024</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pPr algn="l"/>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3A98EE3D-8CD1-4C3F-BD1C-C98C959646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073ED0CC-082F-4160-86E5-0D6041F12778}" type="datetime1">
              <a:rPr lang="en-US" smtClean="0"/>
              <a:pPr/>
              <a:t>7/28/2024</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3A98EE3D-8CD1-4C3F-BD1C-C98C9596463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92E1A54-BF38-CBC1-31B3-0E29F2992ED9}"/>
              </a:ext>
            </a:extLst>
          </p:cNvPr>
          <p:cNvPicPr>
            <a:picLocks noChangeAspect="1"/>
          </p:cNvPicPr>
          <p:nvPr/>
        </p:nvPicPr>
        <p:blipFill>
          <a:blip r:embed="rId2">
            <a:alphaModFix/>
            <a:extLst>
              <a:ext uri="{BEBA8EAE-BF5A-486C-A8C5-ECC9F3942E4B}">
                <a14:imgProps xmlns:a14="http://schemas.microsoft.com/office/drawing/2010/main" xmlns="">
                  <a14:imgLayer r:embed="rId3">
                    <a14:imgEffect>
                      <a14:brightnessContrast bright="-40000"/>
                    </a14:imgEffect>
                  </a14:imgLayer>
                </a14:imgProps>
              </a:ext>
            </a:extLst>
          </a:blip>
          <a:stretch>
            <a:fillRect/>
          </a:stretch>
        </p:blipFill>
        <p:spPr>
          <a:xfrm>
            <a:off x="5547722" y="1940953"/>
            <a:ext cx="6377578" cy="451012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5" name="TextBox 4">
            <a:extLst>
              <a:ext uri="{FF2B5EF4-FFF2-40B4-BE49-F238E27FC236}">
                <a16:creationId xmlns:a16="http://schemas.microsoft.com/office/drawing/2014/main" xmlns="" id="{21C320D9-63B4-7F85-2C28-661B3E75F44E}"/>
              </a:ext>
            </a:extLst>
          </p:cNvPr>
          <p:cNvSpPr txBox="1"/>
          <p:nvPr/>
        </p:nvSpPr>
        <p:spPr>
          <a:xfrm>
            <a:off x="644591" y="232719"/>
            <a:ext cx="10655559" cy="1446550"/>
          </a:xfrm>
          <a:prstGeom prst="rect">
            <a:avLst/>
          </a:prstGeom>
          <a:noFill/>
        </p:spPr>
        <p:txBody>
          <a:bodyPr wrap="square" rtlCol="0">
            <a:spAutoFit/>
          </a:bodyPr>
          <a:lstStyle/>
          <a:p>
            <a:pPr algn="ctr"/>
            <a:r>
              <a:rPr lang="en-US" sz="8800" dirty="0" smtClean="0">
                <a:solidFill>
                  <a:schemeClr val="tx2"/>
                </a:solidFill>
                <a:highlight>
                  <a:srgbClr val="000000"/>
                </a:highlight>
              </a:rPr>
              <a:t>FAST-TRACK</a:t>
            </a:r>
            <a:endParaRPr lang="en-US" sz="4000" dirty="0" smtClean="0">
              <a:solidFill>
                <a:schemeClr val="tx2"/>
              </a:solidFill>
              <a:highlight>
                <a:srgbClr val="000000"/>
              </a:highlight>
            </a:endParaRPr>
          </a:p>
        </p:txBody>
      </p:sp>
      <p:sp>
        <p:nvSpPr>
          <p:cNvPr id="6" name="TextBox 5">
            <a:extLst>
              <a:ext uri="{FF2B5EF4-FFF2-40B4-BE49-F238E27FC236}">
                <a16:creationId xmlns:a16="http://schemas.microsoft.com/office/drawing/2014/main" xmlns="" id="{E70A5342-3DAC-704E-A4A9-0C889F761B98}"/>
              </a:ext>
            </a:extLst>
          </p:cNvPr>
          <p:cNvSpPr txBox="1"/>
          <p:nvPr/>
        </p:nvSpPr>
        <p:spPr>
          <a:xfrm>
            <a:off x="715088" y="3221958"/>
            <a:ext cx="5215812" cy="1569660"/>
          </a:xfrm>
          <a:prstGeom prst="rect">
            <a:avLst/>
          </a:prstGeom>
          <a:noFill/>
        </p:spPr>
        <p:txBody>
          <a:bodyPr wrap="square" rtlCol="0">
            <a:spAutoFit/>
          </a:bodyPr>
          <a:lstStyle/>
          <a:p>
            <a:r>
              <a:rPr lang="en-US" sz="3200" b="1" dirty="0" smtClean="0">
                <a:solidFill>
                  <a:schemeClr val="tx2"/>
                </a:solidFill>
                <a:highlight>
                  <a:srgbClr val="000000"/>
                </a:highlight>
                <a:latin typeface="Cooper Black" panose="0208090404030B020404" pitchFamily="18" charset="0"/>
              </a:rPr>
              <a:t>CAB   BOOKING,</a:t>
            </a:r>
          </a:p>
          <a:p>
            <a:r>
              <a:rPr lang="en-US" sz="3200" b="1" dirty="0" smtClean="0">
                <a:solidFill>
                  <a:schemeClr val="tx2"/>
                </a:solidFill>
                <a:highlight>
                  <a:srgbClr val="000000"/>
                </a:highlight>
                <a:latin typeface="Cooper Black" panose="0208090404030B020404" pitchFamily="18" charset="0"/>
              </a:rPr>
              <a:t>TRAIN   BOOKING  </a:t>
            </a:r>
          </a:p>
          <a:p>
            <a:r>
              <a:rPr lang="en-US" sz="3200" b="1" dirty="0" smtClean="0">
                <a:solidFill>
                  <a:schemeClr val="tx2"/>
                </a:solidFill>
                <a:highlight>
                  <a:srgbClr val="000000"/>
                </a:highlight>
                <a:latin typeface="Cooper Black" panose="0208090404030B020404" pitchFamily="18" charset="0"/>
              </a:rPr>
              <a:t>BUS   </a:t>
            </a:r>
            <a:r>
              <a:rPr lang="en-US" sz="3200" b="1" dirty="0" smtClean="0">
                <a:solidFill>
                  <a:schemeClr val="tx2"/>
                </a:solidFill>
                <a:highlight>
                  <a:srgbClr val="000000"/>
                </a:highlight>
                <a:latin typeface="Cooper Black" panose="0208090404030B020404" pitchFamily="18" charset="0"/>
              </a:rPr>
              <a:t>BOOKING </a:t>
            </a:r>
            <a:endParaRPr lang="en-US" sz="3200" b="1" dirty="0">
              <a:solidFill>
                <a:schemeClr val="tx2"/>
              </a:solidFill>
              <a:highlight>
                <a:srgbClr val="000000"/>
              </a:highlight>
              <a:latin typeface="Cooper Black" panose="0208090404030B020404" pitchFamily="18" charset="0"/>
            </a:endParaRPr>
          </a:p>
        </p:txBody>
      </p:sp>
    </p:spTree>
    <p:extLst>
      <p:ext uri="{BB962C8B-B14F-4D97-AF65-F5344CB8AC3E}">
        <p14:creationId xmlns:p14="http://schemas.microsoft.com/office/powerpoint/2010/main" xmlns="" val="251424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371C4EC-9699-F961-2604-4BB163AE1E2B}"/>
              </a:ext>
            </a:extLst>
          </p:cNvPr>
          <p:cNvPicPr>
            <a:picLocks noChangeAspect="1"/>
          </p:cNvPicPr>
          <p:nvPr/>
        </p:nvPicPr>
        <p:blipFill>
          <a:blip r:embed="rId2"/>
          <a:stretch>
            <a:fillRect/>
          </a:stretch>
        </p:blipFill>
        <p:spPr>
          <a:xfrm>
            <a:off x="2375274" y="1733349"/>
            <a:ext cx="7441452" cy="31665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xmlns="" val="372186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xmlns="" id="{B6275BED-5D44-AC52-474E-CA593EECE8F0}"/>
              </a:ext>
            </a:extLst>
          </p:cNvPr>
          <p:cNvSpPr/>
          <p:nvPr/>
        </p:nvSpPr>
        <p:spPr>
          <a:xfrm>
            <a:off x="1209869" y="269756"/>
            <a:ext cx="9483012" cy="1558213"/>
          </a:xfrm>
          <a:prstGeom prst="ellipse">
            <a:avLst/>
          </a:prstGeom>
          <a:solidFill>
            <a:schemeClr val="tx2">
              <a:lumMod val="1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bg1"/>
                </a:solidFill>
              </a:ln>
              <a:solidFill>
                <a:schemeClr val="tx2">
                  <a:lumMod val="75000"/>
                </a:schemeClr>
              </a:solidFill>
            </a:endParaRPr>
          </a:p>
        </p:txBody>
      </p:sp>
      <p:sp>
        <p:nvSpPr>
          <p:cNvPr id="3" name="TextBox 2">
            <a:extLst>
              <a:ext uri="{FF2B5EF4-FFF2-40B4-BE49-F238E27FC236}">
                <a16:creationId xmlns:a16="http://schemas.microsoft.com/office/drawing/2014/main" xmlns="" id="{DAB9103F-A9CE-2A7E-9E86-EDECBE775F09}"/>
              </a:ext>
            </a:extLst>
          </p:cNvPr>
          <p:cNvSpPr txBox="1"/>
          <p:nvPr/>
        </p:nvSpPr>
        <p:spPr>
          <a:xfrm>
            <a:off x="2825620" y="356096"/>
            <a:ext cx="6774024" cy="1200329"/>
          </a:xfrm>
          <a:prstGeom prst="rect">
            <a:avLst/>
          </a:prstGeom>
          <a:noFill/>
        </p:spPr>
        <p:txBody>
          <a:bodyPr wrap="square" rtlCol="0">
            <a:spAutoFit/>
          </a:bodyPr>
          <a:lstStyle/>
          <a:p>
            <a:r>
              <a:rPr lang="en-US" sz="7200" b="1" dirty="0">
                <a:solidFill>
                  <a:schemeClr val="tx2">
                    <a:lumMod val="90000"/>
                  </a:schemeClr>
                </a:solidFill>
                <a:latin typeface="Cooper Black" panose="0208090404030B020404" pitchFamily="18" charset="0"/>
              </a:rPr>
              <a:t>Introduction</a:t>
            </a:r>
          </a:p>
        </p:txBody>
      </p:sp>
      <p:sp>
        <p:nvSpPr>
          <p:cNvPr id="5" name="TextBox 4">
            <a:extLst>
              <a:ext uri="{FF2B5EF4-FFF2-40B4-BE49-F238E27FC236}">
                <a16:creationId xmlns:a16="http://schemas.microsoft.com/office/drawing/2014/main" xmlns="" id="{A76F50CA-7623-0ED1-4481-FFE29B7165AE}"/>
              </a:ext>
            </a:extLst>
          </p:cNvPr>
          <p:cNvSpPr txBox="1"/>
          <p:nvPr/>
        </p:nvSpPr>
        <p:spPr>
          <a:xfrm>
            <a:off x="2369975" y="3597653"/>
            <a:ext cx="9769151"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project is based on tickets booking management system.</a:t>
            </a:r>
          </a:p>
        </p:txBody>
      </p:sp>
      <p:sp>
        <p:nvSpPr>
          <p:cNvPr id="6" name="TextBox 5">
            <a:extLst>
              <a:ext uri="{FF2B5EF4-FFF2-40B4-BE49-F238E27FC236}">
                <a16:creationId xmlns:a16="http://schemas.microsoft.com/office/drawing/2014/main" xmlns="" id="{BF1F552F-35ED-5140-E129-DD39FEDA62AA}"/>
              </a:ext>
            </a:extLst>
          </p:cNvPr>
          <p:cNvSpPr txBox="1"/>
          <p:nvPr/>
        </p:nvSpPr>
        <p:spPr>
          <a:xfrm>
            <a:off x="2369975" y="4563576"/>
            <a:ext cx="8724123"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Basically this project help the user to book the tickets for the train and bus</a:t>
            </a:r>
            <a:r>
              <a:rPr lang="en-US" dirty="0"/>
              <a:t>.</a:t>
            </a:r>
          </a:p>
        </p:txBody>
      </p:sp>
      <p:sp>
        <p:nvSpPr>
          <p:cNvPr id="7" name="TextBox 6">
            <a:extLst>
              <a:ext uri="{FF2B5EF4-FFF2-40B4-BE49-F238E27FC236}">
                <a16:creationId xmlns:a16="http://schemas.microsoft.com/office/drawing/2014/main" xmlns="" id="{A1521534-2412-A4F2-A25E-1EF145B902E0}"/>
              </a:ext>
            </a:extLst>
          </p:cNvPr>
          <p:cNvSpPr txBox="1"/>
          <p:nvPr/>
        </p:nvSpPr>
        <p:spPr>
          <a:xfrm>
            <a:off x="2369975" y="4056303"/>
            <a:ext cx="8052318"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project have feature to book the cab also.</a:t>
            </a:r>
          </a:p>
        </p:txBody>
      </p:sp>
      <p:sp>
        <p:nvSpPr>
          <p:cNvPr id="8" name="TextBox 7">
            <a:extLst>
              <a:ext uri="{FF2B5EF4-FFF2-40B4-BE49-F238E27FC236}">
                <a16:creationId xmlns:a16="http://schemas.microsoft.com/office/drawing/2014/main" xmlns="" id="{3C09959D-0A51-0CC9-7CD9-52E3EF1DBF9F}"/>
              </a:ext>
            </a:extLst>
          </p:cNvPr>
          <p:cNvSpPr txBox="1"/>
          <p:nvPr/>
        </p:nvSpPr>
        <p:spPr>
          <a:xfrm>
            <a:off x="2369975" y="2215675"/>
            <a:ext cx="7884367" cy="1323439"/>
          </a:xfrm>
          <a:prstGeom prst="rect">
            <a:avLst/>
          </a:prstGeom>
          <a:noFill/>
        </p:spPr>
        <p:txBody>
          <a:bodyPr wrap="square" rtlCol="0">
            <a:spAutoFit/>
          </a:bodyPr>
          <a:lstStyle/>
          <a:p>
            <a:pPr marL="342900" indent="-342900">
              <a:buFont typeface="Arial" panose="020B0604020202020204" pitchFamily="34" charset="0"/>
              <a:buChar char="•"/>
            </a:pPr>
            <a:r>
              <a:rPr lang="en-US" sz="2000" i="0" dirty="0">
                <a:solidFill>
                  <a:srgbClr val="BDC1C6"/>
                </a:solidFill>
                <a:effectLst/>
              </a:rPr>
              <a:t>An online </a:t>
            </a:r>
            <a:r>
              <a:rPr lang="en-US" sz="2000" dirty="0">
                <a:solidFill>
                  <a:srgbClr val="BDC1C6"/>
                </a:solidFill>
              </a:rPr>
              <a:t>travelling </a:t>
            </a:r>
            <a:r>
              <a:rPr lang="en-US" sz="2000" i="0" dirty="0">
                <a:solidFill>
                  <a:srgbClr val="BDC1C6"/>
                </a:solidFill>
                <a:effectLst/>
              </a:rPr>
              <a:t>system is </a:t>
            </a:r>
            <a:r>
              <a:rPr lang="en-US" sz="2000" i="0" dirty="0">
                <a:solidFill>
                  <a:srgbClr val="E2EEFF"/>
                </a:solidFill>
                <a:effectLst/>
              </a:rPr>
              <a:t>a piece of a software used for reservation management</a:t>
            </a:r>
            <a:r>
              <a:rPr lang="en-US" sz="2000" i="0" dirty="0">
                <a:solidFill>
                  <a:srgbClr val="BDC1C6"/>
                </a:solidFill>
                <a:effectLst/>
              </a:rPr>
              <a:t>. It allows travel and hospitality businesses to accept bookings online and manage mobile and personal bookings in a better way.</a:t>
            </a:r>
            <a:endParaRPr lang="en-US" sz="2000" dirty="0"/>
          </a:p>
        </p:txBody>
      </p:sp>
      <p:pic>
        <p:nvPicPr>
          <p:cNvPr id="10" name="Picture 9">
            <a:extLst>
              <a:ext uri="{FF2B5EF4-FFF2-40B4-BE49-F238E27FC236}">
                <a16:creationId xmlns:a16="http://schemas.microsoft.com/office/drawing/2014/main" xmlns="" id="{4D3216BB-B4A9-B7BC-B39C-A7B5637AAF09}"/>
              </a:ext>
            </a:extLst>
          </p:cNvPr>
          <p:cNvPicPr>
            <a:picLocks noChangeAspect="1"/>
          </p:cNvPicPr>
          <p:nvPr/>
        </p:nvPicPr>
        <p:blipFill>
          <a:blip r:embed="rId2">
            <a:alphaModFix amt="5000"/>
          </a:blip>
          <a:stretch>
            <a:fillRect/>
          </a:stretch>
        </p:blipFill>
        <p:spPr>
          <a:xfrm>
            <a:off x="810549" y="1723428"/>
            <a:ext cx="10804165" cy="4148560"/>
          </a:xfrm>
          <a:prstGeom prst="ellipse">
            <a:avLst/>
          </a:prstGeom>
          <a:ln>
            <a:noFill/>
          </a:ln>
          <a:effectLst>
            <a:softEdge rad="112500"/>
          </a:effectLst>
        </p:spPr>
      </p:pic>
    </p:spTree>
    <p:extLst>
      <p:ext uri="{BB962C8B-B14F-4D97-AF65-F5344CB8AC3E}">
        <p14:creationId xmlns:p14="http://schemas.microsoft.com/office/powerpoint/2010/main" xmlns="" val="94658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D7E014-BA48-5463-84CE-C4C8FC00E5B1}"/>
              </a:ext>
            </a:extLst>
          </p:cNvPr>
          <p:cNvSpPr>
            <a:spLocks noGrp="1"/>
          </p:cNvSpPr>
          <p:nvPr>
            <p:ph type="title"/>
          </p:nvPr>
        </p:nvSpPr>
        <p:spPr/>
        <p:txBody>
          <a:bodyPr>
            <a:normAutofit/>
          </a:bodyPr>
          <a:lstStyle/>
          <a:p>
            <a:r>
              <a:rPr lang="en-US" sz="6600" b="1" dirty="0">
                <a:latin typeface="Cooper Black" panose="0208090404030B020404" pitchFamily="18" charset="0"/>
              </a:rPr>
              <a:t>Problem Statement</a:t>
            </a:r>
          </a:p>
        </p:txBody>
      </p:sp>
      <p:sp>
        <p:nvSpPr>
          <p:cNvPr id="3" name="Oval 2">
            <a:extLst>
              <a:ext uri="{FF2B5EF4-FFF2-40B4-BE49-F238E27FC236}">
                <a16:creationId xmlns:a16="http://schemas.microsoft.com/office/drawing/2014/main" xmlns="" id="{8B51D9E6-F1F0-B8D2-EB2B-384065018E65}"/>
              </a:ext>
            </a:extLst>
          </p:cNvPr>
          <p:cNvSpPr/>
          <p:nvPr/>
        </p:nvSpPr>
        <p:spPr>
          <a:xfrm>
            <a:off x="3146867" y="2071396"/>
            <a:ext cx="5887617" cy="3760237"/>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pic>
        <p:nvPicPr>
          <p:cNvPr id="5" name="Picture 4">
            <a:extLst>
              <a:ext uri="{FF2B5EF4-FFF2-40B4-BE49-F238E27FC236}">
                <a16:creationId xmlns:a16="http://schemas.microsoft.com/office/drawing/2014/main" xmlns="" id="{8C5A25D8-F829-E430-1E84-1F752496D0A9}"/>
              </a:ext>
            </a:extLst>
          </p:cNvPr>
          <p:cNvPicPr>
            <a:picLocks noChangeAspect="1"/>
          </p:cNvPicPr>
          <p:nvPr/>
        </p:nvPicPr>
        <p:blipFill>
          <a:blip r:embed="rId2">
            <a:alphaModFix amt="5000"/>
          </a:blip>
          <a:stretch>
            <a:fillRect/>
          </a:stretch>
        </p:blipFill>
        <p:spPr>
          <a:xfrm>
            <a:off x="1914827" y="2080727"/>
            <a:ext cx="8351695" cy="556779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xmlns="" id="{C06B83A1-696C-C181-DAFA-AFB74D2B8851}"/>
              </a:ext>
            </a:extLst>
          </p:cNvPr>
          <p:cNvSpPr txBox="1"/>
          <p:nvPr/>
        </p:nvSpPr>
        <p:spPr>
          <a:xfrm>
            <a:off x="4366725" y="2520353"/>
            <a:ext cx="3601617" cy="2308324"/>
          </a:xfrm>
          <a:prstGeom prst="rect">
            <a:avLst/>
          </a:prstGeom>
          <a:noFill/>
        </p:spPr>
        <p:txBody>
          <a:bodyPr wrap="square" rtlCol="0">
            <a:spAutoFit/>
          </a:bodyPr>
          <a:lstStyle/>
          <a:p>
            <a:r>
              <a:rPr lang="en-US" dirty="0"/>
              <a:t>This project aims to develop an online travel system, primarily focused on ticket booking, using C++.The system facilitates the booking of bus and train tickets, as well as cab reservations. This projects enables users to book tickets without any issues .</a:t>
            </a:r>
          </a:p>
        </p:txBody>
      </p:sp>
    </p:spTree>
    <p:extLst>
      <p:ext uri="{BB962C8B-B14F-4D97-AF65-F5344CB8AC3E}">
        <p14:creationId xmlns:p14="http://schemas.microsoft.com/office/powerpoint/2010/main" xmlns="" val="343080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00B200F-EE6F-C46B-71A5-13B1909347D9}"/>
              </a:ext>
            </a:extLst>
          </p:cNvPr>
          <p:cNvSpPr txBox="1"/>
          <p:nvPr/>
        </p:nvSpPr>
        <p:spPr>
          <a:xfrm>
            <a:off x="307909" y="1471592"/>
            <a:ext cx="10590245" cy="646331"/>
          </a:xfrm>
          <a:prstGeom prst="rect">
            <a:avLst/>
          </a:prstGeom>
          <a:noFill/>
        </p:spPr>
        <p:txBody>
          <a:bodyPr wrap="square" rtlCol="0">
            <a:spAutoFit/>
          </a:bodyPr>
          <a:lstStyle/>
          <a:p>
            <a:r>
              <a:rPr lang="en-US" dirty="0"/>
              <a:t>Provided C++ code implement a Travelling system with functionalities for train booking, bus booking and cab booking.</a:t>
            </a:r>
          </a:p>
        </p:txBody>
      </p:sp>
      <p:sp>
        <p:nvSpPr>
          <p:cNvPr id="3" name="TextBox 2">
            <a:extLst>
              <a:ext uri="{FF2B5EF4-FFF2-40B4-BE49-F238E27FC236}">
                <a16:creationId xmlns:a16="http://schemas.microsoft.com/office/drawing/2014/main" xmlns="" id="{088EE394-DA10-F0AD-E93E-4E77C2EEFA47}"/>
              </a:ext>
            </a:extLst>
          </p:cNvPr>
          <p:cNvSpPr txBox="1"/>
          <p:nvPr/>
        </p:nvSpPr>
        <p:spPr>
          <a:xfrm>
            <a:off x="307910" y="2342184"/>
            <a:ext cx="5411755" cy="923330"/>
          </a:xfrm>
          <a:prstGeom prst="rect">
            <a:avLst/>
          </a:prstGeom>
          <a:noFill/>
        </p:spPr>
        <p:txBody>
          <a:bodyPr wrap="square" rtlCol="0">
            <a:spAutoFit/>
          </a:bodyPr>
          <a:lstStyle/>
          <a:p>
            <a:r>
              <a:rPr lang="en-US" dirty="0"/>
              <a:t>It have two module:</a:t>
            </a:r>
          </a:p>
          <a:p>
            <a:pPr marL="285750" indent="-285750">
              <a:buFont typeface="Arial" panose="020B0604020202020204" pitchFamily="34" charset="0"/>
              <a:buChar char="•"/>
            </a:pPr>
            <a:r>
              <a:rPr lang="en-US" dirty="0"/>
              <a:t>User Management</a:t>
            </a:r>
          </a:p>
          <a:p>
            <a:pPr marL="285750" indent="-285750">
              <a:buFont typeface="Arial" panose="020B0604020202020204" pitchFamily="34" charset="0"/>
              <a:buChar char="•"/>
            </a:pPr>
            <a:r>
              <a:rPr lang="en-US" dirty="0"/>
              <a:t>Booking System</a:t>
            </a:r>
          </a:p>
        </p:txBody>
      </p:sp>
      <p:sp>
        <p:nvSpPr>
          <p:cNvPr id="4" name="Rectangle 3">
            <a:extLst>
              <a:ext uri="{FF2B5EF4-FFF2-40B4-BE49-F238E27FC236}">
                <a16:creationId xmlns:a16="http://schemas.microsoft.com/office/drawing/2014/main" xmlns="" id="{5FFF6E96-012B-B7BD-6F58-5AEDE8A9DDD7}"/>
              </a:ext>
            </a:extLst>
          </p:cNvPr>
          <p:cNvSpPr/>
          <p:nvPr/>
        </p:nvSpPr>
        <p:spPr>
          <a:xfrm>
            <a:off x="4453811" y="3393371"/>
            <a:ext cx="3598504" cy="58078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5" name="Rectangle 4">
            <a:extLst>
              <a:ext uri="{FF2B5EF4-FFF2-40B4-BE49-F238E27FC236}">
                <a16:creationId xmlns:a16="http://schemas.microsoft.com/office/drawing/2014/main" xmlns="" id="{4651D261-2DA2-95E7-59A2-B742505CA459}"/>
              </a:ext>
            </a:extLst>
          </p:cNvPr>
          <p:cNvSpPr/>
          <p:nvPr/>
        </p:nvSpPr>
        <p:spPr>
          <a:xfrm>
            <a:off x="1691951" y="4904830"/>
            <a:ext cx="2976465" cy="64633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xmlns="" id="{0E823FD0-9AE3-0FBF-CEC4-60094BA3C99B}"/>
              </a:ext>
            </a:extLst>
          </p:cNvPr>
          <p:cNvSpPr/>
          <p:nvPr/>
        </p:nvSpPr>
        <p:spPr>
          <a:xfrm>
            <a:off x="7744407" y="4898529"/>
            <a:ext cx="2976465" cy="64633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xmlns="" id="{CE0EA606-C32C-F5CA-0EFB-AD0832BA3CE8}"/>
              </a:ext>
            </a:extLst>
          </p:cNvPr>
          <p:cNvCxnSpPr>
            <a:cxnSpLocks/>
          </p:cNvCxnSpPr>
          <p:nvPr/>
        </p:nvCxnSpPr>
        <p:spPr>
          <a:xfrm flipH="1">
            <a:off x="2878491" y="3971782"/>
            <a:ext cx="3331028" cy="873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00FE6A51-B662-EB8C-D97B-A7B1EA71581A}"/>
              </a:ext>
            </a:extLst>
          </p:cNvPr>
          <p:cNvCxnSpPr>
            <a:cxnSpLocks/>
          </p:cNvCxnSpPr>
          <p:nvPr/>
        </p:nvCxnSpPr>
        <p:spPr>
          <a:xfrm>
            <a:off x="6209519" y="3971783"/>
            <a:ext cx="3214396" cy="873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0DBBFE67-11A8-5612-15CD-CB1BF1D592C4}"/>
              </a:ext>
            </a:extLst>
          </p:cNvPr>
          <p:cNvSpPr txBox="1"/>
          <p:nvPr/>
        </p:nvSpPr>
        <p:spPr>
          <a:xfrm>
            <a:off x="4889240" y="3474593"/>
            <a:ext cx="2855167" cy="369332"/>
          </a:xfrm>
          <a:prstGeom prst="rect">
            <a:avLst/>
          </a:prstGeom>
          <a:noFill/>
        </p:spPr>
        <p:txBody>
          <a:bodyPr wrap="square" rtlCol="0">
            <a:spAutoFit/>
          </a:bodyPr>
          <a:lstStyle/>
          <a:p>
            <a:r>
              <a:rPr lang="en-US" dirty="0"/>
              <a:t>Online Travelling System</a:t>
            </a:r>
          </a:p>
        </p:txBody>
      </p:sp>
      <p:sp>
        <p:nvSpPr>
          <p:cNvPr id="19" name="TextBox 18">
            <a:extLst>
              <a:ext uri="{FF2B5EF4-FFF2-40B4-BE49-F238E27FC236}">
                <a16:creationId xmlns:a16="http://schemas.microsoft.com/office/drawing/2014/main" xmlns="" id="{1DAAABD3-8A3D-7990-284B-4647C4F1B58A}"/>
              </a:ext>
            </a:extLst>
          </p:cNvPr>
          <p:cNvSpPr txBox="1"/>
          <p:nvPr/>
        </p:nvSpPr>
        <p:spPr>
          <a:xfrm>
            <a:off x="2074505" y="5043329"/>
            <a:ext cx="2379306" cy="369332"/>
          </a:xfrm>
          <a:prstGeom prst="rect">
            <a:avLst/>
          </a:prstGeom>
          <a:noFill/>
        </p:spPr>
        <p:txBody>
          <a:bodyPr wrap="square" rtlCol="0">
            <a:spAutoFit/>
          </a:bodyPr>
          <a:lstStyle/>
          <a:p>
            <a:r>
              <a:rPr lang="en-US" dirty="0"/>
              <a:t>User Management</a:t>
            </a:r>
          </a:p>
        </p:txBody>
      </p:sp>
      <p:sp>
        <p:nvSpPr>
          <p:cNvPr id="20" name="TextBox 19">
            <a:extLst>
              <a:ext uri="{FF2B5EF4-FFF2-40B4-BE49-F238E27FC236}">
                <a16:creationId xmlns:a16="http://schemas.microsoft.com/office/drawing/2014/main" xmlns="" id="{5A5BAE88-147A-A758-A03A-2132C0EEF8C7}"/>
              </a:ext>
            </a:extLst>
          </p:cNvPr>
          <p:cNvSpPr txBox="1"/>
          <p:nvPr/>
        </p:nvSpPr>
        <p:spPr>
          <a:xfrm>
            <a:off x="8298025" y="5017076"/>
            <a:ext cx="2202024" cy="369332"/>
          </a:xfrm>
          <a:prstGeom prst="rect">
            <a:avLst/>
          </a:prstGeom>
          <a:noFill/>
        </p:spPr>
        <p:txBody>
          <a:bodyPr wrap="square" rtlCol="0">
            <a:spAutoFit/>
          </a:bodyPr>
          <a:lstStyle/>
          <a:p>
            <a:r>
              <a:rPr lang="en-US" dirty="0"/>
              <a:t>Booking System</a:t>
            </a:r>
          </a:p>
        </p:txBody>
      </p:sp>
      <p:sp>
        <p:nvSpPr>
          <p:cNvPr id="21" name="TextBox 20">
            <a:extLst>
              <a:ext uri="{FF2B5EF4-FFF2-40B4-BE49-F238E27FC236}">
                <a16:creationId xmlns:a16="http://schemas.microsoft.com/office/drawing/2014/main" xmlns="" id="{A206035B-774B-3842-4465-2C9E72F7C3AE}"/>
              </a:ext>
            </a:extLst>
          </p:cNvPr>
          <p:cNvSpPr txBox="1"/>
          <p:nvPr/>
        </p:nvSpPr>
        <p:spPr>
          <a:xfrm>
            <a:off x="914397" y="180496"/>
            <a:ext cx="10590245" cy="1200329"/>
          </a:xfrm>
          <a:prstGeom prst="rect">
            <a:avLst/>
          </a:prstGeom>
          <a:noFill/>
        </p:spPr>
        <p:txBody>
          <a:bodyPr wrap="square" rtlCol="0">
            <a:spAutoFit/>
          </a:bodyPr>
          <a:lstStyle/>
          <a:p>
            <a:r>
              <a:rPr lang="en-US" sz="7200" b="1" i="0" dirty="0">
                <a:solidFill>
                  <a:schemeClr val="accent2"/>
                </a:solidFill>
                <a:effectLst/>
                <a:latin typeface="Cooper Black" panose="0208090404030B020404" pitchFamily="18" charset="0"/>
              </a:rPr>
              <a:t>         Methodology</a:t>
            </a:r>
            <a:endParaRPr lang="en-US" sz="7200" b="1" dirty="0">
              <a:solidFill>
                <a:schemeClr val="accent2"/>
              </a:solidFill>
              <a:latin typeface="Cooper Black" panose="0208090404030B020404" pitchFamily="18" charset="0"/>
            </a:endParaRPr>
          </a:p>
        </p:txBody>
      </p:sp>
    </p:spTree>
    <p:extLst>
      <p:ext uri="{BB962C8B-B14F-4D97-AF65-F5344CB8AC3E}">
        <p14:creationId xmlns:p14="http://schemas.microsoft.com/office/powerpoint/2010/main" xmlns="" val="306927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3604CA6-7634-DA3C-DF07-7404792014AC}"/>
              </a:ext>
            </a:extLst>
          </p:cNvPr>
          <p:cNvSpPr txBox="1"/>
          <p:nvPr/>
        </p:nvSpPr>
        <p:spPr>
          <a:xfrm>
            <a:off x="586273" y="452570"/>
            <a:ext cx="11019453" cy="1477328"/>
          </a:xfrm>
          <a:prstGeom prst="rect">
            <a:avLst/>
          </a:prstGeom>
          <a:noFill/>
        </p:spPr>
        <p:txBody>
          <a:bodyPr wrap="square" rtlCol="0">
            <a:spAutoFit/>
          </a:bodyPr>
          <a:lstStyle/>
          <a:p>
            <a:r>
              <a:rPr lang="en-US" dirty="0"/>
              <a:t>User Management:</a:t>
            </a:r>
          </a:p>
          <a:p>
            <a:pPr marL="285750" indent="-285750">
              <a:buFont typeface="Arial" panose="020B0604020202020204" pitchFamily="34" charset="0"/>
              <a:buChar char="•"/>
            </a:pPr>
            <a:r>
              <a:rPr lang="en-US" dirty="0"/>
              <a:t>This module consists of Add new client, login client function and exit option.</a:t>
            </a:r>
          </a:p>
          <a:p>
            <a:pPr marL="285750" indent="-285750">
              <a:buFont typeface="Arial" panose="020B0604020202020204" pitchFamily="34" charset="0"/>
              <a:buChar char="•"/>
            </a:pPr>
            <a:r>
              <a:rPr lang="en-US" dirty="0"/>
              <a:t>Add new client function will take user name, Email ID and password for new users.</a:t>
            </a:r>
          </a:p>
          <a:p>
            <a:pPr marL="285750" indent="-285750">
              <a:buFont typeface="Arial" panose="020B0604020202020204" pitchFamily="34" charset="0"/>
              <a:buChar char="•"/>
            </a:pPr>
            <a:r>
              <a:rPr lang="en-US" dirty="0"/>
              <a:t>Login client function will ask for user name and password.</a:t>
            </a:r>
          </a:p>
          <a:p>
            <a:pPr marL="285750" indent="-285750">
              <a:buFont typeface="Arial" panose="020B0604020202020204" pitchFamily="34" charset="0"/>
              <a:buChar char="•"/>
            </a:pPr>
            <a:r>
              <a:rPr lang="en-US" dirty="0"/>
              <a:t>Last is exit option to escape form the program</a:t>
            </a:r>
          </a:p>
        </p:txBody>
      </p:sp>
      <p:sp>
        <p:nvSpPr>
          <p:cNvPr id="3" name="Rectangle: Rounded Corners 2">
            <a:extLst>
              <a:ext uri="{FF2B5EF4-FFF2-40B4-BE49-F238E27FC236}">
                <a16:creationId xmlns:a16="http://schemas.microsoft.com/office/drawing/2014/main" xmlns="" id="{0C25829A-8F17-FEEE-47B3-1ACB2416172E}"/>
              </a:ext>
            </a:extLst>
          </p:cNvPr>
          <p:cNvSpPr/>
          <p:nvPr/>
        </p:nvSpPr>
        <p:spPr>
          <a:xfrm>
            <a:off x="5047861" y="2183922"/>
            <a:ext cx="1427583" cy="7837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xmlns="" id="{F98D6D9D-E2A4-CBA1-DC29-E34C4EBEDF03}"/>
              </a:ext>
            </a:extLst>
          </p:cNvPr>
          <p:cNvSpPr/>
          <p:nvPr/>
        </p:nvSpPr>
        <p:spPr>
          <a:xfrm>
            <a:off x="2603241" y="3483777"/>
            <a:ext cx="1502229" cy="82109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7" name="Picture 6">
            <a:extLst>
              <a:ext uri="{FF2B5EF4-FFF2-40B4-BE49-F238E27FC236}">
                <a16:creationId xmlns:a16="http://schemas.microsoft.com/office/drawing/2014/main" xmlns="" id="{9C4D0E86-1016-5844-01A7-B3AAAB7A33FD}"/>
              </a:ext>
            </a:extLst>
          </p:cNvPr>
          <p:cNvPicPr>
            <a:picLocks noChangeAspect="1"/>
          </p:cNvPicPr>
          <p:nvPr/>
        </p:nvPicPr>
        <p:blipFill>
          <a:blip r:embed="rId2"/>
          <a:stretch>
            <a:fillRect/>
          </a:stretch>
        </p:blipFill>
        <p:spPr>
          <a:xfrm>
            <a:off x="5047861" y="3475743"/>
            <a:ext cx="1518036" cy="829128"/>
          </a:xfrm>
          <a:prstGeom prst="rect">
            <a:avLst/>
          </a:prstGeom>
        </p:spPr>
      </p:pic>
      <p:sp>
        <p:nvSpPr>
          <p:cNvPr id="8" name="Rectangle: Rounded Corners 7">
            <a:extLst>
              <a:ext uri="{FF2B5EF4-FFF2-40B4-BE49-F238E27FC236}">
                <a16:creationId xmlns:a16="http://schemas.microsoft.com/office/drawing/2014/main" xmlns="" id="{5B6A0DBD-300F-A326-8A9F-8216B216959F}"/>
              </a:ext>
            </a:extLst>
          </p:cNvPr>
          <p:cNvSpPr/>
          <p:nvPr/>
        </p:nvSpPr>
        <p:spPr>
          <a:xfrm>
            <a:off x="7688424" y="3483777"/>
            <a:ext cx="1502229" cy="821094"/>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xmlns="" id="{4242773D-3A2B-6DA8-05F8-38C227AC87DC}"/>
              </a:ext>
            </a:extLst>
          </p:cNvPr>
          <p:cNvCxnSpPr>
            <a:cxnSpLocks/>
            <a:stCxn id="3" idx="2"/>
            <a:endCxn id="4" idx="0"/>
          </p:cNvCxnSpPr>
          <p:nvPr/>
        </p:nvCxnSpPr>
        <p:spPr>
          <a:xfrm flipH="1">
            <a:off x="3354356" y="2967694"/>
            <a:ext cx="2407297" cy="516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CCCA9EE0-7477-C550-0318-AA6B803CFD50}"/>
              </a:ext>
            </a:extLst>
          </p:cNvPr>
          <p:cNvCxnSpPr>
            <a:stCxn id="3" idx="2"/>
            <a:endCxn id="8" idx="0"/>
          </p:cNvCxnSpPr>
          <p:nvPr/>
        </p:nvCxnSpPr>
        <p:spPr>
          <a:xfrm>
            <a:off x="5761653" y="2967694"/>
            <a:ext cx="2677886" cy="516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E48A7EED-7EC2-E7ED-050F-D6FEC382225A}"/>
              </a:ext>
            </a:extLst>
          </p:cNvPr>
          <p:cNvCxnSpPr>
            <a:stCxn id="3" idx="2"/>
          </p:cNvCxnSpPr>
          <p:nvPr/>
        </p:nvCxnSpPr>
        <p:spPr>
          <a:xfrm flipH="1">
            <a:off x="5761652" y="2967694"/>
            <a:ext cx="1" cy="516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5534FA9F-409C-88AC-CF3A-74C307FDA6D8}"/>
              </a:ext>
            </a:extLst>
          </p:cNvPr>
          <p:cNvSpPr txBox="1"/>
          <p:nvPr/>
        </p:nvSpPr>
        <p:spPr>
          <a:xfrm>
            <a:off x="5138314" y="2283421"/>
            <a:ext cx="1427583" cy="584775"/>
          </a:xfrm>
          <a:prstGeom prst="rect">
            <a:avLst/>
          </a:prstGeom>
          <a:noFill/>
        </p:spPr>
        <p:txBody>
          <a:bodyPr wrap="square" rtlCol="0">
            <a:spAutoFit/>
          </a:bodyPr>
          <a:lstStyle/>
          <a:p>
            <a:r>
              <a:rPr lang="en-US" sz="1600" dirty="0"/>
              <a:t>User management</a:t>
            </a:r>
          </a:p>
        </p:txBody>
      </p:sp>
      <p:sp>
        <p:nvSpPr>
          <p:cNvPr id="19" name="TextBox 18">
            <a:extLst>
              <a:ext uri="{FF2B5EF4-FFF2-40B4-BE49-F238E27FC236}">
                <a16:creationId xmlns:a16="http://schemas.microsoft.com/office/drawing/2014/main" xmlns="" id="{D7641F91-4BF3-C395-202B-7E45646CF7EC}"/>
              </a:ext>
            </a:extLst>
          </p:cNvPr>
          <p:cNvSpPr txBox="1"/>
          <p:nvPr/>
        </p:nvSpPr>
        <p:spPr>
          <a:xfrm>
            <a:off x="2777284" y="3583275"/>
            <a:ext cx="1259633" cy="584775"/>
          </a:xfrm>
          <a:prstGeom prst="rect">
            <a:avLst/>
          </a:prstGeom>
          <a:noFill/>
        </p:spPr>
        <p:txBody>
          <a:bodyPr wrap="square" rtlCol="0">
            <a:spAutoFit/>
          </a:bodyPr>
          <a:lstStyle/>
          <a:p>
            <a:r>
              <a:rPr lang="en-US" sz="1600" dirty="0"/>
              <a:t>Add new client</a:t>
            </a:r>
          </a:p>
        </p:txBody>
      </p:sp>
      <p:sp>
        <p:nvSpPr>
          <p:cNvPr id="20" name="TextBox 19">
            <a:extLst>
              <a:ext uri="{FF2B5EF4-FFF2-40B4-BE49-F238E27FC236}">
                <a16:creationId xmlns:a16="http://schemas.microsoft.com/office/drawing/2014/main" xmlns="" id="{04E06FE2-E7B8-277C-02B7-8CC5BC257C63}"/>
              </a:ext>
            </a:extLst>
          </p:cNvPr>
          <p:cNvSpPr txBox="1"/>
          <p:nvPr/>
        </p:nvSpPr>
        <p:spPr>
          <a:xfrm>
            <a:off x="5411757" y="3601936"/>
            <a:ext cx="1063687" cy="584775"/>
          </a:xfrm>
          <a:prstGeom prst="rect">
            <a:avLst/>
          </a:prstGeom>
          <a:noFill/>
        </p:spPr>
        <p:txBody>
          <a:bodyPr wrap="square" rtlCol="0">
            <a:spAutoFit/>
          </a:bodyPr>
          <a:lstStyle/>
          <a:p>
            <a:r>
              <a:rPr lang="en-US" sz="1600" dirty="0"/>
              <a:t>Login client</a:t>
            </a:r>
          </a:p>
        </p:txBody>
      </p:sp>
      <p:sp>
        <p:nvSpPr>
          <p:cNvPr id="21" name="TextBox 20">
            <a:extLst>
              <a:ext uri="{FF2B5EF4-FFF2-40B4-BE49-F238E27FC236}">
                <a16:creationId xmlns:a16="http://schemas.microsoft.com/office/drawing/2014/main" xmlns="" id="{3641CCC9-8014-03E4-2D42-5E48D3B44A22}"/>
              </a:ext>
            </a:extLst>
          </p:cNvPr>
          <p:cNvSpPr txBox="1"/>
          <p:nvPr/>
        </p:nvSpPr>
        <p:spPr>
          <a:xfrm>
            <a:off x="8164285" y="3757956"/>
            <a:ext cx="793102" cy="338554"/>
          </a:xfrm>
          <a:prstGeom prst="rect">
            <a:avLst/>
          </a:prstGeom>
          <a:noFill/>
        </p:spPr>
        <p:txBody>
          <a:bodyPr wrap="square" rtlCol="0">
            <a:spAutoFit/>
          </a:bodyPr>
          <a:lstStyle/>
          <a:p>
            <a:r>
              <a:rPr lang="en-US" sz="1600" dirty="0"/>
              <a:t>Exit</a:t>
            </a:r>
          </a:p>
        </p:txBody>
      </p:sp>
      <p:pic>
        <p:nvPicPr>
          <p:cNvPr id="23" name="Picture 22">
            <a:extLst>
              <a:ext uri="{FF2B5EF4-FFF2-40B4-BE49-F238E27FC236}">
                <a16:creationId xmlns:a16="http://schemas.microsoft.com/office/drawing/2014/main" xmlns="" id="{04229240-C4F5-6FBF-E743-11A4BD4EAE29}"/>
              </a:ext>
            </a:extLst>
          </p:cNvPr>
          <p:cNvPicPr>
            <a:picLocks noChangeAspect="1"/>
          </p:cNvPicPr>
          <p:nvPr/>
        </p:nvPicPr>
        <p:blipFill>
          <a:blip r:embed="rId3"/>
          <a:stretch>
            <a:fillRect/>
          </a:stretch>
        </p:blipFill>
        <p:spPr>
          <a:xfrm>
            <a:off x="2603241" y="4451342"/>
            <a:ext cx="1502229" cy="171683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5" name="Picture 24">
            <a:extLst>
              <a:ext uri="{FF2B5EF4-FFF2-40B4-BE49-F238E27FC236}">
                <a16:creationId xmlns:a16="http://schemas.microsoft.com/office/drawing/2014/main" xmlns="" id="{894D20E8-54CE-862A-7EC0-C6103AAB6549}"/>
              </a:ext>
            </a:extLst>
          </p:cNvPr>
          <p:cNvPicPr>
            <a:picLocks noChangeAspect="1"/>
          </p:cNvPicPr>
          <p:nvPr/>
        </p:nvPicPr>
        <p:blipFill>
          <a:blip r:embed="rId4"/>
          <a:stretch>
            <a:fillRect/>
          </a:stretch>
        </p:blipFill>
        <p:spPr>
          <a:xfrm>
            <a:off x="5047861" y="4521573"/>
            <a:ext cx="1700507" cy="178592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7" name="Picture 26">
            <a:extLst>
              <a:ext uri="{FF2B5EF4-FFF2-40B4-BE49-F238E27FC236}">
                <a16:creationId xmlns:a16="http://schemas.microsoft.com/office/drawing/2014/main" xmlns="" id="{2564B9B8-37B1-7BD6-21AF-95EB63F68779}"/>
              </a:ext>
            </a:extLst>
          </p:cNvPr>
          <p:cNvPicPr>
            <a:picLocks noChangeAspect="1"/>
          </p:cNvPicPr>
          <p:nvPr/>
        </p:nvPicPr>
        <p:blipFill>
          <a:blip r:embed="rId5"/>
          <a:stretch>
            <a:fillRect/>
          </a:stretch>
        </p:blipFill>
        <p:spPr>
          <a:xfrm>
            <a:off x="7796040" y="4550311"/>
            <a:ext cx="1529592" cy="172844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xmlns="" val="244147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6C797B3-25BF-7C70-1256-E225EC9965E7}"/>
              </a:ext>
            </a:extLst>
          </p:cNvPr>
          <p:cNvSpPr txBox="1"/>
          <p:nvPr/>
        </p:nvSpPr>
        <p:spPr>
          <a:xfrm>
            <a:off x="662474" y="215917"/>
            <a:ext cx="10366310" cy="3416320"/>
          </a:xfrm>
          <a:prstGeom prst="rect">
            <a:avLst/>
          </a:prstGeom>
          <a:noFill/>
        </p:spPr>
        <p:txBody>
          <a:bodyPr wrap="square" rtlCol="0">
            <a:spAutoFit/>
          </a:bodyPr>
          <a:lstStyle/>
          <a:p>
            <a:r>
              <a:rPr lang="en-US" dirty="0"/>
              <a:t>Booking System:</a:t>
            </a:r>
          </a:p>
          <a:p>
            <a:pPr marL="285750" indent="-285750">
              <a:buFont typeface="Arial" panose="020B0604020202020204" pitchFamily="34" charset="0"/>
              <a:buChar char="•"/>
            </a:pPr>
            <a:r>
              <a:rPr lang="en-US" dirty="0"/>
              <a:t>This module consists of Train booking, Bus booking, Cab booking function and option to return to     login screen.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 booking further consists of 4 other functions.(installation, reservation, show  and available).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Bus booking further consists of 4 other functions.(installation, reservation, show  and available).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Cab booking take all required details and print the information on the screen.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4 option will take you back to login screen</a:t>
            </a:r>
          </a:p>
          <a:p>
            <a:pPr marL="285750" indent="-285750">
              <a:buFont typeface="Arial" panose="020B0604020202020204" pitchFamily="34" charset="0"/>
              <a:buChar char="•"/>
            </a:pPr>
            <a:endParaRPr lang="en-US" dirty="0"/>
          </a:p>
        </p:txBody>
      </p:sp>
      <p:sp>
        <p:nvSpPr>
          <p:cNvPr id="4" name="Rectangle: Rounded Corners 3">
            <a:extLst>
              <a:ext uri="{FF2B5EF4-FFF2-40B4-BE49-F238E27FC236}">
                <a16:creationId xmlns:a16="http://schemas.microsoft.com/office/drawing/2014/main" xmlns="" id="{715B7526-0EF4-BF5F-6887-16982BC546E5}"/>
              </a:ext>
            </a:extLst>
          </p:cNvPr>
          <p:cNvSpPr/>
          <p:nvPr/>
        </p:nvSpPr>
        <p:spPr>
          <a:xfrm>
            <a:off x="3769568" y="3582954"/>
            <a:ext cx="4152122" cy="71845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xmlns="" id="{CD749F81-19D1-7851-30CF-81ACEA4B6F66}"/>
              </a:ext>
            </a:extLst>
          </p:cNvPr>
          <p:cNvSpPr/>
          <p:nvPr/>
        </p:nvSpPr>
        <p:spPr>
          <a:xfrm>
            <a:off x="494522" y="5514391"/>
            <a:ext cx="2537927" cy="83975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xmlns="" id="{EFBCC66F-6FF5-D378-5842-3775D931D9BE}"/>
              </a:ext>
            </a:extLst>
          </p:cNvPr>
          <p:cNvSpPr/>
          <p:nvPr/>
        </p:nvSpPr>
        <p:spPr>
          <a:xfrm>
            <a:off x="3307702" y="5514391"/>
            <a:ext cx="2537927" cy="83975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xmlns="" id="{A5C65930-D0CD-F49D-9578-9590AB21E17B}"/>
              </a:ext>
            </a:extLst>
          </p:cNvPr>
          <p:cNvSpPr/>
          <p:nvPr/>
        </p:nvSpPr>
        <p:spPr>
          <a:xfrm>
            <a:off x="6096000" y="5514391"/>
            <a:ext cx="2537927" cy="83975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xmlns="" id="{955DA734-F739-BB6D-9E72-7C6742DA91F5}"/>
              </a:ext>
            </a:extLst>
          </p:cNvPr>
          <p:cNvSpPr/>
          <p:nvPr/>
        </p:nvSpPr>
        <p:spPr>
          <a:xfrm>
            <a:off x="9007150" y="5514391"/>
            <a:ext cx="2537927" cy="83975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xmlns="" id="{7E214518-56AC-CA4C-58BF-1D2A2A825F7B}"/>
              </a:ext>
            </a:extLst>
          </p:cNvPr>
          <p:cNvCxnSpPr>
            <a:stCxn id="4" idx="2"/>
            <a:endCxn id="5" idx="0"/>
          </p:cNvCxnSpPr>
          <p:nvPr/>
        </p:nvCxnSpPr>
        <p:spPr>
          <a:xfrm flipH="1">
            <a:off x="1763486" y="4301411"/>
            <a:ext cx="4082143" cy="121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C837A790-C7D0-0CEA-5A02-6830AD5463FD}"/>
              </a:ext>
            </a:extLst>
          </p:cNvPr>
          <p:cNvCxnSpPr>
            <a:stCxn id="4" idx="2"/>
            <a:endCxn id="7" idx="0"/>
          </p:cNvCxnSpPr>
          <p:nvPr/>
        </p:nvCxnSpPr>
        <p:spPr>
          <a:xfrm flipH="1">
            <a:off x="4576666" y="4301411"/>
            <a:ext cx="1268963" cy="121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3ACA6160-12FA-C748-8C7F-10D24B005B14}"/>
              </a:ext>
            </a:extLst>
          </p:cNvPr>
          <p:cNvCxnSpPr>
            <a:stCxn id="4" idx="2"/>
            <a:endCxn id="8" idx="0"/>
          </p:cNvCxnSpPr>
          <p:nvPr/>
        </p:nvCxnSpPr>
        <p:spPr>
          <a:xfrm>
            <a:off x="5845629" y="4301411"/>
            <a:ext cx="1519335" cy="121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7619DDE3-9F5C-D32E-5FFB-C811D32F5B1B}"/>
              </a:ext>
            </a:extLst>
          </p:cNvPr>
          <p:cNvCxnSpPr>
            <a:stCxn id="4" idx="2"/>
            <a:endCxn id="9" idx="0"/>
          </p:cNvCxnSpPr>
          <p:nvPr/>
        </p:nvCxnSpPr>
        <p:spPr>
          <a:xfrm>
            <a:off x="5845629" y="4301411"/>
            <a:ext cx="4430485" cy="121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D37D6B9B-7E4F-9224-CFDC-50F7CF1D41A6}"/>
              </a:ext>
            </a:extLst>
          </p:cNvPr>
          <p:cNvSpPr txBox="1"/>
          <p:nvPr/>
        </p:nvSpPr>
        <p:spPr>
          <a:xfrm>
            <a:off x="4253203" y="3649584"/>
            <a:ext cx="3368351" cy="584775"/>
          </a:xfrm>
          <a:prstGeom prst="rect">
            <a:avLst/>
          </a:prstGeom>
          <a:noFill/>
        </p:spPr>
        <p:txBody>
          <a:bodyPr wrap="square" rtlCol="0">
            <a:spAutoFit/>
          </a:bodyPr>
          <a:lstStyle/>
          <a:p>
            <a:r>
              <a:rPr lang="en-US" sz="3200" dirty="0"/>
              <a:t>Booking System</a:t>
            </a:r>
          </a:p>
        </p:txBody>
      </p:sp>
      <p:sp>
        <p:nvSpPr>
          <p:cNvPr id="19" name="TextBox 18">
            <a:extLst>
              <a:ext uri="{FF2B5EF4-FFF2-40B4-BE49-F238E27FC236}">
                <a16:creationId xmlns:a16="http://schemas.microsoft.com/office/drawing/2014/main" xmlns="" id="{0B108774-E55B-7114-F2DD-DDD7C0D39F1C}"/>
              </a:ext>
            </a:extLst>
          </p:cNvPr>
          <p:cNvSpPr txBox="1"/>
          <p:nvPr/>
        </p:nvSpPr>
        <p:spPr>
          <a:xfrm>
            <a:off x="821093" y="5728784"/>
            <a:ext cx="1884783" cy="400110"/>
          </a:xfrm>
          <a:prstGeom prst="rect">
            <a:avLst/>
          </a:prstGeom>
          <a:noFill/>
        </p:spPr>
        <p:txBody>
          <a:bodyPr wrap="square" rtlCol="0">
            <a:spAutoFit/>
          </a:bodyPr>
          <a:lstStyle/>
          <a:p>
            <a:r>
              <a:rPr lang="en-US" sz="2000" dirty="0"/>
              <a:t>Train Booking</a:t>
            </a:r>
          </a:p>
        </p:txBody>
      </p:sp>
      <p:sp>
        <p:nvSpPr>
          <p:cNvPr id="20" name="TextBox 19">
            <a:extLst>
              <a:ext uri="{FF2B5EF4-FFF2-40B4-BE49-F238E27FC236}">
                <a16:creationId xmlns:a16="http://schemas.microsoft.com/office/drawing/2014/main" xmlns="" id="{D5F317CE-9376-52FF-FE57-E99AA64E42A5}"/>
              </a:ext>
            </a:extLst>
          </p:cNvPr>
          <p:cNvSpPr txBox="1"/>
          <p:nvPr/>
        </p:nvSpPr>
        <p:spPr>
          <a:xfrm>
            <a:off x="3769568" y="5728784"/>
            <a:ext cx="1782147" cy="400110"/>
          </a:xfrm>
          <a:prstGeom prst="rect">
            <a:avLst/>
          </a:prstGeom>
          <a:noFill/>
        </p:spPr>
        <p:txBody>
          <a:bodyPr wrap="square" rtlCol="0">
            <a:spAutoFit/>
          </a:bodyPr>
          <a:lstStyle/>
          <a:p>
            <a:r>
              <a:rPr lang="en-US" sz="2000" dirty="0"/>
              <a:t>Bus Booking</a:t>
            </a:r>
          </a:p>
        </p:txBody>
      </p:sp>
      <p:sp>
        <p:nvSpPr>
          <p:cNvPr id="21" name="TextBox 20">
            <a:extLst>
              <a:ext uri="{FF2B5EF4-FFF2-40B4-BE49-F238E27FC236}">
                <a16:creationId xmlns:a16="http://schemas.microsoft.com/office/drawing/2014/main" xmlns="" id="{786065F1-9A04-5596-F901-0321553698CC}"/>
              </a:ext>
            </a:extLst>
          </p:cNvPr>
          <p:cNvSpPr txBox="1"/>
          <p:nvPr/>
        </p:nvSpPr>
        <p:spPr>
          <a:xfrm>
            <a:off x="6791908" y="5599395"/>
            <a:ext cx="1492898" cy="707886"/>
          </a:xfrm>
          <a:prstGeom prst="rect">
            <a:avLst/>
          </a:prstGeom>
          <a:noFill/>
        </p:spPr>
        <p:txBody>
          <a:bodyPr wrap="square" rtlCol="0">
            <a:spAutoFit/>
          </a:bodyPr>
          <a:lstStyle/>
          <a:p>
            <a:r>
              <a:rPr lang="en-US" sz="2000" dirty="0"/>
              <a:t>Cab Booking</a:t>
            </a:r>
          </a:p>
        </p:txBody>
      </p:sp>
      <p:sp>
        <p:nvSpPr>
          <p:cNvPr id="22" name="TextBox 21">
            <a:extLst>
              <a:ext uri="{FF2B5EF4-FFF2-40B4-BE49-F238E27FC236}">
                <a16:creationId xmlns:a16="http://schemas.microsoft.com/office/drawing/2014/main" xmlns="" id="{ADCD8633-108F-0F2E-440A-38833F7FA404}"/>
              </a:ext>
            </a:extLst>
          </p:cNvPr>
          <p:cNvSpPr txBox="1"/>
          <p:nvPr/>
        </p:nvSpPr>
        <p:spPr>
          <a:xfrm>
            <a:off x="9812695" y="5744173"/>
            <a:ext cx="1558212" cy="400110"/>
          </a:xfrm>
          <a:prstGeom prst="rect">
            <a:avLst/>
          </a:prstGeom>
          <a:noFill/>
        </p:spPr>
        <p:txBody>
          <a:bodyPr wrap="square" rtlCol="0">
            <a:spAutoFit/>
          </a:bodyPr>
          <a:lstStyle/>
          <a:p>
            <a:r>
              <a:rPr lang="en-US" sz="2000" dirty="0"/>
              <a:t>Return</a:t>
            </a:r>
          </a:p>
        </p:txBody>
      </p:sp>
    </p:spTree>
    <p:extLst>
      <p:ext uri="{BB962C8B-B14F-4D97-AF65-F5344CB8AC3E}">
        <p14:creationId xmlns:p14="http://schemas.microsoft.com/office/powerpoint/2010/main" xmlns="" val="233817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8859BE7-6FCC-AA7F-BC0F-B3F31A9BDFD4}"/>
              </a:ext>
            </a:extLst>
          </p:cNvPr>
          <p:cNvSpPr txBox="1"/>
          <p:nvPr/>
        </p:nvSpPr>
        <p:spPr>
          <a:xfrm>
            <a:off x="3993502" y="326572"/>
            <a:ext cx="8462865" cy="1323439"/>
          </a:xfrm>
          <a:prstGeom prst="rect">
            <a:avLst/>
          </a:prstGeom>
          <a:noFill/>
        </p:spPr>
        <p:txBody>
          <a:bodyPr wrap="square" rtlCol="0">
            <a:spAutoFit/>
          </a:bodyPr>
          <a:lstStyle/>
          <a:p>
            <a:r>
              <a:rPr lang="en-US" sz="8000" b="1" i="0" dirty="0">
                <a:solidFill>
                  <a:schemeClr val="accent2"/>
                </a:solidFill>
                <a:effectLst/>
                <a:latin typeface="Cooper Black" panose="0208090404030B020404" pitchFamily="18" charset="0"/>
              </a:rPr>
              <a:t>Result</a:t>
            </a:r>
            <a:r>
              <a:rPr lang="en-US" b="0" i="0" dirty="0">
                <a:solidFill>
                  <a:srgbClr val="000000"/>
                </a:solidFill>
                <a:effectLst/>
                <a:latin typeface="Times New Roman" panose="02020603050405020304" pitchFamily="18" charset="0"/>
              </a:rPr>
              <a:t>s</a:t>
            </a:r>
            <a:endParaRPr lang="en-US" dirty="0"/>
          </a:p>
        </p:txBody>
      </p:sp>
      <p:sp>
        <p:nvSpPr>
          <p:cNvPr id="3" name="TextBox 2">
            <a:extLst>
              <a:ext uri="{FF2B5EF4-FFF2-40B4-BE49-F238E27FC236}">
                <a16:creationId xmlns:a16="http://schemas.microsoft.com/office/drawing/2014/main" xmlns="" id="{CB2DBD51-86B2-24B9-85F2-60BBBEC99108}"/>
              </a:ext>
            </a:extLst>
          </p:cNvPr>
          <p:cNvSpPr txBox="1"/>
          <p:nvPr/>
        </p:nvSpPr>
        <p:spPr>
          <a:xfrm>
            <a:off x="699796" y="1744825"/>
            <a:ext cx="8080310" cy="461665"/>
          </a:xfrm>
          <a:prstGeom prst="rect">
            <a:avLst/>
          </a:prstGeom>
          <a:noFill/>
        </p:spPr>
        <p:txBody>
          <a:bodyPr wrap="square" rtlCol="0">
            <a:spAutoFit/>
          </a:bodyPr>
          <a:lstStyle/>
          <a:p>
            <a:r>
              <a:rPr lang="en-US" sz="2400" dirty="0"/>
              <a:t>First screen of the project</a:t>
            </a:r>
          </a:p>
        </p:txBody>
      </p:sp>
      <p:pic>
        <p:nvPicPr>
          <p:cNvPr id="5" name="Picture 4">
            <a:extLst>
              <a:ext uri="{FF2B5EF4-FFF2-40B4-BE49-F238E27FC236}">
                <a16:creationId xmlns:a16="http://schemas.microsoft.com/office/drawing/2014/main" xmlns="" id="{1E62A9FE-2F9A-AC75-B77C-6E0A830DFBE5}"/>
              </a:ext>
            </a:extLst>
          </p:cNvPr>
          <p:cNvPicPr>
            <a:picLocks noChangeAspect="1"/>
          </p:cNvPicPr>
          <p:nvPr/>
        </p:nvPicPr>
        <p:blipFill>
          <a:blip r:embed="rId2"/>
          <a:stretch>
            <a:fillRect/>
          </a:stretch>
        </p:blipFill>
        <p:spPr>
          <a:xfrm>
            <a:off x="699796" y="2267486"/>
            <a:ext cx="7249886" cy="1382927"/>
          </a:xfrm>
          <a:prstGeom prst="rect">
            <a:avLst/>
          </a:prstGeom>
        </p:spPr>
      </p:pic>
      <p:sp>
        <p:nvSpPr>
          <p:cNvPr id="6" name="TextBox 5">
            <a:extLst>
              <a:ext uri="{FF2B5EF4-FFF2-40B4-BE49-F238E27FC236}">
                <a16:creationId xmlns:a16="http://schemas.microsoft.com/office/drawing/2014/main" xmlns="" id="{6EF5FEE3-352E-1E5C-1A0F-CBF9F894E16A}"/>
              </a:ext>
            </a:extLst>
          </p:cNvPr>
          <p:cNvSpPr txBox="1"/>
          <p:nvPr/>
        </p:nvSpPr>
        <p:spPr>
          <a:xfrm>
            <a:off x="242596" y="3728181"/>
            <a:ext cx="2425958" cy="923330"/>
          </a:xfrm>
          <a:prstGeom prst="rect">
            <a:avLst/>
          </a:prstGeom>
          <a:noFill/>
        </p:spPr>
        <p:txBody>
          <a:bodyPr wrap="square" rtlCol="0">
            <a:spAutoFit/>
          </a:bodyPr>
          <a:lstStyle/>
          <a:p>
            <a:r>
              <a:rPr lang="en-US" dirty="0"/>
              <a:t>If first option is choice then this screen shown.</a:t>
            </a:r>
          </a:p>
        </p:txBody>
      </p:sp>
      <p:pic>
        <p:nvPicPr>
          <p:cNvPr id="8" name="Picture 7">
            <a:extLst>
              <a:ext uri="{FF2B5EF4-FFF2-40B4-BE49-F238E27FC236}">
                <a16:creationId xmlns:a16="http://schemas.microsoft.com/office/drawing/2014/main" xmlns="" id="{DC5C3227-28C3-A6BB-410A-D65F3456BB06}"/>
              </a:ext>
            </a:extLst>
          </p:cNvPr>
          <p:cNvPicPr>
            <a:picLocks noChangeAspect="1"/>
          </p:cNvPicPr>
          <p:nvPr/>
        </p:nvPicPr>
        <p:blipFill>
          <a:blip r:embed="rId3"/>
          <a:stretch>
            <a:fillRect/>
          </a:stretch>
        </p:blipFill>
        <p:spPr>
          <a:xfrm>
            <a:off x="296079" y="4729279"/>
            <a:ext cx="3464157" cy="1472617"/>
          </a:xfrm>
          <a:prstGeom prst="rect">
            <a:avLst/>
          </a:prstGeom>
        </p:spPr>
      </p:pic>
      <p:cxnSp>
        <p:nvCxnSpPr>
          <p:cNvPr id="10" name="Straight Connector 9">
            <a:extLst>
              <a:ext uri="{FF2B5EF4-FFF2-40B4-BE49-F238E27FC236}">
                <a16:creationId xmlns:a16="http://schemas.microsoft.com/office/drawing/2014/main" xmlns="" id="{2D214524-B878-D174-043E-D505EB44FF9A}"/>
              </a:ext>
            </a:extLst>
          </p:cNvPr>
          <p:cNvCxnSpPr/>
          <p:nvPr/>
        </p:nvCxnSpPr>
        <p:spPr>
          <a:xfrm>
            <a:off x="4128796" y="3728181"/>
            <a:ext cx="0" cy="2728603"/>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804EB52B-BB2A-882C-C8DA-ADFB31BD8454}"/>
              </a:ext>
            </a:extLst>
          </p:cNvPr>
          <p:cNvSpPr txBox="1"/>
          <p:nvPr/>
        </p:nvSpPr>
        <p:spPr>
          <a:xfrm>
            <a:off x="4324739" y="3805949"/>
            <a:ext cx="2425958" cy="923330"/>
          </a:xfrm>
          <a:prstGeom prst="rect">
            <a:avLst/>
          </a:prstGeom>
          <a:noFill/>
        </p:spPr>
        <p:txBody>
          <a:bodyPr wrap="square" rtlCol="0">
            <a:spAutoFit/>
          </a:bodyPr>
          <a:lstStyle/>
          <a:p>
            <a:r>
              <a:rPr lang="en-US" dirty="0"/>
              <a:t>If second option is choice then this screen shown.</a:t>
            </a:r>
          </a:p>
        </p:txBody>
      </p:sp>
      <p:pic>
        <p:nvPicPr>
          <p:cNvPr id="13" name="Picture 12">
            <a:extLst>
              <a:ext uri="{FF2B5EF4-FFF2-40B4-BE49-F238E27FC236}">
                <a16:creationId xmlns:a16="http://schemas.microsoft.com/office/drawing/2014/main" xmlns="" id="{23767131-18B8-DB33-0533-AEEFA22F1D90}"/>
              </a:ext>
            </a:extLst>
          </p:cNvPr>
          <p:cNvPicPr>
            <a:picLocks noChangeAspect="1"/>
          </p:cNvPicPr>
          <p:nvPr/>
        </p:nvPicPr>
        <p:blipFill>
          <a:blip r:embed="rId4"/>
          <a:stretch>
            <a:fillRect/>
          </a:stretch>
        </p:blipFill>
        <p:spPr>
          <a:xfrm>
            <a:off x="4324739" y="4747029"/>
            <a:ext cx="2600682" cy="1709755"/>
          </a:xfrm>
          <a:prstGeom prst="rect">
            <a:avLst/>
          </a:prstGeom>
        </p:spPr>
      </p:pic>
      <p:cxnSp>
        <p:nvCxnSpPr>
          <p:cNvPr id="16" name="Straight Connector 15">
            <a:extLst>
              <a:ext uri="{FF2B5EF4-FFF2-40B4-BE49-F238E27FC236}">
                <a16:creationId xmlns:a16="http://schemas.microsoft.com/office/drawing/2014/main" xmlns="" id="{07FA3E57-2ECE-1683-1407-ADC36C607141}"/>
              </a:ext>
            </a:extLst>
          </p:cNvPr>
          <p:cNvCxnSpPr/>
          <p:nvPr/>
        </p:nvCxnSpPr>
        <p:spPr>
          <a:xfrm>
            <a:off x="7910805" y="3728181"/>
            <a:ext cx="0" cy="2728603"/>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452595A7-9DE2-6DF8-D123-C5A814B624D1}"/>
              </a:ext>
            </a:extLst>
          </p:cNvPr>
          <p:cNvSpPr txBox="1"/>
          <p:nvPr/>
        </p:nvSpPr>
        <p:spPr>
          <a:xfrm>
            <a:off x="8220268" y="3823699"/>
            <a:ext cx="2425958" cy="923330"/>
          </a:xfrm>
          <a:prstGeom prst="rect">
            <a:avLst/>
          </a:prstGeom>
          <a:noFill/>
        </p:spPr>
        <p:txBody>
          <a:bodyPr wrap="square" rtlCol="0">
            <a:spAutoFit/>
          </a:bodyPr>
          <a:lstStyle/>
          <a:p>
            <a:r>
              <a:rPr lang="en-US" dirty="0"/>
              <a:t>If third option is choice then you exit the program.</a:t>
            </a:r>
          </a:p>
        </p:txBody>
      </p:sp>
    </p:spTree>
    <p:extLst>
      <p:ext uri="{BB962C8B-B14F-4D97-AF65-F5344CB8AC3E}">
        <p14:creationId xmlns:p14="http://schemas.microsoft.com/office/powerpoint/2010/main" xmlns="" val="419087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9B0120E-6060-47B0-4E45-65962A95AB0C}"/>
              </a:ext>
            </a:extLst>
          </p:cNvPr>
          <p:cNvSpPr txBox="1"/>
          <p:nvPr/>
        </p:nvSpPr>
        <p:spPr>
          <a:xfrm>
            <a:off x="103918" y="292609"/>
            <a:ext cx="10608906"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login successfully then this screen will be shown.</a:t>
            </a:r>
          </a:p>
        </p:txBody>
      </p:sp>
      <p:pic>
        <p:nvPicPr>
          <p:cNvPr id="4" name="Picture 3">
            <a:extLst>
              <a:ext uri="{FF2B5EF4-FFF2-40B4-BE49-F238E27FC236}">
                <a16:creationId xmlns:a16="http://schemas.microsoft.com/office/drawing/2014/main" xmlns="" id="{7041E4AC-D108-26FA-9F81-EE431C4FC683}"/>
              </a:ext>
            </a:extLst>
          </p:cNvPr>
          <p:cNvPicPr>
            <a:picLocks noChangeAspect="1"/>
          </p:cNvPicPr>
          <p:nvPr/>
        </p:nvPicPr>
        <p:blipFill>
          <a:blip r:embed="rId2"/>
          <a:stretch>
            <a:fillRect/>
          </a:stretch>
        </p:blipFill>
        <p:spPr>
          <a:xfrm>
            <a:off x="4545290" y="761349"/>
            <a:ext cx="2728196" cy="2461473"/>
          </a:xfrm>
          <a:prstGeom prst="rect">
            <a:avLst/>
          </a:prstGeom>
        </p:spPr>
      </p:pic>
      <p:sp>
        <p:nvSpPr>
          <p:cNvPr id="5" name="TextBox 4">
            <a:extLst>
              <a:ext uri="{FF2B5EF4-FFF2-40B4-BE49-F238E27FC236}">
                <a16:creationId xmlns:a16="http://schemas.microsoft.com/office/drawing/2014/main" xmlns="" id="{2FD3B4D8-D467-94D1-8D3F-A876C9692637}"/>
              </a:ext>
            </a:extLst>
          </p:cNvPr>
          <p:cNvSpPr txBox="1"/>
          <p:nvPr/>
        </p:nvSpPr>
        <p:spPr>
          <a:xfrm>
            <a:off x="0" y="3208824"/>
            <a:ext cx="3359020" cy="646331"/>
          </a:xfrm>
          <a:prstGeom prst="rect">
            <a:avLst/>
          </a:prstGeom>
          <a:noFill/>
        </p:spPr>
        <p:txBody>
          <a:bodyPr wrap="square" rtlCol="0">
            <a:spAutoFit/>
          </a:bodyPr>
          <a:lstStyle/>
          <a:p>
            <a:r>
              <a:rPr lang="en-US" dirty="0"/>
              <a:t>If you choice option 1 then this screen will be shown</a:t>
            </a:r>
          </a:p>
        </p:txBody>
      </p:sp>
      <p:pic>
        <p:nvPicPr>
          <p:cNvPr id="7" name="Picture 6">
            <a:extLst>
              <a:ext uri="{FF2B5EF4-FFF2-40B4-BE49-F238E27FC236}">
                <a16:creationId xmlns:a16="http://schemas.microsoft.com/office/drawing/2014/main" xmlns="" id="{9CBF3D20-6F49-9DAC-6B03-4C831F2BAC7D}"/>
              </a:ext>
            </a:extLst>
          </p:cNvPr>
          <p:cNvPicPr>
            <a:picLocks noChangeAspect="1"/>
          </p:cNvPicPr>
          <p:nvPr/>
        </p:nvPicPr>
        <p:blipFill>
          <a:blip r:embed="rId3"/>
          <a:stretch>
            <a:fillRect/>
          </a:stretch>
        </p:blipFill>
        <p:spPr>
          <a:xfrm>
            <a:off x="0" y="3883149"/>
            <a:ext cx="3467400" cy="1966130"/>
          </a:xfrm>
          <a:prstGeom prst="rect">
            <a:avLst/>
          </a:prstGeom>
        </p:spPr>
      </p:pic>
      <p:cxnSp>
        <p:nvCxnSpPr>
          <p:cNvPr id="9" name="Straight Connector 8">
            <a:extLst>
              <a:ext uri="{FF2B5EF4-FFF2-40B4-BE49-F238E27FC236}">
                <a16:creationId xmlns:a16="http://schemas.microsoft.com/office/drawing/2014/main" xmlns="" id="{DF90A867-3554-BBB7-7E9F-92573D0FA841}"/>
              </a:ext>
            </a:extLst>
          </p:cNvPr>
          <p:cNvCxnSpPr/>
          <p:nvPr/>
        </p:nvCxnSpPr>
        <p:spPr>
          <a:xfrm>
            <a:off x="3853543" y="3312367"/>
            <a:ext cx="0" cy="269654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DA7DF0F5-EE0B-ECE7-6C64-7261027DBAF2}"/>
              </a:ext>
            </a:extLst>
          </p:cNvPr>
          <p:cNvSpPr txBox="1"/>
          <p:nvPr/>
        </p:nvSpPr>
        <p:spPr>
          <a:xfrm>
            <a:off x="3909288" y="3208824"/>
            <a:ext cx="3816219" cy="646331"/>
          </a:xfrm>
          <a:prstGeom prst="rect">
            <a:avLst/>
          </a:prstGeom>
          <a:noFill/>
        </p:spPr>
        <p:txBody>
          <a:bodyPr wrap="square">
            <a:spAutoFit/>
          </a:bodyPr>
          <a:lstStyle/>
          <a:p>
            <a:r>
              <a:rPr lang="en-US" dirty="0"/>
              <a:t>If you choice option 2 then this screen will be shown</a:t>
            </a:r>
          </a:p>
        </p:txBody>
      </p:sp>
      <p:pic>
        <p:nvPicPr>
          <p:cNvPr id="13" name="Picture 12">
            <a:extLst>
              <a:ext uri="{FF2B5EF4-FFF2-40B4-BE49-F238E27FC236}">
                <a16:creationId xmlns:a16="http://schemas.microsoft.com/office/drawing/2014/main" xmlns="" id="{AC04C642-2CC8-4338-B183-88F641D1FDBE}"/>
              </a:ext>
            </a:extLst>
          </p:cNvPr>
          <p:cNvPicPr>
            <a:picLocks noChangeAspect="1"/>
          </p:cNvPicPr>
          <p:nvPr/>
        </p:nvPicPr>
        <p:blipFill>
          <a:blip r:embed="rId4"/>
          <a:stretch>
            <a:fillRect/>
          </a:stretch>
        </p:blipFill>
        <p:spPr>
          <a:xfrm>
            <a:off x="3961923" y="3855155"/>
            <a:ext cx="3311564" cy="2040682"/>
          </a:xfrm>
          <a:prstGeom prst="rect">
            <a:avLst/>
          </a:prstGeom>
        </p:spPr>
      </p:pic>
      <p:cxnSp>
        <p:nvCxnSpPr>
          <p:cNvPr id="16" name="Straight Connector 15">
            <a:extLst>
              <a:ext uri="{FF2B5EF4-FFF2-40B4-BE49-F238E27FC236}">
                <a16:creationId xmlns:a16="http://schemas.microsoft.com/office/drawing/2014/main" xmlns="" id="{1FAFE1F2-25F5-3235-45CC-20D776C1C964}"/>
              </a:ext>
            </a:extLst>
          </p:cNvPr>
          <p:cNvCxnSpPr/>
          <p:nvPr/>
        </p:nvCxnSpPr>
        <p:spPr>
          <a:xfrm>
            <a:off x="7781252" y="3312367"/>
            <a:ext cx="0" cy="2696547"/>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8E97B47E-D61D-D4B2-099C-3C21905FDA3C}"/>
              </a:ext>
            </a:extLst>
          </p:cNvPr>
          <p:cNvSpPr txBox="1"/>
          <p:nvPr/>
        </p:nvSpPr>
        <p:spPr>
          <a:xfrm>
            <a:off x="8005666" y="3208825"/>
            <a:ext cx="3405672" cy="646331"/>
          </a:xfrm>
          <a:prstGeom prst="rect">
            <a:avLst/>
          </a:prstGeom>
          <a:noFill/>
        </p:spPr>
        <p:txBody>
          <a:bodyPr wrap="square">
            <a:spAutoFit/>
          </a:bodyPr>
          <a:lstStyle/>
          <a:p>
            <a:r>
              <a:rPr lang="en-US" dirty="0"/>
              <a:t>If you choice option 3 then this screen will be shown</a:t>
            </a:r>
          </a:p>
        </p:txBody>
      </p:sp>
      <p:pic>
        <p:nvPicPr>
          <p:cNvPr id="20" name="Picture 19">
            <a:extLst>
              <a:ext uri="{FF2B5EF4-FFF2-40B4-BE49-F238E27FC236}">
                <a16:creationId xmlns:a16="http://schemas.microsoft.com/office/drawing/2014/main" xmlns="" id="{23403CDD-DE1C-6DE8-1A38-00D34EEDE4A7}"/>
              </a:ext>
            </a:extLst>
          </p:cNvPr>
          <p:cNvPicPr>
            <a:picLocks noChangeAspect="1"/>
          </p:cNvPicPr>
          <p:nvPr/>
        </p:nvPicPr>
        <p:blipFill>
          <a:blip r:embed="rId5"/>
          <a:stretch>
            <a:fillRect/>
          </a:stretch>
        </p:blipFill>
        <p:spPr>
          <a:xfrm>
            <a:off x="7931738" y="3883149"/>
            <a:ext cx="4074358" cy="1374783"/>
          </a:xfrm>
          <a:prstGeom prst="rect">
            <a:avLst/>
          </a:prstGeom>
        </p:spPr>
      </p:pic>
      <p:sp>
        <p:nvSpPr>
          <p:cNvPr id="21" name="TextBox 20">
            <a:extLst>
              <a:ext uri="{FF2B5EF4-FFF2-40B4-BE49-F238E27FC236}">
                <a16:creationId xmlns:a16="http://schemas.microsoft.com/office/drawing/2014/main" xmlns="" id="{B1B1C3A5-C77C-8AF5-AB1E-ED1CA8DBE3EF}"/>
              </a:ext>
            </a:extLst>
          </p:cNvPr>
          <p:cNvSpPr txBox="1"/>
          <p:nvPr/>
        </p:nvSpPr>
        <p:spPr>
          <a:xfrm>
            <a:off x="103918" y="6117964"/>
            <a:ext cx="8882743" cy="369332"/>
          </a:xfrm>
          <a:prstGeom prst="rect">
            <a:avLst/>
          </a:prstGeom>
          <a:noFill/>
        </p:spPr>
        <p:txBody>
          <a:bodyPr wrap="square" rtlCol="0">
            <a:spAutoFit/>
          </a:bodyPr>
          <a:lstStyle/>
          <a:p>
            <a:pPr marL="285750" indent="-285750">
              <a:buFont typeface="Arial" panose="020B0604020202020204" pitchFamily="34" charset="0"/>
              <a:buChar char="•"/>
            </a:pPr>
            <a:r>
              <a:rPr lang="en-US" dirty="0"/>
              <a:t>If option 4 is selected then you will return to previous window.</a:t>
            </a:r>
          </a:p>
        </p:txBody>
      </p:sp>
    </p:spTree>
    <p:extLst>
      <p:ext uri="{BB962C8B-B14F-4D97-AF65-F5344CB8AC3E}">
        <p14:creationId xmlns:p14="http://schemas.microsoft.com/office/powerpoint/2010/main" xmlns="" val="154768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AB74FCA-FE5C-C24E-02AE-BCF9EF4B672C}"/>
              </a:ext>
            </a:extLst>
          </p:cNvPr>
          <p:cNvSpPr txBox="1"/>
          <p:nvPr/>
        </p:nvSpPr>
        <p:spPr>
          <a:xfrm>
            <a:off x="802433" y="606489"/>
            <a:ext cx="9405257" cy="769441"/>
          </a:xfrm>
          <a:prstGeom prst="rect">
            <a:avLst/>
          </a:prstGeom>
          <a:noFill/>
        </p:spPr>
        <p:txBody>
          <a:bodyPr wrap="square" rtlCol="0">
            <a:spAutoFit/>
          </a:bodyPr>
          <a:lstStyle/>
          <a:p>
            <a:r>
              <a:rPr lang="en-US" sz="4400" b="1" i="0" dirty="0">
                <a:solidFill>
                  <a:schemeClr val="accent2"/>
                </a:solidFill>
                <a:effectLst/>
                <a:latin typeface="Cooper Black" panose="0208090404030B020404" pitchFamily="18" charset="0"/>
              </a:rPr>
              <a:t>Conclusion and Future Work </a:t>
            </a:r>
            <a:endParaRPr lang="en-US" sz="4400" b="1" dirty="0">
              <a:solidFill>
                <a:schemeClr val="accent2"/>
              </a:solidFill>
              <a:latin typeface="Cooper Black" panose="0208090404030B020404" pitchFamily="18" charset="0"/>
            </a:endParaRPr>
          </a:p>
        </p:txBody>
      </p:sp>
      <p:sp>
        <p:nvSpPr>
          <p:cNvPr id="3" name="TextBox 2">
            <a:extLst>
              <a:ext uri="{FF2B5EF4-FFF2-40B4-BE49-F238E27FC236}">
                <a16:creationId xmlns:a16="http://schemas.microsoft.com/office/drawing/2014/main" xmlns="" id="{1788C4A2-3A27-EE65-6AC3-3389DD0B8EE3}"/>
              </a:ext>
            </a:extLst>
          </p:cNvPr>
          <p:cNvSpPr txBox="1"/>
          <p:nvPr/>
        </p:nvSpPr>
        <p:spPr>
          <a:xfrm>
            <a:off x="802433" y="1475269"/>
            <a:ext cx="8714791" cy="4801314"/>
          </a:xfrm>
          <a:prstGeom prst="rect">
            <a:avLst/>
          </a:prstGeom>
          <a:noFill/>
        </p:spPr>
        <p:txBody>
          <a:bodyPr wrap="square" rtlCol="0">
            <a:spAutoFit/>
          </a:bodyPr>
          <a:lstStyle/>
          <a:p>
            <a:pPr marL="0" marR="0" algn="just">
              <a:lnSpc>
                <a:spcPct val="15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rPr>
              <a:t>1-Conclusion</a:t>
            </a:r>
            <a:endParaRPr lang="en-US" sz="2400"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In the conclusion, the implementation of the online traveling system has proven to be significant milestone in streamlining booking operations and enhancing customer experiences. The comprehensive Testing and evaluation phases have validated the system’s functionalities, security measures, and compliance with regulatory standards.</a:t>
            </a:r>
            <a:endParaRPr lang="en-US" dirty="0">
              <a:effectLst/>
              <a:latin typeface="Calibri" panose="020F0502020204030204" pitchFamily="34" charset="0"/>
              <a:ea typeface="Calibri" panose="020F0502020204030204" pitchFamily="34" charset="0"/>
            </a:endParaRPr>
          </a:p>
          <a:p>
            <a:pPr marL="0" marR="0" algn="just">
              <a:lnSpc>
                <a:spcPct val="150000"/>
              </a:lnSpc>
              <a:spcBef>
                <a:spcPts val="0"/>
              </a:spcBef>
              <a:spcAft>
                <a:spcPts val="0"/>
              </a:spcAft>
            </a:pPr>
            <a:r>
              <a:rPr lang="en-US" sz="2400" b="1" dirty="0">
                <a:solidFill>
                  <a:schemeClr val="tx1">
                    <a:lumMod val="95000"/>
                  </a:schemeClr>
                </a:solidFill>
                <a:effectLst/>
                <a:latin typeface="Times New Roman" panose="02020603050405020304" pitchFamily="18" charset="0"/>
                <a:ea typeface="Times New Roman" panose="02020603050405020304" pitchFamily="18" charset="0"/>
              </a:rPr>
              <a:t>2-Future Work</a:t>
            </a:r>
            <a:endParaRPr lang="en-US" sz="2400" dirty="0">
              <a:solidFill>
                <a:schemeClr val="tx1">
                  <a:lumMod val="95000"/>
                </a:schemeClr>
              </a:solidFill>
              <a:effectLst/>
              <a:latin typeface="Calibri" panose="020F0502020204030204" pitchFamily="34" charset="0"/>
              <a:ea typeface="Calibri" panose="020F0502020204030204" pitchFamily="34" charset="0"/>
            </a:endParaRPr>
          </a:p>
          <a:p>
            <a:pPr marL="0" marR="0">
              <a:lnSpc>
                <a:spcPct val="200000"/>
              </a:lnSpc>
              <a:spcBef>
                <a:spcPts val="0"/>
              </a:spcBef>
              <a:spcAft>
                <a:spcPts val="0"/>
              </a:spcAft>
            </a:pPr>
            <a:r>
              <a:rPr lang="en-US" dirty="0">
                <a:effectLst/>
                <a:latin typeface="Times New Roman" panose="02020603050405020304" pitchFamily="18" charset="0"/>
                <a:ea typeface="Times New Roman" panose="02020603050405020304" pitchFamily="18" charset="0"/>
              </a:rPr>
              <a:t>The current version of the online traveling system is simple and includes only the feature of booking tickets. In the future, we can enhance the code by introducing new features such as hotel booking, flight booking and many more, based on user demand. </a:t>
            </a:r>
            <a:endParaRPr lang="en-US"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xmlns="" val="2417331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Verve</Template>
  <TotalTime>369</TotalTime>
  <Words>486</Words>
  <Application>Microsoft Office PowerPoint</Application>
  <PresentationFormat>Custom</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Verve</vt:lpstr>
      <vt:lpstr>Slide 1</vt:lpstr>
      <vt:lpstr>Slide 2</vt:lpstr>
      <vt:lpstr>Problem Statement</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 Mourya</dc:creator>
  <cp:lastModifiedBy>Admin</cp:lastModifiedBy>
  <cp:revision>6</cp:revision>
  <dcterms:created xsi:type="dcterms:W3CDTF">2024-01-18T17:56:08Z</dcterms:created>
  <dcterms:modified xsi:type="dcterms:W3CDTF">2024-07-28T13:18:39Z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