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8" r:id="rId3"/>
    <p:sldId id="289" r:id="rId4"/>
    <p:sldId id="264" r:id="rId5"/>
    <p:sldId id="327" r:id="rId6"/>
    <p:sldId id="320" r:id="rId7"/>
    <p:sldId id="310" r:id="rId8"/>
    <p:sldId id="321" r:id="rId9"/>
    <p:sldId id="322" r:id="rId10"/>
    <p:sldId id="323" r:id="rId11"/>
    <p:sldId id="324" r:id="rId12"/>
    <p:sldId id="328" r:id="rId13"/>
    <p:sldId id="325" r:id="rId14"/>
    <p:sldId id="326" r:id="rId15"/>
    <p:sldId id="319" r:id="rId16"/>
    <p:sldId id="329" r:id="rId17"/>
  </p:sldIdLst>
  <p:sldSz cx="9144000" cy="6858000" type="screen4x3"/>
  <p:notesSz cx="6858000" cy="9144000"/>
  <p:embeddedFontLst>
    <p:embeddedFont>
      <p:font typeface="Archivo Narrow" panose="020B060402020202020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just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one of the important assumption of regression model is no multicollinearity. </a:t>
            </a:r>
          </a:p>
          <a:p>
            <a:pPr marL="88900" indent="0" algn="just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 two or more explanatory variables, the problem of multicollinearity, or linear dependence, is very prominent.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85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014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steps.com/blogs/factor-analysis-types-applications" TargetMode="External"/><Relationship Id="rId2" Type="http://schemas.openxmlformats.org/officeDocument/2006/relationships/hyperlink" Target="https://www.analyticssteps.com/blogs/what-multivariate-data-analysis#google_vignette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researchmethod.net/factor-analysis/" TargetMode="External"/><Relationship Id="rId4" Type="http://schemas.openxmlformats.org/officeDocument/2006/relationships/hyperlink" Target="https://www.toppr.com/guides/algebra/factorisation/factor-analysi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steps.com/blogs/7-types-statistical-analysis-definition-explan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01704" y="1175008"/>
            <a:ext cx="8520600" cy="1821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FACTOR ANALYSIS</a:t>
            </a:r>
            <a:endParaRPr sz="4000" dirty="0">
              <a:latin typeface="+mn-lt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301704" y="3861048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ALAN BENNY</a:t>
            </a: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MSc. Statistics</a:t>
            </a:r>
          </a:p>
          <a:p>
            <a:pPr marL="0" lvl="0" indent="0"/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Department of Statistics and Data Science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Christ University, Bengaluru.</a:t>
            </a: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D605-4510-83B5-35FA-AF5D8BBE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used for Factor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DE03-12B0-95A5-2F38-DDC8C95D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SPSS</a:t>
            </a:r>
          </a:p>
          <a:p>
            <a:r>
              <a:rPr lang="en-IN" dirty="0"/>
              <a:t>R</a:t>
            </a:r>
          </a:p>
          <a:p>
            <a:r>
              <a:rPr lang="en-IN" dirty="0"/>
              <a:t>SAS</a:t>
            </a:r>
          </a:p>
          <a:p>
            <a:r>
              <a:rPr lang="en-IN" dirty="0"/>
              <a:t>Stata</a:t>
            </a:r>
          </a:p>
          <a:p>
            <a:r>
              <a:rPr lang="en-IN" dirty="0"/>
              <a:t>MATLAB</a:t>
            </a:r>
          </a:p>
          <a:p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004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2F00-E4A0-1284-4A56-02984FB2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Factor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DA435-A60C-D196-C2FA-2E37F8604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Archivo Narrow" panose="020B0604020202020204" charset="0"/>
              </a:rPr>
              <a:t>Exploratory Factor Analysis (EFA)</a:t>
            </a:r>
          </a:p>
          <a:p>
            <a:pPr marL="10033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0" dirty="0">
                <a:solidFill>
                  <a:srgbClr val="232323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Principal Component Analysis (PCA)</a:t>
            </a:r>
          </a:p>
          <a:p>
            <a:pPr marL="10033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0" dirty="0">
                <a:solidFill>
                  <a:srgbClr val="232323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Common Factor Analysis</a:t>
            </a:r>
          </a:p>
          <a:p>
            <a:pPr marL="10033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0" dirty="0">
                <a:solidFill>
                  <a:srgbClr val="232323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Image factoring</a:t>
            </a:r>
          </a:p>
          <a:p>
            <a:pPr>
              <a:lnSpc>
                <a:spcPct val="150000"/>
              </a:lnSpc>
            </a:pPr>
            <a:r>
              <a:rPr lang="en-IN" i="0" dirty="0">
                <a:solidFill>
                  <a:srgbClr val="232323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Confirmatory Factor Analysis (CFA)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IN" i="0" dirty="0">
                <a:solidFill>
                  <a:srgbClr val="232323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       </a:t>
            </a:r>
            <a:r>
              <a:rPr lang="en-IN" sz="2000" dirty="0">
                <a:solidFill>
                  <a:srgbClr val="232323"/>
                </a:solidFill>
                <a:highlight>
                  <a:srgbClr val="FFFFFF"/>
                </a:highlight>
                <a:latin typeface="Archivo Narrow" panose="020B0604020202020204" charset="0"/>
              </a:rPr>
              <a:t>A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ssumes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 that the variables are related to specific factors </a:t>
            </a:r>
            <a:endParaRPr lang="en-IN" sz="2000" i="0" dirty="0">
              <a:solidFill>
                <a:srgbClr val="232323"/>
              </a:solidFill>
              <a:effectLst/>
              <a:highlight>
                <a:srgbClr val="FFFFFF"/>
              </a:highlight>
              <a:latin typeface="Archivo Narrow" panose="020B060402020202020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rchivo Narr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DCA0-CE03-75A4-B25A-3B6D1EC0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66FC-7AD5-3EED-13B7-5833A4599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Factor loadings describe how much a factor explains each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15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291E-23F8-0291-422C-49AE1718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Analysis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8CA4-5BDA-C02A-4FAD-5D403A42F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052736"/>
            <a:ext cx="8520600" cy="4555200"/>
          </a:xfrm>
        </p:spPr>
        <p:txBody>
          <a:bodyPr/>
          <a:lstStyle/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 Define the Research Objective : </a:t>
            </a:r>
            <a:r>
              <a:rPr lang="en-US" dirty="0"/>
              <a:t>Clearly specify the purpose of the factor analysis. Determine what you aim to achieve or understand through the analysis.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Data Collection : </a:t>
            </a:r>
            <a:r>
              <a:rPr lang="en-US" dirty="0"/>
              <a:t>Gather the data on the variables of interest. These variables should be measurable and related to the research objective. Ensure that you have a sufficient sample size for reliable results.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Assess Data Suitability : 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Determine the Factor Analysis Technique: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Perform Factor Analysis: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Interpret and Validate the Factors: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51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D327-E169-5E6E-88A7-AE0C9AC8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Analysis Using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607-8203-1F8D-5A33-86C64BA9B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IN" dirty="0"/>
              <a:t>https://colab.research.google.com/drive/1e9NJoMyy21fqPoVkvVvY3saJZDpmtufL#scrollTo=evxBLbEX_FLc</a:t>
            </a:r>
          </a:p>
        </p:txBody>
      </p:sp>
    </p:spTree>
    <p:extLst>
      <p:ext uri="{BB962C8B-B14F-4D97-AF65-F5344CB8AC3E}">
        <p14:creationId xmlns:p14="http://schemas.microsoft.com/office/powerpoint/2010/main" val="337519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A95A-DCA9-48D0-A414-2E940395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chivo Narrow" panose="020B060402020202020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D475-D8F4-4B19-93A1-AB35FF2A4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chivo Narrow" panose="020B0604020202020204" charset="0"/>
                <a:cs typeface="Times New Roman" panose="02020603050405020304" pitchFamily="18" charset="0"/>
                <a:hlinkClick r:id="rId2"/>
              </a:rPr>
              <a:t>https://www.analyticssteps.com/blogs/what-multivariate-data-analysis#google_vignette</a:t>
            </a:r>
            <a:endParaRPr lang="en-IN" sz="1800" dirty="0">
              <a:latin typeface="Archivo Narrow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Archivo Narrow" panose="020B0604020202020204" charset="0"/>
                <a:cs typeface="Times New Roman" panose="02020603050405020304" pitchFamily="18" charset="0"/>
                <a:hlinkClick r:id="rId3"/>
              </a:rPr>
              <a:t>https://www.analyticssteps.com/blogs/factor-analysis-types-applications</a:t>
            </a:r>
            <a:endParaRPr lang="en-IN" sz="1800" dirty="0">
              <a:latin typeface="Archivo Narrow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Archivo Narrow" panose="020B0604020202020204" charset="0"/>
                <a:cs typeface="Times New Roman" panose="02020603050405020304" pitchFamily="18" charset="0"/>
                <a:hlinkClick r:id="rId4"/>
              </a:rPr>
              <a:t>https://www.toppr.com/guides/algebra/factorisation/factor-analysis/</a:t>
            </a:r>
            <a:endParaRPr lang="en-IN" sz="1800" b="1" dirty="0">
              <a:latin typeface="Archivo Narrow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Archivo Narrow" panose="020B0604020202020204" charset="0"/>
                <a:cs typeface="Times New Roman" panose="02020603050405020304" pitchFamily="18" charset="0"/>
                <a:hlinkClick r:id="rId5"/>
              </a:rPr>
              <a:t>https://researchmethod.net/factor-analysis/</a:t>
            </a:r>
            <a:endParaRPr lang="en-IN" sz="1800" b="1" dirty="0">
              <a:latin typeface="Archivo Narrow" panose="020B0604020202020204" charset="0"/>
              <a:cs typeface="Times New Roman" panose="02020603050405020304" pitchFamily="18" charset="0"/>
            </a:endParaRPr>
          </a:p>
          <a:p>
            <a:pPr marL="88900" indent="0">
              <a:lnSpc>
                <a:spcPct val="150000"/>
              </a:lnSpc>
              <a:buNone/>
            </a:pPr>
            <a:endParaRPr lang="en-IN" sz="1800" dirty="0">
              <a:latin typeface="Archivo Narrow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4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D23D-F470-BE03-9E7F-65B185A9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492896"/>
            <a:ext cx="5772468" cy="531377"/>
          </a:xfrm>
        </p:spPr>
        <p:txBody>
          <a:bodyPr/>
          <a:lstStyle/>
          <a:p>
            <a:r>
              <a:rPr lang="en-IN" sz="3600" dirty="0"/>
              <a:t>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25717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304D-850E-486D-BC32-CA49BA9A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chivo Narrow" panose="020B0604020202020204" charset="0"/>
                <a:cs typeface="Times New Roman" panose="02020603050405020304" pitchFamily="18" charset="0"/>
              </a:rPr>
              <a:t>FACTOR ANALYSIS</a:t>
            </a:r>
            <a:endParaRPr lang="en-IN" dirty="0">
              <a:latin typeface="Archivo Narrow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007F6-CE8D-4747-9640-06603D78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0" y="980728"/>
            <a:ext cx="8908460" cy="4896544"/>
          </a:xfrm>
        </p:spPr>
        <p:txBody>
          <a:bodyPr/>
          <a:lstStyle/>
          <a:p>
            <a:pPr marL="88900" indent="0" algn="just">
              <a:lnSpc>
                <a:spcPct val="150000"/>
              </a:lnSpc>
              <a:buNone/>
            </a:pPr>
            <a:endParaRPr lang="en-US" sz="2000" dirty="0">
              <a:latin typeface="Archivo Narrow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chivo Narrow" panose="020B0604020202020204" charset="0"/>
              </a:rPr>
              <a:t>It is technique used in multivariate analysis.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chivo Narrow" panose="020B0604020202020204" charset="0"/>
              </a:rPr>
              <a:t>Factor analysis also called as Dimension Reduction Analysis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US" sz="2000" dirty="0">
              <a:latin typeface="Archivo Narrow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chivo Narrow" panose="020B0604020202020204" charset="0"/>
              </a:rPr>
              <a:t> </a:t>
            </a:r>
            <a:r>
              <a:rPr lang="en-US" sz="2000" b="1" dirty="0">
                <a:latin typeface="Archivo Narrow" panose="020B0604020202020204" charset="0"/>
              </a:rPr>
              <a:t>Multivariate Analysis  </a:t>
            </a:r>
            <a:r>
              <a:rPr lang="en-US" sz="2000" dirty="0">
                <a:latin typeface="Archivo Narrow" panose="020B0604020202020204" charset="0"/>
              </a:rPr>
              <a:t>:  </a:t>
            </a:r>
            <a:r>
              <a:rPr lang="en-US" sz="2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Multivariate data analysis is a </a:t>
            </a:r>
            <a:r>
              <a:rPr lang="en-US" sz="2000" b="0" i="0" u="sng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of statistical analysis</a:t>
            </a:r>
            <a:r>
              <a:rPr lang="en-US" sz="2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 that involves more than two variables, resulting in a single outcome. </a:t>
            </a:r>
            <a:r>
              <a:rPr lang="en-US" sz="2000" dirty="0"/>
              <a:t>It is particularly useful when researchers or analysts want to understand the relationships between several variables, identify patterns, or make predictions</a:t>
            </a:r>
            <a:endParaRPr lang="en-US" sz="20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chivo Narrow" panose="020B0604020202020204" charset="0"/>
            </a:endParaRPr>
          </a:p>
          <a:p>
            <a:pPr marL="889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chivo Narrow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chivo Narrow" panose="020B0604020202020204" charset="0"/>
              </a:rPr>
              <a:t>There are many ways to conduct multivariate analysis such as : Multiple Logistic regression, Factor Analysis,  </a:t>
            </a:r>
            <a:r>
              <a:rPr lang="en-IN" sz="2000" dirty="0"/>
              <a:t>Discriminant Analysis</a:t>
            </a:r>
            <a:r>
              <a:rPr lang="en-IN" sz="1600" dirty="0"/>
              <a:t>, </a:t>
            </a:r>
            <a:r>
              <a:rPr lang="en-US" sz="2000" dirty="0">
                <a:latin typeface="Archivo Narrow" panose="020B0604020202020204" charset="0"/>
              </a:rPr>
              <a:t>Cluster Analysis </a:t>
            </a:r>
            <a:r>
              <a:rPr lang="en-US" sz="2000" dirty="0" err="1">
                <a:latin typeface="Archivo Narrow" panose="020B0604020202020204" charset="0"/>
              </a:rPr>
              <a:t>etc</a:t>
            </a:r>
            <a:r>
              <a:rPr lang="en-US" sz="2000" dirty="0">
                <a:latin typeface="Archivo Narrow" panose="020B0604020202020204" charset="0"/>
              </a:rPr>
              <a:t>….     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IN" sz="2000" dirty="0">
              <a:latin typeface="Archivo Narrow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083-4B2C-490A-84CF-33ABED13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chivo Narrow" panose="020B0604020202020204" charset="0"/>
                <a:cs typeface="Times New Roman" panose="02020603050405020304" pitchFamily="18" charset="0"/>
              </a:rPr>
              <a:t>Application Of Multivariate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A108-83D6-4528-AF09-C4EAB4A4D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chivo Narrow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Market Research and Consumer Behavior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chivo Narrow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Finance and Investment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chivo Narrow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Healthcare and medicine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chivo Narrow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Environmental Science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chivo Narrow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Manufacturing and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423666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B404B-112A-40A5-B370-CE28462B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692696"/>
            <a:ext cx="8784976" cy="5400600"/>
          </a:xfrm>
        </p:spPr>
        <p:txBody>
          <a:bodyPr/>
          <a:lstStyle/>
          <a:p>
            <a:pPr marL="88900" indent="0">
              <a:buNone/>
            </a:pPr>
            <a:r>
              <a:rPr lang="en-IN" sz="2000" dirty="0">
                <a:latin typeface="Archivo Narrow" panose="020B0604020202020204" charset="0"/>
                <a:cs typeface="Times New Roman" panose="02020603050405020304" pitchFamily="18" charset="0"/>
              </a:rPr>
              <a:t>Factor analysis is specially used to condense the data from many variables to just a few variables called </a:t>
            </a:r>
            <a:r>
              <a:rPr lang="en-IN" sz="2000" u="sng" dirty="0">
                <a:solidFill>
                  <a:schemeClr val="accent3">
                    <a:lumMod val="50000"/>
                  </a:schemeClr>
                </a:solidFill>
                <a:latin typeface="Archivo Narrow" panose="020B0604020202020204" charset="0"/>
                <a:cs typeface="Times New Roman" panose="02020603050405020304" pitchFamily="18" charset="0"/>
              </a:rPr>
              <a:t>super variables or latent variables/Factors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Archivo Narrow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88900" indent="0">
              <a:buNone/>
            </a:pPr>
            <a:endParaRPr lang="en-IN" sz="1800" dirty="0">
              <a:latin typeface="Archivo Narrow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Archivo Narrow" panose="020B0604020202020204" charset="0"/>
                <a:cs typeface="Times New Roman" panose="02020603050405020304" pitchFamily="18" charset="0"/>
              </a:rPr>
              <a:t> It reduces dimensions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Archivo Narrow" panose="020B0604020202020204" charset="0"/>
                <a:cs typeface="Times New Roman" panose="02020603050405020304" pitchFamily="18" charset="0"/>
              </a:rPr>
              <a:t>It is the best way used to simplify the complex data with many variables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Archivo Narrow" panose="020B0604020202020204" charset="0"/>
              <a:cs typeface="Times New Roman" panose="02020603050405020304" pitchFamily="18" charset="0"/>
            </a:endParaRPr>
          </a:p>
          <a:p>
            <a:pPr marL="88900" indent="0">
              <a:lnSpc>
                <a:spcPct val="150000"/>
              </a:lnSpc>
              <a:buNone/>
            </a:pPr>
            <a:r>
              <a:rPr lang="en-IN" sz="1800" b="1" dirty="0">
                <a:latin typeface="Archivo Narrow" panose="020B0604020202020204" charset="0"/>
                <a:cs typeface="Times New Roman" panose="02020603050405020304" pitchFamily="18" charset="0"/>
              </a:rPr>
              <a:t>Example</a:t>
            </a:r>
          </a:p>
          <a:p>
            <a:pPr marL="88900" indent="0">
              <a:lnSpc>
                <a:spcPct val="150000"/>
              </a:lnSpc>
              <a:buNone/>
            </a:pPr>
            <a:endParaRPr lang="en-IN" sz="1800" b="1" dirty="0">
              <a:latin typeface="Archivo Narrow" panose="020B0604020202020204" charset="0"/>
              <a:cs typeface="Times New Roman" panose="02020603050405020304" pitchFamily="18" charset="0"/>
            </a:endParaRPr>
          </a:p>
          <a:p>
            <a:pPr marL="431800" indent="-342900">
              <a:buFont typeface="+mj-lt"/>
              <a:buAutoNum type="arabicPeriod"/>
            </a:pPr>
            <a:r>
              <a:rPr lang="en-IN" sz="1800" kern="0" dirty="0">
                <a:effectLst/>
                <a:latin typeface="Archivo Narrow" panose="020B0604020202020204" charset="0"/>
                <a:ea typeface="Times New Roman" panose="02020603050405020304" pitchFamily="18" charset="0"/>
                <a:cs typeface="Helvetica" panose="020B0604020202020204" pitchFamily="34" charset="0"/>
              </a:rPr>
              <a:t>Let’s imagine you have a dataset containing data pertaining to a person’s income, education level, and occupation. You might find a high degree of correlation among each of these variables, and thus reduce them to the single factor “</a:t>
            </a:r>
            <a:r>
              <a:rPr lang="en-IN" sz="1800" b="1" kern="0" dirty="0">
                <a:effectLst/>
                <a:latin typeface="Archivo Narrow" panose="020B0604020202020204" charset="0"/>
                <a:ea typeface="Times New Roman" panose="02020603050405020304" pitchFamily="18" charset="0"/>
                <a:cs typeface="Helvetica" panose="020B0604020202020204" pitchFamily="34" charset="0"/>
              </a:rPr>
              <a:t>socioeconomic status”</a:t>
            </a:r>
          </a:p>
          <a:p>
            <a:pPr marL="431800" indent="-342900">
              <a:buFont typeface="+mj-lt"/>
              <a:buAutoNum type="arabicPeriod"/>
            </a:pPr>
            <a:endParaRPr lang="en-IN" sz="1800" b="1" dirty="0">
              <a:latin typeface="Archivo Narrow" panose="020B0604020202020204" charset="0"/>
              <a:cs typeface="Helvetica" panose="020B0604020202020204" pitchFamily="34" charset="0"/>
            </a:endParaRPr>
          </a:p>
          <a:p>
            <a:pPr marL="431800" indent="-342900">
              <a:buFont typeface="+mj-lt"/>
              <a:buAutoNum type="arabicPeriod"/>
            </a:pPr>
            <a:r>
              <a:rPr lang="en-IN" sz="18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chivo Narrow" panose="020B0604020202020204" charset="0"/>
                <a:ea typeface="Times New Roman" panose="02020603050405020304" pitchFamily="18" charset="0"/>
                <a:cs typeface="Helvetica" panose="020B0604020202020204" pitchFamily="34" charset="0"/>
              </a:rPr>
              <a:t>You might also have data on how happy they were with customer service, how much they like a certain product, and how likely they are to recommend the product to a friend. Each of these variables could be grouped into the single factor </a:t>
            </a:r>
            <a:r>
              <a:rPr lang="en-IN" sz="18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chivo Narrow" panose="020B0604020202020204" charset="0"/>
                <a:ea typeface="Times New Roman" panose="02020603050405020304" pitchFamily="18" charset="0"/>
                <a:cs typeface="Helvetica" panose="020B0604020202020204" pitchFamily="34" charset="0"/>
              </a:rPr>
              <a:t>“customer satisfaction”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Archivo Narrow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9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421B-277A-F847-DC90-9010B8A8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Factor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656D-D856-F17B-6E8A-B1DC53584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08" y="1124744"/>
            <a:ext cx="8856984" cy="5067881"/>
          </a:xfrm>
        </p:spPr>
        <p:txBody>
          <a:bodyPr/>
          <a:lstStyle/>
          <a:p>
            <a:r>
              <a:rPr lang="en-US" b="1" dirty="0"/>
              <a:t>Data Reduction:</a:t>
            </a:r>
          </a:p>
          <a:p>
            <a:pPr marL="88900" indent="0">
              <a:buNone/>
            </a:pPr>
            <a:r>
              <a:rPr lang="en-US" sz="2000" dirty="0"/>
              <a:t> It reduces a large number of variables into a smaller set of factors, which  simplifies the data without losing much information</a:t>
            </a:r>
            <a:r>
              <a:rPr lang="en-US" dirty="0"/>
              <a:t>.</a:t>
            </a:r>
          </a:p>
          <a:p>
            <a:pPr marL="88900" indent="0">
              <a:buNone/>
            </a:pPr>
            <a:endParaRPr lang="en-US" dirty="0"/>
          </a:p>
          <a:p>
            <a:r>
              <a:rPr lang="en-US" b="1" dirty="0"/>
              <a:t>Identifying Structure:</a:t>
            </a:r>
            <a:r>
              <a:rPr lang="en-US" dirty="0"/>
              <a:t> </a:t>
            </a:r>
          </a:p>
          <a:p>
            <a:pPr marL="88900" indent="0">
              <a:buNone/>
            </a:pPr>
            <a:r>
              <a:rPr lang="en-US" sz="2000" dirty="0"/>
              <a:t>It helps to identify underlying relationships among variables by grouping them into factors.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US" b="1" dirty="0"/>
              <a:t>Simplification:</a:t>
            </a:r>
            <a:r>
              <a:rPr lang="en-US" dirty="0"/>
              <a:t> </a:t>
            </a:r>
          </a:p>
          <a:p>
            <a:pPr marL="88900" indent="0">
              <a:buNone/>
            </a:pPr>
            <a:r>
              <a:rPr lang="en-US" sz="2000" dirty="0"/>
              <a:t>By reducing the number of variables, factor analysis makes the data easier to understand and interpret.</a:t>
            </a:r>
          </a:p>
          <a:p>
            <a:pPr marL="88900" indent="0">
              <a:buNone/>
            </a:pPr>
            <a:endParaRPr lang="en-US" sz="2000" dirty="0"/>
          </a:p>
          <a:p>
            <a:r>
              <a:rPr lang="en-US" b="1" dirty="0"/>
              <a:t>Identifying Latent Variables:</a:t>
            </a:r>
            <a:r>
              <a:rPr lang="en-US" dirty="0"/>
              <a:t> </a:t>
            </a:r>
          </a:p>
          <a:p>
            <a:pPr marL="88900" indent="0">
              <a:buNone/>
            </a:pPr>
            <a:r>
              <a:rPr lang="en-US" sz="2000" dirty="0"/>
              <a:t>It reveals unobservable (latent) variables that influence the observed variables.</a:t>
            </a:r>
            <a:endParaRPr lang="en-US" sz="2800" dirty="0"/>
          </a:p>
          <a:p>
            <a:pPr marL="88900" indent="0">
              <a:buNone/>
            </a:pPr>
            <a:endParaRPr lang="en-US" sz="2000" dirty="0"/>
          </a:p>
          <a:p>
            <a:pPr marL="8890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006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58AF-B146-9195-816D-4EB78353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93367"/>
            <a:ext cx="8520600" cy="531377"/>
          </a:xfrm>
        </p:spPr>
        <p:txBody>
          <a:bodyPr/>
          <a:lstStyle/>
          <a:p>
            <a:r>
              <a:rPr lang="en-IN" sz="2400" dirty="0"/>
              <a:t>What is Factor Analysis?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3481A-EC92-7DD4-9AFC-02FE2A63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7522219" cy="46085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3E3DAA-C3C1-4B40-AFC5-8C16BF3985AA}"/>
              </a:ext>
            </a:extLst>
          </p:cNvPr>
          <p:cNvSpPr/>
          <p:nvPr/>
        </p:nvSpPr>
        <p:spPr>
          <a:xfrm>
            <a:off x="5580112" y="2564904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2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ECE8-EB68-4CFA-8616-948E03DB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Factor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AC82-AABB-4859-B852-6359F850B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346196"/>
            <a:ext cx="8520600" cy="455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Marketing Research</a:t>
            </a:r>
          </a:p>
          <a:p>
            <a:pPr>
              <a:lnSpc>
                <a:spcPct val="150000"/>
              </a:lnSpc>
            </a:pPr>
            <a:r>
              <a:rPr lang="en-IN" dirty="0"/>
              <a:t>Education</a:t>
            </a:r>
          </a:p>
          <a:p>
            <a:pPr>
              <a:lnSpc>
                <a:spcPct val="150000"/>
              </a:lnSpc>
            </a:pPr>
            <a:r>
              <a:rPr lang="en-IN" dirty="0"/>
              <a:t>Business</a:t>
            </a:r>
          </a:p>
          <a:p>
            <a:pPr>
              <a:lnSpc>
                <a:spcPct val="150000"/>
              </a:lnSpc>
            </a:pPr>
            <a:r>
              <a:rPr lang="en-IN" dirty="0"/>
              <a:t>Finance and Economics</a:t>
            </a:r>
          </a:p>
          <a:p>
            <a:pPr>
              <a:lnSpc>
                <a:spcPct val="150000"/>
              </a:lnSpc>
            </a:pPr>
            <a:r>
              <a:rPr lang="en-IN" dirty="0"/>
              <a:t>Psychology and Social sciences</a:t>
            </a:r>
          </a:p>
        </p:txBody>
      </p:sp>
    </p:spTree>
    <p:extLst>
      <p:ext uri="{BB962C8B-B14F-4D97-AF65-F5344CB8AC3E}">
        <p14:creationId xmlns:p14="http://schemas.microsoft.com/office/powerpoint/2010/main" val="307919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C80B-C7C4-B059-1C39-DBA7AFF6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25C6E-C463-DAFE-E212-A62005A95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IN" sz="2400" b="1" dirty="0"/>
              <a:t>Advantages</a:t>
            </a:r>
          </a:p>
          <a:p>
            <a:pPr marL="88900" indent="0">
              <a:buNone/>
            </a:pPr>
            <a:endParaRPr lang="en-IN" b="1" dirty="0"/>
          </a:p>
          <a:p>
            <a:pPr>
              <a:lnSpc>
                <a:spcPct val="150000"/>
              </a:lnSpc>
            </a:pPr>
            <a:r>
              <a:rPr lang="en-IN" dirty="0">
                <a:latin typeface="Archivo Narrow" panose="020B0604020202020204" charset="0"/>
              </a:rPr>
              <a:t>Interpretability</a:t>
            </a: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Identification of Variables with Shared Information</a:t>
            </a:r>
            <a:endParaRPr lang="en-IN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chivo Narrow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333333"/>
                </a:solidFill>
                <a:highlight>
                  <a:srgbClr val="FFFFFF"/>
                </a:highlight>
                <a:latin typeface="Archivo Narrow" panose="020B0604020202020204" charset="0"/>
              </a:rPr>
              <a:t>Simplifies Complex Data</a:t>
            </a:r>
            <a:endParaRPr lang="en-IN" dirty="0">
              <a:latin typeface="Archivo Narrow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Archivo Narrow" panose="020B0604020202020204" charset="0"/>
              </a:rPr>
              <a:t>Data Reduction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chivo Narrow" panose="020B0604020202020204" charset="0"/>
              </a:rPr>
              <a:t>Structure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92291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EFD1-CC2C-ED5D-385F-AF8BBF2C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620688"/>
            <a:ext cx="8712968" cy="4555200"/>
          </a:xfrm>
        </p:spPr>
        <p:txBody>
          <a:bodyPr/>
          <a:lstStyle/>
          <a:p>
            <a:pPr marL="88900" indent="0">
              <a:buNone/>
            </a:pPr>
            <a:r>
              <a:rPr lang="en-IN" sz="2400" b="1" dirty="0"/>
              <a:t>Disadvantages</a:t>
            </a:r>
          </a:p>
          <a:p>
            <a:pPr marL="88900" indent="0">
              <a:buNone/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 panose="020B0604020202020204" charset="0"/>
              </a:rPr>
              <a:t>Subjectivity in Interpretation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chivo Narrow" panose="020B0604020202020204" charset="0"/>
              </a:rPr>
              <a:t>Complexity in Deciding Factor Number</a:t>
            </a:r>
          </a:p>
          <a:p>
            <a:pPr>
              <a:lnSpc>
                <a:spcPct val="150000"/>
              </a:lnSpc>
            </a:pPr>
            <a:r>
              <a:rPr lang="en-IN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Assumptions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Archivo Narrow" panose="020B0604020202020204" charset="0"/>
              </a:rPr>
              <a:t>required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Archivo Narrow" panose="020B0604020202020204" charset="0"/>
              </a:rPr>
              <a:t>Requires Large sample size</a:t>
            </a:r>
          </a:p>
          <a:p>
            <a:pPr>
              <a:lnSpc>
                <a:spcPct val="150000"/>
              </a:lnSpc>
            </a:pPr>
            <a:r>
              <a:rPr lang="en-IN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Archivo Narrow" panose="020B0604020202020204" charset="0"/>
              </a:rPr>
              <a:t>Complexity</a:t>
            </a:r>
            <a:endParaRPr lang="en-US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Archivo Narr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475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6491</TotalTime>
  <Words>674</Words>
  <Application>Microsoft Office PowerPoint</Application>
  <PresentationFormat>On-screen Show (4:3)</PresentationFormat>
  <Paragraphs>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Georgia</vt:lpstr>
      <vt:lpstr>Calibri</vt:lpstr>
      <vt:lpstr>Archivo Narrow</vt:lpstr>
      <vt:lpstr>Times New Roman</vt:lpstr>
      <vt:lpstr>Simple Light</vt:lpstr>
      <vt:lpstr>FACTOR ANALYSIS</vt:lpstr>
      <vt:lpstr>FACTOR ANALYSIS</vt:lpstr>
      <vt:lpstr>Application Of Multivariate Analysis</vt:lpstr>
      <vt:lpstr>PowerPoint Presentation</vt:lpstr>
      <vt:lpstr>Purpose Of Factor Analysis</vt:lpstr>
      <vt:lpstr>What is Factor Analysis?</vt:lpstr>
      <vt:lpstr>Applications of Factor Analysis</vt:lpstr>
      <vt:lpstr>Advantages and Disadvantages</vt:lpstr>
      <vt:lpstr>PowerPoint Presentation</vt:lpstr>
      <vt:lpstr>Software used for Factor Analysis</vt:lpstr>
      <vt:lpstr>Types of Factor Analysis</vt:lpstr>
      <vt:lpstr>Factor Loading</vt:lpstr>
      <vt:lpstr>Factor Analysis Steps</vt:lpstr>
      <vt:lpstr>Factor Analysis Using Python</vt:lpstr>
      <vt:lpstr>REFERENCES</vt:lpstr>
      <vt:lpstr>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 381 RESEARCH MODELLING AND IMPLEMENTATION</dc:title>
  <dc:creator>Keerthana Aravindan</dc:creator>
  <cp:lastModifiedBy>Alan Benny</cp:lastModifiedBy>
  <cp:revision>97</cp:revision>
  <dcterms:modified xsi:type="dcterms:W3CDTF">2024-08-29T05:17:43Z</dcterms:modified>
</cp:coreProperties>
</file>