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roxima Nova"/>
      <p:regular r:id="rId14"/>
      <p:bold r:id="rId15"/>
      <p:italic r:id="rId16"/>
      <p:boldItalic r:id="rId17"/>
    </p:embeddedFont>
    <p:embeddedFont>
      <p:font typeface="Lexen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5" Type="http://schemas.openxmlformats.org/officeDocument/2006/relationships/notesMaster" Target="notesMasters/notesMaster1.xml"/><Relationship Id="rId19" Type="http://schemas.openxmlformats.org/officeDocument/2006/relationships/font" Target="fonts/Lexend-bold.fntdata"/><Relationship Id="rId6" Type="http://schemas.openxmlformats.org/officeDocument/2006/relationships/slide" Target="slides/slide1.xml"/><Relationship Id="rId18" Type="http://schemas.openxmlformats.org/officeDocument/2006/relationships/font" Target="fonts/Lexen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ec64ccff38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ec64ccff38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ec64ccff38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ec64ccff3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ec64cdcfbc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ec64cdcfbc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ec64cdcfbc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ec64cdcfbc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217b893c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217b893c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ec64cdcfbc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ec64cdcfbc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a2307c325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a2307c325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55" name="Shape 55"/>
        <p:cNvGrpSpPr/>
        <p:nvPr/>
      </p:nvGrpSpPr>
      <p:grpSpPr>
        <a:xfrm>
          <a:off x="0" y="0"/>
          <a:ext cx="0" cy="0"/>
          <a:chOff x="0" y="0"/>
          <a:chExt cx="0" cy="0"/>
        </a:xfrm>
      </p:grpSpPr>
      <p:sp>
        <p:nvSpPr>
          <p:cNvPr id="56" name="Google Shape;56;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7" name="Google Shape;57;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8" name="Google Shape;58;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D4B4E"/>
            </a:gs>
            <a:gs pos="100000">
              <a:srgbClr val="040405"/>
            </a:gs>
          </a:gsLst>
          <a:lin ang="5400012" scaled="0"/>
        </a:gradFill>
      </p:bgPr>
    </p:bg>
    <p:spTree>
      <p:nvGrpSpPr>
        <p:cNvPr id="62" name="Shape 62"/>
        <p:cNvGrpSpPr/>
        <p:nvPr/>
      </p:nvGrpSpPr>
      <p:grpSpPr>
        <a:xfrm>
          <a:off x="0" y="0"/>
          <a:ext cx="0" cy="0"/>
          <a:chOff x="0" y="0"/>
          <a:chExt cx="0" cy="0"/>
        </a:xfrm>
      </p:grpSpPr>
      <p:sp>
        <p:nvSpPr>
          <p:cNvPr id="63" name="Google Shape;63;p14"/>
          <p:cNvSpPr txBox="1"/>
          <p:nvPr>
            <p:ph type="ctrTitle"/>
          </p:nvPr>
        </p:nvSpPr>
        <p:spPr>
          <a:xfrm>
            <a:off x="25" y="234700"/>
            <a:ext cx="9144000" cy="1588500"/>
          </a:xfrm>
          <a:prstGeom prst="rect">
            <a:avLst/>
          </a:prstGeom>
        </p:spPr>
        <p:txBody>
          <a:bodyPr anchorCtr="0" anchor="b" bIns="91425" lIns="91425" spcFirstLastPara="1" rIns="91425" wrap="square" tIns="91425">
            <a:normAutofit fontScale="90000"/>
          </a:bodyPr>
          <a:lstStyle/>
          <a:p>
            <a:pPr indent="0" lvl="0" marL="0" rtl="0" algn="just">
              <a:spcBef>
                <a:spcPts val="0"/>
              </a:spcBef>
              <a:spcAft>
                <a:spcPts val="0"/>
              </a:spcAft>
              <a:buNone/>
            </a:pPr>
            <a:r>
              <a:rPr lang="en" sz="3850">
                <a:solidFill>
                  <a:srgbClr val="40BA61"/>
                </a:solidFill>
                <a:latin typeface="Lexend"/>
                <a:ea typeface="Lexend"/>
                <a:cs typeface="Lexend"/>
                <a:sym typeface="Lexend"/>
              </a:rPr>
              <a:t>Final</a:t>
            </a:r>
            <a:r>
              <a:rPr lang="en" sz="3850">
                <a:solidFill>
                  <a:srgbClr val="40BA61"/>
                </a:solidFill>
                <a:latin typeface="Lexend"/>
                <a:ea typeface="Lexend"/>
                <a:cs typeface="Lexend"/>
                <a:sym typeface="Lexend"/>
              </a:rPr>
              <a:t> Project Presentation:</a:t>
            </a:r>
            <a:endParaRPr sz="3850">
              <a:solidFill>
                <a:srgbClr val="40BA61"/>
              </a:solidFill>
              <a:latin typeface="Lexend"/>
              <a:ea typeface="Lexend"/>
              <a:cs typeface="Lexend"/>
              <a:sym typeface="Lexend"/>
            </a:endParaRPr>
          </a:p>
          <a:p>
            <a:pPr indent="457200" lvl="0" marL="457200" rtl="0" algn="ctr">
              <a:spcBef>
                <a:spcPts val="0"/>
              </a:spcBef>
              <a:spcAft>
                <a:spcPts val="0"/>
              </a:spcAft>
              <a:buNone/>
            </a:pPr>
            <a:r>
              <a:rPr lang="en">
                <a:solidFill>
                  <a:srgbClr val="40BA61"/>
                </a:solidFill>
                <a:latin typeface="Lexend"/>
                <a:ea typeface="Lexend"/>
                <a:cs typeface="Lexend"/>
                <a:sym typeface="Lexend"/>
              </a:rPr>
              <a:t>		</a:t>
            </a:r>
            <a:r>
              <a:rPr lang="en" sz="3911">
                <a:solidFill>
                  <a:srgbClr val="40BA61"/>
                </a:solidFill>
                <a:latin typeface="Lexend"/>
                <a:ea typeface="Lexend"/>
                <a:cs typeface="Lexend"/>
                <a:sym typeface="Lexend"/>
              </a:rPr>
              <a:t>Music </a:t>
            </a:r>
            <a:r>
              <a:rPr lang="en" sz="3911">
                <a:solidFill>
                  <a:srgbClr val="40BA61"/>
                </a:solidFill>
                <a:latin typeface="Lexend"/>
                <a:ea typeface="Lexend"/>
                <a:cs typeface="Lexend"/>
                <a:sym typeface="Lexend"/>
              </a:rPr>
              <a:t>Recommendation </a:t>
            </a:r>
            <a:r>
              <a:rPr lang="en" sz="3911">
                <a:solidFill>
                  <a:srgbClr val="40BA61"/>
                </a:solidFill>
                <a:latin typeface="Lexend"/>
                <a:ea typeface="Lexend"/>
                <a:cs typeface="Lexend"/>
                <a:sym typeface="Lexend"/>
              </a:rPr>
              <a:t>Model</a:t>
            </a:r>
            <a:endParaRPr sz="3911">
              <a:solidFill>
                <a:srgbClr val="40BA61"/>
              </a:solidFill>
              <a:latin typeface="Lexend"/>
              <a:ea typeface="Lexend"/>
              <a:cs typeface="Lexend"/>
              <a:sym typeface="Lexend"/>
            </a:endParaRPr>
          </a:p>
        </p:txBody>
      </p:sp>
      <p:sp>
        <p:nvSpPr>
          <p:cNvPr id="64" name="Google Shape;64;p14"/>
          <p:cNvSpPr txBox="1"/>
          <p:nvPr/>
        </p:nvSpPr>
        <p:spPr>
          <a:xfrm>
            <a:off x="53425" y="2518325"/>
            <a:ext cx="3579000" cy="3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2"/>
                </a:solidFill>
                <a:latin typeface="Lexend"/>
                <a:ea typeface="Lexend"/>
                <a:cs typeface="Lexend"/>
                <a:sym typeface="Lexend"/>
              </a:rPr>
              <a:t>Presented by Team TBD</a:t>
            </a:r>
            <a:endParaRPr sz="2100">
              <a:solidFill>
                <a:schemeClr val="lt2"/>
              </a:solidFill>
              <a:latin typeface="Lexend"/>
              <a:ea typeface="Lexend"/>
              <a:cs typeface="Lexend"/>
              <a:sym typeface="Lexend"/>
            </a:endParaRPr>
          </a:p>
        </p:txBody>
      </p:sp>
      <p:sp>
        <p:nvSpPr>
          <p:cNvPr id="65" name="Google Shape;65;p14"/>
          <p:cNvSpPr txBox="1"/>
          <p:nvPr/>
        </p:nvSpPr>
        <p:spPr>
          <a:xfrm>
            <a:off x="83950" y="3098300"/>
            <a:ext cx="8982000" cy="1946100"/>
          </a:xfrm>
          <a:prstGeom prst="rect">
            <a:avLst/>
          </a:prstGeom>
          <a:solidFill>
            <a:schemeClr val="accen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2"/>
                </a:solidFill>
                <a:latin typeface="Lexend"/>
                <a:ea typeface="Lexend"/>
                <a:cs typeface="Lexend"/>
                <a:sym typeface="Lexend"/>
              </a:rPr>
              <a:t>Members:</a:t>
            </a:r>
            <a:br>
              <a:rPr lang="en" sz="1600">
                <a:solidFill>
                  <a:schemeClr val="lt2"/>
                </a:solidFill>
                <a:latin typeface="Lexend"/>
                <a:ea typeface="Lexend"/>
                <a:cs typeface="Lexend"/>
                <a:sym typeface="Lexend"/>
              </a:rPr>
            </a:br>
            <a:r>
              <a:rPr lang="en" sz="1600">
                <a:solidFill>
                  <a:schemeClr val="lt2"/>
                </a:solidFill>
                <a:latin typeface="Lexend"/>
                <a:ea typeface="Lexend"/>
                <a:cs typeface="Lexend"/>
                <a:sym typeface="Lexend"/>
              </a:rPr>
              <a:t>	Konrad Zielinski</a:t>
            </a:r>
            <a:endParaRPr sz="1600">
              <a:solidFill>
                <a:schemeClr val="lt2"/>
              </a:solidFill>
              <a:latin typeface="Lexend"/>
              <a:ea typeface="Lexend"/>
              <a:cs typeface="Lexend"/>
              <a:sym typeface="Lexend"/>
            </a:endParaRPr>
          </a:p>
          <a:p>
            <a:pPr indent="0" lvl="0" marL="457200" rtl="0" algn="l">
              <a:spcBef>
                <a:spcPts val="0"/>
              </a:spcBef>
              <a:spcAft>
                <a:spcPts val="0"/>
              </a:spcAft>
              <a:buNone/>
            </a:pPr>
            <a:r>
              <a:rPr lang="en" sz="1600">
                <a:solidFill>
                  <a:schemeClr val="lt2"/>
                </a:solidFill>
                <a:latin typeface="Lexend"/>
                <a:ea typeface="Lexend"/>
                <a:cs typeface="Lexend"/>
                <a:sym typeface="Lexend"/>
              </a:rPr>
              <a:t>Alan Concepcion</a:t>
            </a:r>
            <a:endParaRPr sz="1600">
              <a:solidFill>
                <a:schemeClr val="lt2"/>
              </a:solidFill>
              <a:latin typeface="Lexend"/>
              <a:ea typeface="Lexend"/>
              <a:cs typeface="Lexend"/>
              <a:sym typeface="Lexend"/>
            </a:endParaRPr>
          </a:p>
          <a:p>
            <a:pPr indent="0" lvl="0" marL="457200" rtl="0" algn="l">
              <a:spcBef>
                <a:spcPts val="0"/>
              </a:spcBef>
              <a:spcAft>
                <a:spcPts val="0"/>
              </a:spcAft>
              <a:buNone/>
            </a:pPr>
            <a:r>
              <a:rPr lang="en" sz="1600">
                <a:solidFill>
                  <a:schemeClr val="lt2"/>
                </a:solidFill>
                <a:latin typeface="Lexend"/>
                <a:ea typeface="Lexend"/>
                <a:cs typeface="Lexend"/>
                <a:sym typeface="Lexend"/>
              </a:rPr>
              <a:t>Anthony Zhu</a:t>
            </a:r>
            <a:endParaRPr sz="1600">
              <a:solidFill>
                <a:schemeClr val="lt2"/>
              </a:solidFill>
              <a:latin typeface="Lexend"/>
              <a:ea typeface="Lexend"/>
              <a:cs typeface="Lexend"/>
              <a:sym typeface="Lexend"/>
            </a:endParaRPr>
          </a:p>
          <a:p>
            <a:pPr indent="0" lvl="0" marL="457200" rtl="0" algn="l">
              <a:spcBef>
                <a:spcPts val="0"/>
              </a:spcBef>
              <a:spcAft>
                <a:spcPts val="0"/>
              </a:spcAft>
              <a:buNone/>
            </a:pPr>
            <a:r>
              <a:rPr lang="en" sz="1600">
                <a:solidFill>
                  <a:schemeClr val="lt2"/>
                </a:solidFill>
                <a:latin typeface="Lexend"/>
                <a:ea typeface="Lexend"/>
                <a:cs typeface="Lexend"/>
                <a:sym typeface="Lexend"/>
              </a:rPr>
              <a:t>Daphne Tang</a:t>
            </a:r>
            <a:endParaRPr sz="1600">
              <a:solidFill>
                <a:schemeClr val="lt2"/>
              </a:solidFill>
              <a:latin typeface="Lexend"/>
              <a:ea typeface="Lexend"/>
              <a:cs typeface="Lexend"/>
              <a:sym typeface="Lexend"/>
            </a:endParaRPr>
          </a:p>
          <a:p>
            <a:pPr indent="0" lvl="0" marL="0" rtl="0" algn="l">
              <a:spcBef>
                <a:spcPts val="0"/>
              </a:spcBef>
              <a:spcAft>
                <a:spcPts val="0"/>
              </a:spcAft>
              <a:buNone/>
            </a:pPr>
            <a:r>
              <a:t/>
            </a:r>
            <a:endParaRPr sz="1600">
              <a:solidFill>
                <a:schemeClr val="lt2"/>
              </a:solidFill>
              <a:latin typeface="Proxima Nova"/>
              <a:ea typeface="Proxima Nova"/>
              <a:cs typeface="Proxima Nova"/>
              <a:sym typeface="Proxima Nova"/>
            </a:endParaRPr>
          </a:p>
        </p:txBody>
      </p:sp>
      <p:pic>
        <p:nvPicPr>
          <p:cNvPr id="66" name="Google Shape;66;p14"/>
          <p:cNvPicPr preferRelativeResize="0"/>
          <p:nvPr/>
        </p:nvPicPr>
        <p:blipFill>
          <a:blip r:embed="rId3">
            <a:alphaModFix/>
          </a:blip>
          <a:stretch>
            <a:fillRect/>
          </a:stretch>
        </p:blipFill>
        <p:spPr>
          <a:xfrm rot="2043397">
            <a:off x="7279476" y="3296700"/>
            <a:ext cx="2198600" cy="2198600"/>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8000">
              <a:schemeClr val="dk2"/>
            </a:gs>
            <a:gs pos="32000">
              <a:schemeClr val="accent1"/>
            </a:gs>
            <a:gs pos="100000">
              <a:srgbClr val="000000"/>
            </a:gs>
          </a:gsLst>
          <a:lin ang="10800025" scaled="0"/>
        </a:gra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220450" y="1526250"/>
            <a:ext cx="6754500" cy="1325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lt2"/>
                </a:solidFill>
                <a:latin typeface="Lexend"/>
                <a:ea typeface="Lexend"/>
                <a:cs typeface="Lexend"/>
                <a:sym typeface="Lexend"/>
              </a:rPr>
              <a:t>You’ve listened to music before right?</a:t>
            </a:r>
            <a:endParaRPr>
              <a:solidFill>
                <a:schemeClr val="lt2"/>
              </a:solidFill>
              <a:latin typeface="Lexend"/>
              <a:ea typeface="Lexend"/>
              <a:cs typeface="Lexend"/>
              <a:sym typeface="Lexend"/>
            </a:endParaRPr>
          </a:p>
        </p:txBody>
      </p:sp>
      <p:sp>
        <p:nvSpPr>
          <p:cNvPr id="72" name="Google Shape;72;p15"/>
          <p:cNvSpPr txBox="1"/>
          <p:nvPr/>
        </p:nvSpPr>
        <p:spPr>
          <a:xfrm>
            <a:off x="198425" y="3212775"/>
            <a:ext cx="4769700" cy="17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Lexend"/>
                <a:ea typeface="Lexend"/>
                <a:cs typeface="Lexend"/>
                <a:sym typeface="Lexend"/>
              </a:rPr>
              <a:t>Finding artists/songs/genres that you really enjoy can be quite a time consuming process. It can be difficult to express what exactly makes you enjoy a piece of music.</a:t>
            </a:r>
            <a:endParaRPr sz="1800">
              <a:solidFill>
                <a:schemeClr val="lt1"/>
              </a:solidFill>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lt2"/>
                </a:solidFill>
                <a:latin typeface="Lexend"/>
                <a:ea typeface="Lexend"/>
                <a:cs typeface="Lexend"/>
                <a:sym typeface="Lexend"/>
              </a:rPr>
              <a:t>Music Recommendation Model</a:t>
            </a:r>
            <a:endParaRPr>
              <a:solidFill>
                <a:schemeClr val="lt2"/>
              </a:solidFill>
              <a:latin typeface="Lexend"/>
              <a:ea typeface="Lexend"/>
              <a:cs typeface="Lexend"/>
              <a:sym typeface="Lexend"/>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solidFill>
                  <a:schemeClr val="lt1"/>
                </a:solidFill>
                <a:latin typeface="Lexend"/>
                <a:ea typeface="Lexend"/>
                <a:cs typeface="Lexend"/>
                <a:sym typeface="Lexend"/>
              </a:rPr>
              <a:t>To provide a solution to this problem, we can make a </a:t>
            </a:r>
            <a:r>
              <a:rPr lang="en">
                <a:solidFill>
                  <a:schemeClr val="lt1"/>
                </a:solidFill>
                <a:latin typeface="Lexend"/>
                <a:ea typeface="Lexend"/>
                <a:cs typeface="Lexend"/>
                <a:sym typeface="Lexend"/>
              </a:rPr>
              <a:t>machine learning model which is trained to recognize patterns in different types of music and songs, and then use the model to determine which songs are similar to each other. </a:t>
            </a:r>
            <a:endParaRPr>
              <a:solidFill>
                <a:schemeClr val="lt1"/>
              </a:solidFill>
              <a:latin typeface="Lexend"/>
              <a:ea typeface="Lexend"/>
              <a:cs typeface="Lexend"/>
              <a:sym typeface="Lexend"/>
            </a:endParaRPr>
          </a:p>
          <a:p>
            <a:pPr indent="0" lvl="0" marL="0" rtl="0" algn="just">
              <a:spcBef>
                <a:spcPts val="1200"/>
              </a:spcBef>
              <a:spcAft>
                <a:spcPts val="1200"/>
              </a:spcAft>
              <a:buNone/>
            </a:pPr>
            <a:r>
              <a:rPr lang="en">
                <a:solidFill>
                  <a:schemeClr val="lt1"/>
                </a:solidFill>
                <a:latin typeface="Lexend"/>
                <a:ea typeface="Lexend"/>
                <a:cs typeface="Lexend"/>
                <a:sym typeface="Lexend"/>
              </a:rPr>
              <a:t>We will use the trained model to create a system that allows for a song to be inputted, outputting a list of similar songs, potentially based on a variety of parameters the user can set.</a:t>
            </a:r>
            <a:endParaRPr>
              <a:solidFill>
                <a:schemeClr val="lt1"/>
              </a:solidFill>
              <a:latin typeface="Lexend"/>
              <a:ea typeface="Lexend"/>
              <a:cs typeface="Lexend"/>
              <a:sym typeface="Lexe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2"/>
                </a:solidFill>
                <a:latin typeface="Lexend"/>
                <a:ea typeface="Lexend"/>
                <a:cs typeface="Lexend"/>
                <a:sym typeface="Lexend"/>
              </a:rPr>
              <a:t>What datasets will we be potentially using?</a:t>
            </a:r>
            <a:endParaRPr>
              <a:solidFill>
                <a:schemeClr val="lt2"/>
              </a:solidFill>
              <a:latin typeface="Lexend"/>
              <a:ea typeface="Lexend"/>
              <a:cs typeface="Lexend"/>
              <a:sym typeface="Lexend"/>
            </a:endParaRPr>
          </a:p>
        </p:txBody>
      </p:sp>
      <p:sp>
        <p:nvSpPr>
          <p:cNvPr id="84" name="Google Shape;84;p17"/>
          <p:cNvSpPr txBox="1"/>
          <p:nvPr>
            <p:ph idx="1" type="body"/>
          </p:nvPr>
        </p:nvSpPr>
        <p:spPr>
          <a:xfrm>
            <a:off x="311700" y="1152475"/>
            <a:ext cx="3481200" cy="3416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solidFill>
                  <a:schemeClr val="lt1"/>
                </a:solidFill>
                <a:latin typeface="Lexend"/>
                <a:ea typeface="Lexend"/>
                <a:cs typeface="Lexend"/>
                <a:sym typeface="Lexend"/>
              </a:rPr>
              <a:t>Music Dataset : 1950 to 2019 posted by Saurabh Shahane</a:t>
            </a:r>
            <a:endParaRPr>
              <a:solidFill>
                <a:schemeClr val="lt1"/>
              </a:solidFill>
              <a:latin typeface="Lexend"/>
              <a:ea typeface="Lexend"/>
              <a:cs typeface="Lexend"/>
              <a:sym typeface="Lexend"/>
            </a:endParaRPr>
          </a:p>
          <a:p>
            <a:pPr indent="-317182" lvl="0" marL="457200" rtl="0" algn="l">
              <a:spcBef>
                <a:spcPts val="1200"/>
              </a:spcBef>
              <a:spcAft>
                <a:spcPts val="0"/>
              </a:spcAft>
              <a:buClr>
                <a:schemeClr val="lt1"/>
              </a:buClr>
              <a:buSzPct val="100000"/>
              <a:buFont typeface="Lexend"/>
              <a:buChar char="-"/>
            </a:pPr>
            <a:r>
              <a:rPr lang="en">
                <a:solidFill>
                  <a:schemeClr val="lt1"/>
                </a:solidFill>
                <a:latin typeface="Lexend"/>
                <a:ea typeface="Lexend"/>
                <a:cs typeface="Lexend"/>
                <a:sym typeface="Lexend"/>
              </a:rPr>
              <a:t>31 Columns</a:t>
            </a:r>
            <a:endParaRPr>
              <a:solidFill>
                <a:schemeClr val="lt1"/>
              </a:solidFill>
              <a:latin typeface="Lexend"/>
              <a:ea typeface="Lexend"/>
              <a:cs typeface="Lexend"/>
              <a:sym typeface="Lexend"/>
            </a:endParaRPr>
          </a:p>
          <a:p>
            <a:pPr indent="-317182" lvl="0" marL="457200" rtl="0" algn="l">
              <a:spcBef>
                <a:spcPts val="0"/>
              </a:spcBef>
              <a:spcAft>
                <a:spcPts val="0"/>
              </a:spcAft>
              <a:buClr>
                <a:schemeClr val="lt1"/>
              </a:buClr>
              <a:buSzPct val="100000"/>
              <a:buFont typeface="Lexend"/>
              <a:buChar char="-"/>
            </a:pPr>
            <a:r>
              <a:rPr lang="en">
                <a:solidFill>
                  <a:schemeClr val="lt1"/>
                </a:solidFill>
                <a:latin typeface="Lexend"/>
                <a:ea typeface="Lexend"/>
                <a:cs typeface="Lexend"/>
                <a:sym typeface="Lexend"/>
              </a:rPr>
              <a:t>28.4k rows</a:t>
            </a:r>
            <a:endParaRPr>
              <a:solidFill>
                <a:schemeClr val="lt1"/>
              </a:solidFill>
              <a:latin typeface="Lexend"/>
              <a:ea typeface="Lexend"/>
              <a:cs typeface="Lexend"/>
              <a:sym typeface="Lexend"/>
            </a:endParaRPr>
          </a:p>
          <a:p>
            <a:pPr indent="0" lvl="0" marL="0" rtl="0" algn="l">
              <a:spcBef>
                <a:spcPts val="1200"/>
              </a:spcBef>
              <a:spcAft>
                <a:spcPts val="0"/>
              </a:spcAft>
              <a:buNone/>
            </a:pPr>
            <a:r>
              <a:rPr lang="en">
                <a:solidFill>
                  <a:schemeClr val="lt1"/>
                </a:solidFill>
                <a:latin typeface="Lexend"/>
                <a:ea typeface="Lexend"/>
                <a:cs typeface="Lexend"/>
                <a:sym typeface="Lexend"/>
              </a:rPr>
              <a:t>Spotify dataset posted by Vastal Mavani</a:t>
            </a:r>
            <a:endParaRPr>
              <a:solidFill>
                <a:schemeClr val="lt1"/>
              </a:solidFill>
              <a:latin typeface="Lexend"/>
              <a:ea typeface="Lexend"/>
              <a:cs typeface="Lexend"/>
              <a:sym typeface="Lexend"/>
            </a:endParaRPr>
          </a:p>
          <a:p>
            <a:pPr indent="-317182" lvl="0" marL="457200" rtl="0" algn="l">
              <a:spcBef>
                <a:spcPts val="1200"/>
              </a:spcBef>
              <a:spcAft>
                <a:spcPts val="0"/>
              </a:spcAft>
              <a:buClr>
                <a:schemeClr val="lt1"/>
              </a:buClr>
              <a:buSzPct val="100000"/>
              <a:buFont typeface="Lexend"/>
              <a:buChar char="-"/>
            </a:pPr>
            <a:r>
              <a:rPr lang="en">
                <a:solidFill>
                  <a:schemeClr val="lt1"/>
                </a:solidFill>
                <a:latin typeface="Lexend"/>
                <a:ea typeface="Lexend"/>
                <a:cs typeface="Lexend"/>
                <a:sym typeface="Lexend"/>
              </a:rPr>
              <a:t>5 dataset files total </a:t>
            </a:r>
            <a:endParaRPr>
              <a:solidFill>
                <a:schemeClr val="lt1"/>
              </a:solidFill>
              <a:latin typeface="Lexend"/>
              <a:ea typeface="Lexend"/>
              <a:cs typeface="Lexend"/>
              <a:sym typeface="Lexend"/>
            </a:endParaRPr>
          </a:p>
          <a:p>
            <a:pPr indent="-317182" lvl="0" marL="457200" rtl="0" algn="l">
              <a:spcBef>
                <a:spcPts val="0"/>
              </a:spcBef>
              <a:spcAft>
                <a:spcPts val="0"/>
              </a:spcAft>
              <a:buClr>
                <a:schemeClr val="lt1"/>
              </a:buClr>
              <a:buSzPct val="100000"/>
              <a:buFont typeface="Lexend"/>
              <a:buChar char="-"/>
            </a:pPr>
            <a:r>
              <a:rPr lang="en">
                <a:solidFill>
                  <a:schemeClr val="lt1"/>
                </a:solidFill>
                <a:latin typeface="Lexend"/>
                <a:ea typeface="Lexend"/>
                <a:cs typeface="Lexend"/>
                <a:sym typeface="Lexend"/>
              </a:rPr>
              <a:t>78 total columns </a:t>
            </a:r>
            <a:r>
              <a:rPr lang="en">
                <a:solidFill>
                  <a:schemeClr val="lt1"/>
                </a:solidFill>
                <a:latin typeface="Lexend"/>
                <a:ea typeface="Lexend"/>
                <a:cs typeface="Lexend"/>
                <a:sym typeface="Lexend"/>
              </a:rPr>
              <a:t>across</a:t>
            </a:r>
            <a:r>
              <a:rPr lang="en">
                <a:solidFill>
                  <a:schemeClr val="lt1"/>
                </a:solidFill>
                <a:latin typeface="Lexend"/>
                <a:ea typeface="Lexend"/>
                <a:cs typeface="Lexend"/>
                <a:sym typeface="Lexend"/>
              </a:rPr>
              <a:t> all files</a:t>
            </a:r>
            <a:endParaRPr>
              <a:solidFill>
                <a:schemeClr val="lt1"/>
              </a:solidFill>
              <a:latin typeface="Lexend"/>
              <a:ea typeface="Lexend"/>
              <a:cs typeface="Lexend"/>
              <a:sym typeface="Lexend"/>
            </a:endParaRPr>
          </a:p>
          <a:p>
            <a:pPr indent="-317182" lvl="0" marL="457200" rtl="0" algn="l">
              <a:spcBef>
                <a:spcPts val="0"/>
              </a:spcBef>
              <a:spcAft>
                <a:spcPts val="0"/>
              </a:spcAft>
              <a:buClr>
                <a:schemeClr val="lt1"/>
              </a:buClr>
              <a:buSzPct val="100000"/>
              <a:buFont typeface="Lexend"/>
              <a:buChar char="-"/>
            </a:pPr>
            <a:r>
              <a:rPr lang="en">
                <a:solidFill>
                  <a:schemeClr val="lt1"/>
                </a:solidFill>
                <a:latin typeface="Lexend"/>
                <a:ea typeface="Lexend"/>
                <a:cs typeface="Lexend"/>
                <a:sym typeface="Lexend"/>
              </a:rPr>
              <a:t>231k rows across all files</a:t>
            </a:r>
            <a:endParaRPr>
              <a:solidFill>
                <a:schemeClr val="lt1"/>
              </a:solidFill>
              <a:latin typeface="Lexend"/>
              <a:ea typeface="Lexend"/>
              <a:cs typeface="Lexend"/>
              <a:sym typeface="Lexend"/>
            </a:endParaRPr>
          </a:p>
          <a:p>
            <a:pPr indent="0" lvl="0" marL="0" rtl="0" algn="l">
              <a:spcBef>
                <a:spcPts val="1200"/>
              </a:spcBef>
              <a:spcAft>
                <a:spcPts val="1200"/>
              </a:spcAft>
              <a:buNone/>
            </a:pPr>
            <a:r>
              <a:rPr lang="en">
                <a:solidFill>
                  <a:schemeClr val="lt1"/>
                </a:solidFill>
                <a:latin typeface="Lexend"/>
                <a:ea typeface="Lexend"/>
                <a:cs typeface="Lexend"/>
                <a:sym typeface="Lexend"/>
              </a:rPr>
              <a:t>All datasets taken from Kaggle.com!!!</a:t>
            </a:r>
            <a:endParaRPr>
              <a:solidFill>
                <a:schemeClr val="lt1"/>
              </a:solidFill>
              <a:latin typeface="Lexend"/>
              <a:ea typeface="Lexend"/>
              <a:cs typeface="Lexend"/>
              <a:sym typeface="Lexend"/>
            </a:endParaRPr>
          </a:p>
        </p:txBody>
      </p:sp>
      <p:pic>
        <p:nvPicPr>
          <p:cNvPr id="85" name="Google Shape;85;p17"/>
          <p:cNvPicPr preferRelativeResize="0"/>
          <p:nvPr/>
        </p:nvPicPr>
        <p:blipFill>
          <a:blip r:embed="rId3">
            <a:alphaModFix/>
          </a:blip>
          <a:stretch>
            <a:fillRect/>
          </a:stretch>
        </p:blipFill>
        <p:spPr>
          <a:xfrm>
            <a:off x="3668344" y="1152475"/>
            <a:ext cx="5318005" cy="3238400"/>
          </a:xfrm>
          <a:prstGeom prst="rect">
            <a:avLst/>
          </a:prstGeom>
          <a:noFill/>
          <a:ln>
            <a:noFill/>
          </a:ln>
        </p:spPr>
      </p:pic>
      <p:sp>
        <p:nvSpPr>
          <p:cNvPr id="86" name="Google Shape;86;p17"/>
          <p:cNvSpPr txBox="1"/>
          <p:nvPr/>
        </p:nvSpPr>
        <p:spPr>
          <a:xfrm>
            <a:off x="6697050" y="4390875"/>
            <a:ext cx="2289300" cy="3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Spotify data example</a:t>
            </a:r>
            <a:endParaRPr>
              <a:solidFill>
                <a:schemeClr val="lt1"/>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2"/>
                </a:solidFill>
                <a:latin typeface="Lexend"/>
                <a:ea typeface="Lexend"/>
                <a:cs typeface="Lexend"/>
                <a:sym typeface="Lexend"/>
              </a:rPr>
              <a:t>What will we use to </a:t>
            </a:r>
            <a:r>
              <a:rPr lang="en">
                <a:solidFill>
                  <a:schemeClr val="lt2"/>
                </a:solidFill>
                <a:latin typeface="Lexend"/>
                <a:ea typeface="Lexend"/>
                <a:cs typeface="Lexend"/>
                <a:sym typeface="Lexend"/>
              </a:rPr>
              <a:t>construct</a:t>
            </a:r>
            <a:r>
              <a:rPr lang="en">
                <a:solidFill>
                  <a:schemeClr val="lt2"/>
                </a:solidFill>
                <a:latin typeface="Lexend"/>
                <a:ea typeface="Lexend"/>
                <a:cs typeface="Lexend"/>
                <a:sym typeface="Lexend"/>
              </a:rPr>
              <a:t> the model?</a:t>
            </a:r>
            <a:endParaRPr>
              <a:solidFill>
                <a:schemeClr val="lt2"/>
              </a:solidFill>
              <a:latin typeface="Lexend"/>
              <a:ea typeface="Lexend"/>
              <a:cs typeface="Lexend"/>
              <a:sym typeface="Lexend"/>
            </a:endParaRPr>
          </a:p>
        </p:txBody>
      </p:sp>
      <p:sp>
        <p:nvSpPr>
          <p:cNvPr id="92" name="Google Shape;92;p18"/>
          <p:cNvSpPr txBox="1"/>
          <p:nvPr>
            <p:ph idx="1" type="body"/>
          </p:nvPr>
        </p:nvSpPr>
        <p:spPr>
          <a:xfrm>
            <a:off x="4074900" y="1017725"/>
            <a:ext cx="47574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 sz="3250">
                <a:solidFill>
                  <a:schemeClr val="lt1"/>
                </a:solidFill>
                <a:latin typeface="Lexend"/>
                <a:ea typeface="Lexend"/>
                <a:cs typeface="Lexend"/>
                <a:sym typeface="Lexend"/>
              </a:rPr>
              <a:t>Clustering Approach (potentially K-means)</a:t>
            </a:r>
            <a:endParaRPr sz="3250">
              <a:solidFill>
                <a:schemeClr val="lt1"/>
              </a:solidFill>
              <a:latin typeface="Lexend"/>
              <a:ea typeface="Lexend"/>
              <a:cs typeface="Lexend"/>
              <a:sym typeface="Lexend"/>
            </a:endParaRPr>
          </a:p>
          <a:p>
            <a:pPr indent="-315912" lvl="0" marL="457200" rtl="0" algn="l">
              <a:spcBef>
                <a:spcPts val="1200"/>
              </a:spcBef>
              <a:spcAft>
                <a:spcPts val="0"/>
              </a:spcAft>
              <a:buClr>
                <a:schemeClr val="lt1"/>
              </a:buClr>
              <a:buSzPct val="100000"/>
              <a:buFont typeface="Lexend"/>
              <a:buChar char="-"/>
            </a:pPr>
            <a:r>
              <a:rPr lang="en" sz="2500">
                <a:solidFill>
                  <a:schemeClr val="lt1"/>
                </a:solidFill>
                <a:latin typeface="Lexend"/>
                <a:ea typeface="Lexend"/>
                <a:cs typeface="Lexend"/>
                <a:sym typeface="Lexend"/>
              </a:rPr>
              <a:t>K-means is used for clustering and partitioning data. It works by grouping similar data points together into a cluster which we can then use for this project. </a:t>
            </a:r>
            <a:endParaRPr sz="2500">
              <a:solidFill>
                <a:schemeClr val="lt1"/>
              </a:solidFill>
              <a:latin typeface="Lexend"/>
              <a:ea typeface="Lexend"/>
              <a:cs typeface="Lexend"/>
              <a:sym typeface="Lexend"/>
            </a:endParaRPr>
          </a:p>
          <a:p>
            <a:pPr indent="-315912" lvl="0" marL="457200" rtl="0" algn="l">
              <a:spcBef>
                <a:spcPts val="0"/>
              </a:spcBef>
              <a:spcAft>
                <a:spcPts val="0"/>
              </a:spcAft>
              <a:buClr>
                <a:schemeClr val="lt1"/>
              </a:buClr>
              <a:buSzPct val="100000"/>
              <a:buFont typeface="Lexend"/>
              <a:buChar char="-"/>
            </a:pPr>
            <a:r>
              <a:rPr lang="en" sz="2500">
                <a:solidFill>
                  <a:schemeClr val="lt1"/>
                </a:solidFill>
                <a:latin typeface="Lexend"/>
                <a:ea typeface="Lexend"/>
                <a:cs typeface="Lexend"/>
                <a:sym typeface="Lexend"/>
              </a:rPr>
              <a:t>How? We will use k-means to group similar songs based on the data in the dataset for example genre, length, and the aesthetic of the sounds which the dataset provides. Our system will take in a user inputted song and using the data provided in the dataset will generate a list of recommended songs</a:t>
            </a:r>
            <a:endParaRPr sz="2500">
              <a:solidFill>
                <a:schemeClr val="lt1"/>
              </a:solidFill>
              <a:latin typeface="Lexend"/>
              <a:ea typeface="Lexend"/>
              <a:cs typeface="Lexend"/>
              <a:sym typeface="Lexend"/>
            </a:endParaRPr>
          </a:p>
        </p:txBody>
      </p:sp>
      <p:sp>
        <p:nvSpPr>
          <p:cNvPr id="93" name="Google Shape;93;p18"/>
          <p:cNvSpPr txBox="1"/>
          <p:nvPr/>
        </p:nvSpPr>
        <p:spPr>
          <a:xfrm>
            <a:off x="357500" y="1017725"/>
            <a:ext cx="33741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Lexend"/>
                <a:ea typeface="Lexend"/>
                <a:cs typeface="Lexend"/>
                <a:sym typeface="Lexend"/>
              </a:rPr>
              <a:t>Unsupervised Learning</a:t>
            </a:r>
            <a:endParaRPr sz="1800">
              <a:solidFill>
                <a:schemeClr val="lt1"/>
              </a:solidFill>
              <a:latin typeface="Lexend"/>
              <a:ea typeface="Lexend"/>
              <a:cs typeface="Lexend"/>
              <a:sym typeface="Lexend"/>
            </a:endParaRPr>
          </a:p>
          <a:p>
            <a:pPr indent="0" lvl="0" marL="0" rtl="0" algn="l">
              <a:spcBef>
                <a:spcPts val="0"/>
              </a:spcBef>
              <a:spcAft>
                <a:spcPts val="0"/>
              </a:spcAft>
              <a:buNone/>
            </a:pPr>
            <a:r>
              <a:t/>
            </a:r>
            <a:endParaRPr>
              <a:solidFill>
                <a:schemeClr val="lt1"/>
              </a:solidFill>
              <a:latin typeface="Lexend"/>
              <a:ea typeface="Lexend"/>
              <a:cs typeface="Lexend"/>
              <a:sym typeface="Lexend"/>
            </a:endParaRPr>
          </a:p>
          <a:p>
            <a:pPr indent="-317500" lvl="0" marL="457200" rtl="0" algn="l">
              <a:spcBef>
                <a:spcPts val="0"/>
              </a:spcBef>
              <a:spcAft>
                <a:spcPts val="0"/>
              </a:spcAft>
              <a:buClr>
                <a:schemeClr val="lt1"/>
              </a:buClr>
              <a:buSzPts val="1400"/>
              <a:buFont typeface="Lexend"/>
              <a:buChar char="-"/>
            </a:pPr>
            <a:r>
              <a:rPr lang="en">
                <a:solidFill>
                  <a:schemeClr val="lt1"/>
                </a:solidFill>
                <a:latin typeface="Lexend"/>
                <a:ea typeface="Lexend"/>
                <a:cs typeface="Lexend"/>
                <a:sym typeface="Lexend"/>
              </a:rPr>
              <a:t>This form of learning explores patterns in unlabeled data, with no inputs and outputs, only data labels for the model to examine. </a:t>
            </a:r>
            <a:endParaRPr>
              <a:solidFill>
                <a:schemeClr val="lt1"/>
              </a:solidFill>
              <a:latin typeface="Lexend"/>
              <a:ea typeface="Lexend"/>
              <a:cs typeface="Lexend"/>
              <a:sym typeface="Lexend"/>
            </a:endParaRPr>
          </a:p>
          <a:p>
            <a:pPr indent="-317500" lvl="0" marL="457200" rtl="0" algn="l">
              <a:spcBef>
                <a:spcPts val="0"/>
              </a:spcBef>
              <a:spcAft>
                <a:spcPts val="0"/>
              </a:spcAft>
              <a:buClr>
                <a:schemeClr val="lt1"/>
              </a:buClr>
              <a:buSzPts val="1400"/>
              <a:buFont typeface="Lexend"/>
              <a:buChar char="-"/>
            </a:pPr>
            <a:r>
              <a:rPr lang="en">
                <a:solidFill>
                  <a:schemeClr val="lt1"/>
                </a:solidFill>
                <a:latin typeface="Lexend"/>
                <a:ea typeface="Lexend"/>
                <a:cs typeface="Lexend"/>
                <a:sym typeface="Lexend"/>
              </a:rPr>
              <a:t>Due to the nature of our datasets, we </a:t>
            </a:r>
            <a:r>
              <a:rPr lang="en">
                <a:solidFill>
                  <a:schemeClr val="lt1"/>
                </a:solidFill>
                <a:latin typeface="Lexend"/>
                <a:ea typeface="Lexend"/>
                <a:cs typeface="Lexend"/>
                <a:sym typeface="Lexend"/>
              </a:rPr>
              <a:t>don’t</a:t>
            </a:r>
            <a:r>
              <a:rPr lang="en">
                <a:solidFill>
                  <a:schemeClr val="lt1"/>
                </a:solidFill>
                <a:latin typeface="Lexend"/>
                <a:ea typeface="Lexend"/>
                <a:cs typeface="Lexend"/>
                <a:sym typeface="Lexend"/>
              </a:rPr>
              <a:t> have classes to map outp</a:t>
            </a:r>
            <a:r>
              <a:rPr lang="en">
                <a:solidFill>
                  <a:schemeClr val="lt1"/>
                </a:solidFill>
                <a:latin typeface="Lexend"/>
                <a:ea typeface="Lexend"/>
                <a:cs typeface="Lexend"/>
                <a:sym typeface="Lexend"/>
              </a:rPr>
              <a:t>uts n</a:t>
            </a:r>
            <a:r>
              <a:rPr lang="en">
                <a:solidFill>
                  <a:schemeClr val="lt1"/>
                </a:solidFill>
                <a:latin typeface="Lexend"/>
                <a:ea typeface="Lexend"/>
                <a:cs typeface="Lexend"/>
                <a:sym typeface="Lexend"/>
              </a:rPr>
              <a:t>or continuous values to make predictions for, so unsupervised learning is our best method of examining patterns in the data</a:t>
            </a:r>
            <a:endParaRPr>
              <a:solidFill>
                <a:schemeClr val="lt1"/>
              </a:solidFill>
              <a:latin typeface="Lexend"/>
              <a:ea typeface="Lexend"/>
              <a:cs typeface="Lexend"/>
              <a:sym typeface="Lexe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2"/>
                </a:solidFill>
                <a:latin typeface="Lexend"/>
                <a:ea typeface="Lexend"/>
                <a:cs typeface="Lexend"/>
                <a:sym typeface="Lexend"/>
              </a:rPr>
              <a:t>What will we use to construct the model? (cont’d)</a:t>
            </a:r>
            <a:endParaRPr>
              <a:solidFill>
                <a:schemeClr val="lt2"/>
              </a:solidFill>
              <a:latin typeface="Lexend"/>
              <a:ea typeface="Lexend"/>
              <a:cs typeface="Lexend"/>
              <a:sym typeface="Lexend"/>
            </a:endParaRPr>
          </a:p>
        </p:txBody>
      </p:sp>
      <p:sp>
        <p:nvSpPr>
          <p:cNvPr id="99" name="Google Shape;99;p19"/>
          <p:cNvSpPr txBox="1"/>
          <p:nvPr>
            <p:ph idx="1" type="body"/>
          </p:nvPr>
        </p:nvSpPr>
        <p:spPr>
          <a:xfrm>
            <a:off x="4075125" y="1152475"/>
            <a:ext cx="4757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latin typeface="Lexend"/>
                <a:ea typeface="Lexend"/>
                <a:cs typeface="Lexend"/>
                <a:sym typeface="Lexend"/>
              </a:rPr>
              <a:t>Dimensionality Reduction Techniques</a:t>
            </a:r>
            <a:endParaRPr>
              <a:solidFill>
                <a:schemeClr val="lt1"/>
              </a:solidFill>
              <a:latin typeface="Lexend"/>
              <a:ea typeface="Lexend"/>
              <a:cs typeface="Lexend"/>
              <a:sym typeface="Lexend"/>
            </a:endParaRPr>
          </a:p>
          <a:p>
            <a:pPr indent="-298450" lvl="0" marL="457200" rtl="0" algn="l">
              <a:spcBef>
                <a:spcPts val="1200"/>
              </a:spcBef>
              <a:spcAft>
                <a:spcPts val="0"/>
              </a:spcAft>
              <a:buClr>
                <a:schemeClr val="lt1"/>
              </a:buClr>
              <a:buSzPts val="1100"/>
              <a:buFont typeface="Lexend"/>
              <a:buChar char="-"/>
            </a:pPr>
            <a:r>
              <a:rPr lang="en" sz="1400">
                <a:solidFill>
                  <a:schemeClr val="lt1"/>
                </a:solidFill>
                <a:latin typeface="Lexend"/>
                <a:ea typeface="Lexend"/>
                <a:cs typeface="Lexend"/>
                <a:sym typeface="Lexend"/>
              </a:rPr>
              <a:t>Missing Value Ratio</a:t>
            </a:r>
            <a:endParaRPr sz="1400">
              <a:solidFill>
                <a:schemeClr val="lt1"/>
              </a:solidFill>
              <a:latin typeface="Lexend"/>
              <a:ea typeface="Lexend"/>
              <a:cs typeface="Lexend"/>
              <a:sym typeface="Lexend"/>
            </a:endParaRPr>
          </a:p>
          <a:p>
            <a:pPr indent="-317500" lvl="0" marL="457200" rtl="0" algn="l">
              <a:spcBef>
                <a:spcPts val="0"/>
              </a:spcBef>
              <a:spcAft>
                <a:spcPts val="0"/>
              </a:spcAft>
              <a:buClr>
                <a:schemeClr val="lt1"/>
              </a:buClr>
              <a:buSzPts val="1400"/>
              <a:buFont typeface="Lexend"/>
              <a:buChar char="-"/>
            </a:pPr>
            <a:r>
              <a:rPr lang="en" sz="1400">
                <a:solidFill>
                  <a:schemeClr val="lt1"/>
                </a:solidFill>
                <a:latin typeface="Lexend"/>
                <a:ea typeface="Lexend"/>
                <a:cs typeface="Lexend"/>
                <a:sym typeface="Lexend"/>
              </a:rPr>
              <a:t>Low Variance Filter</a:t>
            </a:r>
            <a:endParaRPr sz="1400">
              <a:solidFill>
                <a:schemeClr val="lt1"/>
              </a:solidFill>
              <a:latin typeface="Lexend"/>
              <a:ea typeface="Lexend"/>
              <a:cs typeface="Lexend"/>
              <a:sym typeface="Lexend"/>
            </a:endParaRPr>
          </a:p>
          <a:p>
            <a:pPr indent="-317500" lvl="0" marL="457200" rtl="0" algn="l">
              <a:spcBef>
                <a:spcPts val="0"/>
              </a:spcBef>
              <a:spcAft>
                <a:spcPts val="0"/>
              </a:spcAft>
              <a:buClr>
                <a:schemeClr val="lt1"/>
              </a:buClr>
              <a:buSzPts val="1400"/>
              <a:buFont typeface="Lexend"/>
              <a:buChar char="-"/>
            </a:pPr>
            <a:r>
              <a:rPr lang="en" sz="1400">
                <a:solidFill>
                  <a:schemeClr val="lt1"/>
                </a:solidFill>
                <a:latin typeface="Lexend"/>
                <a:ea typeface="Lexend"/>
                <a:cs typeface="Lexend"/>
                <a:sym typeface="Lexend"/>
              </a:rPr>
              <a:t>High Correlation Filter</a:t>
            </a:r>
            <a:endParaRPr sz="1400">
              <a:solidFill>
                <a:schemeClr val="lt1"/>
              </a:solidFill>
              <a:latin typeface="Lexend"/>
              <a:ea typeface="Lexend"/>
              <a:cs typeface="Lexend"/>
              <a:sym typeface="Lexend"/>
            </a:endParaRPr>
          </a:p>
          <a:p>
            <a:pPr indent="-317500" lvl="0" marL="457200" rtl="0" algn="l">
              <a:spcBef>
                <a:spcPts val="0"/>
              </a:spcBef>
              <a:spcAft>
                <a:spcPts val="0"/>
              </a:spcAft>
              <a:buClr>
                <a:schemeClr val="lt1"/>
              </a:buClr>
              <a:buSzPts val="1400"/>
              <a:buFont typeface="Lexend"/>
              <a:buChar char="-"/>
            </a:pPr>
            <a:r>
              <a:rPr lang="en" sz="1400">
                <a:solidFill>
                  <a:schemeClr val="lt1"/>
                </a:solidFill>
                <a:latin typeface="Lexend"/>
                <a:ea typeface="Lexend"/>
                <a:cs typeface="Lexend"/>
                <a:sym typeface="Lexend"/>
              </a:rPr>
              <a:t>Random Forest</a:t>
            </a:r>
            <a:endParaRPr sz="1400">
              <a:solidFill>
                <a:schemeClr val="lt1"/>
              </a:solidFill>
              <a:latin typeface="Lexend"/>
              <a:ea typeface="Lexend"/>
              <a:cs typeface="Lexend"/>
              <a:sym typeface="Lexend"/>
            </a:endParaRPr>
          </a:p>
          <a:p>
            <a:pPr indent="-317500" lvl="0" marL="457200" rtl="0" algn="l">
              <a:spcBef>
                <a:spcPts val="0"/>
              </a:spcBef>
              <a:spcAft>
                <a:spcPts val="0"/>
              </a:spcAft>
              <a:buClr>
                <a:schemeClr val="lt1"/>
              </a:buClr>
              <a:buSzPts val="1400"/>
              <a:buFont typeface="Lexend"/>
              <a:buChar char="-"/>
            </a:pPr>
            <a:r>
              <a:rPr lang="en" sz="1400">
                <a:solidFill>
                  <a:schemeClr val="lt1"/>
                </a:solidFill>
                <a:latin typeface="Lexend"/>
                <a:ea typeface="Lexend"/>
                <a:cs typeface="Lexend"/>
                <a:sym typeface="Lexend"/>
              </a:rPr>
              <a:t>Forward Feature Elimination</a:t>
            </a:r>
            <a:endParaRPr sz="1400">
              <a:solidFill>
                <a:schemeClr val="lt1"/>
              </a:solidFill>
              <a:latin typeface="Lexend"/>
              <a:ea typeface="Lexend"/>
              <a:cs typeface="Lexend"/>
              <a:sym typeface="Lexend"/>
            </a:endParaRPr>
          </a:p>
          <a:p>
            <a:pPr indent="-317500" lvl="0" marL="457200" rtl="0" algn="l">
              <a:spcBef>
                <a:spcPts val="0"/>
              </a:spcBef>
              <a:spcAft>
                <a:spcPts val="0"/>
              </a:spcAft>
              <a:buClr>
                <a:schemeClr val="lt1"/>
              </a:buClr>
              <a:buSzPts val="1400"/>
              <a:buFont typeface="Lexend"/>
              <a:buChar char="-"/>
            </a:pPr>
            <a:r>
              <a:rPr lang="en" sz="1400">
                <a:solidFill>
                  <a:schemeClr val="lt1"/>
                </a:solidFill>
                <a:latin typeface="Lexend"/>
                <a:ea typeface="Lexend"/>
                <a:cs typeface="Lexend"/>
                <a:sym typeface="Lexend"/>
              </a:rPr>
              <a:t>Factor Analysis</a:t>
            </a:r>
            <a:endParaRPr sz="1400">
              <a:solidFill>
                <a:schemeClr val="lt1"/>
              </a:solidFill>
              <a:latin typeface="Lexend"/>
              <a:ea typeface="Lexend"/>
              <a:cs typeface="Lexend"/>
              <a:sym typeface="Lexend"/>
            </a:endParaRPr>
          </a:p>
          <a:p>
            <a:pPr indent="-317500" lvl="0" marL="457200" rtl="0" algn="l">
              <a:spcBef>
                <a:spcPts val="0"/>
              </a:spcBef>
              <a:spcAft>
                <a:spcPts val="0"/>
              </a:spcAft>
              <a:buClr>
                <a:schemeClr val="lt1"/>
              </a:buClr>
              <a:buSzPts val="1400"/>
              <a:buFont typeface="Lexend"/>
              <a:buChar char="-"/>
            </a:pPr>
            <a:r>
              <a:rPr lang="en" sz="1400">
                <a:solidFill>
                  <a:schemeClr val="lt1"/>
                </a:solidFill>
                <a:latin typeface="Lexend"/>
                <a:ea typeface="Lexend"/>
                <a:cs typeface="Lexend"/>
                <a:sym typeface="Lexend"/>
              </a:rPr>
              <a:t>Principal Component Analysis</a:t>
            </a:r>
            <a:endParaRPr sz="1400">
              <a:solidFill>
                <a:schemeClr val="lt1"/>
              </a:solidFill>
              <a:latin typeface="Lexend"/>
              <a:ea typeface="Lexend"/>
              <a:cs typeface="Lexend"/>
              <a:sym typeface="Lexend"/>
            </a:endParaRPr>
          </a:p>
          <a:p>
            <a:pPr indent="-317500" lvl="0" marL="457200" rtl="0" algn="l">
              <a:spcBef>
                <a:spcPts val="0"/>
              </a:spcBef>
              <a:spcAft>
                <a:spcPts val="0"/>
              </a:spcAft>
              <a:buClr>
                <a:schemeClr val="lt1"/>
              </a:buClr>
              <a:buSzPts val="1400"/>
              <a:buFont typeface="Lexend"/>
              <a:buChar char="-"/>
            </a:pPr>
            <a:r>
              <a:rPr lang="en" sz="1400">
                <a:solidFill>
                  <a:schemeClr val="lt1"/>
                </a:solidFill>
                <a:latin typeface="Lexend"/>
                <a:ea typeface="Lexend"/>
                <a:cs typeface="Lexend"/>
                <a:sym typeface="Lexend"/>
              </a:rPr>
              <a:t>Methods Based on Projections</a:t>
            </a:r>
            <a:endParaRPr sz="1400">
              <a:solidFill>
                <a:schemeClr val="lt1"/>
              </a:solidFill>
              <a:latin typeface="Lexend"/>
              <a:ea typeface="Lexend"/>
              <a:cs typeface="Lexend"/>
              <a:sym typeface="Lexend"/>
            </a:endParaRPr>
          </a:p>
          <a:p>
            <a:pPr indent="-317500" lvl="0" marL="457200" rtl="0" algn="l">
              <a:spcBef>
                <a:spcPts val="0"/>
              </a:spcBef>
              <a:spcAft>
                <a:spcPts val="0"/>
              </a:spcAft>
              <a:buClr>
                <a:schemeClr val="lt1"/>
              </a:buClr>
              <a:buSzPts val="1400"/>
              <a:buFont typeface="Lexend"/>
              <a:buChar char="-"/>
            </a:pPr>
            <a:r>
              <a:rPr lang="en" sz="1400">
                <a:solidFill>
                  <a:schemeClr val="lt1"/>
                </a:solidFill>
                <a:latin typeface="Lexend"/>
                <a:ea typeface="Lexend"/>
                <a:cs typeface="Lexend"/>
                <a:sym typeface="Lexend"/>
              </a:rPr>
              <a:t>T- Distributed Stochastic Neighbor Embedding</a:t>
            </a:r>
            <a:endParaRPr sz="1400">
              <a:solidFill>
                <a:schemeClr val="lt1"/>
              </a:solidFill>
              <a:latin typeface="Lexend"/>
              <a:ea typeface="Lexend"/>
              <a:cs typeface="Lexend"/>
              <a:sym typeface="Lexend"/>
            </a:endParaRPr>
          </a:p>
          <a:p>
            <a:pPr indent="-317500" lvl="0" marL="457200" rtl="0" algn="l">
              <a:spcBef>
                <a:spcPts val="0"/>
              </a:spcBef>
              <a:spcAft>
                <a:spcPts val="0"/>
              </a:spcAft>
              <a:buClr>
                <a:schemeClr val="lt1"/>
              </a:buClr>
              <a:buSzPts val="1400"/>
              <a:buFont typeface="Lexend"/>
              <a:buChar char="-"/>
            </a:pPr>
            <a:r>
              <a:rPr lang="en" sz="1400">
                <a:solidFill>
                  <a:schemeClr val="lt1"/>
                </a:solidFill>
                <a:latin typeface="Lexend"/>
                <a:ea typeface="Lexend"/>
                <a:cs typeface="Lexend"/>
                <a:sym typeface="Lexend"/>
              </a:rPr>
              <a:t>Uniform Manifold Approximation and Projection</a:t>
            </a:r>
            <a:endParaRPr sz="1400">
              <a:solidFill>
                <a:schemeClr val="lt1"/>
              </a:solidFill>
              <a:latin typeface="Lexend"/>
              <a:ea typeface="Lexend"/>
              <a:cs typeface="Lexend"/>
              <a:sym typeface="Lexend"/>
            </a:endParaRPr>
          </a:p>
        </p:txBody>
      </p:sp>
      <p:sp>
        <p:nvSpPr>
          <p:cNvPr id="100" name="Google Shape;100;p19"/>
          <p:cNvSpPr txBox="1"/>
          <p:nvPr/>
        </p:nvSpPr>
        <p:spPr>
          <a:xfrm>
            <a:off x="311700" y="1106675"/>
            <a:ext cx="33741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Lexend"/>
                <a:ea typeface="Lexend"/>
                <a:cs typeface="Lexend"/>
                <a:sym typeface="Lexend"/>
              </a:rPr>
              <a:t>Dimensionality</a:t>
            </a:r>
            <a:r>
              <a:rPr lang="en" sz="1800">
                <a:solidFill>
                  <a:schemeClr val="lt1"/>
                </a:solidFill>
                <a:latin typeface="Lexend"/>
                <a:ea typeface="Lexend"/>
                <a:cs typeface="Lexend"/>
                <a:sym typeface="Lexend"/>
              </a:rPr>
              <a:t> Reduction</a:t>
            </a:r>
            <a:endParaRPr sz="1800">
              <a:solidFill>
                <a:schemeClr val="lt1"/>
              </a:solidFill>
              <a:latin typeface="Lexend"/>
              <a:ea typeface="Lexend"/>
              <a:cs typeface="Lexend"/>
              <a:sym typeface="Lexend"/>
            </a:endParaRPr>
          </a:p>
          <a:p>
            <a:pPr indent="0" lvl="0" marL="0" rtl="0" algn="l">
              <a:spcBef>
                <a:spcPts val="0"/>
              </a:spcBef>
              <a:spcAft>
                <a:spcPts val="0"/>
              </a:spcAft>
              <a:buNone/>
            </a:pPr>
            <a:r>
              <a:t/>
            </a:r>
            <a:endParaRPr>
              <a:solidFill>
                <a:schemeClr val="lt1"/>
              </a:solidFill>
              <a:latin typeface="Lexend"/>
              <a:ea typeface="Lexend"/>
              <a:cs typeface="Lexend"/>
              <a:sym typeface="Lexend"/>
            </a:endParaRPr>
          </a:p>
          <a:p>
            <a:pPr indent="-317500" lvl="0" marL="457200" rtl="0" algn="l">
              <a:spcBef>
                <a:spcPts val="0"/>
              </a:spcBef>
              <a:spcAft>
                <a:spcPts val="0"/>
              </a:spcAft>
              <a:buClr>
                <a:schemeClr val="lt1"/>
              </a:buClr>
              <a:buSzPts val="1400"/>
              <a:buFont typeface="Lexend"/>
              <a:buChar char="-"/>
            </a:pPr>
            <a:r>
              <a:rPr lang="en">
                <a:solidFill>
                  <a:schemeClr val="lt1"/>
                </a:solidFill>
                <a:latin typeface="Lexend"/>
                <a:ea typeface="Lexend"/>
                <a:cs typeface="Lexend"/>
                <a:sym typeface="Lexend"/>
              </a:rPr>
              <a:t>Easier to analyze and visualize the relationships without sacrificing </a:t>
            </a:r>
            <a:r>
              <a:rPr lang="en">
                <a:solidFill>
                  <a:schemeClr val="lt1"/>
                </a:solidFill>
                <a:latin typeface="Lexend"/>
                <a:ea typeface="Lexend"/>
                <a:cs typeface="Lexend"/>
                <a:sym typeface="Lexend"/>
              </a:rPr>
              <a:t>accuracy </a:t>
            </a:r>
            <a:endParaRPr>
              <a:solidFill>
                <a:schemeClr val="lt1"/>
              </a:solidFill>
              <a:latin typeface="Lexend"/>
              <a:ea typeface="Lexend"/>
              <a:cs typeface="Lexend"/>
              <a:sym typeface="Lexend"/>
            </a:endParaRPr>
          </a:p>
          <a:p>
            <a:pPr indent="-317500" lvl="0" marL="457200" rtl="0" algn="l">
              <a:spcBef>
                <a:spcPts val="0"/>
              </a:spcBef>
              <a:spcAft>
                <a:spcPts val="0"/>
              </a:spcAft>
              <a:buClr>
                <a:schemeClr val="lt1"/>
              </a:buClr>
              <a:buSzPts val="1400"/>
              <a:buFont typeface="Lexend"/>
              <a:buChar char="-"/>
            </a:pPr>
            <a:r>
              <a:rPr lang="en">
                <a:solidFill>
                  <a:schemeClr val="lt1"/>
                </a:solidFill>
                <a:latin typeface="Lexend"/>
                <a:ea typeface="Lexend"/>
                <a:cs typeface="Lexend"/>
                <a:sym typeface="Lexend"/>
              </a:rPr>
              <a:t>Less dimensions means less computation/training time</a:t>
            </a:r>
            <a:endParaRPr>
              <a:solidFill>
                <a:schemeClr val="lt1"/>
              </a:solidFill>
              <a:latin typeface="Lexend"/>
              <a:ea typeface="Lexend"/>
              <a:cs typeface="Lexend"/>
              <a:sym typeface="Lexend"/>
            </a:endParaRPr>
          </a:p>
          <a:p>
            <a:pPr indent="-317500" lvl="0" marL="457200" rtl="0" algn="l">
              <a:spcBef>
                <a:spcPts val="0"/>
              </a:spcBef>
              <a:spcAft>
                <a:spcPts val="0"/>
              </a:spcAft>
              <a:buClr>
                <a:schemeClr val="lt1"/>
              </a:buClr>
              <a:buSzPts val="1400"/>
              <a:buFont typeface="Lexend"/>
              <a:buChar char="-"/>
            </a:pPr>
            <a:r>
              <a:rPr lang="en">
                <a:solidFill>
                  <a:schemeClr val="lt1"/>
                </a:solidFill>
                <a:latin typeface="Lexend"/>
                <a:ea typeface="Lexend"/>
                <a:cs typeface="Lexend"/>
                <a:sym typeface="Lexend"/>
              </a:rPr>
              <a:t>Handles multicollinearity (variables that highly correlate with linear relationship)</a:t>
            </a:r>
            <a:endParaRPr>
              <a:solidFill>
                <a:schemeClr val="lt1"/>
              </a:solidFill>
              <a:latin typeface="Lexend"/>
              <a:ea typeface="Lexend"/>
              <a:cs typeface="Lexend"/>
              <a:sym typeface="Lexend"/>
            </a:endParaRPr>
          </a:p>
          <a:p>
            <a:pPr indent="-317500" lvl="0" marL="457200" rtl="0" algn="l">
              <a:spcBef>
                <a:spcPts val="0"/>
              </a:spcBef>
              <a:spcAft>
                <a:spcPts val="0"/>
              </a:spcAft>
              <a:buClr>
                <a:schemeClr val="lt1"/>
              </a:buClr>
              <a:buSzPts val="1400"/>
              <a:buFont typeface="Lexend"/>
              <a:buChar char="-"/>
            </a:pPr>
            <a:r>
              <a:rPr lang="en">
                <a:solidFill>
                  <a:schemeClr val="lt1"/>
                </a:solidFill>
                <a:latin typeface="Lexend"/>
                <a:ea typeface="Lexend"/>
                <a:cs typeface="Lexend"/>
                <a:sym typeface="Lexend"/>
              </a:rPr>
              <a:t>Required space to store data is reduced</a:t>
            </a:r>
            <a:endParaRPr>
              <a:solidFill>
                <a:schemeClr val="lt1"/>
              </a:solidFill>
              <a:latin typeface="Lexend"/>
              <a:ea typeface="Lexend"/>
              <a:cs typeface="Lexend"/>
              <a:sym typeface="Lexend"/>
            </a:endParaRPr>
          </a:p>
          <a:p>
            <a:pPr indent="-317500" lvl="0" marL="457200" rtl="0" algn="l">
              <a:spcBef>
                <a:spcPts val="0"/>
              </a:spcBef>
              <a:spcAft>
                <a:spcPts val="0"/>
              </a:spcAft>
              <a:buClr>
                <a:schemeClr val="lt1"/>
              </a:buClr>
              <a:buSzPts val="1400"/>
              <a:buFont typeface="Lexend"/>
              <a:buChar char="-"/>
            </a:pPr>
            <a:r>
              <a:rPr lang="en">
                <a:solidFill>
                  <a:schemeClr val="lt1"/>
                </a:solidFill>
                <a:latin typeface="Lexend"/>
                <a:ea typeface="Lexend"/>
                <a:cs typeface="Lexend"/>
                <a:sym typeface="Lexend"/>
              </a:rPr>
              <a:t>Prevents algorithms from performing poorly due to large dimensions</a:t>
            </a:r>
            <a:endParaRPr>
              <a:solidFill>
                <a:schemeClr val="lt1"/>
              </a:solidFill>
              <a:latin typeface="Lexend"/>
              <a:ea typeface="Lexend"/>
              <a:cs typeface="Lexend"/>
              <a:sym typeface="Lexe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2"/>
                </a:solidFill>
                <a:latin typeface="Lexend"/>
                <a:ea typeface="Lexend"/>
                <a:cs typeface="Lexend"/>
                <a:sym typeface="Lexend"/>
              </a:rPr>
              <a:t>Spotify API</a:t>
            </a:r>
            <a:endParaRPr>
              <a:solidFill>
                <a:schemeClr val="lt2"/>
              </a:solidFill>
              <a:latin typeface="Lexend"/>
              <a:ea typeface="Lexend"/>
              <a:cs typeface="Lexend"/>
              <a:sym typeface="Lexend"/>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latin typeface="Lexend"/>
                <a:ea typeface="Lexend"/>
                <a:cs typeface="Lexend"/>
                <a:sym typeface="Lexend"/>
              </a:rPr>
              <a:t>Spotify Web API allows developers to create applications that can interact with Spotify’s streaming service, such as retrieving content metadata, getting recommendations, creating and managing playlists, or controlling playback.</a:t>
            </a:r>
            <a:endParaRPr>
              <a:solidFill>
                <a:schemeClr val="lt1"/>
              </a:solidFill>
              <a:latin typeface="Lexend"/>
              <a:ea typeface="Lexend"/>
              <a:cs typeface="Lexend"/>
              <a:sym typeface="Lexend"/>
            </a:endParaRPr>
          </a:p>
          <a:p>
            <a:pPr indent="0" lvl="0" marL="0" rtl="0" algn="l">
              <a:spcBef>
                <a:spcPts val="1200"/>
              </a:spcBef>
              <a:spcAft>
                <a:spcPts val="1200"/>
              </a:spcAft>
              <a:buNone/>
            </a:pPr>
            <a:r>
              <a:rPr lang="en">
                <a:solidFill>
                  <a:schemeClr val="lt1"/>
                </a:solidFill>
                <a:latin typeface="Lexend"/>
                <a:ea typeface="Lexend"/>
                <a:cs typeface="Lexend"/>
                <a:sym typeface="Lexend"/>
              </a:rPr>
              <a:t>As an added feature, we will integrate Spotify API in a simple web application to provide users song samples recommended by our model from an input the user provides</a:t>
            </a:r>
            <a:r>
              <a:rPr lang="en">
                <a:solidFill>
                  <a:schemeClr val="lt1"/>
                </a:solidFill>
                <a:latin typeface="Lexend"/>
                <a:ea typeface="Lexend"/>
                <a:cs typeface="Lexend"/>
                <a:sym typeface="Lexend"/>
              </a:rPr>
              <a:t>. This allows users to immediately listen to the song after our model picks the songs, to see if they enjoy it.</a:t>
            </a:r>
            <a:endParaRPr>
              <a:solidFill>
                <a:schemeClr val="lt1"/>
              </a:solidFill>
              <a:latin typeface="Lexend"/>
              <a:ea typeface="Lexend"/>
              <a:cs typeface="Lexend"/>
              <a:sym typeface="Lexe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10" name="Shape 110"/>
        <p:cNvGrpSpPr/>
        <p:nvPr/>
      </p:nvGrpSpPr>
      <p:grpSpPr>
        <a:xfrm>
          <a:off x="0" y="0"/>
          <a:ext cx="0" cy="0"/>
          <a:chOff x="0" y="0"/>
          <a:chExt cx="0" cy="0"/>
        </a:xfrm>
      </p:grpSpPr>
      <p:sp>
        <p:nvSpPr>
          <p:cNvPr id="111" name="Google Shape;111;p21"/>
          <p:cNvSpPr/>
          <p:nvPr/>
        </p:nvSpPr>
        <p:spPr>
          <a:xfrm>
            <a:off x="1038750" y="927150"/>
            <a:ext cx="7066500" cy="27816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Proxima Nova"/>
              <a:ea typeface="Proxima Nova"/>
              <a:cs typeface="Proxima Nova"/>
              <a:sym typeface="Proxima Nova"/>
            </a:endParaRPr>
          </a:p>
        </p:txBody>
      </p:sp>
      <p:sp>
        <p:nvSpPr>
          <p:cNvPr id="112" name="Google Shape;112;p21"/>
          <p:cNvSpPr txBox="1"/>
          <p:nvPr/>
        </p:nvSpPr>
        <p:spPr>
          <a:xfrm>
            <a:off x="1614900" y="1022550"/>
            <a:ext cx="5914200" cy="309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chemeClr val="lt1"/>
                </a:solidFill>
                <a:latin typeface="Lexend"/>
                <a:ea typeface="Lexend"/>
                <a:cs typeface="Lexend"/>
                <a:sym typeface="Lexend"/>
              </a:rPr>
              <a:t>Thank you for listening</a:t>
            </a:r>
            <a:endParaRPr b="1" sz="7200">
              <a:solidFill>
                <a:schemeClr val="lt1"/>
              </a:solidFill>
              <a:latin typeface="Lexend"/>
              <a:ea typeface="Lexend"/>
              <a:cs typeface="Lexend"/>
              <a:sym typeface="Lexend"/>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