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6F4-436B-4DA0-BAC8-996B963D8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332101"/>
            <a:ext cx="9188278" cy="1096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King County Housing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6D2DB-248C-4269-9402-5AF3D250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71" y="3429000"/>
            <a:ext cx="7766936" cy="1096899"/>
          </a:xfrm>
        </p:spPr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Alan Casper</a:t>
            </a:r>
          </a:p>
        </p:txBody>
      </p:sp>
    </p:spTree>
    <p:extLst>
      <p:ext uri="{BB962C8B-B14F-4D97-AF65-F5344CB8AC3E}">
        <p14:creationId xmlns:p14="http://schemas.microsoft.com/office/powerpoint/2010/main" val="354488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B8C-4EE6-481F-AE38-4CC6F4EE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DE9-EB02-480A-B28A-CD6B4325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main predictors of the house price?</a:t>
            </a:r>
          </a:p>
          <a:p>
            <a:r>
              <a:rPr lang="en-US" sz="2800" dirty="0"/>
              <a:t>What predictors should be converted to factors?</a:t>
            </a:r>
          </a:p>
          <a:p>
            <a:r>
              <a:rPr lang="en-US" sz="2800" dirty="0"/>
              <a:t>How much should I pay for the following house:</a:t>
            </a:r>
          </a:p>
          <a:p>
            <a:pPr lvl="1"/>
            <a:r>
              <a:rPr lang="en-US" sz="2400" dirty="0"/>
              <a:t>4+ bed, 3+ bath</a:t>
            </a:r>
          </a:p>
          <a:p>
            <a:pPr lvl="1"/>
            <a:r>
              <a:rPr lang="en-US" sz="2400" dirty="0"/>
              <a:t>&gt; 4000 </a:t>
            </a:r>
            <a:r>
              <a:rPr lang="en-US" sz="2400" dirty="0" err="1"/>
              <a:t>sqft</a:t>
            </a:r>
            <a:r>
              <a:rPr lang="en-US" sz="2400" dirty="0"/>
              <a:t>. living, &gt; 5000 lot</a:t>
            </a:r>
          </a:p>
          <a:p>
            <a:pPr lvl="1"/>
            <a:r>
              <a:rPr lang="en-US" sz="2400" dirty="0"/>
              <a:t>&gt; 5 condition, &gt; 7 grade</a:t>
            </a:r>
          </a:p>
        </p:txBody>
      </p:sp>
    </p:spTree>
    <p:extLst>
      <p:ext uri="{BB962C8B-B14F-4D97-AF65-F5344CB8AC3E}">
        <p14:creationId xmlns:p14="http://schemas.microsoft.com/office/powerpoint/2010/main" val="176558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3733-DD09-4F30-9D99-9879567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D340-A877-4652-AA3D-8488401D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752416" cy="5114924"/>
          </a:xfrm>
        </p:spPr>
        <p:txBody>
          <a:bodyPr>
            <a:normAutofit/>
          </a:bodyPr>
          <a:lstStyle/>
          <a:p>
            <a:r>
              <a:rPr lang="en-US" sz="2400" dirty="0"/>
              <a:t>Waterfront, view, and </a:t>
            </a:r>
            <a:r>
              <a:rPr lang="en-US" sz="2400" dirty="0" err="1"/>
              <a:t>zipcode</a:t>
            </a:r>
            <a:r>
              <a:rPr lang="en-US" sz="2400" dirty="0"/>
              <a:t> were all converted to factors because they are categorical variables.</a:t>
            </a:r>
          </a:p>
          <a:p>
            <a:r>
              <a:rPr lang="en-US" sz="2400" dirty="0"/>
              <a:t>The waterfront and view numeric columns were then removed.</a:t>
            </a:r>
          </a:p>
          <a:p>
            <a:r>
              <a:rPr lang="en-US" sz="2400" dirty="0"/>
              <a:t>Both the numeric and factor </a:t>
            </a:r>
            <a:r>
              <a:rPr lang="en-US" sz="2400" dirty="0" err="1"/>
              <a:t>zipcode</a:t>
            </a:r>
            <a:r>
              <a:rPr lang="en-US" sz="2400" dirty="0"/>
              <a:t> columns were removed because longitude and latitude are more exact.</a:t>
            </a:r>
          </a:p>
          <a:p>
            <a:r>
              <a:rPr lang="en-US" sz="2400" dirty="0"/>
              <a:t>sqft_living15 and sqft_lot15 were removed because they are highly </a:t>
            </a:r>
            <a:r>
              <a:rPr lang="en-US" sz="2400" dirty="0" err="1"/>
              <a:t>coorelated</a:t>
            </a:r>
            <a:r>
              <a:rPr lang="en-US" sz="2400" dirty="0"/>
              <a:t> with </a:t>
            </a:r>
            <a:r>
              <a:rPr lang="en-US" sz="2400" dirty="0" err="1"/>
              <a:t>sqft_living</a:t>
            </a:r>
            <a:r>
              <a:rPr lang="en-US" sz="2400" dirty="0"/>
              <a:t> and </a:t>
            </a:r>
            <a:r>
              <a:rPr lang="en-US" sz="2400" dirty="0" err="1"/>
              <a:t>sqft_lot</a:t>
            </a:r>
            <a:r>
              <a:rPr lang="en-US" sz="2400" dirty="0"/>
              <a:t>.</a:t>
            </a:r>
          </a:p>
          <a:p>
            <a:r>
              <a:rPr lang="en-US" sz="2400" dirty="0"/>
              <a:t>The square root of </a:t>
            </a:r>
            <a:r>
              <a:rPr lang="en-US" sz="2400" dirty="0" err="1"/>
              <a:t>sqft_living</a:t>
            </a:r>
            <a:r>
              <a:rPr lang="en-US" sz="2400" dirty="0"/>
              <a:t> and the log of </a:t>
            </a:r>
            <a:r>
              <a:rPr lang="en-US" sz="2400" dirty="0" err="1"/>
              <a:t>sqf_living</a:t>
            </a:r>
            <a:r>
              <a:rPr lang="en-US" sz="2400" dirty="0"/>
              <a:t> were added as columns.</a:t>
            </a:r>
          </a:p>
          <a:p>
            <a:r>
              <a:rPr lang="en-US" sz="2400" dirty="0"/>
              <a:t>The log of price was also added as a column.</a:t>
            </a:r>
          </a:p>
        </p:txBody>
      </p:sp>
    </p:spTree>
    <p:extLst>
      <p:ext uri="{BB962C8B-B14F-4D97-AF65-F5344CB8AC3E}">
        <p14:creationId xmlns:p14="http://schemas.microsoft.com/office/powerpoint/2010/main" val="1957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6D4B-9FFA-41D0-940A-F9E2E25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Exploration / Hypothesis Visuals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16113A5F-9692-43AE-B570-51D0BE23E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6742"/>
            <a:ext cx="7228945" cy="4565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DF0A3-A74D-41B5-90D6-4BDD7260A693}"/>
              </a:ext>
            </a:extLst>
          </p:cNvPr>
          <p:cNvSpPr txBox="1"/>
          <p:nvPr/>
        </p:nvSpPr>
        <p:spPr>
          <a:xfrm>
            <a:off x="8153400" y="4986814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Latitude and longitude are major price predictors.  The motto of most realtors is: “location, location, location”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8004-0C21-4372-95DD-66DD451FB982}"/>
              </a:ext>
            </a:extLst>
          </p:cNvPr>
          <p:cNvSpPr txBox="1"/>
          <p:nvPr/>
        </p:nvSpPr>
        <p:spPr>
          <a:xfrm>
            <a:off x="1200150" y="1581150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ggpairs</a:t>
            </a:r>
            <a:r>
              <a:rPr lang="en-US" dirty="0"/>
              <a:t>(house[,c(10:12,16:17,2)])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F8975-B7B3-4742-82EA-728BF7D60973}"/>
              </a:ext>
            </a:extLst>
          </p:cNvPr>
          <p:cNvSpPr txBox="1"/>
          <p:nvPr/>
        </p:nvSpPr>
        <p:spPr>
          <a:xfrm>
            <a:off x="8153400" y="1293495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 exploration we noticed a few interesting patterns: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Grade and sq. ft. above are highly correlated with each other.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Grade and sq. ft. above are highly correlated with price.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Latitude and longitude have relatively low correlations with price.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449ED-9C2A-42B9-A8A9-705897A9F003}"/>
              </a:ext>
            </a:extLst>
          </p:cNvPr>
          <p:cNvCxnSpPr>
            <a:cxnSpLocks/>
          </p:cNvCxnSpPr>
          <p:nvPr/>
        </p:nvCxnSpPr>
        <p:spPr>
          <a:xfrm flipH="1">
            <a:off x="4291806" y="2362200"/>
            <a:ext cx="3904489" cy="777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CEFB47-7BA0-413D-A792-44E0544C8F4D}"/>
              </a:ext>
            </a:extLst>
          </p:cNvPr>
          <p:cNvCxnSpPr>
            <a:cxnSpLocks/>
          </p:cNvCxnSpPr>
          <p:nvPr/>
        </p:nvCxnSpPr>
        <p:spPr>
          <a:xfrm flipH="1">
            <a:off x="7785020" y="3571955"/>
            <a:ext cx="263605" cy="25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8F195A-531D-4CE3-966F-C956AF44B090}"/>
              </a:ext>
            </a:extLst>
          </p:cNvPr>
          <p:cNvCxnSpPr>
            <a:cxnSpLocks/>
          </p:cNvCxnSpPr>
          <p:nvPr/>
        </p:nvCxnSpPr>
        <p:spPr>
          <a:xfrm flipH="1" flipV="1">
            <a:off x="7697998" y="3140155"/>
            <a:ext cx="337237" cy="126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1FE447-91FF-49F7-B15A-5BCC5884BA58}"/>
              </a:ext>
            </a:extLst>
          </p:cNvPr>
          <p:cNvCxnSpPr>
            <a:cxnSpLocks/>
          </p:cNvCxnSpPr>
          <p:nvPr/>
        </p:nvCxnSpPr>
        <p:spPr>
          <a:xfrm flipH="1">
            <a:off x="7916823" y="4460757"/>
            <a:ext cx="279472" cy="54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6BCC5F-474B-4479-81B2-4A355C3BD413}"/>
              </a:ext>
            </a:extLst>
          </p:cNvPr>
          <p:cNvCxnSpPr>
            <a:cxnSpLocks/>
          </p:cNvCxnSpPr>
          <p:nvPr/>
        </p:nvCxnSpPr>
        <p:spPr>
          <a:xfrm flipH="1">
            <a:off x="7774477" y="4397297"/>
            <a:ext cx="421818" cy="126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85D2-97CE-4040-A63E-CD213647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Variable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463D4B-B6E5-4E5F-A818-F94C804B0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419617"/>
              </p:ext>
            </p:extLst>
          </p:nvPr>
        </p:nvGraphicFramePr>
        <p:xfrm>
          <a:off x="677334" y="1956386"/>
          <a:ext cx="4070601" cy="29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7">
                  <a:extLst>
                    <a:ext uri="{9D8B030D-6E8A-4147-A177-3AD203B41FA5}">
                      <a16:colId xmlns:a16="http://schemas.microsoft.com/office/drawing/2014/main" val="4137990802"/>
                    </a:ext>
                  </a:extLst>
                </a:gridCol>
                <a:gridCol w="1356867">
                  <a:extLst>
                    <a:ext uri="{9D8B030D-6E8A-4147-A177-3AD203B41FA5}">
                      <a16:colId xmlns:a16="http://schemas.microsoft.com/office/drawing/2014/main" val="4009126589"/>
                    </a:ext>
                  </a:extLst>
                </a:gridCol>
                <a:gridCol w="1356867">
                  <a:extLst>
                    <a:ext uri="{9D8B030D-6E8A-4147-A177-3AD203B41FA5}">
                      <a16:colId xmlns:a16="http://schemas.microsoft.com/office/drawing/2014/main" val="526855578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r>
                        <a:rPr lang="en-US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791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sqft_above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35865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06079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sqft_above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0635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9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6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66AD48-38D7-4D25-91AF-0C78C4D8C97E}"/>
              </a:ext>
            </a:extLst>
          </p:cNvPr>
          <p:cNvSpPr txBox="1"/>
          <p:nvPr/>
        </p:nvSpPr>
        <p:spPr>
          <a:xfrm>
            <a:off x="677334" y="4910138"/>
            <a:ext cx="426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Knowing sqft_living15 and sqft_lot15 are very similar variables to </a:t>
            </a:r>
            <a:r>
              <a:rPr lang="en-US" sz="2400" dirty="0" err="1"/>
              <a:t>sqft_living</a:t>
            </a:r>
            <a:r>
              <a:rPr lang="en-US" sz="2400" dirty="0"/>
              <a:t> and </a:t>
            </a:r>
            <a:r>
              <a:rPr lang="en-US" sz="2400" dirty="0" err="1"/>
              <a:t>sqft_lot</a:t>
            </a:r>
            <a:r>
              <a:rPr lang="en-US" sz="2400" dirty="0"/>
              <a:t>, they were removed.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8DAFE-1CA3-4717-9F3E-D6D85A70D7BD}"/>
              </a:ext>
            </a:extLst>
          </p:cNvPr>
          <p:cNvSpPr txBox="1"/>
          <p:nvPr/>
        </p:nvSpPr>
        <p:spPr>
          <a:xfrm>
            <a:off x="677334" y="1494721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Highly correlated variables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03DD68-415D-47F6-9C95-F8DCEA9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2020"/>
          <a:stretch/>
        </p:blipFill>
        <p:spPr>
          <a:xfrm>
            <a:off x="4975668" y="1420753"/>
            <a:ext cx="6752475" cy="297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2A754-CCC2-45FE-BB59-4AEB6BB84EDD}"/>
              </a:ext>
            </a:extLst>
          </p:cNvPr>
          <p:cNvSpPr txBox="1"/>
          <p:nvPr/>
        </p:nvSpPr>
        <p:spPr>
          <a:xfrm>
            <a:off x="4975668" y="4448116"/>
            <a:ext cx="6752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 </a:t>
            </a:r>
            <a:r>
              <a:rPr lang="en-US" dirty="0" err="1"/>
              <a:t>lat</a:t>
            </a:r>
            <a:r>
              <a:rPr lang="en-US" dirty="0"/>
              <a:t> and long are two important variables.  </a:t>
            </a:r>
            <a:r>
              <a:rPr lang="en-US" dirty="0" err="1"/>
              <a:t>sqft_living</a:t>
            </a:r>
            <a:r>
              <a:rPr lang="en-US" dirty="0"/>
              <a:t>, grade, </a:t>
            </a:r>
            <a:r>
              <a:rPr lang="en-US" dirty="0" err="1"/>
              <a:t>sqft_above</a:t>
            </a:r>
            <a:r>
              <a:rPr lang="en-US" dirty="0"/>
              <a:t> are also among the important variables.  The variables provided in the instructions for the assignment were used:</a:t>
            </a:r>
          </a:p>
          <a:p>
            <a:r>
              <a:rPr lang="en-US" dirty="0"/>
              <a:t>bedrooms, bathrooms, </a:t>
            </a:r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sqft_lot</a:t>
            </a:r>
            <a:r>
              <a:rPr lang="en-US" dirty="0"/>
              <a:t>, floors, </a:t>
            </a:r>
            <a:r>
              <a:rPr lang="en-US" dirty="0" err="1"/>
              <a:t>waterfront_fac</a:t>
            </a:r>
            <a:r>
              <a:rPr lang="en-US" dirty="0"/>
              <a:t>, </a:t>
            </a:r>
            <a:r>
              <a:rPr lang="en-US" dirty="0" err="1"/>
              <a:t>view_fac</a:t>
            </a:r>
            <a:r>
              <a:rPr lang="en-US" dirty="0"/>
              <a:t>, condition, grade, </a:t>
            </a:r>
            <a:r>
              <a:rPr lang="en-US" dirty="0" err="1"/>
              <a:t>sqft_above</a:t>
            </a:r>
            <a:r>
              <a:rPr lang="en-US" dirty="0"/>
              <a:t>,</a:t>
            </a:r>
          </a:p>
          <a:p>
            <a:r>
              <a:rPr lang="en-US" dirty="0" err="1"/>
              <a:t>sqft_living.sqrt</a:t>
            </a:r>
            <a:r>
              <a:rPr lang="en-US" dirty="0"/>
              <a:t>, sqft_living.log</a:t>
            </a:r>
          </a:p>
        </p:txBody>
      </p:sp>
    </p:spTree>
    <p:extLst>
      <p:ext uri="{BB962C8B-B14F-4D97-AF65-F5344CB8AC3E}">
        <p14:creationId xmlns:p14="http://schemas.microsoft.com/office/powerpoint/2010/main" val="163652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B868-3735-46FC-99CD-E74F6192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6B03-359C-42CB-9A02-7DB8DD94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59" y="2168528"/>
            <a:ext cx="3599391" cy="3880773"/>
          </a:xfrm>
        </p:spPr>
        <p:txBody>
          <a:bodyPr/>
          <a:lstStyle/>
          <a:p>
            <a:r>
              <a:rPr lang="en-US" sz="2400" dirty="0"/>
              <a:t>Linear Model</a:t>
            </a:r>
          </a:p>
          <a:p>
            <a:pPr lvl="1"/>
            <a:r>
              <a:rPr lang="en-US" sz="2000" dirty="0"/>
              <a:t>Resampling results:</a:t>
            </a:r>
          </a:p>
          <a:p>
            <a:pPr lvl="2"/>
            <a:r>
              <a:rPr lang="en-US" sz="1800" dirty="0"/>
              <a:t>RMSE = 202625.5</a:t>
            </a:r>
          </a:p>
          <a:p>
            <a:pPr lvl="2"/>
            <a:r>
              <a:rPr lang="en-US" sz="1800" dirty="0"/>
              <a:t>R-squared = .6959</a:t>
            </a:r>
          </a:p>
          <a:p>
            <a:pPr lvl="2"/>
            <a:r>
              <a:rPr lang="en-US" sz="1800" dirty="0"/>
              <a:t>MAE = 126240.6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Model on all data:</a:t>
            </a:r>
          </a:p>
          <a:p>
            <a:pPr lvl="2"/>
            <a:r>
              <a:rPr lang="en-US" sz="1800" dirty="0"/>
              <a:t>R-squared = .6968</a:t>
            </a:r>
          </a:p>
          <a:p>
            <a:pPr lvl="3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DFBD4F-7F15-406A-8C16-7216BFC3C2A3}"/>
              </a:ext>
            </a:extLst>
          </p:cNvPr>
          <p:cNvSpPr txBox="1">
            <a:spLocks/>
          </p:cNvSpPr>
          <p:nvPr/>
        </p:nvSpPr>
        <p:spPr>
          <a:xfrm>
            <a:off x="5528118" y="2168528"/>
            <a:ext cx="3419475" cy="370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Random Forest</a:t>
            </a:r>
          </a:p>
          <a:p>
            <a:pPr lvl="1"/>
            <a:r>
              <a:rPr lang="en-US" sz="2000" dirty="0"/>
              <a:t>Resampling results:</a:t>
            </a:r>
          </a:p>
          <a:p>
            <a:pPr lvl="2"/>
            <a:r>
              <a:rPr lang="en-US" sz="1800" dirty="0"/>
              <a:t>RMSE = 133841.3</a:t>
            </a:r>
          </a:p>
          <a:p>
            <a:pPr lvl="2"/>
            <a:r>
              <a:rPr lang="en-US" sz="1800" dirty="0"/>
              <a:t>R-squared = .8684</a:t>
            </a:r>
          </a:p>
          <a:p>
            <a:pPr lvl="2"/>
            <a:r>
              <a:rPr lang="en-US" sz="1800" dirty="0"/>
              <a:t>MAE = 69831.13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Model on all data:</a:t>
            </a:r>
          </a:p>
          <a:p>
            <a:pPr lvl="2"/>
            <a:r>
              <a:rPr lang="en-US" sz="1800" dirty="0"/>
              <a:t>R-squared = .8682</a:t>
            </a:r>
          </a:p>
          <a:p>
            <a:pPr lvl="3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81B59-55CA-487A-B63B-0594CCE3DC19}"/>
              </a:ext>
            </a:extLst>
          </p:cNvPr>
          <p:cNvSpPr txBox="1"/>
          <p:nvPr/>
        </p:nvSpPr>
        <p:spPr>
          <a:xfrm>
            <a:off x="1220259" y="1413561"/>
            <a:ext cx="839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random forest model outperformed the linear model in RMSE, R-squared, and MAE and was therefore selected as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79022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B8C-4EE6-481F-AE38-4CC6F4EE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/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DE9-EB02-480A-B28A-CD6B4325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38" y="1930400"/>
            <a:ext cx="3802764" cy="1441451"/>
          </a:xfrm>
        </p:spPr>
        <p:txBody>
          <a:bodyPr/>
          <a:lstStyle/>
          <a:p>
            <a:r>
              <a:rPr lang="en-US" sz="3200" dirty="0"/>
              <a:t>Predicted Price</a:t>
            </a:r>
          </a:p>
          <a:p>
            <a:pPr marL="457200" lvl="1" indent="0">
              <a:buNone/>
            </a:pPr>
            <a:r>
              <a:rPr lang="en-US" sz="2800" dirty="0"/>
              <a:t>$837,198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83643-DD09-449B-B9EC-A83B19FBE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879307.5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869F33-DC82-4EFE-8B42-4BEC3875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80901"/>
              </p:ext>
            </p:extLst>
          </p:nvPr>
        </p:nvGraphicFramePr>
        <p:xfrm>
          <a:off x="1533213" y="1270000"/>
          <a:ext cx="2991162" cy="514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81">
                  <a:extLst>
                    <a:ext uri="{9D8B030D-6E8A-4147-A177-3AD203B41FA5}">
                      <a16:colId xmlns:a16="http://schemas.microsoft.com/office/drawing/2014/main" val="3466350144"/>
                    </a:ext>
                  </a:extLst>
                </a:gridCol>
                <a:gridCol w="1495581">
                  <a:extLst>
                    <a:ext uri="{9D8B030D-6E8A-4147-A177-3AD203B41FA5}">
                      <a16:colId xmlns:a16="http://schemas.microsoft.com/office/drawing/2014/main" val="115896984"/>
                    </a:ext>
                  </a:extLst>
                </a:gridCol>
              </a:tblGrid>
              <a:tr h="429154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sqft_living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44418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sqft_above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18818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sqft_lot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35605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3547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40256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49512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0578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9172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waterfront_fac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6806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view_fac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92087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sqft_living.sqrt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sqrt(4000)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3202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sqft_living.log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2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9D944E-865C-46AC-B67A-79E26CDF037B}"/>
              </a:ext>
            </a:extLst>
          </p:cNvPr>
          <p:cNvSpPr txBox="1"/>
          <p:nvPr/>
        </p:nvSpPr>
        <p:spPr>
          <a:xfrm rot="16200000">
            <a:off x="4601" y="3291037"/>
            <a:ext cx="19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Inputs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61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B8C-4EE6-481F-AE38-4CC6F4EE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DE9-EB02-480A-B28A-CD6B4325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40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King County dataset did not require heavy cleaning or transformations.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1:  </a:t>
            </a:r>
          </a:p>
          <a:p>
            <a:pPr marL="0" indent="0">
              <a:buNone/>
            </a:pPr>
            <a:r>
              <a:rPr lang="en-US" dirty="0"/>
              <a:t>The Random Forest model was used to predict the log price of homes.  It is a slow algorithm and took a long time to process.  This lengthened the amount of time it took to finish the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Challenge2:</a:t>
            </a:r>
          </a:p>
          <a:p>
            <a:pPr marL="0" indent="0">
              <a:buNone/>
            </a:pPr>
            <a:r>
              <a:rPr lang="en-US" dirty="0"/>
              <a:t>There were many price outliers that were significantly affecting model accuracy.  These outliers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14868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B8C-4EE6-481F-AE38-4CC6F4EE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DE9-EB02-480A-B28A-CD6B4325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4288"/>
            <a:ext cx="5904441" cy="38807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/>
              <a:t># create features</a:t>
            </a:r>
            <a:br>
              <a:rPr lang="en-US" dirty="0"/>
            </a:br>
            <a:r>
              <a:rPr lang="en-US" dirty="0"/>
              <a:t>house = house </a:t>
            </a:r>
            <a:r>
              <a:rPr lang="en-US" b="1" dirty="0"/>
              <a:t>%&gt;%</a:t>
            </a:r>
            <a:r>
              <a:rPr lang="en-US" dirty="0"/>
              <a:t> </a:t>
            </a:r>
            <a:r>
              <a:rPr lang="en-US" b="1" dirty="0"/>
              <a:t>mutate</a:t>
            </a:r>
            <a:r>
              <a:rPr lang="en-US" dirty="0"/>
              <a:t>(</a:t>
            </a:r>
            <a:r>
              <a:rPr lang="en-US" dirty="0" err="1"/>
              <a:t>sqft_living.sqrt</a:t>
            </a:r>
            <a:r>
              <a:rPr lang="en-US" dirty="0"/>
              <a:t> = </a:t>
            </a:r>
            <a:r>
              <a:rPr lang="en-US" b="1" dirty="0"/>
              <a:t>sqrt</a:t>
            </a:r>
            <a:r>
              <a:rPr lang="en-US" dirty="0"/>
              <a:t>(</a:t>
            </a:r>
            <a:r>
              <a:rPr lang="en-US" dirty="0" err="1"/>
              <a:t>sqft_living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             sqft_living.log = </a:t>
            </a:r>
            <a:r>
              <a:rPr lang="en-US" b="1" dirty="0"/>
              <a:t>log</a:t>
            </a:r>
            <a:r>
              <a:rPr lang="en-US" dirty="0"/>
              <a:t>(</a:t>
            </a:r>
            <a:r>
              <a:rPr lang="en-US" dirty="0" err="1"/>
              <a:t>sqft_living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             price.log = </a:t>
            </a:r>
            <a:r>
              <a:rPr lang="en-US" b="1" dirty="0"/>
              <a:t>log</a:t>
            </a:r>
            <a:r>
              <a:rPr lang="en-US" dirty="0"/>
              <a:t>(price))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numeric columns to be scaled</a:t>
            </a:r>
            <a:br>
              <a:rPr lang="en-US" dirty="0"/>
            </a:br>
            <a:r>
              <a:rPr lang="en-US" dirty="0"/>
              <a:t>cols = </a:t>
            </a:r>
            <a:r>
              <a:rPr lang="en-US" b="1" dirty="0"/>
              <a:t>c</a:t>
            </a:r>
            <a:r>
              <a:rPr lang="en-US" dirty="0"/>
              <a:t>('bedrooms',</a:t>
            </a:r>
            <a:br>
              <a:rPr lang="en-US" dirty="0"/>
            </a:br>
            <a:r>
              <a:rPr lang="en-US" dirty="0"/>
              <a:t>         'bathrooms',</a:t>
            </a:r>
            <a:br>
              <a:rPr lang="en-US" dirty="0"/>
            </a:br>
            <a:r>
              <a:rPr lang="en-US" dirty="0"/>
              <a:t>         '</a:t>
            </a:r>
            <a:r>
              <a:rPr lang="en-US" dirty="0" err="1"/>
              <a:t>sqft_living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  '</a:t>
            </a:r>
            <a:r>
              <a:rPr lang="en-US" dirty="0" err="1"/>
              <a:t>sqft_lot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  'floors',</a:t>
            </a:r>
            <a:br>
              <a:rPr lang="en-US" dirty="0"/>
            </a:br>
            <a:r>
              <a:rPr lang="en-US" dirty="0"/>
              <a:t>         'condition',</a:t>
            </a:r>
            <a:br>
              <a:rPr lang="en-US" dirty="0"/>
            </a:br>
            <a:r>
              <a:rPr lang="en-US" dirty="0"/>
              <a:t>         'grade',</a:t>
            </a:r>
            <a:br>
              <a:rPr lang="en-US" dirty="0"/>
            </a:br>
            <a:r>
              <a:rPr lang="en-US" dirty="0"/>
              <a:t>         '</a:t>
            </a:r>
            <a:r>
              <a:rPr lang="en-US" dirty="0" err="1"/>
              <a:t>sqft_above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  '</a:t>
            </a:r>
            <a:r>
              <a:rPr lang="en-US" dirty="0" err="1"/>
              <a:t>sqft_living.sqrt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  'sqft_living.log')</a:t>
            </a:r>
            <a:br>
              <a:rPr lang="en-US" dirty="0"/>
            </a:br>
            <a:r>
              <a:rPr lang="en-US" dirty="0"/>
              <a:t>cols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scale numeric columns</a:t>
            </a:r>
            <a:br>
              <a:rPr lang="en-US" dirty="0"/>
            </a:br>
            <a:r>
              <a:rPr lang="en-US" dirty="0"/>
              <a:t>house[,cols] = </a:t>
            </a:r>
            <a:r>
              <a:rPr lang="en-US" b="1" dirty="0" err="1"/>
              <a:t>sapply</a:t>
            </a:r>
            <a:r>
              <a:rPr lang="en-US" dirty="0"/>
              <a:t>(house[,cols], scale)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calculate outlier price with interquartile range</a:t>
            </a:r>
            <a:br>
              <a:rPr lang="en-US" dirty="0"/>
            </a:br>
            <a:r>
              <a:rPr lang="en-US" dirty="0" err="1"/>
              <a:t>outlierprice</a:t>
            </a:r>
            <a:r>
              <a:rPr lang="en-US" dirty="0"/>
              <a:t> &lt;- </a:t>
            </a:r>
            <a:r>
              <a:rPr lang="en-US" b="1" dirty="0"/>
              <a:t>quantile</a:t>
            </a:r>
            <a:r>
              <a:rPr lang="en-US" dirty="0"/>
              <a:t>(</a:t>
            </a:r>
            <a:r>
              <a:rPr lang="en-US" dirty="0" err="1"/>
              <a:t>house</a:t>
            </a:r>
            <a:r>
              <a:rPr lang="en-US" b="1" dirty="0" err="1"/>
              <a:t>$</a:t>
            </a:r>
            <a:r>
              <a:rPr lang="en-US" dirty="0" err="1"/>
              <a:t>price</a:t>
            </a:r>
            <a:r>
              <a:rPr lang="en-US" dirty="0"/>
              <a:t>, .75) </a:t>
            </a:r>
            <a:r>
              <a:rPr lang="en-US" b="1" dirty="0"/>
              <a:t>+</a:t>
            </a:r>
            <a:r>
              <a:rPr lang="en-US" dirty="0"/>
              <a:t> ((</a:t>
            </a:r>
            <a:r>
              <a:rPr lang="en-US" b="1" dirty="0"/>
              <a:t>quantile</a:t>
            </a:r>
            <a:r>
              <a:rPr lang="en-US" dirty="0"/>
              <a:t>(</a:t>
            </a:r>
            <a:r>
              <a:rPr lang="en-US" dirty="0" err="1"/>
              <a:t>house</a:t>
            </a:r>
            <a:r>
              <a:rPr lang="en-US" b="1" dirty="0" err="1"/>
              <a:t>$</a:t>
            </a:r>
            <a:r>
              <a:rPr lang="en-US" dirty="0" err="1"/>
              <a:t>price</a:t>
            </a:r>
            <a:r>
              <a:rPr lang="en-US" dirty="0"/>
              <a:t>, .75)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quantile</a:t>
            </a:r>
            <a:r>
              <a:rPr lang="en-US" dirty="0"/>
              <a:t>(</a:t>
            </a:r>
            <a:r>
              <a:rPr lang="en-US" dirty="0" err="1"/>
              <a:t>house</a:t>
            </a:r>
            <a:r>
              <a:rPr lang="en-US" b="1" dirty="0" err="1"/>
              <a:t>$</a:t>
            </a:r>
            <a:r>
              <a:rPr lang="en-US" dirty="0" err="1"/>
              <a:t>price</a:t>
            </a:r>
            <a:r>
              <a:rPr lang="en-US" dirty="0"/>
              <a:t>, .25)) </a:t>
            </a:r>
            <a:r>
              <a:rPr lang="en-US" b="1" dirty="0"/>
              <a:t>*</a:t>
            </a:r>
            <a:r>
              <a:rPr lang="en-US" dirty="0"/>
              <a:t> 1.5)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calculate new random forest model to predict log of price</a:t>
            </a:r>
            <a:br>
              <a:rPr lang="en-US" dirty="0"/>
            </a:br>
            <a:r>
              <a:rPr lang="en-US" dirty="0" err="1"/>
              <a:t>new_rf_model</a:t>
            </a:r>
            <a:r>
              <a:rPr lang="en-US" dirty="0"/>
              <a:t> &lt;- </a:t>
            </a:r>
            <a:r>
              <a:rPr lang="en-US" b="1" dirty="0"/>
              <a:t>randomForest</a:t>
            </a:r>
            <a:r>
              <a:rPr lang="en-US" dirty="0"/>
              <a:t>(price.log </a:t>
            </a:r>
            <a:r>
              <a:rPr lang="en-US" b="1" dirty="0"/>
              <a:t>~</a:t>
            </a:r>
            <a:r>
              <a:rPr lang="en-US" dirty="0"/>
              <a:t> bedrooms </a:t>
            </a:r>
            <a:r>
              <a:rPr lang="en-US" b="1" dirty="0"/>
              <a:t>+</a:t>
            </a:r>
            <a:r>
              <a:rPr lang="en-US" dirty="0"/>
              <a:t> bathrooms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sqft_living</a:t>
            </a:r>
            <a:r>
              <a:rPr lang="en-US" dirty="0"/>
              <a:t> </a:t>
            </a:r>
            <a:r>
              <a:rPr lang="en-US" b="1" dirty="0"/>
              <a:t>+</a:t>
            </a:r>
            <a:br>
              <a:rPr lang="en-US" dirty="0"/>
            </a:br>
            <a:r>
              <a:rPr lang="en-US" dirty="0"/>
              <a:t>                                     </a:t>
            </a:r>
            <a:r>
              <a:rPr lang="en-US" dirty="0" err="1"/>
              <a:t>sqft_lot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floors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waterfront_fac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view_fac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condition </a:t>
            </a:r>
            <a:r>
              <a:rPr lang="en-US" b="1" dirty="0"/>
              <a:t>+</a:t>
            </a:r>
            <a:br>
              <a:rPr lang="en-US" dirty="0"/>
            </a:br>
            <a:r>
              <a:rPr lang="en-US" dirty="0"/>
              <a:t>                                     grade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sqft_above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sqft_living.sqrt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sqft_living.log,</a:t>
            </a:r>
            <a:br>
              <a:rPr lang="en-US" dirty="0"/>
            </a:br>
            <a:r>
              <a:rPr lang="en-US" dirty="0"/>
              <a:t>                             data=</a:t>
            </a: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house,price</a:t>
            </a:r>
            <a:r>
              <a:rPr lang="en-US" b="1" dirty="0"/>
              <a:t>&lt;</a:t>
            </a:r>
            <a:r>
              <a:rPr lang="en-US" dirty="0" err="1"/>
              <a:t>outlierprice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new_rf_model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summary</a:t>
            </a:r>
            <a:r>
              <a:rPr lang="en-US" dirty="0"/>
              <a:t>(</a:t>
            </a:r>
            <a:r>
              <a:rPr lang="en-US" dirty="0" err="1"/>
              <a:t>new_rf_model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920C-6DC1-4763-9E99-063D3D39EAB0}"/>
              </a:ext>
            </a:extLst>
          </p:cNvPr>
          <p:cNvSpPr txBox="1"/>
          <p:nvPr/>
        </p:nvSpPr>
        <p:spPr>
          <a:xfrm>
            <a:off x="6724650" y="1270000"/>
            <a:ext cx="3771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Notes:</a:t>
            </a:r>
          </a:p>
          <a:p>
            <a:r>
              <a:rPr lang="en-US" sz="1600" dirty="0"/>
              <a:t>This code on </a:t>
            </a:r>
            <a:r>
              <a:rPr lang="en-US" sz="1600"/>
              <a:t>the left </a:t>
            </a:r>
            <a:r>
              <a:rPr lang="en-US" sz="1600" dirty="0"/>
              <a:t>is the code used for the </a:t>
            </a:r>
            <a:r>
              <a:rPr lang="en-US" sz="1600"/>
              <a:t>final mode.</a:t>
            </a:r>
            <a:endParaRPr lang="en-US" sz="1600" dirty="0"/>
          </a:p>
          <a:p>
            <a:endParaRPr lang="en-US" sz="1600" b="1" dirty="0"/>
          </a:p>
          <a:p>
            <a:r>
              <a:rPr lang="en-US" sz="1600" dirty="0"/>
              <a:t>Used </a:t>
            </a:r>
            <a:r>
              <a:rPr lang="en-US" sz="1600" dirty="0" err="1"/>
              <a:t>sapply</a:t>
            </a:r>
            <a:r>
              <a:rPr lang="en-US" sz="1600" dirty="0"/>
              <a:t> instead of </a:t>
            </a:r>
            <a:r>
              <a:rPr lang="en-US" sz="1600" dirty="0" err="1"/>
              <a:t>lapply</a:t>
            </a:r>
            <a:r>
              <a:rPr lang="en-US" sz="1600" dirty="0"/>
              <a:t> to scale data because it was easier to create the prediction data frame later.</a:t>
            </a:r>
          </a:p>
          <a:p>
            <a:endParaRPr lang="en-US" sz="1600" dirty="0"/>
          </a:p>
          <a:p>
            <a:r>
              <a:rPr lang="en-US" sz="1600" dirty="0"/>
              <a:t>Removed houses with prices over 1.5 * interquartile range over the 75</a:t>
            </a:r>
            <a:r>
              <a:rPr lang="en-US" sz="1600" baseline="30000" dirty="0"/>
              <a:t>th</a:t>
            </a:r>
            <a:r>
              <a:rPr lang="en-US" sz="1600" dirty="0"/>
              <a:t> percentile of prices.  These outliers were greatly affecting the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C3D5F-A79C-4E8B-B6D5-1DA12721A17A}"/>
              </a:ext>
            </a:extLst>
          </p:cNvPr>
          <p:cNvSpPr txBox="1"/>
          <p:nvPr/>
        </p:nvSpPr>
        <p:spPr>
          <a:xfrm>
            <a:off x="677334" y="15610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0FFEA-21DA-49E9-9D42-8CD06D0C1021}"/>
              </a:ext>
            </a:extLst>
          </p:cNvPr>
          <p:cNvSpPr txBox="1"/>
          <p:nvPr/>
        </p:nvSpPr>
        <p:spPr>
          <a:xfrm>
            <a:off x="6724649" y="4467225"/>
            <a:ext cx="377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Attachments: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7460EB6-1E6F-412F-85DD-266599E1E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60993"/>
              </p:ext>
            </p:extLst>
          </p:nvPr>
        </p:nvGraphicFramePr>
        <p:xfrm>
          <a:off x="6724649" y="5108575"/>
          <a:ext cx="2613131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1280520" imgH="478800" progId="Package">
                  <p:embed/>
                </p:oleObj>
              </mc:Choice>
              <mc:Fallback>
                <p:oleObj name="Packager Shell Object" showAsIcon="1" r:id="rId3" imgW="12805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4649" y="5108575"/>
                        <a:ext cx="2613131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544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4326</TotalTime>
  <Words>662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Console</vt:lpstr>
      <vt:lpstr>Trebuchet MS</vt:lpstr>
      <vt:lpstr>Wingdings 3</vt:lpstr>
      <vt:lpstr>Facet</vt:lpstr>
      <vt:lpstr>Package</vt:lpstr>
      <vt:lpstr>King County Housing Analysis</vt:lpstr>
      <vt:lpstr>Questions</vt:lpstr>
      <vt:lpstr>Data Wrangling</vt:lpstr>
      <vt:lpstr>Data Exploration / Hypothesis Visuals</vt:lpstr>
      <vt:lpstr>Variable Selection</vt:lpstr>
      <vt:lpstr>Model Selection</vt:lpstr>
      <vt:lpstr>Conclusions / Model Results</vt:lpstr>
      <vt:lpstr>Challenges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dc:creator>Alan Casper</dc:creator>
  <cp:lastModifiedBy>Alan Casper</cp:lastModifiedBy>
  <cp:revision>81</cp:revision>
  <dcterms:created xsi:type="dcterms:W3CDTF">2019-06-13T23:12:50Z</dcterms:created>
  <dcterms:modified xsi:type="dcterms:W3CDTF">2019-06-16T23:18:51Z</dcterms:modified>
</cp:coreProperties>
</file>