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42FECE0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2" r:id="rId5"/>
    <p:sldId id="260"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017D76-85B6-DA90-B956-D2CCAE13FDF8}" name="Alan CHOW (NYP)" initials="AC(" userId="S::alan_chow@nyp.edu.sg::7c6840e7-cb2d-422f-becd-63f9a16762e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61" d="100"/>
          <a:sy n="61" d="100"/>
        </p:scale>
        <p:origin x="8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modernComment_104_42FECE0D.xml><?xml version="1.0" encoding="utf-8"?>
<p188:cmLst xmlns:a="http://schemas.openxmlformats.org/drawingml/2006/main" xmlns:r="http://schemas.openxmlformats.org/officeDocument/2006/relationships" xmlns:p188="http://schemas.microsoft.com/office/powerpoint/2018/8/main">
  <p188:cm id="{D6BEF00D-D9C9-4954-84D0-58AFED6254B2}" authorId="{8B017D76-85B6-DA90-B956-D2CCAE13FDF8}" created="2023-10-24T01:15:34">
    <pc:sldMkLst xmlns:pc="http://schemas.microsoft.com/office/powerpoint/2013/main/command">
      <pc:docMk/>
      <pc:sldMk cId="2738376149" sldId="257"/>
    </pc:sldMkLst>
    <p188:pos x="908050" y="3949700"/>
    <p188:replyLst>
      <p188:reply id="{6F3803CD-2E35-443F-B265-9FE1459BFB9C}" authorId="{8B017D76-85B6-DA90-B956-D2CCAE13FDF8}" created="2023-10-24T01:49:09.604">
        <p188:txBody>
          <a:bodyPr/>
          <a:lstStyle/>
          <a:p>
            <a:r>
              <a:rPr lang="en-SG"/>
              <a:t>The detailed checking of the file size, filename could be done after we validate the made set of documents for that event is not a duplicate</a:t>
            </a:r>
          </a:p>
        </p188:txBody>
      </p188:reply>
    </p188:replyLst>
    <p188:txBody>
      <a:bodyPr/>
      <a:lstStyle/>
      <a:p>
        <a:r>
          <a:rPr lang="en-SG"/>
          <a:t>Sometimes end user might have same image, icon or assets reused for similar event. So we should check by folderName first to validate if it is indeed a duplicate. IF we let bot check by every single asset, or pic or document for duplicates, we may create a lot of unnecessary correspondences between record owner and record mgr to validate if it is an accidental duplicates </a:t>
        </a:r>
      </a:p>
    </p188:txBody>
  </p188:cm>
  <p188:cm id="{90554710-CF8E-43B0-A155-9244DAB5BBC7}" authorId="{8B017D76-85B6-DA90-B956-D2CCAE13FDF8}" created="2023-10-24T01:52:29.252">
    <pc:sldMkLst xmlns:pc="http://schemas.microsoft.com/office/powerpoint/2013/main/command">
      <pc:docMk/>
      <pc:sldMk cId="2738376149" sldId="257"/>
    </pc:sldMkLst>
    <p188:txBody>
      <a:bodyPr/>
      <a:lstStyle/>
      <a:p>
        <a:r>
          <a:rPr lang="en-SG"/>
          <a:t>Will someone clean up the DCS workspace after running the bot every week? May also be good to inform record owner not to upload anything during the bot runtime period. In case bot miss the file and to have a cut off time. So that the last min mon file from user should be accounts as the next batch (next mon)</a:t>
        </a:r>
      </a:p>
    </p188:txBody>
  </p188:cm>
  <p188:cm id="{56B5322C-8EBC-4A98-A648-305DD62454BA}" authorId="{8B017D76-85B6-DA90-B956-D2CCAE13FDF8}" created="2023-10-24T04:38:48.122">
    <pc:sldMkLst xmlns:pc="http://schemas.microsoft.com/office/powerpoint/2013/main/command">
      <pc:docMk/>
      <pc:sldMk cId="2738376149" sldId="257"/>
    </pc:sldMkLst>
    <p188:txBody>
      <a:bodyPr/>
      <a:lstStyle/>
      <a:p>
        <a:r>
          <a:rPr lang="en-SG"/>
          <a:t>So for e-registry is it a system that we can also access the folder directory directly by our WOG devices thru file explorer? It should also be a system/app that we can login and click upload?
If so, do help me understand how we may tally the file path from e-registry and DCS workspace folder?</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B99C-CB69-FE5E-92E3-C2E094D5F9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53192EC-47AF-9D3B-52E1-E36CEB979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C4A40F2-E517-F7F7-C029-37AC4024A5F8}"/>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5" name="Footer Placeholder 4">
            <a:extLst>
              <a:ext uri="{FF2B5EF4-FFF2-40B4-BE49-F238E27FC236}">
                <a16:creationId xmlns:a16="http://schemas.microsoft.com/office/drawing/2014/main" id="{0C00DA9F-5E24-C23E-E26F-48ED8C899DD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49DEB2F-7F41-BF20-47F0-BD3EAED820F3}"/>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403403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9998-81C4-69C0-ABE8-A8407AC0BD3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91CF28F-D748-AFCB-11D4-379FE67981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61BB354-A9ED-9DAF-BA5D-5B8690941F3A}"/>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5" name="Footer Placeholder 4">
            <a:extLst>
              <a:ext uri="{FF2B5EF4-FFF2-40B4-BE49-F238E27FC236}">
                <a16:creationId xmlns:a16="http://schemas.microsoft.com/office/drawing/2014/main" id="{36FCAA62-C16D-706F-F34A-B99136896AF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45D40FD-05FD-FD06-D4FB-954B7679FE5A}"/>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42367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BE740-6F60-2B26-CC62-9D55BBCA6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A77CCB6-6A28-E5A3-E315-F31B7055E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4C3E99-414E-BF78-2E6F-DDF559A0163A}"/>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5" name="Footer Placeholder 4">
            <a:extLst>
              <a:ext uri="{FF2B5EF4-FFF2-40B4-BE49-F238E27FC236}">
                <a16:creationId xmlns:a16="http://schemas.microsoft.com/office/drawing/2014/main" id="{A7867180-7825-4865-CCD6-775F68622C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0F0534D-B4C2-14BD-4E33-B9A985B0D6DF}"/>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387273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02A1-A15C-8056-147C-60BA493B636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321A2C5-DF1A-ADB9-2D26-348F6DC95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968423E-C585-6E0A-5B21-B4B2A8642E42}"/>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5" name="Footer Placeholder 4">
            <a:extLst>
              <a:ext uri="{FF2B5EF4-FFF2-40B4-BE49-F238E27FC236}">
                <a16:creationId xmlns:a16="http://schemas.microsoft.com/office/drawing/2014/main" id="{2021EACD-638B-CA09-F562-FF3D9B5EED1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2648702-9504-54E2-074E-BCB011D2DF65}"/>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271488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EF78-7442-1DCF-0CB1-A88F9A7D1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0558A1F-080B-B081-5600-735B3E3A8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F32954-B185-F365-58CE-D61F6318EACD}"/>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5" name="Footer Placeholder 4">
            <a:extLst>
              <a:ext uri="{FF2B5EF4-FFF2-40B4-BE49-F238E27FC236}">
                <a16:creationId xmlns:a16="http://schemas.microsoft.com/office/drawing/2014/main" id="{CE3E6849-E278-7193-A659-681982DC80F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03C11F3-1B19-8C5E-43DB-445B7EC8BCDE}"/>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73235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5689-7AB3-0099-4623-0025748E39D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B75C3E4-0738-333A-E4A7-5CE39A518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BA8E0C7-1656-44EF-83F6-B443F8712C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E08893F1-49A0-00DE-1C73-F106D2C23382}"/>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6" name="Footer Placeholder 5">
            <a:extLst>
              <a:ext uri="{FF2B5EF4-FFF2-40B4-BE49-F238E27FC236}">
                <a16:creationId xmlns:a16="http://schemas.microsoft.com/office/drawing/2014/main" id="{A2B6CC9A-4AAC-177B-8CC7-7CFCAFE6784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BEB6F32-A284-4090-555C-9848F7FE6A33}"/>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411564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20D1-2EA1-E95E-AE3C-2DEA18A15BF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372866B-808F-ED4F-42F9-8D7E7D7A11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DBBF1-7496-46BC-CE20-575B32E10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5D1B6C8-07C9-902A-D4A0-503CA03F65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43B7BB-E371-54C0-B95F-8E7B002A5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5B7F3B8-3D25-501C-E018-FB6824CDE3D2}"/>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8" name="Footer Placeholder 7">
            <a:extLst>
              <a:ext uri="{FF2B5EF4-FFF2-40B4-BE49-F238E27FC236}">
                <a16:creationId xmlns:a16="http://schemas.microsoft.com/office/drawing/2014/main" id="{17DA0548-9E1F-942E-6EB5-E7C4229A055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56A9C3A-99BA-9212-1259-B5420A59A466}"/>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63276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8912-BA44-B30B-F047-71007F39045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6E10C16-4EFF-5B92-05B6-B054F08AD4A3}"/>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4" name="Footer Placeholder 3">
            <a:extLst>
              <a:ext uri="{FF2B5EF4-FFF2-40B4-BE49-F238E27FC236}">
                <a16:creationId xmlns:a16="http://schemas.microsoft.com/office/drawing/2014/main" id="{F2AF0552-7D6F-B12A-AA11-AEA94098D4B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1C778E6-2976-CE3D-C0A5-B47F6249DDA9}"/>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196379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D200F-A2A8-6626-052A-AA7A102C6D5A}"/>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3" name="Footer Placeholder 2">
            <a:extLst>
              <a:ext uri="{FF2B5EF4-FFF2-40B4-BE49-F238E27FC236}">
                <a16:creationId xmlns:a16="http://schemas.microsoft.com/office/drawing/2014/main" id="{4C430D64-90B6-40E2-A7C3-B7EF14EEB76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ABB0FB1-6975-A0A9-BF93-99CCF57A8874}"/>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327693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DC7C-BE15-78DE-02CB-DAB8B61EB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4D67800-2E0C-57DD-52D5-3CC91E113C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B3F3608-E6CD-B0A8-AFCC-75F85182B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0D479-99BF-19EA-9AB6-95094571BCA1}"/>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6" name="Footer Placeholder 5">
            <a:extLst>
              <a:ext uri="{FF2B5EF4-FFF2-40B4-BE49-F238E27FC236}">
                <a16:creationId xmlns:a16="http://schemas.microsoft.com/office/drawing/2014/main" id="{8305A890-F9BF-1150-635B-31ABDB300A7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D86B404-3AE2-021D-1CCC-E38776FAC913}"/>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2585986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DB8B-50A8-0295-110E-2FA6D76F04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AF2632F-6A9E-92C2-B1C2-CA92AEC63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3DA08D2-495A-1165-BE0A-F566BEF01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1E2ED-D49C-262D-9F0D-EDF9E44D00A3}"/>
              </a:ext>
            </a:extLst>
          </p:cNvPr>
          <p:cNvSpPr>
            <a:spLocks noGrp="1"/>
          </p:cNvSpPr>
          <p:nvPr>
            <p:ph type="dt" sz="half" idx="10"/>
          </p:nvPr>
        </p:nvSpPr>
        <p:spPr/>
        <p:txBody>
          <a:bodyPr/>
          <a:lstStyle/>
          <a:p>
            <a:fld id="{EF803AA6-40E3-4BDB-B525-8FB344A9E05A}" type="datetimeFigureOut">
              <a:rPr lang="en-SG" smtClean="0"/>
              <a:t>20/8/2024</a:t>
            </a:fld>
            <a:endParaRPr lang="en-SG"/>
          </a:p>
        </p:txBody>
      </p:sp>
      <p:sp>
        <p:nvSpPr>
          <p:cNvPr id="6" name="Footer Placeholder 5">
            <a:extLst>
              <a:ext uri="{FF2B5EF4-FFF2-40B4-BE49-F238E27FC236}">
                <a16:creationId xmlns:a16="http://schemas.microsoft.com/office/drawing/2014/main" id="{AB1C357D-68BF-67A1-1AF4-563AE79BAF7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29EB794-E758-6298-78A7-E2BAB9580557}"/>
              </a:ext>
            </a:extLst>
          </p:cNvPr>
          <p:cNvSpPr>
            <a:spLocks noGrp="1"/>
          </p:cNvSpPr>
          <p:nvPr>
            <p:ph type="sldNum" sz="quarter" idx="12"/>
          </p:nvPr>
        </p:nvSpPr>
        <p:spPr/>
        <p:txBody>
          <a:bodyPr/>
          <a:lstStyle/>
          <a:p>
            <a:fld id="{8B986C75-D674-4BE0-A252-6213A4C3A506}" type="slidenum">
              <a:rPr lang="en-SG" smtClean="0"/>
              <a:t>‹#›</a:t>
            </a:fld>
            <a:endParaRPr lang="en-SG"/>
          </a:p>
        </p:txBody>
      </p:sp>
    </p:spTree>
    <p:extLst>
      <p:ext uri="{BB962C8B-B14F-4D97-AF65-F5344CB8AC3E}">
        <p14:creationId xmlns:p14="http://schemas.microsoft.com/office/powerpoint/2010/main" val="104840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8C681E-5D0D-6378-6C17-ACAC88235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BEBC55A-FE93-9B2C-AD81-FC6A0CD09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E4CE44A-65B1-2FC7-4469-E1B5C663B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03AA6-40E3-4BDB-B525-8FB344A9E05A}" type="datetimeFigureOut">
              <a:rPr lang="en-SG" smtClean="0"/>
              <a:t>20/8/2024</a:t>
            </a:fld>
            <a:endParaRPr lang="en-SG"/>
          </a:p>
        </p:txBody>
      </p:sp>
      <p:sp>
        <p:nvSpPr>
          <p:cNvPr id="5" name="Footer Placeholder 4">
            <a:extLst>
              <a:ext uri="{FF2B5EF4-FFF2-40B4-BE49-F238E27FC236}">
                <a16:creationId xmlns:a16="http://schemas.microsoft.com/office/drawing/2014/main" id="{7EBE2E9B-EEB6-CC29-D0F2-65892FB06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112FB4F-2D01-98B6-7C02-E318C8D30F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86C75-D674-4BE0-A252-6213A4C3A506}" type="slidenum">
              <a:rPr lang="en-SG" smtClean="0"/>
              <a:t>‹#›</a:t>
            </a:fld>
            <a:endParaRPr lang="en-SG"/>
          </a:p>
        </p:txBody>
      </p:sp>
      <p:sp>
        <p:nvSpPr>
          <p:cNvPr id="8" name="TextBox 7">
            <a:extLst>
              <a:ext uri="{FF2B5EF4-FFF2-40B4-BE49-F238E27FC236}">
                <a16:creationId xmlns:a16="http://schemas.microsoft.com/office/drawing/2014/main" id="{440CE583-1E86-C493-2004-B558FFC16385}"/>
              </a:ext>
            </a:extLst>
          </p:cNvPr>
          <p:cNvSpPr txBox="1"/>
          <p:nvPr userDrawn="1">
            <p:extLst>
              <p:ext uri="{1162E1C5-73C7-4A58-AE30-91384D911F3F}">
                <p184:classification xmlns:p184="http://schemas.microsoft.com/office/powerpoint/2018/4/main" val="hdr"/>
              </p:ext>
            </p:extLst>
          </p:nvPr>
        </p:nvSpPr>
        <p:spPr>
          <a:xfrm>
            <a:off x="0" y="0"/>
            <a:ext cx="774700" cy="152400"/>
          </a:xfrm>
          <a:prstGeom prst="rect">
            <a:avLst/>
          </a:prstGeom>
        </p:spPr>
        <p:txBody>
          <a:bodyPr horzOverflow="overflow" lIns="0" tIns="0" rIns="0" bIns="0">
            <a:spAutoFit/>
          </a:bodyPr>
          <a:lstStyle/>
          <a:p>
            <a:pPr algn="l"/>
            <a:r>
              <a:rPr lang="en-SG" sz="1000">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295713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4_42FECE0D.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7682-5C9A-3C9A-9312-71DF3BA64FC8}"/>
              </a:ext>
            </a:extLst>
          </p:cNvPr>
          <p:cNvSpPr>
            <a:spLocks noGrp="1"/>
          </p:cNvSpPr>
          <p:nvPr>
            <p:ph type="title"/>
          </p:nvPr>
        </p:nvSpPr>
        <p:spPr>
          <a:xfrm>
            <a:off x="838200" y="51304"/>
            <a:ext cx="10515600" cy="640037"/>
          </a:xfrm>
        </p:spPr>
        <p:txBody>
          <a:bodyPr>
            <a:normAutofit fontScale="90000"/>
          </a:bodyPr>
          <a:lstStyle/>
          <a:p>
            <a:r>
              <a:rPr lang="en-SG" dirty="0"/>
              <a:t>Project Timeline (update in Jul 24)</a:t>
            </a:r>
          </a:p>
        </p:txBody>
      </p:sp>
      <p:sp>
        <p:nvSpPr>
          <p:cNvPr id="3" name="Content Placeholder 2">
            <a:extLst>
              <a:ext uri="{FF2B5EF4-FFF2-40B4-BE49-F238E27FC236}">
                <a16:creationId xmlns:a16="http://schemas.microsoft.com/office/drawing/2014/main" id="{2359A7A7-9D64-05ED-2ED9-A71F5C211935}"/>
              </a:ext>
            </a:extLst>
          </p:cNvPr>
          <p:cNvSpPr>
            <a:spLocks noGrp="1"/>
          </p:cNvSpPr>
          <p:nvPr>
            <p:ph idx="1"/>
          </p:nvPr>
        </p:nvSpPr>
        <p:spPr>
          <a:xfrm>
            <a:off x="6917630" y="1041888"/>
            <a:ext cx="4850484" cy="4774223"/>
          </a:xfrm>
        </p:spPr>
        <p:txBody>
          <a:bodyPr>
            <a:normAutofit lnSpcReduction="10000"/>
          </a:bodyPr>
          <a:lstStyle/>
          <a:p>
            <a:r>
              <a:rPr lang="en-SG" sz="1800" b="1" dirty="0">
                <a:effectLst/>
                <a:latin typeface="Calibri" panose="020F0502020204030204" pitchFamily="34" charset="0"/>
                <a:ea typeface="DengXian" panose="02010600030101010101" pitchFamily="2" charset="-122"/>
              </a:rPr>
              <a:t>Bot1</a:t>
            </a:r>
          </a:p>
          <a:p>
            <a:pPr lvl="1"/>
            <a:r>
              <a:rPr lang="en-SG" sz="1600" dirty="0">
                <a:latin typeface="Calibri" panose="020F0502020204030204" pitchFamily="34" charset="0"/>
                <a:ea typeface="DengXian" panose="02010600030101010101" pitchFamily="2" charset="-122"/>
              </a:rPr>
              <a:t>Completed and deployed in production. Record manager has also done the UAT in her laptop and is functioning according to requirement.</a:t>
            </a:r>
          </a:p>
          <a:p>
            <a:pPr lvl="1"/>
            <a:r>
              <a:rPr lang="en-SG" sz="1600" dirty="0">
                <a:latin typeface="Calibri" panose="020F0502020204030204" pitchFamily="34" charset="0"/>
                <a:ea typeface="DengXian" panose="02010600030101010101" pitchFamily="2" charset="-122"/>
              </a:rPr>
              <a:t>Doing a demo on 31 Jul</a:t>
            </a:r>
            <a:endParaRPr lang="en-SG" sz="1600" dirty="0">
              <a:effectLst/>
              <a:latin typeface="Calibri" panose="020F0502020204030204" pitchFamily="34" charset="0"/>
              <a:ea typeface="DengXian" panose="02010600030101010101" pitchFamily="2" charset="-122"/>
            </a:endParaRPr>
          </a:p>
          <a:p>
            <a:r>
              <a:rPr lang="en-SG" sz="1800" b="1" dirty="0">
                <a:effectLst/>
                <a:latin typeface="Calibri" panose="020F0502020204030204" pitchFamily="34" charset="0"/>
                <a:ea typeface="DengXian" panose="02010600030101010101" pitchFamily="2" charset="-122"/>
              </a:rPr>
              <a:t>Bot2</a:t>
            </a:r>
            <a:endParaRPr lang="en-SG" sz="1800" dirty="0">
              <a:effectLst/>
              <a:latin typeface="Calibri" panose="020F0502020204030204" pitchFamily="34" charset="0"/>
              <a:ea typeface="DengXian" panose="02010600030101010101" pitchFamily="2" charset="-122"/>
            </a:endParaRPr>
          </a:p>
          <a:p>
            <a:pPr lvl="1"/>
            <a:r>
              <a:rPr lang="en-SG" sz="1600" dirty="0">
                <a:latin typeface="Calibri" panose="020F0502020204030204" pitchFamily="34" charset="0"/>
                <a:ea typeface="DengXian" panose="02010600030101010101" pitchFamily="2" charset="-122"/>
              </a:rPr>
              <a:t>Completed and deployed in production. Record manager has also done the UAT in her laptop and is functioning according to requirement.</a:t>
            </a:r>
          </a:p>
          <a:p>
            <a:pPr lvl="1"/>
            <a:r>
              <a:rPr lang="en-SG" sz="1600" dirty="0">
                <a:latin typeface="Calibri" panose="020F0502020204030204" pitchFamily="34" charset="0"/>
                <a:ea typeface="DengXian" panose="02010600030101010101" pitchFamily="2" charset="-122"/>
              </a:rPr>
              <a:t>Doing a demo on 31 Jul</a:t>
            </a:r>
            <a:endParaRPr lang="en-SG" sz="1600" dirty="0">
              <a:effectLst/>
              <a:latin typeface="Calibri" panose="020F0502020204030204" pitchFamily="34" charset="0"/>
              <a:ea typeface="DengXian" panose="02010600030101010101" pitchFamily="2" charset="-122"/>
            </a:endParaRPr>
          </a:p>
          <a:p>
            <a:r>
              <a:rPr lang="en-SG" sz="1800" b="1" dirty="0">
                <a:effectLst/>
                <a:latin typeface="Calibri" panose="020F0502020204030204" pitchFamily="34" charset="0"/>
                <a:ea typeface="DengXian" panose="02010600030101010101" pitchFamily="2" charset="-122"/>
              </a:rPr>
              <a:t>Bot3 </a:t>
            </a:r>
            <a:endParaRPr lang="en-SG" sz="1800" dirty="0">
              <a:effectLst/>
              <a:latin typeface="Calibri" panose="020F0502020204030204" pitchFamily="34" charset="0"/>
              <a:ea typeface="DengXian" panose="02010600030101010101" pitchFamily="2" charset="-122"/>
            </a:endParaRPr>
          </a:p>
          <a:p>
            <a:pPr lvl="1"/>
            <a:r>
              <a:rPr lang="en-SG" sz="1600" dirty="0">
                <a:effectLst/>
                <a:latin typeface="Calibri" panose="020F0502020204030204" pitchFamily="34" charset="0"/>
                <a:ea typeface="DengXian" panose="02010600030101010101" pitchFamily="2" charset="-122"/>
              </a:rPr>
              <a:t>NYP + NYC have completed the Bot 3</a:t>
            </a:r>
            <a:endParaRPr lang="en-SG" sz="1000" dirty="0">
              <a:effectLst/>
              <a:latin typeface="Calibri" panose="020F0502020204030204" pitchFamily="34" charset="0"/>
              <a:ea typeface="DengXian" panose="02010600030101010101" pitchFamily="2" charset="-122"/>
            </a:endParaRPr>
          </a:p>
          <a:p>
            <a:pPr lvl="2"/>
            <a:r>
              <a:rPr lang="en-SG" sz="1200" dirty="0">
                <a:effectLst/>
                <a:latin typeface="Calibri" panose="020F0502020204030204" pitchFamily="34" charset="0"/>
                <a:ea typeface="DengXian" panose="02010600030101010101" pitchFamily="2" charset="-122"/>
              </a:rPr>
              <a:t>Bulk cut and paste approach to meet Initial requirement</a:t>
            </a:r>
          </a:p>
          <a:p>
            <a:pPr lvl="2"/>
            <a:r>
              <a:rPr lang="en-SG" sz="1200" dirty="0">
                <a:effectLst/>
                <a:latin typeface="Calibri" panose="020F0502020204030204" pitchFamily="34" charset="0"/>
                <a:ea typeface="DengXian" panose="02010600030101010101" pitchFamily="2" charset="-122"/>
              </a:rPr>
              <a:t>Individual file transfer approach to handle files not filed at the level 4 folders </a:t>
            </a:r>
          </a:p>
          <a:p>
            <a:pPr lvl="1"/>
            <a:r>
              <a:rPr lang="en-SG" sz="1600" dirty="0">
                <a:latin typeface="Calibri" panose="020F0502020204030204" pitchFamily="34" charset="0"/>
                <a:ea typeface="DengXian" panose="02010600030101010101" pitchFamily="2" charset="-122"/>
              </a:rPr>
              <a:t>Doing a demo on 31 Jul</a:t>
            </a:r>
          </a:p>
          <a:p>
            <a:pPr lvl="1"/>
            <a:r>
              <a:rPr lang="en-SG" sz="1600" dirty="0">
                <a:effectLst/>
                <a:latin typeface="Calibri" panose="020F0502020204030204" pitchFamily="34" charset="0"/>
                <a:ea typeface="DengXian" panose="02010600030101010101" pitchFamily="2" charset="-122"/>
              </a:rPr>
              <a:t>Once user is ok with </a:t>
            </a:r>
            <a:r>
              <a:rPr lang="en-SG" sz="1600" dirty="0">
                <a:latin typeface="Calibri" panose="020F0502020204030204" pitchFamily="34" charset="0"/>
                <a:ea typeface="DengXian" panose="02010600030101010101" pitchFamily="2" charset="-122"/>
              </a:rPr>
              <a:t>Bot3, we will kickstart the UAT for Bot 3.</a:t>
            </a:r>
            <a:endParaRPr lang="en-SG" sz="1600" dirty="0">
              <a:effectLst/>
              <a:latin typeface="Calibri" panose="020F0502020204030204" pitchFamily="34" charset="0"/>
              <a:ea typeface="DengXian" panose="02010600030101010101" pitchFamily="2" charset="-122"/>
            </a:endParaRPr>
          </a:p>
          <a:p>
            <a:endParaRPr lang="en-SG" dirty="0"/>
          </a:p>
          <a:p>
            <a:endParaRPr lang="en-SG" dirty="0"/>
          </a:p>
        </p:txBody>
      </p:sp>
      <p:pic>
        <p:nvPicPr>
          <p:cNvPr id="6" name="Picture 5">
            <a:extLst>
              <a:ext uri="{FF2B5EF4-FFF2-40B4-BE49-F238E27FC236}">
                <a16:creationId xmlns:a16="http://schemas.microsoft.com/office/drawing/2014/main" id="{9E288414-6B3E-7C87-10E4-A04D69433850}"/>
              </a:ext>
            </a:extLst>
          </p:cNvPr>
          <p:cNvPicPr>
            <a:picLocks noChangeAspect="1"/>
          </p:cNvPicPr>
          <p:nvPr/>
        </p:nvPicPr>
        <p:blipFill>
          <a:blip r:embed="rId2"/>
          <a:stretch>
            <a:fillRect/>
          </a:stretch>
        </p:blipFill>
        <p:spPr>
          <a:xfrm>
            <a:off x="838200" y="691341"/>
            <a:ext cx="5886450" cy="5962650"/>
          </a:xfrm>
          <a:prstGeom prst="rect">
            <a:avLst/>
          </a:prstGeom>
        </p:spPr>
      </p:pic>
    </p:spTree>
    <p:extLst>
      <p:ext uri="{BB962C8B-B14F-4D97-AF65-F5344CB8AC3E}">
        <p14:creationId xmlns:p14="http://schemas.microsoft.com/office/powerpoint/2010/main" val="177133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7682-5C9A-3C9A-9312-71DF3BA64FC8}"/>
              </a:ext>
            </a:extLst>
          </p:cNvPr>
          <p:cNvSpPr>
            <a:spLocks noGrp="1"/>
          </p:cNvSpPr>
          <p:nvPr>
            <p:ph type="title"/>
          </p:nvPr>
        </p:nvSpPr>
        <p:spPr>
          <a:xfrm>
            <a:off x="838200" y="51304"/>
            <a:ext cx="10515600" cy="640037"/>
          </a:xfrm>
        </p:spPr>
        <p:txBody>
          <a:bodyPr>
            <a:normAutofit fontScale="90000"/>
          </a:bodyPr>
          <a:lstStyle/>
          <a:p>
            <a:r>
              <a:rPr lang="en-SG" dirty="0"/>
              <a:t>Project Timeline (update in Aug 24)</a:t>
            </a:r>
          </a:p>
        </p:txBody>
      </p:sp>
      <p:sp>
        <p:nvSpPr>
          <p:cNvPr id="3" name="Content Placeholder 2">
            <a:extLst>
              <a:ext uri="{FF2B5EF4-FFF2-40B4-BE49-F238E27FC236}">
                <a16:creationId xmlns:a16="http://schemas.microsoft.com/office/drawing/2014/main" id="{2359A7A7-9D64-05ED-2ED9-A71F5C211935}"/>
              </a:ext>
            </a:extLst>
          </p:cNvPr>
          <p:cNvSpPr>
            <a:spLocks noGrp="1"/>
          </p:cNvSpPr>
          <p:nvPr>
            <p:ph idx="1"/>
          </p:nvPr>
        </p:nvSpPr>
        <p:spPr>
          <a:xfrm>
            <a:off x="6917630" y="1041888"/>
            <a:ext cx="4850484" cy="5158496"/>
          </a:xfrm>
        </p:spPr>
        <p:txBody>
          <a:bodyPr>
            <a:normAutofit lnSpcReduction="10000"/>
          </a:bodyPr>
          <a:lstStyle/>
          <a:p>
            <a:r>
              <a:rPr lang="en-SG" sz="1800" b="1" dirty="0">
                <a:effectLst/>
                <a:latin typeface="Calibri" panose="020F0502020204030204" pitchFamily="34" charset="0"/>
                <a:ea typeface="DengXian" panose="02010600030101010101" pitchFamily="2" charset="-122"/>
              </a:rPr>
              <a:t>Bot1</a:t>
            </a:r>
          </a:p>
          <a:p>
            <a:pPr lvl="1"/>
            <a:r>
              <a:rPr lang="en-SG" sz="1600" dirty="0">
                <a:latin typeface="Calibri" panose="020F0502020204030204" pitchFamily="34" charset="0"/>
                <a:ea typeface="DengXian" panose="02010600030101010101" pitchFamily="2" charset="-122"/>
              </a:rPr>
              <a:t>Completed the UAT. Resolved the UAT issues and signed off requirements. </a:t>
            </a:r>
            <a:endParaRPr lang="en-SG" sz="1600" dirty="0">
              <a:effectLst/>
              <a:latin typeface="Calibri" panose="020F0502020204030204" pitchFamily="34" charset="0"/>
              <a:ea typeface="DengXian" panose="02010600030101010101" pitchFamily="2" charset="-122"/>
            </a:endParaRPr>
          </a:p>
          <a:p>
            <a:r>
              <a:rPr lang="en-SG" sz="1800" b="1" dirty="0">
                <a:effectLst/>
                <a:latin typeface="Calibri" panose="020F0502020204030204" pitchFamily="34" charset="0"/>
                <a:ea typeface="DengXian" panose="02010600030101010101" pitchFamily="2" charset="-122"/>
              </a:rPr>
              <a:t>Bot2</a:t>
            </a:r>
            <a:endParaRPr lang="en-SG" sz="1800" dirty="0">
              <a:effectLst/>
              <a:latin typeface="Calibri" panose="020F0502020204030204" pitchFamily="34" charset="0"/>
              <a:ea typeface="DengXian" panose="02010600030101010101" pitchFamily="2" charset="-122"/>
            </a:endParaRPr>
          </a:p>
          <a:p>
            <a:pPr lvl="1"/>
            <a:r>
              <a:rPr lang="en-SG" sz="1600" dirty="0">
                <a:latin typeface="Calibri" panose="020F0502020204030204" pitchFamily="34" charset="0"/>
                <a:ea typeface="DengXian" panose="02010600030101010101" pitchFamily="2" charset="-122"/>
              </a:rPr>
              <a:t>Completed the UAT. Resolved the UAT issues and signed off requirements. </a:t>
            </a:r>
            <a:endParaRPr lang="en-SG" sz="1600" dirty="0">
              <a:effectLst/>
              <a:latin typeface="Calibri" panose="020F0502020204030204" pitchFamily="34" charset="0"/>
              <a:ea typeface="DengXian" panose="02010600030101010101" pitchFamily="2" charset="-122"/>
            </a:endParaRPr>
          </a:p>
          <a:p>
            <a:r>
              <a:rPr lang="en-SG" sz="1800" b="1" dirty="0">
                <a:effectLst/>
                <a:latin typeface="Calibri" panose="020F0502020204030204" pitchFamily="34" charset="0"/>
                <a:ea typeface="DengXian" panose="02010600030101010101" pitchFamily="2" charset="-122"/>
              </a:rPr>
              <a:t>Bot3 </a:t>
            </a:r>
            <a:endParaRPr lang="en-SG" sz="1800" dirty="0">
              <a:effectLst/>
              <a:latin typeface="Calibri" panose="020F0502020204030204" pitchFamily="34" charset="0"/>
              <a:ea typeface="DengXian" panose="02010600030101010101" pitchFamily="2" charset="-122"/>
            </a:endParaRPr>
          </a:p>
          <a:p>
            <a:pPr lvl="1"/>
            <a:r>
              <a:rPr lang="en-SG" sz="1600" dirty="0">
                <a:effectLst/>
                <a:latin typeface="Calibri" panose="020F0502020204030204" pitchFamily="34" charset="0"/>
                <a:ea typeface="DengXian" panose="02010600030101010101" pitchFamily="2" charset="-122"/>
              </a:rPr>
              <a:t>NYP + NYC have completed the Bot 3</a:t>
            </a:r>
            <a:endParaRPr lang="en-SG" sz="1000" dirty="0">
              <a:effectLst/>
              <a:latin typeface="Calibri" panose="020F0502020204030204" pitchFamily="34" charset="0"/>
              <a:ea typeface="DengXian" panose="02010600030101010101" pitchFamily="2" charset="-122"/>
            </a:endParaRPr>
          </a:p>
          <a:p>
            <a:pPr lvl="2"/>
            <a:r>
              <a:rPr lang="en-SG" sz="1200" dirty="0">
                <a:effectLst/>
                <a:latin typeface="Calibri" panose="020F0502020204030204" pitchFamily="34" charset="0"/>
                <a:ea typeface="DengXian" panose="02010600030101010101" pitchFamily="2" charset="-122"/>
              </a:rPr>
              <a:t>Bulk cut and paste approach to meet Initial requirement</a:t>
            </a:r>
          </a:p>
          <a:p>
            <a:pPr lvl="2"/>
            <a:r>
              <a:rPr lang="en-SG" sz="1200" dirty="0">
                <a:effectLst/>
                <a:latin typeface="Calibri" panose="020F0502020204030204" pitchFamily="34" charset="0"/>
                <a:ea typeface="DengXian" panose="02010600030101010101" pitchFamily="2" charset="-122"/>
              </a:rPr>
              <a:t>Individual file transfer approach to handle files not filed at the level 4 folders </a:t>
            </a:r>
          </a:p>
          <a:p>
            <a:pPr lvl="1"/>
            <a:r>
              <a:rPr lang="en-SG" sz="1600" dirty="0">
                <a:latin typeface="Calibri" panose="020F0502020204030204" pitchFamily="34" charset="0"/>
                <a:ea typeface="DengXian" panose="02010600030101010101" pitchFamily="2" charset="-122"/>
              </a:rPr>
              <a:t>Presented the Bot 3 to security team on 31 Jul. Pending security team to provide clearance to deploy in production to do UAT.</a:t>
            </a:r>
          </a:p>
          <a:p>
            <a:pPr lvl="1"/>
            <a:endParaRPr lang="en-SG" sz="1600" dirty="0">
              <a:latin typeface="Calibri" panose="020F0502020204030204" pitchFamily="34" charset="0"/>
              <a:ea typeface="DengXian" panose="02010600030101010101" pitchFamily="2" charset="-122"/>
            </a:endParaRPr>
          </a:p>
          <a:p>
            <a:pPr lvl="1"/>
            <a:r>
              <a:rPr lang="en-SG" sz="1600" dirty="0">
                <a:effectLst/>
                <a:latin typeface="Calibri" panose="020F0502020204030204" pitchFamily="34" charset="0"/>
                <a:ea typeface="DengXian" panose="02010600030101010101" pitchFamily="2" charset="-122"/>
              </a:rPr>
              <a:t>Propose to do a prelim UAT in end-user PC with UAT environment first to delink the deployment and UAT. </a:t>
            </a:r>
            <a:r>
              <a:rPr lang="en-SG" sz="1600" dirty="0">
                <a:effectLst/>
                <a:latin typeface="Calibri" panose="020F0502020204030204" pitchFamily="34" charset="0"/>
                <a:ea typeface="DengXian" panose="02010600030101010101" pitchFamily="2" charset="-122"/>
                <a:sym typeface="Wingdings" panose="05000000000000000000" pitchFamily="2" charset="2"/>
              </a:rPr>
              <a:t> </a:t>
            </a:r>
            <a:r>
              <a:rPr lang="en-SG" sz="1600" dirty="0">
                <a:effectLst/>
                <a:latin typeface="Calibri" panose="020F0502020204030204" pitchFamily="34" charset="0"/>
                <a:ea typeface="DengXian" panose="02010600030101010101" pitchFamily="2" charset="-122"/>
              </a:rPr>
              <a:t>However, UAT must still be done in the production thereafter)</a:t>
            </a:r>
          </a:p>
          <a:p>
            <a:pPr lvl="1"/>
            <a:endParaRPr lang="en-SG" sz="1600" dirty="0">
              <a:latin typeface="Calibri" panose="020F0502020204030204" pitchFamily="34" charset="0"/>
              <a:ea typeface="DengXian" panose="02010600030101010101" pitchFamily="2" charset="-122"/>
            </a:endParaRPr>
          </a:p>
          <a:p>
            <a:pPr lvl="1"/>
            <a:r>
              <a:rPr lang="en-SG" sz="1600" dirty="0">
                <a:latin typeface="Calibri" panose="020F0502020204030204" pitchFamily="34" charset="0"/>
                <a:ea typeface="DengXian" panose="02010600030101010101" pitchFamily="2" charset="-122"/>
              </a:rPr>
              <a:t>Proposing a new timeline in next slide</a:t>
            </a:r>
            <a:r>
              <a:rPr lang="en-SG" sz="1600" dirty="0">
                <a:effectLst/>
                <a:latin typeface="Calibri" panose="020F0502020204030204" pitchFamily="34" charset="0"/>
                <a:ea typeface="DengXian" panose="02010600030101010101" pitchFamily="2" charset="-122"/>
              </a:rPr>
              <a:t> </a:t>
            </a:r>
          </a:p>
          <a:p>
            <a:endParaRPr lang="en-SG" dirty="0"/>
          </a:p>
          <a:p>
            <a:endParaRPr lang="en-SG" dirty="0"/>
          </a:p>
        </p:txBody>
      </p:sp>
      <p:pic>
        <p:nvPicPr>
          <p:cNvPr id="8" name="Picture 7">
            <a:extLst>
              <a:ext uri="{FF2B5EF4-FFF2-40B4-BE49-F238E27FC236}">
                <a16:creationId xmlns:a16="http://schemas.microsoft.com/office/drawing/2014/main" id="{3A6F41C9-2CBA-05BF-581C-F86398228DD4}"/>
              </a:ext>
            </a:extLst>
          </p:cNvPr>
          <p:cNvPicPr>
            <a:picLocks noChangeAspect="1"/>
          </p:cNvPicPr>
          <p:nvPr/>
        </p:nvPicPr>
        <p:blipFill>
          <a:blip r:embed="rId2"/>
          <a:stretch>
            <a:fillRect/>
          </a:stretch>
        </p:blipFill>
        <p:spPr>
          <a:xfrm>
            <a:off x="838200" y="691341"/>
            <a:ext cx="5825647" cy="6046388"/>
          </a:xfrm>
          <a:prstGeom prst="rect">
            <a:avLst/>
          </a:prstGeom>
        </p:spPr>
      </p:pic>
    </p:spTree>
    <p:extLst>
      <p:ext uri="{BB962C8B-B14F-4D97-AF65-F5344CB8AC3E}">
        <p14:creationId xmlns:p14="http://schemas.microsoft.com/office/powerpoint/2010/main" val="123435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7682-5C9A-3C9A-9312-71DF3BA64FC8}"/>
              </a:ext>
            </a:extLst>
          </p:cNvPr>
          <p:cNvSpPr>
            <a:spLocks noGrp="1"/>
          </p:cNvSpPr>
          <p:nvPr>
            <p:ph type="title"/>
          </p:nvPr>
        </p:nvSpPr>
        <p:spPr>
          <a:xfrm>
            <a:off x="838200" y="51304"/>
            <a:ext cx="10515600" cy="640037"/>
          </a:xfrm>
        </p:spPr>
        <p:txBody>
          <a:bodyPr>
            <a:normAutofit fontScale="90000"/>
          </a:bodyPr>
          <a:lstStyle/>
          <a:p>
            <a:r>
              <a:rPr lang="en-SG" dirty="0"/>
              <a:t>New Project Timeline (update in Aug 24)</a:t>
            </a:r>
          </a:p>
        </p:txBody>
      </p:sp>
      <p:sp>
        <p:nvSpPr>
          <p:cNvPr id="3" name="Content Placeholder 2">
            <a:extLst>
              <a:ext uri="{FF2B5EF4-FFF2-40B4-BE49-F238E27FC236}">
                <a16:creationId xmlns:a16="http://schemas.microsoft.com/office/drawing/2014/main" id="{2359A7A7-9D64-05ED-2ED9-A71F5C211935}"/>
              </a:ext>
            </a:extLst>
          </p:cNvPr>
          <p:cNvSpPr>
            <a:spLocks noGrp="1"/>
          </p:cNvSpPr>
          <p:nvPr>
            <p:ph idx="1"/>
          </p:nvPr>
        </p:nvSpPr>
        <p:spPr>
          <a:xfrm>
            <a:off x="6917630" y="1041888"/>
            <a:ext cx="4850484" cy="5158496"/>
          </a:xfrm>
        </p:spPr>
        <p:txBody>
          <a:bodyPr>
            <a:normAutofit/>
          </a:bodyPr>
          <a:lstStyle/>
          <a:p>
            <a:r>
              <a:rPr lang="en-SG" sz="1800" b="1" dirty="0">
                <a:effectLst/>
                <a:latin typeface="Calibri" panose="020F0502020204030204" pitchFamily="34" charset="0"/>
                <a:ea typeface="DengXian" panose="02010600030101010101" pitchFamily="2" charset="-122"/>
              </a:rPr>
              <a:t>Bot1</a:t>
            </a:r>
          </a:p>
          <a:p>
            <a:pPr lvl="1"/>
            <a:r>
              <a:rPr lang="en-SG" sz="1600" dirty="0">
                <a:latin typeface="Calibri" panose="020F0502020204030204" pitchFamily="34" charset="0"/>
                <a:ea typeface="DengXian" panose="02010600030101010101" pitchFamily="2" charset="-122"/>
              </a:rPr>
              <a:t>Completed the UAT. Resolved the UAT issues and signed off requirements. </a:t>
            </a:r>
            <a:endParaRPr lang="en-SG" sz="1600" dirty="0">
              <a:effectLst/>
              <a:latin typeface="Calibri" panose="020F0502020204030204" pitchFamily="34" charset="0"/>
              <a:ea typeface="DengXian" panose="02010600030101010101" pitchFamily="2" charset="-122"/>
            </a:endParaRPr>
          </a:p>
          <a:p>
            <a:r>
              <a:rPr lang="en-SG" sz="1800" b="1" dirty="0">
                <a:effectLst/>
                <a:latin typeface="Calibri" panose="020F0502020204030204" pitchFamily="34" charset="0"/>
                <a:ea typeface="DengXian" panose="02010600030101010101" pitchFamily="2" charset="-122"/>
              </a:rPr>
              <a:t>Bot2</a:t>
            </a:r>
            <a:endParaRPr lang="en-SG" sz="1800" dirty="0">
              <a:effectLst/>
              <a:latin typeface="Calibri" panose="020F0502020204030204" pitchFamily="34" charset="0"/>
              <a:ea typeface="DengXian" panose="02010600030101010101" pitchFamily="2" charset="-122"/>
            </a:endParaRPr>
          </a:p>
          <a:p>
            <a:pPr lvl="1"/>
            <a:r>
              <a:rPr lang="en-SG" sz="1600" dirty="0">
                <a:latin typeface="Calibri" panose="020F0502020204030204" pitchFamily="34" charset="0"/>
                <a:ea typeface="DengXian" panose="02010600030101010101" pitchFamily="2" charset="-122"/>
              </a:rPr>
              <a:t>Completed the UAT. Resolved the UAT issues and signed off requirements. </a:t>
            </a:r>
            <a:endParaRPr lang="en-SG" sz="1600" dirty="0">
              <a:effectLst/>
              <a:latin typeface="Calibri" panose="020F0502020204030204" pitchFamily="34" charset="0"/>
              <a:ea typeface="DengXian" panose="02010600030101010101" pitchFamily="2" charset="-122"/>
            </a:endParaRPr>
          </a:p>
          <a:p>
            <a:r>
              <a:rPr lang="en-SG" sz="1800" b="1" dirty="0">
                <a:effectLst/>
                <a:latin typeface="Calibri" panose="020F0502020204030204" pitchFamily="34" charset="0"/>
                <a:ea typeface="DengXian" panose="02010600030101010101" pitchFamily="2" charset="-122"/>
              </a:rPr>
              <a:t>Bot3 </a:t>
            </a:r>
            <a:endParaRPr lang="en-SG" sz="1800" dirty="0">
              <a:effectLst/>
              <a:latin typeface="Calibri" panose="020F0502020204030204" pitchFamily="34" charset="0"/>
              <a:ea typeface="DengXian" panose="02010600030101010101" pitchFamily="2" charset="-122"/>
            </a:endParaRPr>
          </a:p>
          <a:p>
            <a:pPr lvl="1"/>
            <a:r>
              <a:rPr lang="en-SG" sz="1600" dirty="0">
                <a:effectLst/>
                <a:latin typeface="Calibri" panose="020F0502020204030204" pitchFamily="34" charset="0"/>
                <a:ea typeface="DengXian" panose="02010600030101010101" pitchFamily="2" charset="-122"/>
              </a:rPr>
              <a:t>Although we can shorten the UAT time slightly by doing a prelim testing of Bot3 in production PC + UAT environment, UAT still need to be done in production. </a:t>
            </a:r>
          </a:p>
          <a:p>
            <a:pPr lvl="1"/>
            <a:r>
              <a:rPr lang="en-SG" sz="1600" dirty="0">
                <a:effectLst/>
                <a:latin typeface="Calibri" panose="020F0502020204030204" pitchFamily="34" charset="0"/>
                <a:ea typeface="DengXian" panose="02010600030101010101" pitchFamily="2" charset="-122"/>
              </a:rPr>
              <a:t>Hence, this new timeline is still subjected to the deployment date [target to start deployment in production in early Sept]</a:t>
            </a:r>
          </a:p>
          <a:p>
            <a:endParaRPr lang="en-SG" dirty="0"/>
          </a:p>
          <a:p>
            <a:endParaRPr lang="en-SG" dirty="0"/>
          </a:p>
        </p:txBody>
      </p:sp>
      <p:grpSp>
        <p:nvGrpSpPr>
          <p:cNvPr id="11" name="Group 10">
            <a:extLst>
              <a:ext uri="{FF2B5EF4-FFF2-40B4-BE49-F238E27FC236}">
                <a16:creationId xmlns:a16="http://schemas.microsoft.com/office/drawing/2014/main" id="{91F00C70-DA1C-AAC5-0C21-1CAB3E945A84}"/>
              </a:ext>
            </a:extLst>
          </p:cNvPr>
          <p:cNvGrpSpPr/>
          <p:nvPr/>
        </p:nvGrpSpPr>
        <p:grpSpPr>
          <a:xfrm>
            <a:off x="902785" y="513567"/>
            <a:ext cx="5801288" cy="6335770"/>
            <a:chOff x="902785" y="513567"/>
            <a:chExt cx="5801288" cy="6335770"/>
          </a:xfrm>
        </p:grpSpPr>
        <p:pic>
          <p:nvPicPr>
            <p:cNvPr id="7" name="Picture 6">
              <a:extLst>
                <a:ext uri="{FF2B5EF4-FFF2-40B4-BE49-F238E27FC236}">
                  <a16:creationId xmlns:a16="http://schemas.microsoft.com/office/drawing/2014/main" id="{E57C3A75-D7CC-A68E-835C-CB601C2FEE46}"/>
                </a:ext>
              </a:extLst>
            </p:cNvPr>
            <p:cNvPicPr>
              <a:picLocks noChangeAspect="1"/>
            </p:cNvPicPr>
            <p:nvPr/>
          </p:nvPicPr>
          <p:blipFill rotWithShape="1">
            <a:blip r:embed="rId2"/>
            <a:srcRect t="1557"/>
            <a:stretch/>
          </p:blipFill>
          <p:spPr>
            <a:xfrm>
              <a:off x="902785" y="513567"/>
              <a:ext cx="5801288" cy="6335770"/>
            </a:xfrm>
            <a:prstGeom prst="rect">
              <a:avLst/>
            </a:prstGeom>
          </p:spPr>
        </p:pic>
        <p:pic>
          <p:nvPicPr>
            <p:cNvPr id="10" name="Picture 9">
              <a:extLst>
                <a:ext uri="{FF2B5EF4-FFF2-40B4-BE49-F238E27FC236}">
                  <a16:creationId xmlns:a16="http://schemas.microsoft.com/office/drawing/2014/main" id="{07683571-C979-09D5-9841-8ABF1FBD6C14}"/>
                </a:ext>
              </a:extLst>
            </p:cNvPr>
            <p:cNvPicPr>
              <a:picLocks noChangeAspect="1"/>
            </p:cNvPicPr>
            <p:nvPr/>
          </p:nvPicPr>
          <p:blipFill>
            <a:blip r:embed="rId3"/>
            <a:stretch>
              <a:fillRect/>
            </a:stretch>
          </p:blipFill>
          <p:spPr>
            <a:xfrm>
              <a:off x="927838" y="513567"/>
              <a:ext cx="5735596" cy="5772780"/>
            </a:xfrm>
            <a:prstGeom prst="rect">
              <a:avLst/>
            </a:prstGeom>
          </p:spPr>
        </p:pic>
      </p:grpSp>
    </p:spTree>
    <p:extLst>
      <p:ext uri="{BB962C8B-B14F-4D97-AF65-F5344CB8AC3E}">
        <p14:creationId xmlns:p14="http://schemas.microsoft.com/office/powerpoint/2010/main" val="391992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97B0-A15D-E00E-21C3-F973CCDE95B2}"/>
              </a:ext>
            </a:extLst>
          </p:cNvPr>
          <p:cNvSpPr>
            <a:spLocks noGrp="1"/>
          </p:cNvSpPr>
          <p:nvPr>
            <p:ph type="title"/>
          </p:nvPr>
        </p:nvSpPr>
        <p:spPr/>
        <p:txBody>
          <a:bodyPr/>
          <a:lstStyle/>
          <a:p>
            <a:r>
              <a:rPr lang="en-US" sz="4400" b="1" dirty="0">
                <a:effectLst/>
                <a:latin typeface="Calibri" panose="020F0502020204030204" pitchFamily="34" charset="0"/>
                <a:ea typeface="DengXian" panose="02010600030101010101" pitchFamily="2" charset="-122"/>
              </a:rPr>
              <a:t>Next </a:t>
            </a:r>
            <a:r>
              <a:rPr lang="en-SG" sz="4400" b="1" dirty="0">
                <a:effectLst/>
                <a:latin typeface="Calibri" panose="020F0502020204030204" pitchFamily="34" charset="0"/>
                <a:ea typeface="DengXian" panose="02010600030101010101" pitchFamily="2" charset="-122"/>
              </a:rPr>
              <a:t>Steps</a:t>
            </a:r>
            <a:endParaRPr lang="en-SG" dirty="0"/>
          </a:p>
        </p:txBody>
      </p:sp>
      <p:sp>
        <p:nvSpPr>
          <p:cNvPr id="3" name="Content Placeholder 2">
            <a:extLst>
              <a:ext uri="{FF2B5EF4-FFF2-40B4-BE49-F238E27FC236}">
                <a16:creationId xmlns:a16="http://schemas.microsoft.com/office/drawing/2014/main" id="{F7CD8A76-DC37-76DA-1AD1-A210CB7824C3}"/>
              </a:ext>
            </a:extLst>
          </p:cNvPr>
          <p:cNvSpPr>
            <a:spLocks noGrp="1"/>
          </p:cNvSpPr>
          <p:nvPr>
            <p:ph idx="1"/>
          </p:nvPr>
        </p:nvSpPr>
        <p:spPr/>
        <p:txBody>
          <a:bodyPr/>
          <a:lstStyle/>
          <a:p>
            <a:pPr marL="800100" lvl="1" indent="-342900">
              <a:buFont typeface="+mj-lt"/>
              <a:buAutoNum type="arabicPeriod"/>
            </a:pPr>
            <a:r>
              <a:rPr lang="en-SG" sz="2000" dirty="0">
                <a:latin typeface="Calibri" panose="020F0502020204030204" pitchFamily="34" charset="0"/>
                <a:ea typeface="DengXian" panose="02010600030101010101" pitchFamily="2" charset="-122"/>
              </a:rPr>
              <a:t>To kickstart </a:t>
            </a:r>
            <a:r>
              <a:rPr lang="en-SG" sz="2000" dirty="0">
                <a:effectLst/>
                <a:latin typeface="Calibri" panose="020F0502020204030204" pitchFamily="34" charset="0"/>
                <a:ea typeface="DengXian" panose="02010600030101010101" pitchFamily="2" charset="-122"/>
              </a:rPr>
              <a:t>Bot3 UAT</a:t>
            </a:r>
          </a:p>
          <a:p>
            <a:endParaRPr lang="en-SG" dirty="0"/>
          </a:p>
        </p:txBody>
      </p:sp>
    </p:spTree>
    <p:extLst>
      <p:ext uri="{BB962C8B-B14F-4D97-AF65-F5344CB8AC3E}">
        <p14:creationId xmlns:p14="http://schemas.microsoft.com/office/powerpoint/2010/main" val="360458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AE3A129-45D4-6280-9F10-F3B54DC7CBDF}"/>
              </a:ext>
            </a:extLst>
          </p:cNvPr>
          <p:cNvCxnSpPr/>
          <p:nvPr/>
        </p:nvCxnSpPr>
        <p:spPr>
          <a:xfrm>
            <a:off x="0" y="6037004"/>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C05CC5B-BAEB-A617-255B-55EABEFE6C46}"/>
              </a:ext>
            </a:extLst>
          </p:cNvPr>
          <p:cNvCxnSpPr/>
          <p:nvPr/>
        </p:nvCxnSpPr>
        <p:spPr>
          <a:xfrm>
            <a:off x="0" y="513128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B9CE3C-D669-81E8-D6CE-A6E1D39B6925}"/>
              </a:ext>
            </a:extLst>
          </p:cNvPr>
          <p:cNvCxnSpPr/>
          <p:nvPr/>
        </p:nvCxnSpPr>
        <p:spPr>
          <a:xfrm>
            <a:off x="678426"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71916F-9D25-EBAF-6091-768FB7A4F6BF}"/>
              </a:ext>
            </a:extLst>
          </p:cNvPr>
          <p:cNvSpPr txBox="1"/>
          <p:nvPr/>
        </p:nvSpPr>
        <p:spPr>
          <a:xfrm>
            <a:off x="-58994" y="5960804"/>
            <a:ext cx="953729" cy="646331"/>
          </a:xfrm>
          <a:prstGeom prst="rect">
            <a:avLst/>
          </a:prstGeom>
          <a:noFill/>
        </p:spPr>
        <p:txBody>
          <a:bodyPr wrap="square" rtlCol="0">
            <a:spAutoFit/>
          </a:bodyPr>
          <a:lstStyle/>
          <a:p>
            <a:r>
              <a:rPr lang="en-SG" dirty="0"/>
              <a:t>Record </a:t>
            </a:r>
          </a:p>
          <a:p>
            <a:r>
              <a:rPr lang="en-SG" dirty="0"/>
              <a:t>owner</a:t>
            </a:r>
          </a:p>
        </p:txBody>
      </p:sp>
      <p:sp>
        <p:nvSpPr>
          <p:cNvPr id="10" name="TextBox 9">
            <a:extLst>
              <a:ext uri="{FF2B5EF4-FFF2-40B4-BE49-F238E27FC236}">
                <a16:creationId xmlns:a16="http://schemas.microsoft.com/office/drawing/2014/main" id="{70B7BBEB-666B-AEDD-6C80-33AFF81EAA08}"/>
              </a:ext>
            </a:extLst>
          </p:cNvPr>
          <p:cNvSpPr txBox="1"/>
          <p:nvPr/>
        </p:nvSpPr>
        <p:spPr>
          <a:xfrm>
            <a:off x="-58994" y="5219770"/>
            <a:ext cx="953729" cy="646331"/>
          </a:xfrm>
          <a:prstGeom prst="rect">
            <a:avLst/>
          </a:prstGeom>
          <a:noFill/>
        </p:spPr>
        <p:txBody>
          <a:bodyPr wrap="square" rtlCol="0">
            <a:spAutoFit/>
          </a:bodyPr>
          <a:lstStyle/>
          <a:p>
            <a:r>
              <a:rPr lang="en-SG" dirty="0"/>
              <a:t>Record </a:t>
            </a:r>
          </a:p>
          <a:p>
            <a:r>
              <a:rPr lang="en-SG" dirty="0" err="1"/>
              <a:t>mgr</a:t>
            </a:r>
            <a:endParaRPr lang="en-SG" dirty="0"/>
          </a:p>
        </p:txBody>
      </p:sp>
      <p:sp>
        <p:nvSpPr>
          <p:cNvPr id="11" name="TextBox 10">
            <a:extLst>
              <a:ext uri="{FF2B5EF4-FFF2-40B4-BE49-F238E27FC236}">
                <a16:creationId xmlns:a16="http://schemas.microsoft.com/office/drawing/2014/main" id="{96D03576-82CB-12CC-EABE-9C66327CFBD5}"/>
              </a:ext>
            </a:extLst>
          </p:cNvPr>
          <p:cNvSpPr txBox="1"/>
          <p:nvPr/>
        </p:nvSpPr>
        <p:spPr>
          <a:xfrm>
            <a:off x="803327" y="6154474"/>
            <a:ext cx="1720638" cy="646331"/>
          </a:xfrm>
          <a:prstGeom prst="rect">
            <a:avLst/>
          </a:prstGeom>
          <a:solidFill>
            <a:srgbClr val="FFC000"/>
          </a:solidFill>
        </p:spPr>
        <p:txBody>
          <a:bodyPr wrap="square" rtlCol="0">
            <a:spAutoFit/>
          </a:bodyPr>
          <a:lstStyle/>
          <a:p>
            <a:r>
              <a:rPr lang="en-SG" sz="1200" dirty="0"/>
              <a:t>Team drops file into DCS Workspace (For Filing) folder</a:t>
            </a:r>
          </a:p>
        </p:txBody>
      </p:sp>
      <p:sp>
        <p:nvSpPr>
          <p:cNvPr id="12" name="Oval 11">
            <a:extLst>
              <a:ext uri="{FF2B5EF4-FFF2-40B4-BE49-F238E27FC236}">
                <a16:creationId xmlns:a16="http://schemas.microsoft.com/office/drawing/2014/main" id="{904C7F33-8317-5856-5C22-48AB6D0C5C0D}"/>
              </a:ext>
            </a:extLst>
          </p:cNvPr>
          <p:cNvSpPr/>
          <p:nvPr/>
        </p:nvSpPr>
        <p:spPr>
          <a:xfrm>
            <a:off x="3148843" y="6220804"/>
            <a:ext cx="904564" cy="533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start</a:t>
            </a:r>
          </a:p>
        </p:txBody>
      </p:sp>
      <p:cxnSp>
        <p:nvCxnSpPr>
          <p:cNvPr id="14" name="Straight Arrow Connector 13">
            <a:extLst>
              <a:ext uri="{FF2B5EF4-FFF2-40B4-BE49-F238E27FC236}">
                <a16:creationId xmlns:a16="http://schemas.microsoft.com/office/drawing/2014/main" id="{AF362814-C669-8CA1-786B-FDD6A133594F}"/>
              </a:ext>
            </a:extLst>
          </p:cNvPr>
          <p:cNvCxnSpPr>
            <a:cxnSpLocks/>
            <a:stCxn id="12" idx="2"/>
            <a:endCxn id="11" idx="3"/>
          </p:cNvCxnSpPr>
          <p:nvPr/>
        </p:nvCxnSpPr>
        <p:spPr>
          <a:xfrm flipH="1" flipV="1">
            <a:off x="2523965" y="6477640"/>
            <a:ext cx="624878" cy="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2333A4-6566-1B21-0FEA-EBFB28343CE3}"/>
              </a:ext>
            </a:extLst>
          </p:cNvPr>
          <p:cNvCxnSpPr>
            <a:cxnSpLocks/>
            <a:stCxn id="11" idx="0"/>
            <a:endCxn id="20" idx="2"/>
          </p:cNvCxnSpPr>
          <p:nvPr/>
        </p:nvCxnSpPr>
        <p:spPr>
          <a:xfrm flipH="1" flipV="1">
            <a:off x="1658327" y="5890983"/>
            <a:ext cx="5319" cy="263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4402390-37A0-F884-CFD1-240F74F46DF0}"/>
              </a:ext>
            </a:extLst>
          </p:cNvPr>
          <p:cNvSpPr txBox="1"/>
          <p:nvPr/>
        </p:nvSpPr>
        <p:spPr>
          <a:xfrm>
            <a:off x="-5075" y="1157326"/>
            <a:ext cx="590266" cy="461665"/>
          </a:xfrm>
          <a:prstGeom prst="rect">
            <a:avLst/>
          </a:prstGeom>
          <a:noFill/>
        </p:spPr>
        <p:txBody>
          <a:bodyPr wrap="square">
            <a:spAutoFit/>
          </a:bodyPr>
          <a:lstStyle/>
          <a:p>
            <a:r>
              <a:rPr lang="en-SG" sz="1200" b="1" dirty="0"/>
              <a:t>RPA Bot</a:t>
            </a:r>
          </a:p>
        </p:txBody>
      </p:sp>
      <p:sp>
        <p:nvSpPr>
          <p:cNvPr id="20" name="Diamond 19">
            <a:extLst>
              <a:ext uri="{FF2B5EF4-FFF2-40B4-BE49-F238E27FC236}">
                <a16:creationId xmlns:a16="http://schemas.microsoft.com/office/drawing/2014/main" id="{8A96CBF6-F661-1E2F-FDFF-C488FB4D5B49}"/>
              </a:ext>
            </a:extLst>
          </p:cNvPr>
          <p:cNvSpPr/>
          <p:nvPr/>
        </p:nvSpPr>
        <p:spPr>
          <a:xfrm>
            <a:off x="1335272" y="5333004"/>
            <a:ext cx="646110" cy="5579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1F88239C-BABF-119E-7778-16AA9F385CC1}"/>
              </a:ext>
            </a:extLst>
          </p:cNvPr>
          <p:cNvSpPr txBox="1"/>
          <p:nvPr/>
        </p:nvSpPr>
        <p:spPr>
          <a:xfrm>
            <a:off x="828949" y="4469409"/>
            <a:ext cx="1658258" cy="646331"/>
          </a:xfrm>
          <a:prstGeom prst="rect">
            <a:avLst/>
          </a:prstGeom>
          <a:solidFill>
            <a:srgbClr val="92D050"/>
          </a:solidFill>
        </p:spPr>
        <p:txBody>
          <a:bodyPr wrap="square">
            <a:spAutoFit/>
          </a:bodyPr>
          <a:lstStyle/>
          <a:p>
            <a:r>
              <a:rPr lang="en-SG" sz="1200" dirty="0"/>
              <a:t>Bot1 Reads the doc “</a:t>
            </a:r>
            <a:r>
              <a:rPr lang="en-SG" sz="1200" dirty="0" err="1"/>
              <a:t>folderInNYC</a:t>
            </a:r>
            <a:r>
              <a:rPr lang="en-SG" sz="1200" dirty="0"/>
              <a:t> Transformation Team” </a:t>
            </a:r>
          </a:p>
        </p:txBody>
      </p:sp>
      <p:cxnSp>
        <p:nvCxnSpPr>
          <p:cNvPr id="23" name="Straight Arrow Connector 22">
            <a:extLst>
              <a:ext uri="{FF2B5EF4-FFF2-40B4-BE49-F238E27FC236}">
                <a16:creationId xmlns:a16="http://schemas.microsoft.com/office/drawing/2014/main" id="{7CB8E278-1238-3D8C-B223-15589F3ADA76}"/>
              </a:ext>
            </a:extLst>
          </p:cNvPr>
          <p:cNvCxnSpPr>
            <a:cxnSpLocks/>
            <a:stCxn id="20" idx="0"/>
            <a:endCxn id="22" idx="2"/>
          </p:cNvCxnSpPr>
          <p:nvPr/>
        </p:nvCxnSpPr>
        <p:spPr>
          <a:xfrm flipH="1" flipV="1">
            <a:off x="1658078" y="5115740"/>
            <a:ext cx="249" cy="21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544613E-52A4-878B-12DF-1AC73BE60499}"/>
              </a:ext>
            </a:extLst>
          </p:cNvPr>
          <p:cNvCxnSpPr>
            <a:cxnSpLocks/>
            <a:stCxn id="22" idx="0"/>
            <a:endCxn id="60" idx="2"/>
          </p:cNvCxnSpPr>
          <p:nvPr/>
        </p:nvCxnSpPr>
        <p:spPr>
          <a:xfrm flipV="1">
            <a:off x="1658078" y="4326706"/>
            <a:ext cx="1" cy="142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FD2F062-A9B0-BFC5-69FC-FFC76E1A8E8A}"/>
              </a:ext>
            </a:extLst>
          </p:cNvPr>
          <p:cNvSpPr txBox="1"/>
          <p:nvPr/>
        </p:nvSpPr>
        <p:spPr>
          <a:xfrm>
            <a:off x="3897175" y="3638432"/>
            <a:ext cx="1517219" cy="1384995"/>
          </a:xfrm>
          <a:prstGeom prst="rect">
            <a:avLst/>
          </a:prstGeom>
          <a:solidFill>
            <a:schemeClr val="accent2">
              <a:lumMod val="40000"/>
              <a:lumOff val="60000"/>
            </a:schemeClr>
          </a:solidFill>
        </p:spPr>
        <p:txBody>
          <a:bodyPr wrap="square">
            <a:spAutoFit/>
          </a:bodyPr>
          <a:lstStyle/>
          <a:p>
            <a:r>
              <a:rPr lang="en-SG" sz="1200" dirty="0"/>
              <a:t>Bot2 will identify all the files in DCS workspace to be moved to the local machine</a:t>
            </a:r>
          </a:p>
          <a:p>
            <a:r>
              <a:rPr lang="en-SG" sz="1200" dirty="0"/>
              <a:t>&lt;To prepare for the UI automation&gt;</a:t>
            </a:r>
          </a:p>
        </p:txBody>
      </p:sp>
      <p:sp>
        <p:nvSpPr>
          <p:cNvPr id="65" name="TextBox 64">
            <a:extLst>
              <a:ext uri="{FF2B5EF4-FFF2-40B4-BE49-F238E27FC236}">
                <a16:creationId xmlns:a16="http://schemas.microsoft.com/office/drawing/2014/main" id="{7CC3BBA4-7DF5-AF7A-AED7-BEC02A541769}"/>
              </a:ext>
            </a:extLst>
          </p:cNvPr>
          <p:cNvSpPr txBox="1"/>
          <p:nvPr/>
        </p:nvSpPr>
        <p:spPr>
          <a:xfrm>
            <a:off x="2623300" y="44559"/>
            <a:ext cx="1051089" cy="1569660"/>
          </a:xfrm>
          <a:prstGeom prst="rect">
            <a:avLst/>
          </a:prstGeom>
          <a:solidFill>
            <a:srgbClr val="92D050"/>
          </a:solidFill>
        </p:spPr>
        <p:txBody>
          <a:bodyPr wrap="square">
            <a:spAutoFit/>
          </a:bodyPr>
          <a:lstStyle/>
          <a:p>
            <a:r>
              <a:rPr lang="en-SG" sz="1200" dirty="0"/>
              <a:t>Bot1 sends the link of the stored summary report in DCS Workspace to RM for review</a:t>
            </a:r>
          </a:p>
        </p:txBody>
      </p:sp>
      <p:cxnSp>
        <p:nvCxnSpPr>
          <p:cNvPr id="72" name="Connector: Elbow 71">
            <a:extLst>
              <a:ext uri="{FF2B5EF4-FFF2-40B4-BE49-F238E27FC236}">
                <a16:creationId xmlns:a16="http://schemas.microsoft.com/office/drawing/2014/main" id="{2F5DEB1C-CFEB-1808-89C8-94C916770050}"/>
              </a:ext>
            </a:extLst>
          </p:cNvPr>
          <p:cNvCxnSpPr>
            <a:cxnSpLocks/>
            <a:stCxn id="65" idx="2"/>
            <a:endCxn id="77" idx="0"/>
          </p:cNvCxnSpPr>
          <p:nvPr/>
        </p:nvCxnSpPr>
        <p:spPr>
          <a:xfrm rot="5400000">
            <a:off x="1372890" y="3390174"/>
            <a:ext cx="3551911"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946228F-66A2-805E-A31D-0DA8951D321C}"/>
              </a:ext>
            </a:extLst>
          </p:cNvPr>
          <p:cNvSpPr txBox="1"/>
          <p:nvPr/>
        </p:nvSpPr>
        <p:spPr>
          <a:xfrm>
            <a:off x="841776" y="35062"/>
            <a:ext cx="1648266" cy="1384995"/>
          </a:xfrm>
          <a:prstGeom prst="rect">
            <a:avLst/>
          </a:prstGeom>
          <a:solidFill>
            <a:srgbClr val="92D050"/>
          </a:solidFill>
        </p:spPr>
        <p:txBody>
          <a:bodyPr wrap="square">
            <a:spAutoFit/>
          </a:bodyPr>
          <a:lstStyle/>
          <a:p>
            <a:r>
              <a:rPr lang="en-SG" sz="1200" dirty="0"/>
              <a:t>Bot1 list out all the files that can/cannot be uploaded to e-Reg </a:t>
            </a:r>
          </a:p>
          <a:p>
            <a:endParaRPr lang="en-SG" sz="1200" dirty="0"/>
          </a:p>
          <a:p>
            <a:r>
              <a:rPr lang="en-SG" sz="1200" dirty="0"/>
              <a:t>With details of </a:t>
            </a:r>
            <a:r>
              <a:rPr lang="en-SG" sz="1200" dirty="0" err="1"/>
              <a:t>filesize</a:t>
            </a:r>
            <a:r>
              <a:rPr lang="en-SG" sz="1200" dirty="0"/>
              <a:t>, </a:t>
            </a:r>
            <a:r>
              <a:rPr lang="en-SG" sz="1200" dirty="0" err="1"/>
              <a:t>filedirectory</a:t>
            </a:r>
            <a:r>
              <a:rPr lang="en-SG" sz="1200" dirty="0"/>
              <a:t>, last edit, file format in excel</a:t>
            </a:r>
          </a:p>
        </p:txBody>
      </p:sp>
      <p:sp>
        <p:nvSpPr>
          <p:cNvPr id="77" name="TextBox 76">
            <a:extLst>
              <a:ext uri="{FF2B5EF4-FFF2-40B4-BE49-F238E27FC236}">
                <a16:creationId xmlns:a16="http://schemas.microsoft.com/office/drawing/2014/main" id="{7D9604BA-EC11-2932-7A38-2FC8282840DB}"/>
              </a:ext>
            </a:extLst>
          </p:cNvPr>
          <p:cNvSpPr txBox="1"/>
          <p:nvPr/>
        </p:nvSpPr>
        <p:spPr>
          <a:xfrm>
            <a:off x="2405125" y="5166130"/>
            <a:ext cx="1487437" cy="830997"/>
          </a:xfrm>
          <a:prstGeom prst="rect">
            <a:avLst/>
          </a:prstGeom>
          <a:solidFill>
            <a:srgbClr val="92D050"/>
          </a:solidFill>
        </p:spPr>
        <p:txBody>
          <a:bodyPr wrap="square">
            <a:spAutoFit/>
          </a:bodyPr>
          <a:lstStyle/>
          <a:p>
            <a:r>
              <a:rPr lang="en-SG" sz="1200" dirty="0"/>
              <a:t>RM inform RO to remove files that cannot be uploaded to e-Reg</a:t>
            </a:r>
          </a:p>
        </p:txBody>
      </p:sp>
      <p:sp>
        <p:nvSpPr>
          <p:cNvPr id="104" name="TextBox 103">
            <a:extLst>
              <a:ext uri="{FF2B5EF4-FFF2-40B4-BE49-F238E27FC236}">
                <a16:creationId xmlns:a16="http://schemas.microsoft.com/office/drawing/2014/main" id="{6D067DF9-9FC9-6D3E-25A7-A738F983D6D4}"/>
              </a:ext>
            </a:extLst>
          </p:cNvPr>
          <p:cNvSpPr txBox="1"/>
          <p:nvPr/>
        </p:nvSpPr>
        <p:spPr>
          <a:xfrm>
            <a:off x="8304353" y="5264660"/>
            <a:ext cx="878829" cy="707886"/>
          </a:xfrm>
          <a:prstGeom prst="rect">
            <a:avLst/>
          </a:prstGeom>
          <a:solidFill>
            <a:schemeClr val="bg1"/>
          </a:solidFill>
        </p:spPr>
        <p:txBody>
          <a:bodyPr wrap="square">
            <a:spAutoFit/>
          </a:bodyPr>
          <a:lstStyle/>
          <a:p>
            <a:r>
              <a:rPr lang="en-SG" sz="1000" dirty="0"/>
              <a:t>RM to trigger Bot3 after Bot2 completed</a:t>
            </a:r>
          </a:p>
        </p:txBody>
      </p:sp>
      <p:sp>
        <p:nvSpPr>
          <p:cNvPr id="109" name="Diamond 108">
            <a:extLst>
              <a:ext uri="{FF2B5EF4-FFF2-40B4-BE49-F238E27FC236}">
                <a16:creationId xmlns:a16="http://schemas.microsoft.com/office/drawing/2014/main" id="{333B3A19-1ABC-CB6B-7A16-E3D25D37314A}"/>
              </a:ext>
            </a:extLst>
          </p:cNvPr>
          <p:cNvSpPr/>
          <p:nvPr/>
        </p:nvSpPr>
        <p:spPr>
          <a:xfrm>
            <a:off x="7577742" y="5257239"/>
            <a:ext cx="727587" cy="6196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TextBox 111">
            <a:extLst>
              <a:ext uri="{FF2B5EF4-FFF2-40B4-BE49-F238E27FC236}">
                <a16:creationId xmlns:a16="http://schemas.microsoft.com/office/drawing/2014/main" id="{049B5A4B-6B78-20BA-662D-287F7031A085}"/>
              </a:ext>
            </a:extLst>
          </p:cNvPr>
          <p:cNvSpPr txBox="1"/>
          <p:nvPr/>
        </p:nvSpPr>
        <p:spPr>
          <a:xfrm>
            <a:off x="7176248" y="3724162"/>
            <a:ext cx="1535533" cy="1200329"/>
          </a:xfrm>
          <a:prstGeom prst="rect">
            <a:avLst/>
          </a:prstGeom>
          <a:solidFill>
            <a:schemeClr val="bg1">
              <a:lumMod val="85000"/>
            </a:schemeClr>
          </a:solidFill>
          <a:ln>
            <a:solidFill>
              <a:schemeClr val="bg2"/>
            </a:solidFill>
          </a:ln>
        </p:spPr>
        <p:txBody>
          <a:bodyPr wrap="square">
            <a:spAutoFit/>
          </a:bodyPr>
          <a:lstStyle/>
          <a:p>
            <a:r>
              <a:rPr lang="en-SG" sz="1200" dirty="0"/>
              <a:t>Bot3 starts </a:t>
            </a:r>
            <a:r>
              <a:rPr lang="en-SG" sz="1200" b="1" dirty="0"/>
              <a:t>UI automation</a:t>
            </a:r>
            <a:r>
              <a:rPr lang="en-SG" sz="1200" dirty="0"/>
              <a:t> and computer vision to  mimic human to access all files in each folder local machine</a:t>
            </a:r>
          </a:p>
        </p:txBody>
      </p:sp>
      <p:sp>
        <p:nvSpPr>
          <p:cNvPr id="113" name="TextBox 112">
            <a:extLst>
              <a:ext uri="{FF2B5EF4-FFF2-40B4-BE49-F238E27FC236}">
                <a16:creationId xmlns:a16="http://schemas.microsoft.com/office/drawing/2014/main" id="{308C1A1E-6891-ED2A-C197-E2D021E3E1A3}"/>
              </a:ext>
            </a:extLst>
          </p:cNvPr>
          <p:cNvSpPr txBox="1"/>
          <p:nvPr/>
        </p:nvSpPr>
        <p:spPr>
          <a:xfrm>
            <a:off x="7167390" y="1893749"/>
            <a:ext cx="1544391" cy="1569660"/>
          </a:xfrm>
          <a:prstGeom prst="rect">
            <a:avLst/>
          </a:prstGeom>
          <a:solidFill>
            <a:schemeClr val="bg1">
              <a:lumMod val="85000"/>
            </a:schemeClr>
          </a:solidFill>
          <a:ln>
            <a:solidFill>
              <a:schemeClr val="bg2"/>
            </a:solidFill>
          </a:ln>
        </p:spPr>
        <p:txBody>
          <a:bodyPr wrap="square">
            <a:spAutoFit/>
          </a:bodyPr>
          <a:lstStyle/>
          <a:p>
            <a:r>
              <a:rPr lang="en-SG" sz="1200" dirty="0"/>
              <a:t>Bot3 extract all the content in each folder with UI automation (</a:t>
            </a:r>
            <a:r>
              <a:rPr lang="en-SG" sz="1200" dirty="0" err="1"/>
              <a:t>e.g</a:t>
            </a:r>
            <a:r>
              <a:rPr lang="en-SG" sz="1200" dirty="0"/>
              <a:t> mimic human to cut and paste, and type file path into file explorer of e-Reg system</a:t>
            </a:r>
          </a:p>
        </p:txBody>
      </p:sp>
      <p:sp>
        <p:nvSpPr>
          <p:cNvPr id="115" name="TextBox 114">
            <a:extLst>
              <a:ext uri="{FF2B5EF4-FFF2-40B4-BE49-F238E27FC236}">
                <a16:creationId xmlns:a16="http://schemas.microsoft.com/office/drawing/2014/main" id="{742564C2-2369-F3B6-E066-FDCF84270FDA}"/>
              </a:ext>
            </a:extLst>
          </p:cNvPr>
          <p:cNvSpPr txBox="1"/>
          <p:nvPr/>
        </p:nvSpPr>
        <p:spPr>
          <a:xfrm>
            <a:off x="9100178" y="907107"/>
            <a:ext cx="1433743" cy="646331"/>
          </a:xfrm>
          <a:prstGeom prst="rect">
            <a:avLst/>
          </a:prstGeom>
          <a:solidFill>
            <a:schemeClr val="bg1">
              <a:lumMod val="85000"/>
            </a:schemeClr>
          </a:solidFill>
          <a:ln>
            <a:solidFill>
              <a:schemeClr val="bg2"/>
            </a:solidFill>
          </a:ln>
        </p:spPr>
        <p:txBody>
          <a:bodyPr wrap="square">
            <a:spAutoFit/>
          </a:bodyPr>
          <a:lstStyle/>
          <a:p>
            <a:r>
              <a:rPr lang="en-SG" sz="1200" dirty="0"/>
              <a:t>Bot3 moves e</a:t>
            </a:r>
            <a:r>
              <a:rPr lang="en-SG" sz="1200" i="1" dirty="0"/>
              <a:t>ach files</a:t>
            </a:r>
            <a:r>
              <a:rPr lang="en-SG" sz="1200" dirty="0"/>
              <a:t> from local host to E-registry</a:t>
            </a:r>
          </a:p>
        </p:txBody>
      </p:sp>
      <p:cxnSp>
        <p:nvCxnSpPr>
          <p:cNvPr id="118" name="Straight Arrow Connector 117">
            <a:extLst>
              <a:ext uri="{FF2B5EF4-FFF2-40B4-BE49-F238E27FC236}">
                <a16:creationId xmlns:a16="http://schemas.microsoft.com/office/drawing/2014/main" id="{A61DB21E-D62F-3096-23F6-53CD2F3D5641}"/>
              </a:ext>
            </a:extLst>
          </p:cNvPr>
          <p:cNvCxnSpPr>
            <a:cxnSpLocks/>
            <a:stCxn id="109" idx="0"/>
            <a:endCxn id="112" idx="2"/>
          </p:cNvCxnSpPr>
          <p:nvPr/>
        </p:nvCxnSpPr>
        <p:spPr>
          <a:xfrm flipV="1">
            <a:off x="7941536" y="4924491"/>
            <a:ext cx="2479" cy="3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F5E00BE-74E2-FA67-74B7-BB3FC4C81FFE}"/>
              </a:ext>
            </a:extLst>
          </p:cNvPr>
          <p:cNvCxnSpPr>
            <a:cxnSpLocks/>
            <a:stCxn id="112" idx="0"/>
            <a:endCxn id="113" idx="2"/>
          </p:cNvCxnSpPr>
          <p:nvPr/>
        </p:nvCxnSpPr>
        <p:spPr>
          <a:xfrm flipH="1" flipV="1">
            <a:off x="7939586" y="3463409"/>
            <a:ext cx="4429" cy="260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27ADD446-F348-3048-029C-3DB22A8E98B3}"/>
              </a:ext>
            </a:extLst>
          </p:cNvPr>
          <p:cNvCxnSpPr>
            <a:cxnSpLocks/>
            <a:stCxn id="113" idx="0"/>
            <a:endCxn id="172" idx="2"/>
          </p:cNvCxnSpPr>
          <p:nvPr/>
        </p:nvCxnSpPr>
        <p:spPr>
          <a:xfrm flipH="1" flipV="1">
            <a:off x="7939585" y="1657450"/>
            <a:ext cx="1" cy="236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9CF10E1-F949-730B-F369-9988C39FA753}"/>
              </a:ext>
            </a:extLst>
          </p:cNvPr>
          <p:cNvCxnSpPr>
            <a:cxnSpLocks/>
            <a:stCxn id="172" idx="3"/>
            <a:endCxn id="115" idx="1"/>
          </p:cNvCxnSpPr>
          <p:nvPr/>
        </p:nvCxnSpPr>
        <p:spPr>
          <a:xfrm flipV="1">
            <a:off x="8623155" y="1230273"/>
            <a:ext cx="477023" cy="11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A08B0BA2-9A24-FF5F-D20E-B4BD4D46D7E6}"/>
              </a:ext>
            </a:extLst>
          </p:cNvPr>
          <p:cNvCxnSpPr>
            <a:cxnSpLocks/>
            <a:stCxn id="250" idx="2"/>
            <a:endCxn id="191" idx="0"/>
          </p:cNvCxnSpPr>
          <p:nvPr/>
        </p:nvCxnSpPr>
        <p:spPr>
          <a:xfrm>
            <a:off x="9815810" y="4055648"/>
            <a:ext cx="0" cy="129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F51E0581-9A48-9BC3-FAC4-DF3F5D90F044}"/>
              </a:ext>
            </a:extLst>
          </p:cNvPr>
          <p:cNvSpPr/>
          <p:nvPr/>
        </p:nvSpPr>
        <p:spPr>
          <a:xfrm>
            <a:off x="9363528" y="5352055"/>
            <a:ext cx="904564" cy="533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End</a:t>
            </a:r>
          </a:p>
        </p:txBody>
      </p:sp>
      <p:sp>
        <p:nvSpPr>
          <p:cNvPr id="60" name="TextBox 59">
            <a:extLst>
              <a:ext uri="{FF2B5EF4-FFF2-40B4-BE49-F238E27FC236}">
                <a16:creationId xmlns:a16="http://schemas.microsoft.com/office/drawing/2014/main" id="{75EE7530-0C1D-B3B3-6CBB-9DF1C45FDC1F}"/>
              </a:ext>
            </a:extLst>
          </p:cNvPr>
          <p:cNvSpPr txBox="1"/>
          <p:nvPr/>
        </p:nvSpPr>
        <p:spPr>
          <a:xfrm>
            <a:off x="912054" y="3495709"/>
            <a:ext cx="1492049" cy="830997"/>
          </a:xfrm>
          <a:prstGeom prst="rect">
            <a:avLst/>
          </a:prstGeom>
          <a:solidFill>
            <a:srgbClr val="92D050"/>
          </a:solidFill>
        </p:spPr>
        <p:txBody>
          <a:bodyPr wrap="square">
            <a:spAutoFit/>
          </a:bodyPr>
          <a:lstStyle/>
          <a:p>
            <a:r>
              <a:rPr lang="en-SG" sz="1200" dirty="0"/>
              <a:t>Bot1 identify each file in these folders and map out their directory</a:t>
            </a:r>
          </a:p>
        </p:txBody>
      </p:sp>
      <p:sp>
        <p:nvSpPr>
          <p:cNvPr id="61" name="TextBox 60">
            <a:extLst>
              <a:ext uri="{FF2B5EF4-FFF2-40B4-BE49-F238E27FC236}">
                <a16:creationId xmlns:a16="http://schemas.microsoft.com/office/drawing/2014/main" id="{B2CBEF40-4CD0-D7B3-B076-0BD1C36FC409}"/>
              </a:ext>
            </a:extLst>
          </p:cNvPr>
          <p:cNvSpPr txBox="1"/>
          <p:nvPr/>
        </p:nvSpPr>
        <p:spPr>
          <a:xfrm>
            <a:off x="819768" y="1598680"/>
            <a:ext cx="1676621" cy="1754326"/>
          </a:xfrm>
          <a:prstGeom prst="rect">
            <a:avLst/>
          </a:prstGeom>
          <a:solidFill>
            <a:srgbClr val="92D050"/>
          </a:solidFill>
        </p:spPr>
        <p:txBody>
          <a:bodyPr wrap="square">
            <a:spAutoFit/>
          </a:bodyPr>
          <a:lstStyle/>
          <a:p>
            <a:r>
              <a:rPr lang="en-SG" sz="1200" dirty="0"/>
              <a:t>Bot1 check through every doc uploaded by record owner</a:t>
            </a:r>
          </a:p>
          <a:p>
            <a:endParaRPr lang="en-SG" sz="1200" dirty="0"/>
          </a:p>
          <a:p>
            <a:r>
              <a:rPr lang="en-SG" sz="1200" dirty="0"/>
              <a:t>1. File size up to 100MB</a:t>
            </a:r>
          </a:p>
          <a:p>
            <a:r>
              <a:rPr lang="en-SG" sz="1200" dirty="0"/>
              <a:t>2. File format is not video formats (.mp4, .mov, .</a:t>
            </a:r>
            <a:r>
              <a:rPr lang="en-SG" sz="1200" dirty="0" err="1"/>
              <a:t>wmv</a:t>
            </a:r>
            <a:r>
              <a:rPr lang="en-SG" sz="1200" dirty="0"/>
              <a:t>, .</a:t>
            </a:r>
            <a:r>
              <a:rPr lang="en-SG" sz="1200" dirty="0" err="1"/>
              <a:t>avi</a:t>
            </a:r>
            <a:r>
              <a:rPr lang="en-SG" sz="1200" dirty="0"/>
              <a:t>, .</a:t>
            </a:r>
            <a:r>
              <a:rPr lang="en-SG" sz="1200" dirty="0" err="1"/>
              <a:t>flv</a:t>
            </a:r>
            <a:r>
              <a:rPr lang="en-SG" sz="1200" dirty="0"/>
              <a:t>, </a:t>
            </a:r>
            <a:r>
              <a:rPr lang="en-SG" sz="1200" dirty="0" err="1"/>
              <a:t>swf</a:t>
            </a:r>
            <a:r>
              <a:rPr lang="en-SG" sz="1200" dirty="0"/>
              <a:t>, </a:t>
            </a:r>
            <a:r>
              <a:rPr lang="en-SG" sz="1200" dirty="0" err="1"/>
              <a:t>mkv</a:t>
            </a:r>
            <a:r>
              <a:rPr lang="en-SG" sz="1200" dirty="0"/>
              <a:t>, mpeg-2)  </a:t>
            </a:r>
          </a:p>
        </p:txBody>
      </p:sp>
      <p:cxnSp>
        <p:nvCxnSpPr>
          <p:cNvPr id="2" name="Straight Arrow Connector 1">
            <a:extLst>
              <a:ext uri="{FF2B5EF4-FFF2-40B4-BE49-F238E27FC236}">
                <a16:creationId xmlns:a16="http://schemas.microsoft.com/office/drawing/2014/main" id="{6074DCDE-D855-2254-9494-E431637A87F9}"/>
              </a:ext>
            </a:extLst>
          </p:cNvPr>
          <p:cNvCxnSpPr>
            <a:cxnSpLocks/>
            <a:stCxn id="60" idx="0"/>
            <a:endCxn id="61" idx="2"/>
          </p:cNvCxnSpPr>
          <p:nvPr/>
        </p:nvCxnSpPr>
        <p:spPr>
          <a:xfrm flipV="1">
            <a:off x="1658079" y="3353006"/>
            <a:ext cx="0" cy="142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E6FFD58-4349-57B4-ADBE-46156BC5935B}"/>
              </a:ext>
            </a:extLst>
          </p:cNvPr>
          <p:cNvCxnSpPr>
            <a:cxnSpLocks/>
            <a:stCxn id="61" idx="0"/>
            <a:endCxn id="75" idx="2"/>
          </p:cNvCxnSpPr>
          <p:nvPr/>
        </p:nvCxnSpPr>
        <p:spPr>
          <a:xfrm flipV="1">
            <a:off x="1658079" y="1420057"/>
            <a:ext cx="7830" cy="17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4983CB1-48E6-42EA-B1B1-2BE0657F19FF}"/>
              </a:ext>
            </a:extLst>
          </p:cNvPr>
          <p:cNvCxnSpPr>
            <a:cxnSpLocks/>
            <a:stCxn id="75" idx="3"/>
            <a:endCxn id="65" idx="1"/>
          </p:cNvCxnSpPr>
          <p:nvPr/>
        </p:nvCxnSpPr>
        <p:spPr>
          <a:xfrm>
            <a:off x="2490042" y="727560"/>
            <a:ext cx="133258" cy="1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BAEEB-639A-F20A-ADF7-BA4762DE17CE}"/>
              </a:ext>
            </a:extLst>
          </p:cNvPr>
          <p:cNvSpPr txBox="1"/>
          <p:nvPr/>
        </p:nvSpPr>
        <p:spPr>
          <a:xfrm>
            <a:off x="723341" y="5355884"/>
            <a:ext cx="565507" cy="553998"/>
          </a:xfrm>
          <a:prstGeom prst="rect">
            <a:avLst/>
          </a:prstGeom>
          <a:solidFill>
            <a:schemeClr val="bg1"/>
          </a:solidFill>
        </p:spPr>
        <p:txBody>
          <a:bodyPr wrap="square">
            <a:spAutoFit/>
          </a:bodyPr>
          <a:lstStyle/>
          <a:p>
            <a:r>
              <a:rPr lang="en-SG" sz="1000" dirty="0"/>
              <a:t>RM trigger Bot1</a:t>
            </a:r>
          </a:p>
        </p:txBody>
      </p:sp>
      <p:sp>
        <p:nvSpPr>
          <p:cNvPr id="54" name="TextBox 53">
            <a:extLst>
              <a:ext uri="{FF2B5EF4-FFF2-40B4-BE49-F238E27FC236}">
                <a16:creationId xmlns:a16="http://schemas.microsoft.com/office/drawing/2014/main" id="{8ECB9E14-A8CF-A294-1BF6-87DB336AA289}"/>
              </a:ext>
            </a:extLst>
          </p:cNvPr>
          <p:cNvSpPr txBox="1"/>
          <p:nvPr/>
        </p:nvSpPr>
        <p:spPr>
          <a:xfrm>
            <a:off x="4964679" y="5296980"/>
            <a:ext cx="1012721" cy="553998"/>
          </a:xfrm>
          <a:prstGeom prst="rect">
            <a:avLst/>
          </a:prstGeom>
          <a:noFill/>
        </p:spPr>
        <p:txBody>
          <a:bodyPr wrap="square">
            <a:spAutoFit/>
          </a:bodyPr>
          <a:lstStyle/>
          <a:p>
            <a:r>
              <a:rPr lang="en-SG" sz="1000" dirty="0"/>
              <a:t>RM review report and trigger Bot2</a:t>
            </a:r>
          </a:p>
        </p:txBody>
      </p:sp>
      <p:sp>
        <p:nvSpPr>
          <p:cNvPr id="56" name="Diamond 55">
            <a:extLst>
              <a:ext uri="{FF2B5EF4-FFF2-40B4-BE49-F238E27FC236}">
                <a16:creationId xmlns:a16="http://schemas.microsoft.com/office/drawing/2014/main" id="{0E73B92B-2976-881D-08EE-9A5FB652EB29}"/>
              </a:ext>
            </a:extLst>
          </p:cNvPr>
          <p:cNvSpPr/>
          <p:nvPr/>
        </p:nvSpPr>
        <p:spPr>
          <a:xfrm>
            <a:off x="4346890" y="5307434"/>
            <a:ext cx="617789" cy="53309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6" name="Straight Arrow Connector 65">
            <a:extLst>
              <a:ext uri="{FF2B5EF4-FFF2-40B4-BE49-F238E27FC236}">
                <a16:creationId xmlns:a16="http://schemas.microsoft.com/office/drawing/2014/main" id="{282695C8-5C74-0331-275D-08AFF3EB8EB6}"/>
              </a:ext>
            </a:extLst>
          </p:cNvPr>
          <p:cNvCxnSpPr>
            <a:cxnSpLocks/>
            <a:stCxn id="77" idx="3"/>
            <a:endCxn id="56" idx="1"/>
          </p:cNvCxnSpPr>
          <p:nvPr/>
        </p:nvCxnSpPr>
        <p:spPr>
          <a:xfrm flipV="1">
            <a:off x="3892562" y="5573980"/>
            <a:ext cx="454328" cy="7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A4DFD8E6-6E14-9326-ABA0-2A538B08933C}"/>
              </a:ext>
            </a:extLst>
          </p:cNvPr>
          <p:cNvSpPr txBox="1"/>
          <p:nvPr/>
        </p:nvSpPr>
        <p:spPr>
          <a:xfrm>
            <a:off x="3904913" y="2480046"/>
            <a:ext cx="1517219" cy="1015663"/>
          </a:xfrm>
          <a:prstGeom prst="rect">
            <a:avLst/>
          </a:prstGeom>
          <a:solidFill>
            <a:schemeClr val="accent2">
              <a:lumMod val="40000"/>
              <a:lumOff val="60000"/>
            </a:schemeClr>
          </a:solidFill>
        </p:spPr>
        <p:txBody>
          <a:bodyPr wrap="square">
            <a:spAutoFit/>
          </a:bodyPr>
          <a:lstStyle/>
          <a:p>
            <a:r>
              <a:rPr lang="en-SG" sz="1200" dirty="0"/>
              <a:t>Bot2 will move the files and update the summary report whether the files are moved</a:t>
            </a:r>
          </a:p>
        </p:txBody>
      </p:sp>
      <p:cxnSp>
        <p:nvCxnSpPr>
          <p:cNvPr id="103" name="Straight Arrow Connector 102">
            <a:extLst>
              <a:ext uri="{FF2B5EF4-FFF2-40B4-BE49-F238E27FC236}">
                <a16:creationId xmlns:a16="http://schemas.microsoft.com/office/drawing/2014/main" id="{10C59167-FCAC-0863-DFA7-A8D5B16F3D50}"/>
              </a:ext>
            </a:extLst>
          </p:cNvPr>
          <p:cNvCxnSpPr>
            <a:cxnSpLocks/>
            <a:stCxn id="56" idx="0"/>
            <a:endCxn id="36" idx="2"/>
          </p:cNvCxnSpPr>
          <p:nvPr/>
        </p:nvCxnSpPr>
        <p:spPr>
          <a:xfrm flipV="1">
            <a:off x="4655785" y="5023427"/>
            <a:ext cx="0" cy="284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DC439CE-C372-0C5B-0005-A474E4C7FAD2}"/>
              </a:ext>
            </a:extLst>
          </p:cNvPr>
          <p:cNvCxnSpPr>
            <a:cxnSpLocks/>
            <a:stCxn id="36" idx="0"/>
            <a:endCxn id="102" idx="2"/>
          </p:cNvCxnSpPr>
          <p:nvPr/>
        </p:nvCxnSpPr>
        <p:spPr>
          <a:xfrm flipV="1">
            <a:off x="4655785" y="3495709"/>
            <a:ext cx="7738" cy="14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70D129D3-494A-A351-0441-A966B8BD11AA}"/>
              </a:ext>
            </a:extLst>
          </p:cNvPr>
          <p:cNvSpPr txBox="1"/>
          <p:nvPr/>
        </p:nvSpPr>
        <p:spPr>
          <a:xfrm>
            <a:off x="3901687" y="1334695"/>
            <a:ext cx="1517219" cy="1015663"/>
          </a:xfrm>
          <a:prstGeom prst="rect">
            <a:avLst/>
          </a:prstGeom>
          <a:solidFill>
            <a:schemeClr val="accent2">
              <a:lumMod val="40000"/>
              <a:lumOff val="60000"/>
            </a:schemeClr>
          </a:solidFill>
        </p:spPr>
        <p:txBody>
          <a:bodyPr wrap="square">
            <a:spAutoFit/>
          </a:bodyPr>
          <a:lstStyle/>
          <a:p>
            <a:r>
              <a:rPr lang="en-SG" sz="1200" dirty="0"/>
              <a:t>Bot2 will move the files and update the summary report whether the files are moved</a:t>
            </a:r>
          </a:p>
        </p:txBody>
      </p:sp>
      <p:sp>
        <p:nvSpPr>
          <p:cNvPr id="120" name="TextBox 119">
            <a:extLst>
              <a:ext uri="{FF2B5EF4-FFF2-40B4-BE49-F238E27FC236}">
                <a16:creationId xmlns:a16="http://schemas.microsoft.com/office/drawing/2014/main" id="{9DDCFE73-5545-EB46-20E6-44D118055A14}"/>
              </a:ext>
            </a:extLst>
          </p:cNvPr>
          <p:cNvSpPr txBox="1"/>
          <p:nvPr/>
        </p:nvSpPr>
        <p:spPr>
          <a:xfrm>
            <a:off x="3901687" y="111282"/>
            <a:ext cx="1517219" cy="1015663"/>
          </a:xfrm>
          <a:prstGeom prst="rect">
            <a:avLst/>
          </a:prstGeom>
          <a:solidFill>
            <a:schemeClr val="accent2">
              <a:lumMod val="40000"/>
              <a:lumOff val="60000"/>
            </a:schemeClr>
          </a:solidFill>
        </p:spPr>
        <p:txBody>
          <a:bodyPr wrap="square">
            <a:spAutoFit/>
          </a:bodyPr>
          <a:lstStyle/>
          <a:p>
            <a:r>
              <a:rPr lang="en-SG" sz="1200" dirty="0"/>
              <a:t>Bot2 will move the files and update the summary report indicating that the files are moved</a:t>
            </a:r>
          </a:p>
        </p:txBody>
      </p:sp>
      <p:cxnSp>
        <p:nvCxnSpPr>
          <p:cNvPr id="148" name="Straight Arrow Connector 147">
            <a:extLst>
              <a:ext uri="{FF2B5EF4-FFF2-40B4-BE49-F238E27FC236}">
                <a16:creationId xmlns:a16="http://schemas.microsoft.com/office/drawing/2014/main" id="{EF2048D2-858F-9DEB-FE0F-F8625A26E84D}"/>
              </a:ext>
            </a:extLst>
          </p:cNvPr>
          <p:cNvCxnSpPr>
            <a:cxnSpLocks/>
            <a:stCxn id="102" idx="0"/>
            <a:endCxn id="119" idx="2"/>
          </p:cNvCxnSpPr>
          <p:nvPr/>
        </p:nvCxnSpPr>
        <p:spPr>
          <a:xfrm flipH="1" flipV="1">
            <a:off x="4660297" y="2350358"/>
            <a:ext cx="3226" cy="129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CC847B45-4F8B-D90E-0FF8-984490E09434}"/>
              </a:ext>
            </a:extLst>
          </p:cNvPr>
          <p:cNvCxnSpPr>
            <a:cxnSpLocks/>
            <a:stCxn id="119" idx="0"/>
            <a:endCxn id="120" idx="2"/>
          </p:cNvCxnSpPr>
          <p:nvPr/>
        </p:nvCxnSpPr>
        <p:spPr>
          <a:xfrm flipV="1">
            <a:off x="4660297" y="1126945"/>
            <a:ext cx="0" cy="20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27EF3A2E-B166-5897-F0E7-8CF7BC9BA87D}"/>
              </a:ext>
            </a:extLst>
          </p:cNvPr>
          <p:cNvSpPr txBox="1"/>
          <p:nvPr/>
        </p:nvSpPr>
        <p:spPr>
          <a:xfrm>
            <a:off x="7256014" y="826453"/>
            <a:ext cx="1367141" cy="830997"/>
          </a:xfrm>
          <a:prstGeom prst="rect">
            <a:avLst/>
          </a:prstGeom>
          <a:solidFill>
            <a:schemeClr val="bg1">
              <a:lumMod val="85000"/>
            </a:schemeClr>
          </a:solidFill>
          <a:ln>
            <a:solidFill>
              <a:schemeClr val="bg2"/>
            </a:solidFill>
          </a:ln>
        </p:spPr>
        <p:txBody>
          <a:bodyPr wrap="square">
            <a:spAutoFit/>
          </a:bodyPr>
          <a:lstStyle/>
          <a:p>
            <a:r>
              <a:rPr lang="en-SG" sz="1200" dirty="0"/>
              <a:t>Bot3 access E-reg Web Application via UI automation to file explorer</a:t>
            </a:r>
          </a:p>
        </p:txBody>
      </p:sp>
      <p:sp>
        <p:nvSpPr>
          <p:cNvPr id="225" name="TextBox 224">
            <a:extLst>
              <a:ext uri="{FF2B5EF4-FFF2-40B4-BE49-F238E27FC236}">
                <a16:creationId xmlns:a16="http://schemas.microsoft.com/office/drawing/2014/main" id="{1EB8F730-46F3-D8DF-5105-60ABC670CAE5}"/>
              </a:ext>
            </a:extLst>
          </p:cNvPr>
          <p:cNvSpPr txBox="1"/>
          <p:nvPr/>
        </p:nvSpPr>
        <p:spPr>
          <a:xfrm>
            <a:off x="9047277" y="1979998"/>
            <a:ext cx="1544391" cy="646331"/>
          </a:xfrm>
          <a:prstGeom prst="rect">
            <a:avLst/>
          </a:prstGeom>
          <a:solidFill>
            <a:schemeClr val="bg1">
              <a:lumMod val="85000"/>
            </a:schemeClr>
          </a:solidFill>
          <a:ln>
            <a:solidFill>
              <a:schemeClr val="bg2"/>
            </a:solidFill>
          </a:ln>
        </p:spPr>
        <p:txBody>
          <a:bodyPr wrap="square">
            <a:spAutoFit/>
          </a:bodyPr>
          <a:lstStyle/>
          <a:p>
            <a:r>
              <a:rPr lang="en-SG" sz="1200" dirty="0"/>
              <a:t>Bot3 identify files not moved in this run and create </a:t>
            </a:r>
            <a:r>
              <a:rPr lang="en-SG" sz="1200"/>
              <a:t>a list</a:t>
            </a:r>
            <a:endParaRPr lang="en-SG" sz="1200" dirty="0"/>
          </a:p>
        </p:txBody>
      </p:sp>
      <p:sp>
        <p:nvSpPr>
          <p:cNvPr id="229" name="TextBox 228">
            <a:extLst>
              <a:ext uri="{FF2B5EF4-FFF2-40B4-BE49-F238E27FC236}">
                <a16:creationId xmlns:a16="http://schemas.microsoft.com/office/drawing/2014/main" id="{7A34F087-AE65-8A27-E6C2-EEFDBD0DD9BE}"/>
              </a:ext>
            </a:extLst>
          </p:cNvPr>
          <p:cNvSpPr txBox="1"/>
          <p:nvPr/>
        </p:nvSpPr>
        <p:spPr>
          <a:xfrm>
            <a:off x="5646204" y="111282"/>
            <a:ext cx="1057796" cy="1015663"/>
          </a:xfrm>
          <a:prstGeom prst="rect">
            <a:avLst/>
          </a:prstGeom>
          <a:solidFill>
            <a:schemeClr val="accent2">
              <a:lumMod val="40000"/>
              <a:lumOff val="60000"/>
            </a:schemeClr>
          </a:solidFill>
          <a:ln>
            <a:solidFill>
              <a:schemeClr val="bg2"/>
            </a:solidFill>
          </a:ln>
        </p:spPr>
        <p:txBody>
          <a:bodyPr wrap="square">
            <a:spAutoFit/>
          </a:bodyPr>
          <a:lstStyle/>
          <a:p>
            <a:r>
              <a:rPr lang="en-SG" sz="1200" dirty="0"/>
              <a:t>Deletes</a:t>
            </a:r>
            <a:r>
              <a:rPr lang="en-SG" sz="1200" b="1" dirty="0"/>
              <a:t> the </a:t>
            </a:r>
            <a:r>
              <a:rPr lang="en-SG" sz="1200" b="1" u="sng" dirty="0"/>
              <a:t>processed files</a:t>
            </a:r>
            <a:r>
              <a:rPr lang="en-SG" sz="1200" dirty="0"/>
              <a:t> stored in DCS Workspace.</a:t>
            </a:r>
          </a:p>
        </p:txBody>
      </p:sp>
      <p:sp>
        <p:nvSpPr>
          <p:cNvPr id="230" name="Oval 229">
            <a:extLst>
              <a:ext uri="{FF2B5EF4-FFF2-40B4-BE49-F238E27FC236}">
                <a16:creationId xmlns:a16="http://schemas.microsoft.com/office/drawing/2014/main" id="{25D175DF-31AF-144F-C85D-FA5B2377B965}"/>
              </a:ext>
            </a:extLst>
          </p:cNvPr>
          <p:cNvSpPr/>
          <p:nvPr/>
        </p:nvSpPr>
        <p:spPr>
          <a:xfrm>
            <a:off x="5719464" y="1509345"/>
            <a:ext cx="904564" cy="533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End</a:t>
            </a:r>
          </a:p>
        </p:txBody>
      </p:sp>
      <p:cxnSp>
        <p:nvCxnSpPr>
          <p:cNvPr id="231" name="Straight Arrow Connector 230">
            <a:extLst>
              <a:ext uri="{FF2B5EF4-FFF2-40B4-BE49-F238E27FC236}">
                <a16:creationId xmlns:a16="http://schemas.microsoft.com/office/drawing/2014/main" id="{9210BCDD-70D0-570B-1B92-67DE4BA19295}"/>
              </a:ext>
            </a:extLst>
          </p:cNvPr>
          <p:cNvCxnSpPr>
            <a:cxnSpLocks/>
            <a:stCxn id="229" idx="2"/>
            <a:endCxn id="230" idx="0"/>
          </p:cNvCxnSpPr>
          <p:nvPr/>
        </p:nvCxnSpPr>
        <p:spPr>
          <a:xfrm flipH="1">
            <a:off x="6171746" y="1126945"/>
            <a:ext cx="3356" cy="38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27983392-A9A1-319A-49E5-E125483B4322}"/>
              </a:ext>
            </a:extLst>
          </p:cNvPr>
          <p:cNvCxnSpPr>
            <a:cxnSpLocks/>
            <a:stCxn id="120" idx="3"/>
            <a:endCxn id="229" idx="1"/>
          </p:cNvCxnSpPr>
          <p:nvPr/>
        </p:nvCxnSpPr>
        <p:spPr>
          <a:xfrm>
            <a:off x="5418906" y="619114"/>
            <a:ext cx="227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32DD080C-CBBE-8AB6-D937-694F12E54FE8}"/>
              </a:ext>
            </a:extLst>
          </p:cNvPr>
          <p:cNvCxnSpPr>
            <a:cxnSpLocks/>
            <a:stCxn id="115" idx="2"/>
            <a:endCxn id="225" idx="0"/>
          </p:cNvCxnSpPr>
          <p:nvPr/>
        </p:nvCxnSpPr>
        <p:spPr>
          <a:xfrm>
            <a:off x="9817050" y="1553438"/>
            <a:ext cx="2423" cy="42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id="{B94BC68E-CF9F-0AA5-8648-D9C29ACC2BDB}"/>
              </a:ext>
            </a:extLst>
          </p:cNvPr>
          <p:cNvSpPr txBox="1"/>
          <p:nvPr/>
        </p:nvSpPr>
        <p:spPr>
          <a:xfrm>
            <a:off x="9009035" y="3224651"/>
            <a:ext cx="1613550" cy="830997"/>
          </a:xfrm>
          <a:prstGeom prst="rect">
            <a:avLst/>
          </a:prstGeom>
          <a:solidFill>
            <a:schemeClr val="bg1">
              <a:lumMod val="85000"/>
            </a:schemeClr>
          </a:solidFill>
          <a:ln>
            <a:solidFill>
              <a:schemeClr val="bg2"/>
            </a:solidFill>
          </a:ln>
        </p:spPr>
        <p:txBody>
          <a:bodyPr wrap="square">
            <a:spAutoFit/>
          </a:bodyPr>
          <a:lstStyle/>
          <a:p>
            <a:r>
              <a:rPr lang="en-SG" sz="1200" dirty="0"/>
              <a:t>processed files will be removed from the temporary storage in local machine</a:t>
            </a:r>
          </a:p>
        </p:txBody>
      </p:sp>
      <p:cxnSp>
        <p:nvCxnSpPr>
          <p:cNvPr id="278" name="Straight Arrow Connector 277">
            <a:extLst>
              <a:ext uri="{FF2B5EF4-FFF2-40B4-BE49-F238E27FC236}">
                <a16:creationId xmlns:a16="http://schemas.microsoft.com/office/drawing/2014/main" id="{21B017BA-2D79-1B42-1F54-7A82B61826B9}"/>
              </a:ext>
            </a:extLst>
          </p:cNvPr>
          <p:cNvCxnSpPr>
            <a:cxnSpLocks/>
            <a:stCxn id="225" idx="2"/>
            <a:endCxn id="250" idx="0"/>
          </p:cNvCxnSpPr>
          <p:nvPr/>
        </p:nvCxnSpPr>
        <p:spPr>
          <a:xfrm flipH="1">
            <a:off x="9815810" y="2626329"/>
            <a:ext cx="3663" cy="59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99514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7A63-65FE-6288-0077-9371C703BC1A}"/>
              </a:ext>
            </a:extLst>
          </p:cNvPr>
          <p:cNvSpPr>
            <a:spLocks noGrp="1"/>
          </p:cNvSpPr>
          <p:nvPr>
            <p:ph type="title"/>
          </p:nvPr>
        </p:nvSpPr>
        <p:spPr/>
        <p:txBody>
          <a:bodyPr/>
          <a:lstStyle/>
          <a:p>
            <a:endParaRPr lang="en-SG" dirty="0"/>
          </a:p>
        </p:txBody>
      </p:sp>
      <p:sp>
        <p:nvSpPr>
          <p:cNvPr id="3" name="Content Placeholder 2">
            <a:extLst>
              <a:ext uri="{FF2B5EF4-FFF2-40B4-BE49-F238E27FC236}">
                <a16:creationId xmlns:a16="http://schemas.microsoft.com/office/drawing/2014/main" id="{17868188-D96A-917E-34A8-2B57A9799F22}"/>
              </a:ext>
            </a:extLst>
          </p:cNvPr>
          <p:cNvSpPr>
            <a:spLocks noGrp="1"/>
          </p:cNvSpPr>
          <p:nvPr>
            <p:ph idx="1"/>
          </p:nvPr>
        </p:nvSpPr>
        <p:spPr/>
        <p:txBody>
          <a:bodyPr/>
          <a:lstStyle/>
          <a:p>
            <a:r>
              <a:rPr lang="en-SG" sz="1800" dirty="0">
                <a:effectLst/>
                <a:latin typeface="Calibri" panose="020F0502020204030204" pitchFamily="34" charset="0"/>
                <a:ea typeface="DengXian" panose="02010600030101010101" pitchFamily="2" charset="-122"/>
              </a:rPr>
              <a:t>Bot1 is for identifying the duplicate folder to store all the files (</a:t>
            </a:r>
            <a:r>
              <a:rPr lang="en-SG" sz="1800" dirty="0" err="1">
                <a:effectLst/>
                <a:latin typeface="Calibri" panose="020F0502020204030204" pitchFamily="34" charset="0"/>
                <a:ea typeface="DengXian" panose="02010600030101010101" pitchFamily="2" charset="-122"/>
              </a:rPr>
              <a:t>e.g</a:t>
            </a:r>
            <a:r>
              <a:rPr lang="en-SG" sz="1800" dirty="0">
                <a:effectLst/>
                <a:latin typeface="Calibri" panose="020F0502020204030204" pitchFamily="34" charset="0"/>
                <a:ea typeface="DengXian" panose="02010600030101010101" pitchFamily="2" charset="-122"/>
              </a:rPr>
              <a:t> .docx and xlsx). </a:t>
            </a:r>
            <a:r>
              <a:rPr lang="en-SG" sz="1800" dirty="0">
                <a:effectLst/>
                <a:latin typeface="Wingdings" panose="05000000000000000000" pitchFamily="2" charset="2"/>
                <a:ea typeface="DengXian" panose="02010600030101010101" pitchFamily="2" charset="-122"/>
              </a:rPr>
              <a:t>è</a:t>
            </a:r>
            <a:r>
              <a:rPr lang="en-SG" sz="1800" dirty="0">
                <a:effectLst/>
                <a:latin typeface="Calibri" panose="020F0502020204030204" pitchFamily="34" charset="0"/>
                <a:ea typeface="DengXian" panose="02010600030101010101" pitchFamily="2" charset="-122"/>
              </a:rPr>
              <a:t> so if there are no duplicate folder(s), we can then drill into the bots and nuts and what file extensions. This is also to reduce run time and quickly eliminate bulk of the duplication in advance. </a:t>
            </a:r>
          </a:p>
          <a:p>
            <a:endParaRPr lang="en-SG" sz="1800" dirty="0">
              <a:effectLst/>
              <a:latin typeface="Calibri" panose="020F0502020204030204" pitchFamily="34" charset="0"/>
              <a:ea typeface="DengXian" panose="02010600030101010101" pitchFamily="2" charset="-122"/>
            </a:endParaRPr>
          </a:p>
          <a:p>
            <a:r>
              <a:rPr lang="en-SG" sz="1800" dirty="0">
                <a:effectLst/>
                <a:latin typeface="Calibri" panose="020F0502020204030204" pitchFamily="34" charset="0"/>
                <a:ea typeface="DengXian" panose="02010600030101010101" pitchFamily="2" charset="-122"/>
              </a:rPr>
              <a:t>Bot2 is to specify what are the </a:t>
            </a:r>
            <a:r>
              <a:rPr lang="en-SG" sz="1800" b="1" dirty="0">
                <a:solidFill>
                  <a:srgbClr val="0070C0"/>
                </a:solidFill>
                <a:effectLst/>
                <a:latin typeface="Calibri" panose="020F0502020204030204" pitchFamily="34" charset="0"/>
                <a:ea typeface="DengXian" panose="02010600030101010101" pitchFamily="2" charset="-122"/>
              </a:rPr>
              <a:t>details in each folder </a:t>
            </a:r>
            <a:r>
              <a:rPr lang="en-SG" sz="1800" dirty="0">
                <a:effectLst/>
                <a:latin typeface="Calibri" panose="020F0502020204030204" pitchFamily="34" charset="0"/>
                <a:ea typeface="DengXian" panose="02010600030101010101" pitchFamily="2" charset="-122"/>
              </a:rPr>
              <a:t>to be filed into a e-registry. So it will output a list of files directories, excluding all the videos, exe, and other extension of file &gt;100mb. </a:t>
            </a:r>
          </a:p>
          <a:p>
            <a:endParaRPr lang="en-SG" sz="1800" dirty="0">
              <a:effectLst/>
              <a:latin typeface="Calibri" panose="020F0502020204030204" pitchFamily="34" charset="0"/>
              <a:ea typeface="DengXian" panose="02010600030101010101" pitchFamily="2" charset="-122"/>
            </a:endParaRPr>
          </a:p>
          <a:p>
            <a:r>
              <a:rPr lang="en-SG" sz="1800" dirty="0">
                <a:effectLst/>
                <a:latin typeface="Calibri" panose="020F0502020204030204" pitchFamily="34" charset="0"/>
                <a:ea typeface="DengXian" panose="02010600030101010101" pitchFamily="2" charset="-122"/>
              </a:rPr>
              <a:t>Bot3 will either do the Ui Automation or direct file transfer (if possible) to upload files into the e-registry web portal.</a:t>
            </a:r>
          </a:p>
          <a:p>
            <a:pPr indent="457200"/>
            <a:r>
              <a:rPr lang="en-SG" sz="1800" dirty="0">
                <a:effectLst/>
                <a:latin typeface="Calibri" panose="020F0502020204030204" pitchFamily="34" charset="0"/>
                <a:ea typeface="DengXian" panose="02010600030101010101" pitchFamily="2" charset="-122"/>
              </a:rPr>
              <a:t>So from our output </a:t>
            </a:r>
            <a:r>
              <a:rPr lang="en-SG" sz="1800" dirty="0">
                <a:latin typeface="Calibri" panose="020F0502020204030204" pitchFamily="34" charset="0"/>
                <a:ea typeface="DengXian" panose="02010600030101010101" pitchFamily="2" charset="-122"/>
              </a:rPr>
              <a:t>provided by</a:t>
            </a:r>
            <a:r>
              <a:rPr lang="en-SG" sz="1800" dirty="0">
                <a:effectLst/>
                <a:latin typeface="Calibri" panose="020F0502020204030204" pitchFamily="34" charset="0"/>
                <a:ea typeface="DengXian" panose="02010600030101010101" pitchFamily="2" charset="-122"/>
              </a:rPr>
              <a:t> bot2 showing a list of all the file directory of every single file, it will check its existence (</a:t>
            </a:r>
            <a:r>
              <a:rPr lang="en-SG" sz="1800" dirty="0" err="1">
                <a:effectLst/>
                <a:latin typeface="Calibri" panose="020F0502020204030204" pitchFamily="34" charset="0"/>
                <a:ea typeface="DengXian" panose="02010600030101010101" pitchFamily="2" charset="-122"/>
              </a:rPr>
              <a:t>fileExist</a:t>
            </a:r>
            <a:r>
              <a:rPr lang="en-SG" sz="1800" dirty="0">
                <a:effectLst/>
                <a:latin typeface="Calibri" panose="020F0502020204030204" pitchFamily="34" charset="0"/>
                <a:ea typeface="DengXian" panose="02010600030101010101" pitchFamily="2" charset="-122"/>
              </a:rPr>
              <a:t>), then access the file and transfer to the e-registry.  </a:t>
            </a:r>
          </a:p>
          <a:p>
            <a:endParaRPr lang="en-SG" dirty="0"/>
          </a:p>
        </p:txBody>
      </p:sp>
    </p:spTree>
    <p:extLst>
      <p:ext uri="{BB962C8B-B14F-4D97-AF65-F5344CB8AC3E}">
        <p14:creationId xmlns:p14="http://schemas.microsoft.com/office/powerpoint/2010/main" val="122386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853</Words>
  <Application>Microsoft Office PowerPoint</Application>
  <PresentationFormat>Widescreen</PresentationFormat>
  <Paragraphs>78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Project Timeline (update in Jul 24)</vt:lpstr>
      <vt:lpstr>Project Timeline (update in Aug 24)</vt:lpstr>
      <vt:lpstr>New Project Timeline (update in Aug 24)</vt:lpstr>
      <vt:lpstr>Next Steps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CHOW (NYP)</dc:creator>
  <cp:lastModifiedBy>Alan CHOW (NYP)</cp:lastModifiedBy>
  <cp:revision>36</cp:revision>
  <dcterms:created xsi:type="dcterms:W3CDTF">2023-10-24T00:59:28Z</dcterms:created>
  <dcterms:modified xsi:type="dcterms:W3CDTF">2024-08-20T02:50:06Z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be128f-e2ab-4b18-9c62-301caee5e80a_Enabled">
    <vt:lpwstr>true</vt:lpwstr>
  </property>
  <property fmtid="{D5CDD505-2E9C-101B-9397-08002B2CF9AE}" pid="3" name="MSIP_Label_babe128f-e2ab-4b18-9c62-301caee5e80a_SetDate">
    <vt:lpwstr>2023-10-24T01:01:58Z</vt:lpwstr>
  </property>
  <property fmtid="{D5CDD505-2E9C-101B-9397-08002B2CF9AE}" pid="4" name="MSIP_Label_babe128f-e2ab-4b18-9c62-301caee5e80a_Method">
    <vt:lpwstr>Privileged</vt:lpwstr>
  </property>
  <property fmtid="{D5CDD505-2E9C-101B-9397-08002B2CF9AE}" pid="5" name="MSIP_Label_babe128f-e2ab-4b18-9c62-301caee5e80a_Name">
    <vt:lpwstr>OFFICIAL [OPEN]</vt:lpwstr>
  </property>
  <property fmtid="{D5CDD505-2E9C-101B-9397-08002B2CF9AE}" pid="6" name="MSIP_Label_babe128f-e2ab-4b18-9c62-301caee5e80a_SiteId">
    <vt:lpwstr>243ebaed-00d0-4690-a7dc-75893b0d9f98</vt:lpwstr>
  </property>
  <property fmtid="{D5CDD505-2E9C-101B-9397-08002B2CF9AE}" pid="7" name="MSIP_Label_babe128f-e2ab-4b18-9c62-301caee5e80a_ActionId">
    <vt:lpwstr>351b435e-86dc-4801-8b64-7589f0fbbcca</vt:lpwstr>
  </property>
  <property fmtid="{D5CDD505-2E9C-101B-9397-08002B2CF9AE}" pid="8" name="MSIP_Label_babe128f-e2ab-4b18-9c62-301caee5e80a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Official (Open)</vt:lpwstr>
  </property>
</Properties>
</file>