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87" r:id="rId2"/>
    <p:sldMasterId id="2147483720" r:id="rId3"/>
  </p:sldMasterIdLst>
  <p:notesMasterIdLst>
    <p:notesMasterId r:id="rId26"/>
  </p:notesMasterIdLst>
  <p:sldIdLst>
    <p:sldId id="1008" r:id="rId4"/>
    <p:sldId id="947" r:id="rId5"/>
    <p:sldId id="1022" r:id="rId6"/>
    <p:sldId id="1023" r:id="rId7"/>
    <p:sldId id="1024" r:id="rId8"/>
    <p:sldId id="1009" r:id="rId9"/>
    <p:sldId id="1026" r:id="rId10"/>
    <p:sldId id="1027" r:id="rId11"/>
    <p:sldId id="1028" r:id="rId12"/>
    <p:sldId id="1031" r:id="rId13"/>
    <p:sldId id="1029" r:id="rId14"/>
    <p:sldId id="1021" r:id="rId15"/>
    <p:sldId id="1032" r:id="rId16"/>
    <p:sldId id="1030" r:id="rId17"/>
    <p:sldId id="1033" r:id="rId18"/>
    <p:sldId id="1034" r:id="rId19"/>
    <p:sldId id="1035" r:id="rId20"/>
    <p:sldId id="1036" r:id="rId21"/>
    <p:sldId id="1037" r:id="rId22"/>
    <p:sldId id="1038" r:id="rId23"/>
    <p:sldId id="1039" r:id="rId24"/>
    <p:sldId id="1040" r:id="rId25"/>
  </p:sldIdLst>
  <p:sldSz cx="20116800" cy="11315700"/>
  <p:notesSz cx="20104100" cy="11315700"/>
  <p:embeddedFontLst>
    <p:embeddedFont>
      <p:font typeface="Quattrocento Sans" panose="020B0502050000020003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09D50A3-4DE7-446A-8F63-3C4FA3BCCA41}">
          <p14:sldIdLst>
            <p14:sldId id="1008"/>
          </p14:sldIdLst>
        </p14:section>
        <p14:section name="Intro to Excel Functions" id="{DC8AE39B-7EC4-4AF1-A0A7-783060566F18}">
          <p14:sldIdLst>
            <p14:sldId id="947"/>
            <p14:sldId id="1022"/>
            <p14:sldId id="1023"/>
            <p14:sldId id="1024"/>
            <p14:sldId id="1009"/>
            <p14:sldId id="1026"/>
            <p14:sldId id="1027"/>
            <p14:sldId id="1028"/>
            <p14:sldId id="1031"/>
            <p14:sldId id="1029"/>
            <p14:sldId id="1021"/>
            <p14:sldId id="1032"/>
            <p14:sldId id="1030"/>
            <p14:sldId id="1033"/>
            <p14:sldId id="1034"/>
            <p14:sldId id="1035"/>
            <p14:sldId id="1036"/>
            <p14:sldId id="1037"/>
            <p14:sldId id="1038"/>
            <p14:sldId id="1039"/>
            <p14:sldId id="10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jpHvG0A/dpnRSBgKoJfhYr/nVE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4472C4"/>
    <a:srgbClr val="52CAB8"/>
    <a:srgbClr val="5B9BD5"/>
    <a:srgbClr val="49B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61" autoAdjust="0"/>
  </p:normalViewPr>
  <p:slideViewPr>
    <p:cSldViewPr snapToGrid="0">
      <p:cViewPr varScale="1">
        <p:scale>
          <a:sx n="32" d="100"/>
          <a:sy n="32" d="100"/>
        </p:scale>
        <p:origin x="1156" y="32"/>
      </p:cViewPr>
      <p:guideLst>
        <p:guide orient="horz" pos="2880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89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3.fntdata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2.fntdata"/><Relationship Id="rId90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7975" y="1414463"/>
            <a:ext cx="6788150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896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7975" y="1414463"/>
            <a:ext cx="6788150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9872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layout_2">
  <p:cSld name="title_layout_2">
    <p:bg>
      <p:bgPr>
        <a:solidFill>
          <a:srgbClr val="243A5E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8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0"/>
            <a:ext cx="20116800" cy="113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159159"/>
            <a:ext cx="20113972" cy="101565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8"/>
          <p:cNvSpPr txBox="1">
            <a:spLocks noGrp="1"/>
          </p:cNvSpPr>
          <p:nvPr>
            <p:ph type="title"/>
          </p:nvPr>
        </p:nvSpPr>
        <p:spPr>
          <a:xfrm>
            <a:off x="963930" y="4917278"/>
            <a:ext cx="11357610" cy="91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9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8"/>
          <p:cNvSpPr txBox="1">
            <a:spLocks noGrp="1"/>
          </p:cNvSpPr>
          <p:nvPr>
            <p:ph type="body" idx="1"/>
          </p:nvPr>
        </p:nvSpPr>
        <p:spPr>
          <a:xfrm>
            <a:off x="963930" y="6537960"/>
            <a:ext cx="11357610" cy="55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493" lvl="0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28"/>
              <a:buFont typeface="Calibri"/>
              <a:buNone/>
              <a:defRPr sz="363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986" lvl="1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2480" lvl="2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9972" lvl="3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7466" lvl="4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4960" lvl="5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2452" lvl="6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9946" lvl="7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7438" lvl="8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38" descr="Microsoft logo white text vers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3931" y="966553"/>
            <a:ext cx="2254304" cy="482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4707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1383032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6663691" y="10487978"/>
            <a:ext cx="6789420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14207491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06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383031" y="602461"/>
            <a:ext cx="17350740" cy="218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1383032" y="3012281"/>
            <a:ext cx="8549641" cy="7179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53998" lvl="0" indent="-565498" algn="l">
              <a:lnSpc>
                <a:spcPct val="90000"/>
              </a:lnSpc>
              <a:spcBef>
                <a:spcPts val="16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507995" lvl="1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261994" lvl="2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3015992" lvl="3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769990" lvl="4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523989" lvl="5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5277988" lvl="6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6031984" lvl="7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785982" lvl="8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10184131" y="3012281"/>
            <a:ext cx="8549641" cy="7179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53998" lvl="0" indent="-565498" algn="l">
              <a:lnSpc>
                <a:spcPct val="90000"/>
              </a:lnSpc>
              <a:spcBef>
                <a:spcPts val="16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507995" lvl="1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261994" lvl="2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3015992" lvl="3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769990" lvl="4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523989" lvl="5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5277988" lvl="6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6031984" lvl="7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785982" lvl="8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1383032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6663691" y="10487978"/>
            <a:ext cx="6789420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14207491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873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5652" y="602461"/>
            <a:ext cx="17350740" cy="218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1385651" y="2773921"/>
            <a:ext cx="8510350" cy="135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753998" lvl="0" indent="-376998" algn="l">
              <a:lnSpc>
                <a:spcPct val="90000"/>
              </a:lnSpc>
              <a:spcBef>
                <a:spcPts val="1648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958" b="1"/>
            </a:lvl1pPr>
            <a:lvl2pPr marL="1507995" lvl="1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299" b="1"/>
            </a:lvl2pPr>
            <a:lvl3pPr marL="2261994" lvl="2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969" b="1"/>
            </a:lvl3pPr>
            <a:lvl4pPr marL="3015992" lvl="3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39" b="1"/>
            </a:lvl4pPr>
            <a:lvl5pPr marL="3769990" lvl="4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39" b="1"/>
            </a:lvl5pPr>
            <a:lvl6pPr marL="4523989" lvl="5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39" b="1"/>
            </a:lvl6pPr>
            <a:lvl7pPr marL="5277988" lvl="6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39" b="1"/>
            </a:lvl7pPr>
            <a:lvl8pPr marL="6031984" lvl="7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39" b="1"/>
            </a:lvl8pPr>
            <a:lvl9pPr marL="6785982" lvl="8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39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1385651" y="4133374"/>
            <a:ext cx="8510350" cy="607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53998" lvl="0" indent="-565498" algn="l">
              <a:lnSpc>
                <a:spcPct val="90000"/>
              </a:lnSpc>
              <a:spcBef>
                <a:spcPts val="16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507995" lvl="1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261994" lvl="2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3015992" lvl="3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769990" lvl="4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523989" lvl="5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5277988" lvl="6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6031984" lvl="7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785982" lvl="8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10184133" y="2773921"/>
            <a:ext cx="8552260" cy="135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753998" lvl="0" indent="-376998" algn="l">
              <a:lnSpc>
                <a:spcPct val="90000"/>
              </a:lnSpc>
              <a:spcBef>
                <a:spcPts val="1648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958" b="1"/>
            </a:lvl1pPr>
            <a:lvl2pPr marL="1507995" lvl="1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299" b="1"/>
            </a:lvl2pPr>
            <a:lvl3pPr marL="2261994" lvl="2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969" b="1"/>
            </a:lvl3pPr>
            <a:lvl4pPr marL="3015992" lvl="3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39" b="1"/>
            </a:lvl4pPr>
            <a:lvl5pPr marL="3769990" lvl="4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39" b="1"/>
            </a:lvl5pPr>
            <a:lvl6pPr marL="4523989" lvl="5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39" b="1"/>
            </a:lvl6pPr>
            <a:lvl7pPr marL="5277988" lvl="6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39" b="1"/>
            </a:lvl7pPr>
            <a:lvl8pPr marL="6031984" lvl="7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39" b="1"/>
            </a:lvl8pPr>
            <a:lvl9pPr marL="6785982" lvl="8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39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10184133" y="4133374"/>
            <a:ext cx="8552260" cy="607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53998" lvl="0" indent="-565498" algn="l">
              <a:lnSpc>
                <a:spcPct val="90000"/>
              </a:lnSpc>
              <a:spcBef>
                <a:spcPts val="16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507995" lvl="1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261994" lvl="2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3015992" lvl="3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769990" lvl="4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523989" lvl="5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5277988" lvl="6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6031984" lvl="7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785982" lvl="8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1383032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6663691" y="10487978"/>
            <a:ext cx="6789420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4207491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2148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1383031" y="602461"/>
            <a:ext cx="17350740" cy="218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1383032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6663691" y="10487978"/>
            <a:ext cx="6789420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14207491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649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385654" y="754380"/>
            <a:ext cx="6488191" cy="2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527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8552261" y="1629257"/>
            <a:ext cx="10184130" cy="804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53998" lvl="0" indent="-712109" algn="l">
              <a:lnSpc>
                <a:spcPct val="90000"/>
              </a:lnSpc>
              <a:spcBef>
                <a:spcPts val="1648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5277"/>
            </a:lvl1pPr>
            <a:lvl2pPr marL="1507995" lvl="1" indent="-670220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617"/>
            </a:lvl2pPr>
            <a:lvl3pPr marL="2261994" lvl="2" indent="-628332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958"/>
            </a:lvl3pPr>
            <a:lvl4pPr marL="3015992" lvl="3" indent="-586443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299"/>
            </a:lvl4pPr>
            <a:lvl5pPr marL="3769990" lvl="4" indent="-586443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299"/>
            </a:lvl5pPr>
            <a:lvl6pPr marL="4523989" lvl="5" indent="-586443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299"/>
            </a:lvl6pPr>
            <a:lvl7pPr marL="5277988" lvl="6" indent="-586443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299"/>
            </a:lvl7pPr>
            <a:lvl8pPr marL="6031984" lvl="7" indent="-586443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299"/>
            </a:lvl8pPr>
            <a:lvl9pPr marL="6785982" lvl="8" indent="-586443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299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1385654" y="3394710"/>
            <a:ext cx="6488191" cy="62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53998" lvl="0" indent="-376998" algn="l">
              <a:lnSpc>
                <a:spcPct val="90000"/>
              </a:lnSpc>
              <a:spcBef>
                <a:spcPts val="164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39"/>
            </a:lvl1pPr>
            <a:lvl2pPr marL="1507995" lvl="1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308"/>
            </a:lvl2pPr>
            <a:lvl3pPr marL="2261994" lvl="2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978"/>
            </a:lvl3pPr>
            <a:lvl4pPr marL="3015992" lvl="3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48"/>
            </a:lvl4pPr>
            <a:lvl5pPr marL="3769990" lvl="4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48"/>
            </a:lvl5pPr>
            <a:lvl6pPr marL="4523989" lvl="5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48"/>
            </a:lvl6pPr>
            <a:lvl7pPr marL="5277988" lvl="6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48"/>
            </a:lvl7pPr>
            <a:lvl8pPr marL="6031984" lvl="7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48"/>
            </a:lvl8pPr>
            <a:lvl9pPr marL="6785982" lvl="8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48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1383032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6663691" y="10487978"/>
            <a:ext cx="6789420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14207491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503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1385654" y="754380"/>
            <a:ext cx="6488191" cy="264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527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8552261" y="1629257"/>
            <a:ext cx="10184130" cy="804148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1385654" y="3394710"/>
            <a:ext cx="6488191" cy="62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53998" lvl="0" indent="-376998" algn="l">
              <a:lnSpc>
                <a:spcPct val="90000"/>
              </a:lnSpc>
              <a:spcBef>
                <a:spcPts val="164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639"/>
            </a:lvl1pPr>
            <a:lvl2pPr marL="1507995" lvl="1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308"/>
            </a:lvl2pPr>
            <a:lvl3pPr marL="2261994" lvl="2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978"/>
            </a:lvl3pPr>
            <a:lvl4pPr marL="3015992" lvl="3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48"/>
            </a:lvl4pPr>
            <a:lvl5pPr marL="3769990" lvl="4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48"/>
            </a:lvl5pPr>
            <a:lvl6pPr marL="4523989" lvl="5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48"/>
            </a:lvl6pPr>
            <a:lvl7pPr marL="5277988" lvl="6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48"/>
            </a:lvl7pPr>
            <a:lvl8pPr marL="6031984" lvl="7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48"/>
            </a:lvl8pPr>
            <a:lvl9pPr marL="6785982" lvl="8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648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383032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6663691" y="10487978"/>
            <a:ext cx="6789420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4207491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815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1383031" y="602461"/>
            <a:ext cx="17350740" cy="218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468546" y="-2073234"/>
            <a:ext cx="7179708" cy="1735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53998" lvl="0" indent="-565498" algn="l">
              <a:lnSpc>
                <a:spcPct val="90000"/>
              </a:lnSpc>
              <a:spcBef>
                <a:spcPts val="16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507995" lvl="1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261994" lvl="2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3015992" lvl="3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769990" lvl="4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523989" lvl="5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5277988" lvl="6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6031984" lvl="7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785982" lvl="8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383032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6663691" y="10487978"/>
            <a:ext cx="6789420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4207491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672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5400000">
            <a:off x="11770162" y="3228382"/>
            <a:ext cx="9589533" cy="4337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2969065" y="-983575"/>
            <a:ext cx="9589533" cy="1276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53998" lvl="0" indent="-565498" algn="l">
              <a:lnSpc>
                <a:spcPct val="90000"/>
              </a:lnSpc>
              <a:spcBef>
                <a:spcPts val="16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507995" lvl="1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261994" lvl="2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3015992" lvl="3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769990" lvl="4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523989" lvl="5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5277988" lvl="6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6031984" lvl="7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785982" lvl="8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1383032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6663691" y="10487978"/>
            <a:ext cx="6789420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14207491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2207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layout_2">
  <p:cSld name="title_layout_2">
    <p:bg>
      <p:bgPr>
        <a:solidFill>
          <a:srgbClr val="243A5E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0"/>
            <a:ext cx="20116800" cy="113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159160"/>
            <a:ext cx="20113972" cy="1015654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963930" y="5009419"/>
            <a:ext cx="11357610" cy="82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98"/>
              <a:buFont typeface="Calibri"/>
              <a:buNone/>
              <a:defRPr sz="593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963930" y="6537964"/>
            <a:ext cx="11357610" cy="50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753998" lvl="0" indent="-37699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99"/>
              <a:buNone/>
              <a:defRPr sz="362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507995" lvl="1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2261994" lvl="2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3015992" lvl="3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3769990" lvl="4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4523989" lvl="5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5277988" lvl="6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6031984" lvl="7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6785982" lvl="8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14" descr="Microsoft logo white text vers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3935" y="966553"/>
            <a:ext cx="2254304" cy="482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020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4707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8"/>
          <p:cNvSpPr txBox="1">
            <a:spLocks noGrp="1"/>
          </p:cNvSpPr>
          <p:nvPr>
            <p:ph type="ctrTitle"/>
          </p:nvPr>
        </p:nvSpPr>
        <p:spPr>
          <a:xfrm>
            <a:off x="1508761" y="3507868"/>
            <a:ext cx="17099281" cy="12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68"/>
          <p:cNvSpPr txBox="1">
            <a:spLocks noGrp="1"/>
          </p:cNvSpPr>
          <p:nvPr>
            <p:ph type="subTitle" idx="1"/>
          </p:nvPr>
        </p:nvSpPr>
        <p:spPr>
          <a:xfrm>
            <a:off x="3017520" y="6336793"/>
            <a:ext cx="14081760" cy="60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68"/>
          <p:cNvSpPr txBox="1">
            <a:spLocks noGrp="1"/>
          </p:cNvSpPr>
          <p:nvPr>
            <p:ph type="ftr" idx="11"/>
          </p:nvPr>
        </p:nvSpPr>
        <p:spPr>
          <a:xfrm>
            <a:off x="6839712" y="10523604"/>
            <a:ext cx="64373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68"/>
          <p:cNvSpPr txBox="1">
            <a:spLocks noGrp="1"/>
          </p:cNvSpPr>
          <p:nvPr>
            <p:ph type="dt" idx="10"/>
          </p:nvPr>
        </p:nvSpPr>
        <p:spPr>
          <a:xfrm>
            <a:off x="1005841" y="10523604"/>
            <a:ext cx="4626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68"/>
          <p:cNvSpPr txBox="1">
            <a:spLocks noGrp="1"/>
          </p:cNvSpPr>
          <p:nvPr>
            <p:ph type="sldNum" idx="12"/>
          </p:nvPr>
        </p:nvSpPr>
        <p:spPr>
          <a:xfrm>
            <a:off x="14484098" y="10523604"/>
            <a:ext cx="4626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9"/>
          <p:cNvSpPr txBox="1">
            <a:spLocks noGrp="1"/>
          </p:cNvSpPr>
          <p:nvPr>
            <p:ph type="title"/>
          </p:nvPr>
        </p:nvSpPr>
        <p:spPr>
          <a:xfrm>
            <a:off x="7515671" y="4581503"/>
            <a:ext cx="5085456" cy="12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6" b="1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69"/>
          <p:cNvSpPr txBox="1">
            <a:spLocks noGrp="1"/>
          </p:cNvSpPr>
          <p:nvPr>
            <p:ph type="body" idx="1"/>
          </p:nvPr>
        </p:nvSpPr>
        <p:spPr>
          <a:xfrm>
            <a:off x="562090" y="2145996"/>
            <a:ext cx="18992618" cy="60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493" lvl="0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52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986" lvl="1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2480" lvl="2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9972" lvl="3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7466" lvl="4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4960" lvl="5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2452" lvl="6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9946" lvl="7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7438" lvl="8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9"/>
          <p:cNvSpPr txBox="1">
            <a:spLocks noGrp="1"/>
          </p:cNvSpPr>
          <p:nvPr>
            <p:ph type="ftr" idx="11"/>
          </p:nvPr>
        </p:nvSpPr>
        <p:spPr>
          <a:xfrm>
            <a:off x="6839712" y="10523604"/>
            <a:ext cx="64373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69"/>
          <p:cNvSpPr txBox="1">
            <a:spLocks noGrp="1"/>
          </p:cNvSpPr>
          <p:nvPr>
            <p:ph type="dt" idx="10"/>
          </p:nvPr>
        </p:nvSpPr>
        <p:spPr>
          <a:xfrm>
            <a:off x="1005841" y="10523604"/>
            <a:ext cx="4626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69"/>
          <p:cNvSpPr txBox="1">
            <a:spLocks noGrp="1"/>
          </p:cNvSpPr>
          <p:nvPr>
            <p:ph type="sldNum" idx="12"/>
          </p:nvPr>
        </p:nvSpPr>
        <p:spPr>
          <a:xfrm>
            <a:off x="14484098" y="10523604"/>
            <a:ext cx="4626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0"/>
          <p:cNvSpPr txBox="1">
            <a:spLocks noGrp="1"/>
          </p:cNvSpPr>
          <p:nvPr>
            <p:ph type="title"/>
          </p:nvPr>
        </p:nvSpPr>
        <p:spPr>
          <a:xfrm>
            <a:off x="7515671" y="4581503"/>
            <a:ext cx="5085456" cy="12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6" b="1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70"/>
          <p:cNvSpPr txBox="1">
            <a:spLocks noGrp="1"/>
          </p:cNvSpPr>
          <p:nvPr>
            <p:ph type="body" idx="1"/>
          </p:nvPr>
        </p:nvSpPr>
        <p:spPr>
          <a:xfrm>
            <a:off x="1334408" y="2431294"/>
            <a:ext cx="4278156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493" lvl="0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1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986" lvl="1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2480" lvl="2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9972" lvl="3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7466" lvl="4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4960" lvl="5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2452" lvl="6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9946" lvl="7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7438" lvl="8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70"/>
          <p:cNvSpPr txBox="1">
            <a:spLocks noGrp="1"/>
          </p:cNvSpPr>
          <p:nvPr>
            <p:ph type="body" idx="2"/>
          </p:nvPr>
        </p:nvSpPr>
        <p:spPr>
          <a:xfrm>
            <a:off x="10360151" y="2602613"/>
            <a:ext cx="8750809" cy="60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493" lvl="0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986" lvl="1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2480" lvl="2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9972" lvl="3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7466" lvl="4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4960" lvl="5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2452" lvl="6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9946" lvl="7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7438" lvl="8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70"/>
          <p:cNvSpPr txBox="1">
            <a:spLocks noGrp="1"/>
          </p:cNvSpPr>
          <p:nvPr>
            <p:ph type="ftr" idx="11"/>
          </p:nvPr>
        </p:nvSpPr>
        <p:spPr>
          <a:xfrm>
            <a:off x="6839712" y="10523604"/>
            <a:ext cx="64373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70"/>
          <p:cNvSpPr txBox="1">
            <a:spLocks noGrp="1"/>
          </p:cNvSpPr>
          <p:nvPr>
            <p:ph type="dt" idx="10"/>
          </p:nvPr>
        </p:nvSpPr>
        <p:spPr>
          <a:xfrm>
            <a:off x="1005841" y="10523604"/>
            <a:ext cx="4626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0"/>
          <p:cNvSpPr txBox="1">
            <a:spLocks noGrp="1"/>
          </p:cNvSpPr>
          <p:nvPr>
            <p:ph type="sldNum" idx="12"/>
          </p:nvPr>
        </p:nvSpPr>
        <p:spPr>
          <a:xfrm>
            <a:off x="14484098" y="10523604"/>
            <a:ext cx="4626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1"/>
          <p:cNvSpPr txBox="1">
            <a:spLocks noGrp="1"/>
          </p:cNvSpPr>
          <p:nvPr>
            <p:ph type="title"/>
          </p:nvPr>
        </p:nvSpPr>
        <p:spPr>
          <a:xfrm>
            <a:off x="7515671" y="4581503"/>
            <a:ext cx="5085456" cy="126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256" b="1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71"/>
          <p:cNvSpPr txBox="1">
            <a:spLocks noGrp="1"/>
          </p:cNvSpPr>
          <p:nvPr>
            <p:ph type="ftr" idx="11"/>
          </p:nvPr>
        </p:nvSpPr>
        <p:spPr>
          <a:xfrm>
            <a:off x="6839712" y="10523604"/>
            <a:ext cx="64373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71"/>
          <p:cNvSpPr txBox="1">
            <a:spLocks noGrp="1"/>
          </p:cNvSpPr>
          <p:nvPr>
            <p:ph type="dt" idx="10"/>
          </p:nvPr>
        </p:nvSpPr>
        <p:spPr>
          <a:xfrm>
            <a:off x="1005841" y="10523604"/>
            <a:ext cx="4626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71"/>
          <p:cNvSpPr txBox="1">
            <a:spLocks noGrp="1"/>
          </p:cNvSpPr>
          <p:nvPr>
            <p:ph type="sldNum" idx="12"/>
          </p:nvPr>
        </p:nvSpPr>
        <p:spPr>
          <a:xfrm>
            <a:off x="14484098" y="10523604"/>
            <a:ext cx="4626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2"/>
          <p:cNvSpPr txBox="1">
            <a:spLocks noGrp="1"/>
          </p:cNvSpPr>
          <p:nvPr>
            <p:ph type="ftr" idx="11"/>
          </p:nvPr>
        </p:nvSpPr>
        <p:spPr>
          <a:xfrm>
            <a:off x="6839712" y="10523604"/>
            <a:ext cx="64373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72"/>
          <p:cNvSpPr txBox="1">
            <a:spLocks noGrp="1"/>
          </p:cNvSpPr>
          <p:nvPr>
            <p:ph type="dt" idx="10"/>
          </p:nvPr>
        </p:nvSpPr>
        <p:spPr>
          <a:xfrm>
            <a:off x="1005841" y="10523604"/>
            <a:ext cx="4626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72"/>
          <p:cNvSpPr txBox="1">
            <a:spLocks noGrp="1"/>
          </p:cNvSpPr>
          <p:nvPr>
            <p:ph type="sldNum" idx="12"/>
          </p:nvPr>
        </p:nvSpPr>
        <p:spPr>
          <a:xfrm>
            <a:off x="14484098" y="10523604"/>
            <a:ext cx="4626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layout_2">
  <p:cSld name="title_layout_2">
    <p:bg>
      <p:bgPr>
        <a:solidFill>
          <a:srgbClr val="243A5E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9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0"/>
            <a:ext cx="20116800" cy="1131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159159"/>
            <a:ext cx="20113972" cy="1015654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963930" y="4917278"/>
            <a:ext cx="11357610" cy="91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94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body" idx="1"/>
          </p:nvPr>
        </p:nvSpPr>
        <p:spPr>
          <a:xfrm>
            <a:off x="963930" y="6537960"/>
            <a:ext cx="11357610" cy="55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493" lvl="0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28"/>
              <a:buFont typeface="Calibri"/>
              <a:buNone/>
              <a:defRPr sz="363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986" lvl="1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2480" lvl="2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9972" lvl="3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7466" lvl="4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4960" lvl="5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2452" lvl="6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9946" lvl="7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7438" lvl="8" indent="-22874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29" descr="Microsoft logo white text versi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3931" y="966553"/>
            <a:ext cx="2254304" cy="482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4707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383031" y="602461"/>
            <a:ext cx="17350740" cy="218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383031" y="3012281"/>
            <a:ext cx="17350740" cy="7179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53998" lvl="0" indent="-565498" algn="l">
              <a:lnSpc>
                <a:spcPct val="90000"/>
              </a:lnSpc>
              <a:spcBef>
                <a:spcPts val="164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507995" lvl="1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261994" lvl="2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3015992" lvl="3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769990" lvl="4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523989" lvl="5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5277988" lvl="6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6031984" lvl="7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785982" lvl="8" indent="-5654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383032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6663691" y="10487978"/>
            <a:ext cx="6789420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4207491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235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372552" y="2821070"/>
            <a:ext cx="17350740" cy="4707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896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372552" y="7572619"/>
            <a:ext cx="17350740" cy="247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53998" lvl="0" indent="-376998" algn="l">
              <a:lnSpc>
                <a:spcPct val="90000"/>
              </a:lnSpc>
              <a:spcBef>
                <a:spcPts val="1648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958">
                <a:solidFill>
                  <a:srgbClr val="888888"/>
                </a:solidFill>
              </a:defRPr>
            </a:lvl1pPr>
            <a:lvl2pPr marL="1507995" lvl="1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299">
                <a:solidFill>
                  <a:srgbClr val="888888"/>
                </a:solidFill>
              </a:defRPr>
            </a:lvl2pPr>
            <a:lvl3pPr marL="2261994" lvl="2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969">
                <a:solidFill>
                  <a:srgbClr val="888888"/>
                </a:solidFill>
              </a:defRPr>
            </a:lvl3pPr>
            <a:lvl4pPr marL="3015992" lvl="3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639">
                <a:solidFill>
                  <a:srgbClr val="888888"/>
                </a:solidFill>
              </a:defRPr>
            </a:lvl4pPr>
            <a:lvl5pPr marL="3769990" lvl="4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639">
                <a:solidFill>
                  <a:srgbClr val="888888"/>
                </a:solidFill>
              </a:defRPr>
            </a:lvl5pPr>
            <a:lvl6pPr marL="4523989" lvl="5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639">
                <a:solidFill>
                  <a:srgbClr val="888888"/>
                </a:solidFill>
              </a:defRPr>
            </a:lvl6pPr>
            <a:lvl7pPr marL="5277988" lvl="6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639">
                <a:solidFill>
                  <a:srgbClr val="888888"/>
                </a:solidFill>
              </a:defRPr>
            </a:lvl7pPr>
            <a:lvl8pPr marL="6031984" lvl="7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639">
                <a:solidFill>
                  <a:srgbClr val="888888"/>
                </a:solidFill>
              </a:defRPr>
            </a:lvl8pPr>
            <a:lvl9pPr marL="6785982" lvl="8" indent="-376998" algn="l">
              <a:lnSpc>
                <a:spcPct val="90000"/>
              </a:lnSpc>
              <a:spcBef>
                <a:spcPts val="823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63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1383032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6663691" y="10487978"/>
            <a:ext cx="6789420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4207491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67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6"/>
          <p:cNvSpPr txBox="1">
            <a:spLocks noGrp="1"/>
          </p:cNvSpPr>
          <p:nvPr>
            <p:ph type="title"/>
          </p:nvPr>
        </p:nvSpPr>
        <p:spPr>
          <a:xfrm>
            <a:off x="5672520" y="1717598"/>
            <a:ext cx="8771762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36"/>
          <p:cNvSpPr txBox="1">
            <a:spLocks noGrp="1"/>
          </p:cNvSpPr>
          <p:nvPr>
            <p:ph type="body" idx="1"/>
          </p:nvPr>
        </p:nvSpPr>
        <p:spPr>
          <a:xfrm>
            <a:off x="3380250" y="3078753"/>
            <a:ext cx="1335671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36"/>
          <p:cNvSpPr txBox="1">
            <a:spLocks noGrp="1"/>
          </p:cNvSpPr>
          <p:nvPr>
            <p:ph type="ftr" idx="11"/>
          </p:nvPr>
        </p:nvSpPr>
        <p:spPr>
          <a:xfrm>
            <a:off x="6839712" y="10523604"/>
            <a:ext cx="64373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36"/>
          <p:cNvSpPr txBox="1">
            <a:spLocks noGrp="1"/>
          </p:cNvSpPr>
          <p:nvPr>
            <p:ph type="dt" idx="10"/>
          </p:nvPr>
        </p:nvSpPr>
        <p:spPr>
          <a:xfrm>
            <a:off x="1005841" y="10523604"/>
            <a:ext cx="4626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36"/>
          <p:cNvSpPr txBox="1">
            <a:spLocks noGrp="1"/>
          </p:cNvSpPr>
          <p:nvPr>
            <p:ph type="sldNum" idx="12"/>
          </p:nvPr>
        </p:nvSpPr>
        <p:spPr>
          <a:xfrm>
            <a:off x="14484097" y="10523604"/>
            <a:ext cx="4626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B0A36C-A3A5-5ED5-98C8-84A5E733233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2"/>
            <a:ext cx="775189" cy="154017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002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 (Open)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" y="3"/>
            <a:ext cx="20116799" cy="1131138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7515671" y="4581502"/>
            <a:ext cx="5085456" cy="128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body" idx="1"/>
          </p:nvPr>
        </p:nvSpPr>
        <p:spPr>
          <a:xfrm>
            <a:off x="562090" y="2145996"/>
            <a:ext cx="18992618" cy="60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95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ftr" idx="11"/>
          </p:nvPr>
        </p:nvSpPr>
        <p:spPr>
          <a:xfrm>
            <a:off x="6839712" y="10523604"/>
            <a:ext cx="64373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dt" idx="10"/>
          </p:nvPr>
        </p:nvSpPr>
        <p:spPr>
          <a:xfrm>
            <a:off x="1005841" y="10523604"/>
            <a:ext cx="4626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sldNum" idx="12"/>
          </p:nvPr>
        </p:nvSpPr>
        <p:spPr>
          <a:xfrm>
            <a:off x="14484098" y="10523604"/>
            <a:ext cx="4626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9CD50-5B86-E875-57A7-C45F211C66A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2"/>
            <a:ext cx="775189" cy="154017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002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 (Open)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383031" y="602461"/>
            <a:ext cx="17350740" cy="2187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383031" y="3012281"/>
            <a:ext cx="17350740" cy="7179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383032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6663691" y="10487978"/>
            <a:ext cx="6789420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9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4207491" y="10487978"/>
            <a:ext cx="4526281" cy="60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97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D3862-4558-9684-9D57-5B6C248AC35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" y="3"/>
            <a:ext cx="1278255" cy="253916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65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 (Open)</a:t>
            </a:r>
          </a:p>
        </p:txBody>
      </p:sp>
    </p:spTree>
    <p:extLst>
      <p:ext uri="{BB962C8B-B14F-4D97-AF65-F5344CB8AC3E}">
        <p14:creationId xmlns:p14="http://schemas.microsoft.com/office/powerpoint/2010/main" val="41062863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30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"/>
          <p:cNvSpPr txBox="1">
            <a:spLocks noGrp="1"/>
          </p:cNvSpPr>
          <p:nvPr>
            <p:ph type="title"/>
          </p:nvPr>
        </p:nvSpPr>
        <p:spPr>
          <a:xfrm>
            <a:off x="1013784" y="2968554"/>
            <a:ext cx="11357610" cy="357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RPA Essential Training</a:t>
            </a:r>
            <a:b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sz="8000" dirty="0"/>
            </a:br>
            <a:r>
              <a:rPr lang="en-GB" sz="3600" i="1" dirty="0"/>
              <a:t>Nanyang Polytechnic</a:t>
            </a:r>
            <a:br>
              <a:rPr lang="en-GB" sz="3600" i="1" dirty="0"/>
            </a:br>
            <a:r>
              <a:rPr lang="en-GB" sz="3600" i="1" dirty="0"/>
              <a:t>School of Information Technology</a:t>
            </a:r>
            <a:endParaRPr sz="4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49B69-5622-2B7F-846B-89A5E1AA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28" y="550119"/>
            <a:ext cx="2914650" cy="1304925"/>
          </a:xfrm>
          <a:prstGeom prst="rect">
            <a:avLst/>
          </a:prstGeom>
        </p:spPr>
      </p:pic>
      <p:pic>
        <p:nvPicPr>
          <p:cNvPr id="1026" name="Picture 2" descr="Uipath Logo PNG Vector (SVG) Free Download">
            <a:extLst>
              <a:ext uri="{FF2B5EF4-FFF2-40B4-BE49-F238E27FC236}">
                <a16:creationId xmlns:a16="http://schemas.microsoft.com/office/drawing/2014/main" id="{42EB8484-D2FD-9D56-78CD-BE287D98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82" y="716806"/>
            <a:ext cx="285750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4126F65-55EF-F95A-A603-F0DC5CCE78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17" b="17850"/>
          <a:stretch/>
        </p:blipFill>
        <p:spPr>
          <a:xfrm>
            <a:off x="914400" y="2723322"/>
            <a:ext cx="18288000" cy="6957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E3C45F-9443-DEF3-ABAF-DE4B8DFE26A4}"/>
              </a:ext>
            </a:extLst>
          </p:cNvPr>
          <p:cNvSpPr txBox="1"/>
          <p:nvPr/>
        </p:nvSpPr>
        <p:spPr>
          <a:xfrm>
            <a:off x="13694382" y="1331682"/>
            <a:ext cx="5726679" cy="120032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On the right hand panel, properties. Click on the </a:t>
            </a:r>
            <a:r>
              <a:rPr lang="en-SG" sz="24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dataTable</a:t>
            </a: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and press keystroke “control” + “k”, then type in </a:t>
            </a:r>
            <a:r>
              <a:rPr lang="en-SG" sz="24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fileSizeData</a:t>
            </a:r>
            <a:endParaRPr lang="en-SG" sz="24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C6B4B7-0EF7-9B79-4D90-8EFDA214CCFE}"/>
              </a:ext>
            </a:extLst>
          </p:cNvPr>
          <p:cNvCxnSpPr>
            <a:cxnSpLocks/>
          </p:cNvCxnSpPr>
          <p:nvPr/>
        </p:nvCxnSpPr>
        <p:spPr>
          <a:xfrm>
            <a:off x="14829183" y="2723322"/>
            <a:ext cx="2365513" cy="5148469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B295609-BA2A-8654-46BB-6AEC41D86946}"/>
              </a:ext>
            </a:extLst>
          </p:cNvPr>
          <p:cNvSpPr txBox="1"/>
          <p:nvPr/>
        </p:nvSpPr>
        <p:spPr>
          <a:xfrm>
            <a:off x="2297512" y="10023452"/>
            <a:ext cx="5726679" cy="8309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Check if it is a </a:t>
            </a:r>
            <a:r>
              <a:rPr lang="en-SG" sz="24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dataTable</a:t>
            </a: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, if not select </a:t>
            </a:r>
            <a:r>
              <a:rPr lang="en-SG" sz="24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dataTable</a:t>
            </a:r>
            <a:endParaRPr lang="en-SG" sz="24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E4434C-5BDF-D842-7DEE-D038BC6FB5F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024191" y="9680714"/>
            <a:ext cx="1656522" cy="758237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43A1A0-77C4-75F8-A560-DDBFA3641DA1}"/>
              </a:ext>
            </a:extLst>
          </p:cNvPr>
          <p:cNvSpPr txBox="1"/>
          <p:nvPr/>
        </p:nvSpPr>
        <p:spPr>
          <a:xfrm>
            <a:off x="157619" y="386394"/>
            <a:ext cx="1012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Read in UiPath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3884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2DE84C-6B07-D074-7568-DA53F09DF3F9}"/>
              </a:ext>
            </a:extLst>
          </p:cNvPr>
          <p:cNvSpPr txBox="1"/>
          <p:nvPr/>
        </p:nvSpPr>
        <p:spPr>
          <a:xfrm>
            <a:off x="10997513" y="1471842"/>
            <a:ext cx="8834314" cy="13388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7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1) Before we can update and data, we need to assign variables and use them to do calculation. For instance, a variable to keep track of the total file size</a:t>
            </a:r>
            <a:endParaRPr lang="en-SG" sz="27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8E7EB-04A4-F880-9DE3-6E59064CE896}"/>
              </a:ext>
            </a:extLst>
          </p:cNvPr>
          <p:cNvCxnSpPr>
            <a:cxnSpLocks/>
          </p:cNvCxnSpPr>
          <p:nvPr/>
        </p:nvCxnSpPr>
        <p:spPr>
          <a:xfrm>
            <a:off x="13278678" y="7350740"/>
            <a:ext cx="1888435" cy="1733625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331008-A9A0-94E2-B380-F86FD770885A}"/>
              </a:ext>
            </a:extLst>
          </p:cNvPr>
          <p:cNvSpPr txBox="1"/>
          <p:nvPr/>
        </p:nvSpPr>
        <p:spPr>
          <a:xfrm>
            <a:off x="157619" y="386394"/>
            <a:ext cx="1012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Read in UiPath</a:t>
            </a: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D8376-CC47-BCDA-5E86-DB275FDF1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94"/>
          <a:stretch/>
        </p:blipFill>
        <p:spPr>
          <a:xfrm>
            <a:off x="917725" y="3955773"/>
            <a:ext cx="10102645" cy="46515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839D25-1ED9-CB0F-AA46-03EC5B71A2A2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859435" y="5245627"/>
            <a:ext cx="3390150" cy="1392016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6A516B1-A68A-F896-FCBB-4DD4CAC6B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9" t="14925" r="75952" b="30926"/>
          <a:stretch/>
        </p:blipFill>
        <p:spPr>
          <a:xfrm>
            <a:off x="15167113" y="4565616"/>
            <a:ext cx="4470817" cy="55702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6A871C-3039-7353-3494-60DC8E672989}"/>
              </a:ext>
            </a:extLst>
          </p:cNvPr>
          <p:cNvSpPr txBox="1"/>
          <p:nvPr/>
        </p:nvSpPr>
        <p:spPr>
          <a:xfrm>
            <a:off x="11249585" y="5968229"/>
            <a:ext cx="3688313" cy="13388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7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2) Select the assign task and put below the read range workbook. </a:t>
            </a:r>
            <a:endParaRPr lang="en-SG" sz="27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DDF892-1821-60AA-3B89-DBAC661225D5}"/>
              </a:ext>
            </a:extLst>
          </p:cNvPr>
          <p:cNvSpPr txBox="1"/>
          <p:nvPr/>
        </p:nvSpPr>
        <p:spPr>
          <a:xfrm>
            <a:off x="478870" y="9481930"/>
            <a:ext cx="5789840" cy="13388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7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3) Type control + k in this input box and put a variable </a:t>
            </a:r>
            <a:r>
              <a:rPr lang="en-US" sz="2700" b="1" kern="1200" dirty="0" err="1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overallFileSize</a:t>
            </a:r>
            <a:r>
              <a:rPr lang="en-US" sz="27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and set to 0</a:t>
            </a:r>
            <a:endParaRPr lang="en-SG" sz="27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644053-F89F-2181-370C-8687E157FE76}"/>
              </a:ext>
            </a:extLst>
          </p:cNvPr>
          <p:cNvCxnSpPr>
            <a:cxnSpLocks/>
          </p:cNvCxnSpPr>
          <p:nvPr/>
        </p:nvCxnSpPr>
        <p:spPr>
          <a:xfrm flipV="1">
            <a:off x="2280734" y="6162261"/>
            <a:ext cx="2490049" cy="3319669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9183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2D901D-A334-0773-45B4-9DF91D733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112"/>
          <a:stretch/>
        </p:blipFill>
        <p:spPr>
          <a:xfrm>
            <a:off x="1394463" y="6274328"/>
            <a:ext cx="16694754" cy="7877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5E198-181A-CD34-8AC7-FE19A1BE0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88" b="5870"/>
          <a:stretch/>
        </p:blipFill>
        <p:spPr>
          <a:xfrm>
            <a:off x="756866" y="1344015"/>
            <a:ext cx="18288000" cy="3697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868D67-5043-01E0-C292-71942B6F0D7D}"/>
              </a:ext>
            </a:extLst>
          </p:cNvPr>
          <p:cNvSpPr txBox="1"/>
          <p:nvPr/>
        </p:nvSpPr>
        <p:spPr>
          <a:xfrm>
            <a:off x="756866" y="727537"/>
            <a:ext cx="19018663" cy="50783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7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4)Go to the variable panel and change the </a:t>
            </a:r>
            <a:r>
              <a:rPr lang="en-US" sz="27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overallFileSize</a:t>
            </a:r>
            <a:r>
              <a:rPr lang="en-US" sz="27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to double by selecting browse for types as shown below</a:t>
            </a:r>
            <a:endParaRPr lang="en-SG" sz="27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8926D-0C5C-AD50-2EFA-1CDD7B90633B}"/>
              </a:ext>
            </a:extLst>
          </p:cNvPr>
          <p:cNvSpPr txBox="1"/>
          <p:nvPr/>
        </p:nvSpPr>
        <p:spPr>
          <a:xfrm>
            <a:off x="756866" y="5657850"/>
            <a:ext cx="8834314" cy="50783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7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5)Search for double and select it as shown below</a:t>
            </a:r>
            <a:endParaRPr lang="en-SG" sz="27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44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1963E76-BB3E-1578-F42E-147352989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552" y="2468670"/>
            <a:ext cx="18036146" cy="7271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989A8-E388-9815-68A1-3CF449C26DB9}"/>
              </a:ext>
            </a:extLst>
          </p:cNvPr>
          <p:cNvSpPr txBox="1"/>
          <p:nvPr/>
        </p:nvSpPr>
        <p:spPr>
          <a:xfrm>
            <a:off x="1372552" y="1107663"/>
            <a:ext cx="13098822" cy="50783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7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6)Search for the activity for each row in Data Table and put below the assign activity </a:t>
            </a:r>
            <a:endParaRPr lang="en-SG" sz="27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F5034A-253B-4287-528F-19C3717CAF51}"/>
              </a:ext>
            </a:extLst>
          </p:cNvPr>
          <p:cNvCxnSpPr>
            <a:cxnSpLocks/>
          </p:cNvCxnSpPr>
          <p:nvPr/>
        </p:nvCxnSpPr>
        <p:spPr>
          <a:xfrm>
            <a:off x="5804452" y="4532243"/>
            <a:ext cx="1203111" cy="1292087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FF60C34-706B-1FCD-FD9B-515B275F013B}"/>
              </a:ext>
            </a:extLst>
          </p:cNvPr>
          <p:cNvSpPr txBox="1"/>
          <p:nvPr/>
        </p:nvSpPr>
        <p:spPr>
          <a:xfrm>
            <a:off x="2598379" y="10208037"/>
            <a:ext cx="11270022" cy="50783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7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7)Select </a:t>
            </a:r>
            <a:r>
              <a:rPr lang="en-US" sz="27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fileSizeData</a:t>
            </a:r>
            <a:r>
              <a:rPr lang="en-US" sz="27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as the </a:t>
            </a:r>
            <a:r>
              <a:rPr lang="en-US" sz="27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dataTable</a:t>
            </a:r>
            <a:endParaRPr lang="en-SG" sz="27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53EB51-1E75-6941-6C22-57776A0FA780}"/>
              </a:ext>
            </a:extLst>
          </p:cNvPr>
          <p:cNvCxnSpPr>
            <a:cxnSpLocks/>
          </p:cNvCxnSpPr>
          <p:nvPr/>
        </p:nvCxnSpPr>
        <p:spPr>
          <a:xfrm flipV="1">
            <a:off x="7394713" y="7295322"/>
            <a:ext cx="2802835" cy="274320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243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28532E-FC8B-48C7-A69B-049129FEBDB5}"/>
              </a:ext>
            </a:extLst>
          </p:cNvPr>
          <p:cNvSpPr txBox="1"/>
          <p:nvPr/>
        </p:nvSpPr>
        <p:spPr>
          <a:xfrm>
            <a:off x="607860" y="1013856"/>
            <a:ext cx="15274870" cy="9387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7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 the body of the for each loop, add a log Message activity and set the message as </a:t>
            </a:r>
            <a:r>
              <a:rPr lang="en-US" sz="2800" dirty="0" err="1">
                <a:solidFill>
                  <a:srgbClr val="FF0000"/>
                </a:solidFill>
              </a:rPr>
              <a:t>CurrentRow</a:t>
            </a:r>
            <a:r>
              <a:rPr lang="en-US" sz="2800" dirty="0">
                <a:solidFill>
                  <a:srgbClr val="FF0000"/>
                </a:solidFill>
              </a:rPr>
              <a:t>("</a:t>
            </a:r>
            <a:r>
              <a:rPr lang="en-US" sz="2800" dirty="0" err="1">
                <a:solidFill>
                  <a:srgbClr val="FF0000"/>
                </a:solidFill>
              </a:rPr>
              <a:t>Filesize</a:t>
            </a:r>
            <a:r>
              <a:rPr lang="en-US" sz="2800" dirty="0">
                <a:solidFill>
                  <a:srgbClr val="FF0000"/>
                </a:solidFill>
              </a:rPr>
              <a:t> in KB")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3B4C5D-1C2B-B419-336D-F020732C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501" y="2858656"/>
            <a:ext cx="13276629" cy="722324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7CA04-9ADF-5D1F-7B13-1FB594610916}"/>
              </a:ext>
            </a:extLst>
          </p:cNvPr>
          <p:cNvCxnSpPr>
            <a:cxnSpLocks/>
          </p:cNvCxnSpPr>
          <p:nvPr/>
        </p:nvCxnSpPr>
        <p:spPr>
          <a:xfrm>
            <a:off x="3796748" y="1952575"/>
            <a:ext cx="2842591" cy="6714347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84A3C0-BB15-62B2-D350-7EEA1EC7EDFD}"/>
              </a:ext>
            </a:extLst>
          </p:cNvPr>
          <p:cNvSpPr txBox="1"/>
          <p:nvPr/>
        </p:nvSpPr>
        <p:spPr>
          <a:xfrm>
            <a:off x="607860" y="9712571"/>
            <a:ext cx="101279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endParaRPr lang="en-US" sz="14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  <a:p>
            <a:pPr lvl="0" algn="just">
              <a:buClrTx/>
              <a:defRPr/>
            </a:pPr>
            <a:r>
              <a:rPr lang="en-US" sz="28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Put it as a info log.</a:t>
            </a:r>
            <a:endParaRPr lang="en-SG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F0D3E1-09FF-8983-859B-4318E088031D}"/>
              </a:ext>
            </a:extLst>
          </p:cNvPr>
          <p:cNvCxnSpPr>
            <a:cxnSpLocks/>
          </p:cNvCxnSpPr>
          <p:nvPr/>
        </p:nvCxnSpPr>
        <p:spPr>
          <a:xfrm flipV="1">
            <a:off x="3520501" y="9573003"/>
            <a:ext cx="3118838" cy="508900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0235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17022-B9D7-59CA-F848-607BA2B7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839" y="635105"/>
            <a:ext cx="17350740" cy="81600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Update in UiPath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747FD6-145B-886F-D172-6AFD14998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09" y="2926137"/>
            <a:ext cx="16568670" cy="7541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A600A9-D46C-30E6-2651-D1231C2D66A7}"/>
              </a:ext>
            </a:extLst>
          </p:cNvPr>
          <p:cNvSpPr txBox="1"/>
          <p:nvPr/>
        </p:nvSpPr>
        <p:spPr>
          <a:xfrm>
            <a:off x="835839" y="1934709"/>
            <a:ext cx="17193744" cy="9387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7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Below the log Message, put the else if activity. Put the condition check for any file more than 200kb.</a:t>
            </a:r>
          </a:p>
          <a:p>
            <a:pPr lvl="0" algn="just">
              <a:buClrTx/>
              <a:defRPr/>
            </a:pPr>
            <a:r>
              <a:rPr lang="en-US" sz="2800" dirty="0" err="1">
                <a:solidFill>
                  <a:srgbClr val="FF0000"/>
                </a:solidFill>
              </a:rPr>
              <a:t>Double.Parse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CurrentRow</a:t>
            </a:r>
            <a:r>
              <a:rPr lang="en-US" sz="2800" dirty="0">
                <a:solidFill>
                  <a:srgbClr val="FF0000"/>
                </a:solidFill>
              </a:rPr>
              <a:t>("</a:t>
            </a:r>
            <a:r>
              <a:rPr lang="en-US" sz="2800" dirty="0" err="1">
                <a:solidFill>
                  <a:srgbClr val="FF0000"/>
                </a:solidFill>
              </a:rPr>
              <a:t>Filesize</a:t>
            </a:r>
            <a:r>
              <a:rPr lang="en-US" sz="2800" dirty="0">
                <a:solidFill>
                  <a:srgbClr val="FF0000"/>
                </a:solidFill>
              </a:rPr>
              <a:t> in KB").</a:t>
            </a:r>
            <a:r>
              <a:rPr lang="en-US" sz="2800" dirty="0" err="1">
                <a:solidFill>
                  <a:srgbClr val="FF0000"/>
                </a:solidFill>
              </a:rPr>
              <a:t>ToString</a:t>
            </a:r>
            <a:r>
              <a:rPr lang="en-US" sz="2800" dirty="0">
                <a:solidFill>
                  <a:srgbClr val="FF0000"/>
                </a:solidFill>
              </a:rPr>
              <a:t>) &gt; 200</a:t>
            </a: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0D121F-3A94-C2DA-2A72-A5B90C68A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01" y="1748112"/>
            <a:ext cx="12834833" cy="88445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671A6-88DA-E8FE-C9FA-BECADE698CC5}"/>
              </a:ext>
            </a:extLst>
          </p:cNvPr>
          <p:cNvCxnSpPr>
            <a:cxnSpLocks/>
          </p:cNvCxnSpPr>
          <p:nvPr/>
        </p:nvCxnSpPr>
        <p:spPr>
          <a:xfrm>
            <a:off x="3617843" y="3021496"/>
            <a:ext cx="3856383" cy="2381904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2CA4A2-25CE-56BB-4358-DCF761725934}"/>
              </a:ext>
            </a:extLst>
          </p:cNvPr>
          <p:cNvSpPr txBox="1"/>
          <p:nvPr/>
        </p:nvSpPr>
        <p:spPr>
          <a:xfrm>
            <a:off x="278296" y="1934709"/>
            <a:ext cx="3180521" cy="18158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Use the assign value activity to put the </a:t>
            </a:r>
            <a:r>
              <a:rPr lang="en-US" sz="28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checkedValue</a:t>
            </a: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as </a:t>
            </a:r>
            <a:r>
              <a:rPr lang="en-US" sz="2800" dirty="0">
                <a:solidFill>
                  <a:srgbClr val="FF0000"/>
                </a:solidFill>
              </a:rPr>
              <a:t>"more than 200kb"</a:t>
            </a: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7FC0C20-7A2B-8A90-3ECE-BFD5B6A4D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839" y="635105"/>
            <a:ext cx="17350740" cy="81600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Update in UiPath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E8EF6-4B97-FFE4-46F3-302F45D2F71D}"/>
              </a:ext>
            </a:extLst>
          </p:cNvPr>
          <p:cNvSpPr txBox="1"/>
          <p:nvPr/>
        </p:nvSpPr>
        <p:spPr>
          <a:xfrm>
            <a:off x="272621" y="6289531"/>
            <a:ext cx="5372805" cy="230832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Use the “add Data Row” activity and add the array below:</a:t>
            </a:r>
          </a:p>
          <a:p>
            <a:pPr lvl="0" algn="just">
              <a:buClrTx/>
              <a:defRPr/>
            </a:pPr>
            <a:endParaRPr lang="en-US" sz="28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n-US" sz="3000" dirty="0">
                <a:solidFill>
                  <a:srgbClr val="FF0000"/>
                </a:solidFill>
              </a:rPr>
              <a:t>{</a:t>
            </a:r>
            <a:r>
              <a:rPr lang="en-US" sz="3000" dirty="0" err="1">
                <a:solidFill>
                  <a:srgbClr val="FF0000"/>
                </a:solidFill>
              </a:rPr>
              <a:t>CurrentRow</a:t>
            </a:r>
            <a:r>
              <a:rPr lang="en-US" sz="3000" dirty="0">
                <a:solidFill>
                  <a:srgbClr val="FF0000"/>
                </a:solidFill>
              </a:rPr>
              <a:t>("</a:t>
            </a:r>
            <a:r>
              <a:rPr lang="en-US" sz="3000" dirty="0" err="1">
                <a:solidFill>
                  <a:srgbClr val="FF0000"/>
                </a:solidFill>
              </a:rPr>
              <a:t>Filesize</a:t>
            </a:r>
            <a:r>
              <a:rPr lang="en-US" sz="3000" dirty="0">
                <a:solidFill>
                  <a:srgbClr val="FF0000"/>
                </a:solidFill>
              </a:rPr>
              <a:t> in KB").</a:t>
            </a:r>
            <a:r>
              <a:rPr lang="en-US" sz="3000" dirty="0" err="1">
                <a:solidFill>
                  <a:srgbClr val="FF0000"/>
                </a:solidFill>
              </a:rPr>
              <a:t>ToString</a:t>
            </a:r>
            <a:r>
              <a:rPr lang="en-US" sz="3000" dirty="0">
                <a:solidFill>
                  <a:srgbClr val="FF0000"/>
                </a:solidFill>
              </a:rPr>
              <a:t>, </a:t>
            </a:r>
            <a:r>
              <a:rPr lang="en-US" sz="3000" dirty="0" err="1">
                <a:solidFill>
                  <a:srgbClr val="FF0000"/>
                </a:solidFill>
              </a:rPr>
              <a:t>checkedValue</a:t>
            </a:r>
            <a:r>
              <a:rPr lang="en-US" sz="3000" dirty="0">
                <a:solidFill>
                  <a:srgbClr val="FF0000"/>
                </a:solidFill>
              </a:rPr>
              <a:t>}</a:t>
            </a:r>
            <a:endParaRPr lang="en-US" sz="30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F44E9C-FC53-6D4B-96E6-1F080FE9F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478" y="5947849"/>
            <a:ext cx="6148914" cy="361973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BFBC3B-CF44-7354-A8A4-4F9BE133CBA2}"/>
              </a:ext>
            </a:extLst>
          </p:cNvPr>
          <p:cNvCxnSpPr>
            <a:cxnSpLocks/>
          </p:cNvCxnSpPr>
          <p:nvPr/>
        </p:nvCxnSpPr>
        <p:spPr>
          <a:xfrm flipV="1">
            <a:off x="5486400" y="7255565"/>
            <a:ext cx="2484783" cy="298174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DFF2F6-783A-E34B-6793-FF7A372B9313}"/>
              </a:ext>
            </a:extLst>
          </p:cNvPr>
          <p:cNvSpPr txBox="1"/>
          <p:nvPr/>
        </p:nvSpPr>
        <p:spPr>
          <a:xfrm>
            <a:off x="14366308" y="9146077"/>
            <a:ext cx="5372805" cy="144655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Select the </a:t>
            </a:r>
            <a:r>
              <a:rPr lang="en-US" sz="28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dataTable</a:t>
            </a: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we create earlier </a:t>
            </a:r>
          </a:p>
          <a:p>
            <a:pPr lvl="0" algn="just">
              <a:buClrTx/>
              <a:defRPr/>
            </a:pPr>
            <a:r>
              <a:rPr lang="en-US" sz="3200" dirty="0" err="1"/>
              <a:t>dt_ofFilesSize</a:t>
            </a:r>
            <a:endParaRPr lang="en-US" sz="30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58FE44-112C-EA08-CB68-CE55AE6FED61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10428406" y="9146077"/>
            <a:ext cx="3937902" cy="723275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3864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33FFAA-6CCD-4F5F-12BF-7BB0A7FFE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983" y="1451112"/>
            <a:ext cx="9328789" cy="969565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1F348CF-5EE5-D3DE-EB81-372F7DD82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839" y="635105"/>
            <a:ext cx="17350740" cy="81600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Update in UiPath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BE285-7C37-8D35-A445-45FD276B10F3}"/>
              </a:ext>
            </a:extLst>
          </p:cNvPr>
          <p:cNvSpPr txBox="1"/>
          <p:nvPr/>
        </p:nvSpPr>
        <p:spPr>
          <a:xfrm>
            <a:off x="278296" y="1934709"/>
            <a:ext cx="6082747" cy="22467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 the Else component, use the assign activity like the earlier part but this time, </a:t>
            </a: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</a:rPr>
              <a:t>put the </a:t>
            </a:r>
            <a:r>
              <a:rPr lang="en-US" sz="2800" b="1" kern="1200" dirty="0" err="1">
                <a:solidFill>
                  <a:prstClr val="black"/>
                </a:solidFill>
                <a:latin typeface="Calibri" panose="020F0502020204030204"/>
              </a:rPr>
              <a:t>checkedValue</a:t>
            </a: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</a:rPr>
              <a:t> as </a:t>
            </a:r>
          </a:p>
          <a:p>
            <a:pPr lvl="0" algn="just">
              <a:buClrTx/>
              <a:defRPr/>
            </a:pP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  <a:p>
            <a:pPr lvl="0" algn="just">
              <a:buClrTx/>
              <a:defRPr/>
            </a:pPr>
            <a:r>
              <a:rPr lang="en-US" sz="2800" dirty="0">
                <a:solidFill>
                  <a:srgbClr val="FF0000"/>
                </a:solidFill>
              </a:rPr>
              <a:t>"less than or equal to 200kb"</a:t>
            </a: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BC2062-9716-ABC5-64FB-3DE94469C10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319670" y="4181478"/>
            <a:ext cx="4452730" cy="3113844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33F6EC-FB44-CBCD-1208-FCC575F17479}"/>
              </a:ext>
            </a:extLst>
          </p:cNvPr>
          <p:cNvSpPr txBox="1"/>
          <p:nvPr/>
        </p:nvSpPr>
        <p:spPr>
          <a:xfrm>
            <a:off x="278296" y="6911844"/>
            <a:ext cx="5372805" cy="26776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Like the earlier part, </a:t>
            </a:r>
          </a:p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Use the “add Data Row” activity and add the array below:</a:t>
            </a:r>
          </a:p>
          <a:p>
            <a:pPr lvl="0" algn="just">
              <a:buClrTx/>
              <a:defRPr/>
            </a:pPr>
            <a:endParaRPr lang="en-US" sz="28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n-US" sz="2800" dirty="0">
                <a:solidFill>
                  <a:srgbClr val="FF0000"/>
                </a:solidFill>
              </a:rPr>
              <a:t>{</a:t>
            </a:r>
            <a:r>
              <a:rPr lang="en-US" sz="2800" dirty="0" err="1">
                <a:solidFill>
                  <a:srgbClr val="FF0000"/>
                </a:solidFill>
              </a:rPr>
              <a:t>CurrentRow</a:t>
            </a:r>
            <a:r>
              <a:rPr lang="en-US" sz="2800" dirty="0">
                <a:solidFill>
                  <a:srgbClr val="FF0000"/>
                </a:solidFill>
              </a:rPr>
              <a:t>("</a:t>
            </a:r>
            <a:r>
              <a:rPr lang="en-US" sz="2800" dirty="0" err="1">
                <a:solidFill>
                  <a:srgbClr val="FF0000"/>
                </a:solidFill>
              </a:rPr>
              <a:t>Filesize</a:t>
            </a:r>
            <a:r>
              <a:rPr lang="en-US" sz="2800" dirty="0">
                <a:solidFill>
                  <a:srgbClr val="FF0000"/>
                </a:solidFill>
              </a:rPr>
              <a:t> in KB").</a:t>
            </a:r>
            <a:r>
              <a:rPr lang="en-US" sz="2800" dirty="0" err="1">
                <a:solidFill>
                  <a:srgbClr val="FF0000"/>
                </a:solidFill>
              </a:rPr>
              <a:t>ToString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checkedValue</a:t>
            </a:r>
            <a:r>
              <a:rPr lang="en-US" sz="2800" dirty="0">
                <a:solidFill>
                  <a:srgbClr val="FF0000"/>
                </a:solidFill>
              </a:rPr>
              <a:t>}</a:t>
            </a: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04D35-8DF4-475B-EBE1-B2093C141C9A}"/>
              </a:ext>
            </a:extLst>
          </p:cNvPr>
          <p:cNvSpPr txBox="1"/>
          <p:nvPr/>
        </p:nvSpPr>
        <p:spPr>
          <a:xfrm>
            <a:off x="14366308" y="9146077"/>
            <a:ext cx="5372805" cy="144655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Select the </a:t>
            </a:r>
            <a:r>
              <a:rPr lang="en-US" sz="28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dataTable</a:t>
            </a: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we create earlier </a:t>
            </a:r>
          </a:p>
          <a:p>
            <a:pPr lvl="0" algn="just">
              <a:buClrTx/>
              <a:defRPr/>
            </a:pPr>
            <a:r>
              <a:rPr lang="en-US" sz="3200" dirty="0" err="1"/>
              <a:t>dt_ofFilesSize</a:t>
            </a:r>
            <a:endParaRPr lang="en-US" sz="30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1BB76D-E94B-83F9-11BE-50340FC0337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1270974" y="9869352"/>
            <a:ext cx="3095334" cy="526978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2740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A9E84-00F7-C8DB-71B1-D2AEAB4DF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36" y="1648161"/>
            <a:ext cx="9102526" cy="919956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111807-98F1-E871-B46C-A2E836D8C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839" y="635105"/>
            <a:ext cx="17350740" cy="81600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Update in UiPath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0425A-CD60-28E2-96E3-E07359E34C71}"/>
              </a:ext>
            </a:extLst>
          </p:cNvPr>
          <p:cNvSpPr txBox="1"/>
          <p:nvPr/>
        </p:nvSpPr>
        <p:spPr>
          <a:xfrm>
            <a:off x="10436088" y="8224119"/>
            <a:ext cx="9521686" cy="144655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3000" b="1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Assign</a:t>
            </a:r>
            <a:r>
              <a:rPr lang="en-US" sz="3000" b="1" kern="1200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3000" b="1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value of </a:t>
            </a:r>
            <a:r>
              <a:rPr lang="en-US" sz="3200" dirty="0" err="1">
                <a:solidFill>
                  <a:schemeClr val="tx1"/>
                </a:solidFill>
              </a:rPr>
              <a:t>overallFileSize</a:t>
            </a:r>
            <a:r>
              <a:rPr lang="en-US" sz="3200" dirty="0">
                <a:solidFill>
                  <a:schemeClr val="tx1"/>
                </a:solidFill>
              </a:rPr>
              <a:t> to </a:t>
            </a:r>
          </a:p>
          <a:p>
            <a:pPr lvl="0">
              <a:buClrTx/>
              <a:defRPr/>
            </a:pPr>
            <a:r>
              <a:rPr lang="en-US" sz="2800" dirty="0" err="1">
                <a:solidFill>
                  <a:srgbClr val="FF0000"/>
                </a:solidFill>
              </a:rPr>
              <a:t>overallFileSize</a:t>
            </a:r>
            <a:r>
              <a:rPr lang="en-US" sz="2800" dirty="0">
                <a:solidFill>
                  <a:srgbClr val="FF0000"/>
                </a:solidFill>
              </a:rPr>
              <a:t> + </a:t>
            </a:r>
            <a:r>
              <a:rPr lang="en-US" sz="2800" dirty="0" err="1">
                <a:solidFill>
                  <a:srgbClr val="FF0000"/>
                </a:solidFill>
              </a:rPr>
              <a:t>Double.Parse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CurrentRow</a:t>
            </a:r>
            <a:r>
              <a:rPr lang="en-US" sz="2800" dirty="0">
                <a:solidFill>
                  <a:srgbClr val="FF0000"/>
                </a:solidFill>
              </a:rPr>
              <a:t>("</a:t>
            </a:r>
            <a:r>
              <a:rPr lang="en-US" sz="2800" dirty="0" err="1">
                <a:solidFill>
                  <a:srgbClr val="FF0000"/>
                </a:solidFill>
              </a:rPr>
              <a:t>Filesize</a:t>
            </a:r>
            <a:r>
              <a:rPr lang="en-US" sz="2800" dirty="0">
                <a:solidFill>
                  <a:srgbClr val="FF0000"/>
                </a:solidFill>
              </a:rPr>
              <a:t> in KB").</a:t>
            </a:r>
            <a:r>
              <a:rPr lang="en-US" sz="2800" dirty="0" err="1">
                <a:solidFill>
                  <a:srgbClr val="FF0000"/>
                </a:solidFill>
              </a:rPr>
              <a:t>ToString</a:t>
            </a:r>
            <a:r>
              <a:rPr lang="en-US" sz="2800" dirty="0">
                <a:solidFill>
                  <a:srgbClr val="FF0000"/>
                </a:solidFill>
              </a:rPr>
              <a:t>)</a:t>
            </a: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378AA8-4D81-529E-C857-281A90030C9C}"/>
              </a:ext>
            </a:extLst>
          </p:cNvPr>
          <p:cNvCxnSpPr>
            <a:cxnSpLocks/>
          </p:cNvCxnSpPr>
          <p:nvPr/>
        </p:nvCxnSpPr>
        <p:spPr>
          <a:xfrm flipH="1">
            <a:off x="7613374" y="8947394"/>
            <a:ext cx="2663688" cy="447466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5811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1FF754-F4CC-2F71-B524-5495DD92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762" y="1610175"/>
            <a:ext cx="9027306" cy="8930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95F87-E845-3888-C6CA-78265525CA8F}"/>
              </a:ext>
            </a:extLst>
          </p:cNvPr>
          <p:cNvSpPr txBox="1"/>
          <p:nvPr/>
        </p:nvSpPr>
        <p:spPr>
          <a:xfrm>
            <a:off x="278296" y="3387305"/>
            <a:ext cx="7102214" cy="26776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Use the “Write Range workbook” activity and add the array below:</a:t>
            </a:r>
          </a:p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and select the location of the filesizeCheck.xlsx excel. In this example, it is in the location </a:t>
            </a:r>
            <a:r>
              <a:rPr lang="en-US" sz="2800" dirty="0">
                <a:solidFill>
                  <a:srgbClr val="FF0000"/>
                </a:solidFill>
              </a:rPr>
              <a:t>"C:\NYCFolderList\filesizeCheck.xlsx"</a:t>
            </a: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8AFA9C-AE9A-F20D-4A5E-26F71B872D1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380510" y="4726133"/>
            <a:ext cx="3532655" cy="4437745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17673D-2129-6849-33D2-6892A7241B1E}"/>
              </a:ext>
            </a:extLst>
          </p:cNvPr>
          <p:cNvSpPr txBox="1"/>
          <p:nvPr/>
        </p:nvSpPr>
        <p:spPr>
          <a:xfrm>
            <a:off x="278296" y="6486222"/>
            <a:ext cx="7102214" cy="95410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Include the sheet name   of excel as  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  <a:r>
              <a:rPr lang="en-US" sz="2800" dirty="0" err="1">
                <a:solidFill>
                  <a:srgbClr val="FF0000"/>
                </a:solidFill>
              </a:rPr>
              <a:t>fileSizeCheck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FF0B95-5C68-B660-F3E2-B4ACB26B842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380510" y="6963276"/>
            <a:ext cx="3313994" cy="2611267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CE15F5-B7A0-195C-1D56-029BBBD23D11}"/>
              </a:ext>
            </a:extLst>
          </p:cNvPr>
          <p:cNvSpPr txBox="1"/>
          <p:nvPr/>
        </p:nvSpPr>
        <p:spPr>
          <a:xfrm>
            <a:off x="430696" y="8594492"/>
            <a:ext cx="7102214" cy="5232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Set </a:t>
            </a:r>
            <a:r>
              <a:rPr lang="en-US" sz="28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datatable</a:t>
            </a: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as </a:t>
            </a:r>
            <a:r>
              <a:rPr lang="en-US" sz="2800" dirty="0" err="1">
                <a:solidFill>
                  <a:srgbClr val="FF0000"/>
                </a:solidFill>
              </a:rPr>
              <a:t>dt_ofFilesSize</a:t>
            </a: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780B8EC-1694-3304-0D7C-6BBFBE96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839" y="635105"/>
            <a:ext cx="17350740" cy="81600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Update in UiPath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3602D1-B68D-C8D1-F4B7-2ED74C3CD420}"/>
              </a:ext>
            </a:extLst>
          </p:cNvPr>
          <p:cNvCxnSpPr>
            <a:cxnSpLocks/>
          </p:cNvCxnSpPr>
          <p:nvPr/>
        </p:nvCxnSpPr>
        <p:spPr>
          <a:xfrm>
            <a:off x="7532910" y="9117712"/>
            <a:ext cx="3161594" cy="841297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73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061819" y="540097"/>
            <a:ext cx="8605022" cy="322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4" tIns="75358" rIns="150754" bIns="75358" anchor="b" anchorCtr="0">
            <a:normAutofit/>
          </a:bodyPr>
          <a:lstStyle/>
          <a:p>
            <a:pPr>
              <a:buClr>
                <a:srgbClr val="002060"/>
              </a:buClr>
              <a:buSzPct val="111111"/>
            </a:pPr>
            <a:r>
              <a:rPr lang="en-GB" sz="9600" dirty="0"/>
              <a:t>Create in UiPath</a:t>
            </a:r>
            <a:endParaRPr dirty="0"/>
          </a:p>
        </p:txBody>
      </p:sp>
      <p:pic>
        <p:nvPicPr>
          <p:cNvPr id="173" name="Google Shape;173;p28" descr="Laptop open on desk at night"/>
          <p:cNvPicPr preferRelativeResize="0"/>
          <p:nvPr/>
        </p:nvPicPr>
        <p:blipFill rotWithShape="1">
          <a:blip r:embed="rId3">
            <a:alphaModFix/>
          </a:blip>
          <a:srcRect l="21278" r="11767" b="-1"/>
          <a:stretch/>
        </p:blipFill>
        <p:spPr>
          <a:xfrm>
            <a:off x="9842164" y="3590"/>
            <a:ext cx="10265775" cy="1130854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2" name="Google Shape;174;p28">
            <a:extLst>
              <a:ext uri="{FF2B5EF4-FFF2-40B4-BE49-F238E27FC236}">
                <a16:creationId xmlns:a16="http://schemas.microsoft.com/office/drawing/2014/main" id="{18EB1266-0BFC-89E4-8A70-C6D43ED28F74}"/>
              </a:ext>
            </a:extLst>
          </p:cNvPr>
          <p:cNvGrpSpPr/>
          <p:nvPr/>
        </p:nvGrpSpPr>
        <p:grpSpPr>
          <a:xfrm>
            <a:off x="224914" y="4390119"/>
            <a:ext cx="9441926" cy="3925808"/>
            <a:chOff x="0" y="1918"/>
            <a:chExt cx="5378521" cy="3925808"/>
          </a:xfrm>
        </p:grpSpPr>
        <p:cxnSp>
          <p:nvCxnSpPr>
            <p:cNvPr id="13" name="Google Shape;175;p28">
              <a:extLst>
                <a:ext uri="{FF2B5EF4-FFF2-40B4-BE49-F238E27FC236}">
                  <a16:creationId xmlns:a16="http://schemas.microsoft.com/office/drawing/2014/main" id="{887CF770-094F-FBF9-E330-68358AE39917}"/>
                </a:ext>
              </a:extLst>
            </p:cNvPr>
            <p:cNvCxnSpPr/>
            <p:nvPr/>
          </p:nvCxnSpPr>
          <p:spPr>
            <a:xfrm>
              <a:off x="0" y="1918"/>
              <a:ext cx="5378521" cy="0"/>
            </a:xfrm>
            <a:prstGeom prst="straightConnector1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" name="Google Shape;176;p28">
              <a:extLst>
                <a:ext uri="{FF2B5EF4-FFF2-40B4-BE49-F238E27FC236}">
                  <a16:creationId xmlns:a16="http://schemas.microsoft.com/office/drawing/2014/main" id="{292DA322-21C0-2A0F-9A2C-F16499C96179}"/>
                </a:ext>
              </a:extLst>
            </p:cNvPr>
            <p:cNvSpPr/>
            <p:nvPr/>
          </p:nvSpPr>
          <p:spPr>
            <a:xfrm>
              <a:off x="0" y="1918"/>
              <a:ext cx="5378521" cy="1308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pPr defTabSz="914491">
                <a:buSzPts val="1400"/>
              </a:pPr>
              <a:endParaRPr sz="1801"/>
            </a:p>
          </p:txBody>
        </p:sp>
        <p:sp>
          <p:nvSpPr>
            <p:cNvPr id="15" name="Google Shape;177;p28">
              <a:extLst>
                <a:ext uri="{FF2B5EF4-FFF2-40B4-BE49-F238E27FC236}">
                  <a16:creationId xmlns:a16="http://schemas.microsoft.com/office/drawing/2014/main" id="{9A67DBEF-24DF-232F-57FB-207B7AF75F8C}"/>
                </a:ext>
              </a:extLst>
            </p:cNvPr>
            <p:cNvSpPr txBox="1"/>
            <p:nvPr/>
          </p:nvSpPr>
          <p:spPr>
            <a:xfrm>
              <a:off x="0" y="1918"/>
              <a:ext cx="5378521" cy="1308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t" anchorCtr="0">
              <a:noAutofit/>
            </a:bodyPr>
            <a:lstStyle/>
            <a:p>
              <a:pPr defTabSz="914491">
                <a:lnSpc>
                  <a:spcPct val="90000"/>
                </a:lnSpc>
                <a:buSzPts val="2400"/>
              </a:pPr>
              <a:endParaRPr sz="1801" dirty="0"/>
            </a:p>
          </p:txBody>
        </p:sp>
        <p:cxnSp>
          <p:nvCxnSpPr>
            <p:cNvPr id="16" name="Google Shape;178;p28">
              <a:extLst>
                <a:ext uri="{FF2B5EF4-FFF2-40B4-BE49-F238E27FC236}">
                  <a16:creationId xmlns:a16="http://schemas.microsoft.com/office/drawing/2014/main" id="{92ED1622-E578-329A-1FFD-213707A72AC3}"/>
                </a:ext>
              </a:extLst>
            </p:cNvPr>
            <p:cNvCxnSpPr/>
            <p:nvPr/>
          </p:nvCxnSpPr>
          <p:spPr>
            <a:xfrm>
              <a:off x="0" y="1310521"/>
              <a:ext cx="5378521" cy="0"/>
            </a:xfrm>
            <a:prstGeom prst="straightConnector1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179;p28">
              <a:extLst>
                <a:ext uri="{FF2B5EF4-FFF2-40B4-BE49-F238E27FC236}">
                  <a16:creationId xmlns:a16="http://schemas.microsoft.com/office/drawing/2014/main" id="{EB312BBE-F24A-9A7A-5B33-EADAD4B7AB46}"/>
                </a:ext>
              </a:extLst>
            </p:cNvPr>
            <p:cNvSpPr/>
            <p:nvPr/>
          </p:nvSpPr>
          <p:spPr>
            <a:xfrm>
              <a:off x="0" y="1310521"/>
              <a:ext cx="5378521" cy="1308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pPr defTabSz="914491">
                <a:buSzPts val="1400"/>
              </a:pPr>
              <a:endParaRPr sz="1801"/>
            </a:p>
          </p:txBody>
        </p:sp>
        <p:cxnSp>
          <p:nvCxnSpPr>
            <p:cNvPr id="19" name="Google Shape;181;p28">
              <a:extLst>
                <a:ext uri="{FF2B5EF4-FFF2-40B4-BE49-F238E27FC236}">
                  <a16:creationId xmlns:a16="http://schemas.microsoft.com/office/drawing/2014/main" id="{ABB5815B-B151-BDA7-A6BE-6F6C91427A9E}"/>
                </a:ext>
              </a:extLst>
            </p:cNvPr>
            <p:cNvCxnSpPr/>
            <p:nvPr/>
          </p:nvCxnSpPr>
          <p:spPr>
            <a:xfrm>
              <a:off x="0" y="2619124"/>
              <a:ext cx="5378521" cy="0"/>
            </a:xfrm>
            <a:prstGeom prst="straightConnector1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" name="Google Shape;182;p28">
              <a:extLst>
                <a:ext uri="{FF2B5EF4-FFF2-40B4-BE49-F238E27FC236}">
                  <a16:creationId xmlns:a16="http://schemas.microsoft.com/office/drawing/2014/main" id="{560AF94A-BB70-D4A9-B37C-0C7DAEE437B8}"/>
                </a:ext>
              </a:extLst>
            </p:cNvPr>
            <p:cNvSpPr/>
            <p:nvPr/>
          </p:nvSpPr>
          <p:spPr>
            <a:xfrm>
              <a:off x="0" y="2619124"/>
              <a:ext cx="5378521" cy="1308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pPr defTabSz="914491">
                <a:buSzPts val="1400"/>
              </a:pPr>
              <a:endParaRPr sz="1801"/>
            </a:p>
          </p:txBody>
        </p:sp>
        <p:sp>
          <p:nvSpPr>
            <p:cNvPr id="21" name="Google Shape;183;p28">
              <a:extLst>
                <a:ext uri="{FF2B5EF4-FFF2-40B4-BE49-F238E27FC236}">
                  <a16:creationId xmlns:a16="http://schemas.microsoft.com/office/drawing/2014/main" id="{35CE1E72-2FFA-51E9-2C75-480445857DCB}"/>
                </a:ext>
              </a:extLst>
            </p:cNvPr>
            <p:cNvSpPr txBox="1"/>
            <p:nvPr/>
          </p:nvSpPr>
          <p:spPr>
            <a:xfrm>
              <a:off x="0" y="2619124"/>
              <a:ext cx="5378521" cy="1308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t" anchorCtr="0">
              <a:noAutofit/>
            </a:bodyPr>
            <a:lstStyle/>
            <a:p>
              <a:pPr defTabSz="914491">
                <a:lnSpc>
                  <a:spcPct val="90000"/>
                </a:lnSpc>
                <a:buSzPts val="2400"/>
              </a:pPr>
              <a:endParaRPr sz="3203" b="1">
                <a:solidFill>
                  <a:srgbClr val="833C0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164501-1EAF-7785-2716-4F70D0F3D71F}"/>
              </a:ext>
            </a:extLst>
          </p:cNvPr>
          <p:cNvSpPr txBox="1"/>
          <p:nvPr/>
        </p:nvSpPr>
        <p:spPr>
          <a:xfrm>
            <a:off x="224914" y="4583089"/>
            <a:ext cx="10125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91">
              <a:lnSpc>
                <a:spcPct val="90000"/>
              </a:lnSpc>
              <a:buSzPts val="2400"/>
              <a:defRPr/>
            </a:pPr>
            <a:r>
              <a:rPr lang="en-SG" sz="4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SG" sz="40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dataTable</a:t>
            </a:r>
            <a:endParaRPr lang="en-SG" sz="40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D3EA7-72D9-5F6C-240E-5F84D517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209" y="635105"/>
            <a:ext cx="10436025" cy="85368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95F87-E845-3888-C6CA-78265525CA8F}"/>
              </a:ext>
            </a:extLst>
          </p:cNvPr>
          <p:cNvSpPr txBox="1"/>
          <p:nvPr/>
        </p:nvSpPr>
        <p:spPr>
          <a:xfrm>
            <a:off x="278296" y="3387305"/>
            <a:ext cx="7102214" cy="18158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Use the “Remove Data Column” activity and set column Name as:</a:t>
            </a:r>
          </a:p>
          <a:p>
            <a:pPr lvl="0" algn="just">
              <a:buClrTx/>
              <a:defRPr/>
            </a:pPr>
            <a:endParaRPr lang="en-US" sz="2800" dirty="0">
              <a:solidFill>
                <a:srgbClr val="FF0000"/>
              </a:solidFill>
            </a:endParaRPr>
          </a:p>
          <a:p>
            <a:pPr lvl="0" algn="just">
              <a:buClrTx/>
              <a:defRPr/>
            </a:pPr>
            <a:r>
              <a:rPr lang="en-US" sz="2800" dirty="0">
                <a:solidFill>
                  <a:srgbClr val="FF0000"/>
                </a:solidFill>
              </a:rPr>
              <a:t>“</a:t>
            </a:r>
            <a:r>
              <a:rPr lang="en-US" sz="2800" dirty="0" err="1">
                <a:solidFill>
                  <a:srgbClr val="FF0000"/>
                </a:solidFill>
              </a:rPr>
              <a:t>SizeCheck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8AFA9C-AE9A-F20D-4A5E-26F71B872D1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380510" y="4295246"/>
            <a:ext cx="4526568" cy="608269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FF0B95-5C68-B660-F3E2-B4ACB26B8425}"/>
              </a:ext>
            </a:extLst>
          </p:cNvPr>
          <p:cNvCxnSpPr>
            <a:cxnSpLocks/>
          </p:cNvCxnSpPr>
          <p:nvPr/>
        </p:nvCxnSpPr>
        <p:spPr>
          <a:xfrm flipV="1">
            <a:off x="7380510" y="6486222"/>
            <a:ext cx="4665716" cy="477054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CE15F5-B7A0-195C-1D56-029BBBD23D11}"/>
              </a:ext>
            </a:extLst>
          </p:cNvPr>
          <p:cNvSpPr txBox="1"/>
          <p:nvPr/>
        </p:nvSpPr>
        <p:spPr>
          <a:xfrm>
            <a:off x="0" y="6701666"/>
            <a:ext cx="7102214" cy="5232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Set </a:t>
            </a:r>
            <a:r>
              <a:rPr lang="en-US" sz="28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datatable</a:t>
            </a: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as </a:t>
            </a:r>
            <a:r>
              <a:rPr lang="en-US" sz="2800" dirty="0" err="1">
                <a:solidFill>
                  <a:srgbClr val="FF0000"/>
                </a:solidFill>
              </a:rPr>
              <a:t>dt_ofFilesSize</a:t>
            </a: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780B8EC-1694-3304-0D7C-6BBFBE96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839" y="635105"/>
            <a:ext cx="17350740" cy="81600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Delete in UiPath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9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D3EA7-72D9-5F6C-240E-5F84D517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783" y="1986827"/>
            <a:ext cx="10436025" cy="8536820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780B8EC-1694-3304-0D7C-6BBFBE96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839" y="635105"/>
            <a:ext cx="17350740" cy="81600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Delete in UiPath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D8D50-CE7A-933B-9910-3BF29772A041}"/>
              </a:ext>
            </a:extLst>
          </p:cNvPr>
          <p:cNvSpPr txBox="1"/>
          <p:nvPr/>
        </p:nvSpPr>
        <p:spPr>
          <a:xfrm>
            <a:off x="278296" y="3387305"/>
            <a:ext cx="7102214" cy="26776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Use the “Write Range workbook” activity and add the array below:</a:t>
            </a:r>
          </a:p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and select the location of the filesizeCheck.xlsx excel. In this example, it is in the location </a:t>
            </a:r>
            <a:r>
              <a:rPr lang="en-US" sz="2800" dirty="0">
                <a:solidFill>
                  <a:srgbClr val="FF0000"/>
                </a:solidFill>
              </a:rPr>
              <a:t>"C:\NYCFolderList\filesizeCheck.xlsx"</a:t>
            </a: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C2C4FF-5A4A-61E2-A362-7EF0276B7C6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380510" y="4726133"/>
            <a:ext cx="3532655" cy="4437745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AE5658-83FF-F0A2-31DE-90FC01421AC5}"/>
              </a:ext>
            </a:extLst>
          </p:cNvPr>
          <p:cNvSpPr txBox="1"/>
          <p:nvPr/>
        </p:nvSpPr>
        <p:spPr>
          <a:xfrm>
            <a:off x="278296" y="6486222"/>
            <a:ext cx="7102214" cy="95410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Include the sheet name   of excel as  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  <a:r>
              <a:rPr lang="en-US" sz="2800" dirty="0" err="1">
                <a:solidFill>
                  <a:srgbClr val="FF0000"/>
                </a:solidFill>
              </a:rPr>
              <a:t>fileSizeCheck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9F8082-600A-864E-CAC9-11089B8986D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380510" y="6963276"/>
            <a:ext cx="3532655" cy="2652303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BD20E4-645E-126F-8879-9623C1E75448}"/>
              </a:ext>
            </a:extLst>
          </p:cNvPr>
          <p:cNvSpPr txBox="1"/>
          <p:nvPr/>
        </p:nvSpPr>
        <p:spPr>
          <a:xfrm>
            <a:off x="430696" y="8594492"/>
            <a:ext cx="7102214" cy="5232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Set </a:t>
            </a:r>
            <a:r>
              <a:rPr lang="en-US" sz="28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datatable</a:t>
            </a: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as </a:t>
            </a:r>
            <a:r>
              <a:rPr lang="en-US" sz="2800" dirty="0" err="1">
                <a:solidFill>
                  <a:srgbClr val="FF0000"/>
                </a:solidFill>
              </a:rPr>
              <a:t>dt_ofFilesSize</a:t>
            </a: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203EF0-E0EA-82CD-8F73-8BE624222741}"/>
              </a:ext>
            </a:extLst>
          </p:cNvPr>
          <p:cNvCxnSpPr>
            <a:cxnSpLocks/>
          </p:cNvCxnSpPr>
          <p:nvPr/>
        </p:nvCxnSpPr>
        <p:spPr>
          <a:xfrm>
            <a:off x="7532910" y="9117712"/>
            <a:ext cx="3380255" cy="781662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6515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C143F9-86A7-20C7-60E6-F1F933CD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7573" y="812805"/>
            <a:ext cx="10789294" cy="9867790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780B8EC-1694-3304-0D7C-6BBFBE96B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839" y="635105"/>
            <a:ext cx="17350740" cy="81600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Delete in UiPath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D8D50-CE7A-933B-9910-3BF29772A041}"/>
              </a:ext>
            </a:extLst>
          </p:cNvPr>
          <p:cNvSpPr txBox="1"/>
          <p:nvPr/>
        </p:nvSpPr>
        <p:spPr>
          <a:xfrm>
            <a:off x="278295" y="3387305"/>
            <a:ext cx="7553739" cy="18158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Add a message box and put the message as </a:t>
            </a:r>
          </a:p>
          <a:p>
            <a:pPr lvl="0" algn="just">
              <a:buClrTx/>
              <a:defRPr/>
            </a:pP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  <a:p>
            <a:pPr lvl="0" algn="just">
              <a:buClrTx/>
              <a:defRPr/>
            </a:pPr>
            <a:r>
              <a:rPr lang="en-US" sz="2800" dirty="0">
                <a:solidFill>
                  <a:srgbClr val="FF0000"/>
                </a:solidFill>
              </a:rPr>
              <a:t>"The total file size of all data to be transferred is: " + </a:t>
            </a:r>
            <a:r>
              <a:rPr lang="en-US" sz="2800" dirty="0" err="1">
                <a:solidFill>
                  <a:srgbClr val="FF0000"/>
                </a:solidFill>
              </a:rPr>
              <a:t>overallFileSize.ToString</a:t>
            </a:r>
            <a:r>
              <a:rPr lang="en-US" sz="2800" dirty="0">
                <a:solidFill>
                  <a:srgbClr val="FF0000"/>
                </a:solidFill>
              </a:rPr>
              <a:t> + "kb"</a:t>
            </a: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C2C4FF-5A4A-61E2-A362-7EF0276B7C6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832034" y="4295246"/>
            <a:ext cx="3677479" cy="5320333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BD20E4-645E-126F-8879-9623C1E75448}"/>
              </a:ext>
            </a:extLst>
          </p:cNvPr>
          <p:cNvSpPr txBox="1"/>
          <p:nvPr/>
        </p:nvSpPr>
        <p:spPr>
          <a:xfrm>
            <a:off x="430696" y="8594492"/>
            <a:ext cx="7102214" cy="18158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lvl="0" algn="just">
              <a:buClrTx/>
              <a:defRPr/>
            </a:pP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Run your bot and see the output in the excel in C:\NYCFolderList as check the new </a:t>
            </a:r>
            <a:r>
              <a:rPr lang="en-US" sz="28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datatables</a:t>
            </a: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in </a:t>
            </a:r>
            <a:r>
              <a:rPr lang="en-US" sz="28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fileSizeCheck</a:t>
            </a: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and </a:t>
            </a:r>
            <a:r>
              <a:rPr lang="en-US" sz="28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fileSizeOnly</a:t>
            </a: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tabs. </a:t>
            </a:r>
            <a:r>
              <a:rPr lang="en-US" sz="28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US" sz="2800" b="1" kern="120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45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D6B09D-9E91-4C38-7348-75AF79BA7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657"/>
          <a:stretch/>
        </p:blipFill>
        <p:spPr>
          <a:xfrm>
            <a:off x="157619" y="3240157"/>
            <a:ext cx="19501981" cy="789166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9FD837-35C1-8469-D60D-25626B8D4955}"/>
              </a:ext>
            </a:extLst>
          </p:cNvPr>
          <p:cNvCxnSpPr>
            <a:cxnSpLocks/>
          </p:cNvCxnSpPr>
          <p:nvPr/>
        </p:nvCxnSpPr>
        <p:spPr>
          <a:xfrm flipH="1">
            <a:off x="3518452" y="1448872"/>
            <a:ext cx="7202389" cy="4872415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08F442-AFBD-8E66-2EA9-32DE4F74BD5F}"/>
              </a:ext>
            </a:extLst>
          </p:cNvPr>
          <p:cNvSpPr txBox="1"/>
          <p:nvPr/>
        </p:nvSpPr>
        <p:spPr>
          <a:xfrm>
            <a:off x="10876387" y="774855"/>
            <a:ext cx="2875889" cy="120032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Select this function to create a </a:t>
            </a:r>
            <a:r>
              <a:rPr lang="en-SG" sz="24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DataTable</a:t>
            </a: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for data storage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4CB397-C707-BA5F-1C07-042A99F3D41F}"/>
              </a:ext>
            </a:extLst>
          </p:cNvPr>
          <p:cNvCxnSpPr>
            <a:cxnSpLocks/>
          </p:cNvCxnSpPr>
          <p:nvPr/>
        </p:nvCxnSpPr>
        <p:spPr>
          <a:xfrm flipH="1">
            <a:off x="13752276" y="2961861"/>
            <a:ext cx="1633498" cy="3498574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A8C52C-1795-FC5C-218D-0AD350475BEC}"/>
              </a:ext>
            </a:extLst>
          </p:cNvPr>
          <p:cNvSpPr txBox="1"/>
          <p:nvPr/>
        </p:nvSpPr>
        <p:spPr>
          <a:xfrm>
            <a:off x="14569025" y="1761532"/>
            <a:ext cx="2875889" cy="156966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Double click on this box in here and you will see another pop up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180E3-A74F-2B4F-8664-39B4EA8A6D9C}"/>
              </a:ext>
            </a:extLst>
          </p:cNvPr>
          <p:cNvSpPr txBox="1"/>
          <p:nvPr/>
        </p:nvSpPr>
        <p:spPr>
          <a:xfrm>
            <a:off x="157619" y="386394"/>
            <a:ext cx="1012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Create in UiPath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0108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50072-22B7-987D-CF60-8D771375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41" y="3920074"/>
            <a:ext cx="9832874" cy="68936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AF68D0-0875-C14A-2E01-8E7115B17DD7}"/>
              </a:ext>
            </a:extLst>
          </p:cNvPr>
          <p:cNvSpPr txBox="1"/>
          <p:nvPr/>
        </p:nvSpPr>
        <p:spPr>
          <a:xfrm>
            <a:off x="3973912" y="1045915"/>
            <a:ext cx="2875889" cy="19389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Change the name of the </a:t>
            </a:r>
            <a:r>
              <a:rPr lang="en-SG" sz="24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datatable</a:t>
            </a: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to the name </a:t>
            </a:r>
            <a:r>
              <a:rPr lang="en-SG" sz="24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FileSize</a:t>
            </a: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and </a:t>
            </a:r>
            <a:r>
              <a:rPr lang="en-SG" sz="24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Sizecheck</a:t>
            </a: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with the edit pen icon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694AF9-2E37-8B62-B2E3-75DD56E0E8C7}"/>
              </a:ext>
            </a:extLst>
          </p:cNvPr>
          <p:cNvCxnSpPr>
            <a:cxnSpLocks/>
          </p:cNvCxnSpPr>
          <p:nvPr/>
        </p:nvCxnSpPr>
        <p:spPr>
          <a:xfrm>
            <a:off x="5411856" y="2782957"/>
            <a:ext cx="810040" cy="2564295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31A8C2-1EA5-0E78-98EF-792E1AFCFE3D}"/>
              </a:ext>
            </a:extLst>
          </p:cNvPr>
          <p:cNvSpPr txBox="1"/>
          <p:nvPr/>
        </p:nvSpPr>
        <p:spPr>
          <a:xfrm>
            <a:off x="157619" y="386394"/>
            <a:ext cx="1012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Create in UiPath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45939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69FD5A-2A60-09B1-135B-A89453DA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96" y="1208646"/>
            <a:ext cx="7633252" cy="9749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4A8E1A-E2CE-5039-827E-A3445981951D}"/>
              </a:ext>
            </a:extLst>
          </p:cNvPr>
          <p:cNvSpPr txBox="1"/>
          <p:nvPr/>
        </p:nvSpPr>
        <p:spPr>
          <a:xfrm>
            <a:off x="13137790" y="1306565"/>
            <a:ext cx="5726679" cy="19389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On the Right hand properties panel. Click on the </a:t>
            </a:r>
            <a:r>
              <a:rPr lang="en-SG" sz="24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dataTable</a:t>
            </a: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and type control + k in the keyboard. This will allow you to use a new variable and immediately declare the variable automatically.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431734-2F1A-368A-812A-E0EF83D1C10E}"/>
              </a:ext>
            </a:extLst>
          </p:cNvPr>
          <p:cNvCxnSpPr>
            <a:cxnSpLocks/>
          </p:cNvCxnSpPr>
          <p:nvPr/>
        </p:nvCxnSpPr>
        <p:spPr>
          <a:xfrm flipH="1">
            <a:off x="8348870" y="3637722"/>
            <a:ext cx="5292586" cy="1510748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7AA52E-0CF2-B195-9C49-AAD4A9D4E2B3}"/>
              </a:ext>
            </a:extLst>
          </p:cNvPr>
          <p:cNvSpPr txBox="1"/>
          <p:nvPr/>
        </p:nvSpPr>
        <p:spPr>
          <a:xfrm>
            <a:off x="157619" y="386394"/>
            <a:ext cx="1012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Create in UiPath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9703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1061819" y="540097"/>
            <a:ext cx="8605022" cy="322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4" tIns="75358" rIns="150754" bIns="75358" anchor="b" anchorCtr="0">
            <a:normAutofit/>
          </a:bodyPr>
          <a:lstStyle/>
          <a:p>
            <a:pPr>
              <a:buClr>
                <a:srgbClr val="002060"/>
              </a:buClr>
              <a:buSzPct val="111111"/>
            </a:pPr>
            <a:r>
              <a:rPr lang="en-GB" sz="9607" dirty="0"/>
              <a:t>Read in UiPath</a:t>
            </a:r>
            <a:endParaRPr dirty="0"/>
          </a:p>
        </p:txBody>
      </p:sp>
      <p:pic>
        <p:nvPicPr>
          <p:cNvPr id="173" name="Google Shape;173;p28" descr="Laptop open on desk at night"/>
          <p:cNvPicPr preferRelativeResize="0"/>
          <p:nvPr/>
        </p:nvPicPr>
        <p:blipFill rotWithShape="1">
          <a:blip r:embed="rId3">
            <a:alphaModFix/>
          </a:blip>
          <a:srcRect l="21278" r="11767" b="-1"/>
          <a:stretch/>
        </p:blipFill>
        <p:spPr>
          <a:xfrm>
            <a:off x="9842164" y="3590"/>
            <a:ext cx="10265775" cy="1130854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2" name="Google Shape;174;p28">
            <a:extLst>
              <a:ext uri="{FF2B5EF4-FFF2-40B4-BE49-F238E27FC236}">
                <a16:creationId xmlns:a16="http://schemas.microsoft.com/office/drawing/2014/main" id="{18EB1266-0BFC-89E4-8A70-C6D43ED28F74}"/>
              </a:ext>
            </a:extLst>
          </p:cNvPr>
          <p:cNvGrpSpPr/>
          <p:nvPr/>
        </p:nvGrpSpPr>
        <p:grpSpPr>
          <a:xfrm>
            <a:off x="224914" y="4390119"/>
            <a:ext cx="9441926" cy="2617206"/>
            <a:chOff x="0" y="1918"/>
            <a:chExt cx="5378521" cy="2617206"/>
          </a:xfrm>
        </p:grpSpPr>
        <p:cxnSp>
          <p:nvCxnSpPr>
            <p:cNvPr id="13" name="Google Shape;175;p28">
              <a:extLst>
                <a:ext uri="{FF2B5EF4-FFF2-40B4-BE49-F238E27FC236}">
                  <a16:creationId xmlns:a16="http://schemas.microsoft.com/office/drawing/2014/main" id="{887CF770-094F-FBF9-E330-68358AE39917}"/>
                </a:ext>
              </a:extLst>
            </p:cNvPr>
            <p:cNvCxnSpPr/>
            <p:nvPr/>
          </p:nvCxnSpPr>
          <p:spPr>
            <a:xfrm>
              <a:off x="0" y="1918"/>
              <a:ext cx="5378521" cy="0"/>
            </a:xfrm>
            <a:prstGeom prst="straightConnector1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" name="Google Shape;176;p28">
              <a:extLst>
                <a:ext uri="{FF2B5EF4-FFF2-40B4-BE49-F238E27FC236}">
                  <a16:creationId xmlns:a16="http://schemas.microsoft.com/office/drawing/2014/main" id="{292DA322-21C0-2A0F-9A2C-F16499C96179}"/>
                </a:ext>
              </a:extLst>
            </p:cNvPr>
            <p:cNvSpPr/>
            <p:nvPr/>
          </p:nvSpPr>
          <p:spPr>
            <a:xfrm>
              <a:off x="0" y="1918"/>
              <a:ext cx="5378521" cy="1308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pPr marL="0" marR="0" lvl="0" indent="0" algn="l" defTabSz="914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8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77;p28">
              <a:extLst>
                <a:ext uri="{FF2B5EF4-FFF2-40B4-BE49-F238E27FC236}">
                  <a16:creationId xmlns:a16="http://schemas.microsoft.com/office/drawing/2014/main" id="{9A67DBEF-24DF-232F-57FB-207B7AF75F8C}"/>
                </a:ext>
              </a:extLst>
            </p:cNvPr>
            <p:cNvSpPr txBox="1"/>
            <p:nvPr/>
          </p:nvSpPr>
          <p:spPr>
            <a:xfrm>
              <a:off x="0" y="1918"/>
              <a:ext cx="5378521" cy="1308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t" anchorCtr="0">
              <a:noAutofit/>
            </a:bodyPr>
            <a:lstStyle/>
            <a:p>
              <a:pPr marL="0" marR="0" lvl="0" indent="0" algn="l" defTabSz="91449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tabLst/>
                <a:defRPr/>
              </a:pPr>
              <a:endParaRPr kumimoji="0" sz="1801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178;p28">
              <a:extLst>
                <a:ext uri="{FF2B5EF4-FFF2-40B4-BE49-F238E27FC236}">
                  <a16:creationId xmlns:a16="http://schemas.microsoft.com/office/drawing/2014/main" id="{92ED1622-E578-329A-1FFD-213707A72AC3}"/>
                </a:ext>
              </a:extLst>
            </p:cNvPr>
            <p:cNvCxnSpPr/>
            <p:nvPr/>
          </p:nvCxnSpPr>
          <p:spPr>
            <a:xfrm>
              <a:off x="0" y="1310521"/>
              <a:ext cx="5378521" cy="0"/>
            </a:xfrm>
            <a:prstGeom prst="straightConnector1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179;p28">
              <a:extLst>
                <a:ext uri="{FF2B5EF4-FFF2-40B4-BE49-F238E27FC236}">
                  <a16:creationId xmlns:a16="http://schemas.microsoft.com/office/drawing/2014/main" id="{EB312BBE-F24A-9A7A-5B33-EADAD4B7AB46}"/>
                </a:ext>
              </a:extLst>
            </p:cNvPr>
            <p:cNvSpPr/>
            <p:nvPr/>
          </p:nvSpPr>
          <p:spPr>
            <a:xfrm>
              <a:off x="0" y="1310521"/>
              <a:ext cx="5378521" cy="1308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6" tIns="91426" rIns="91426" bIns="91426" anchor="ctr" anchorCtr="0">
              <a:noAutofit/>
            </a:bodyPr>
            <a:lstStyle/>
            <a:p>
              <a:pPr marL="0" marR="0" lvl="0" indent="0" algn="l" defTabSz="9144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801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181;p28">
              <a:extLst>
                <a:ext uri="{FF2B5EF4-FFF2-40B4-BE49-F238E27FC236}">
                  <a16:creationId xmlns:a16="http://schemas.microsoft.com/office/drawing/2014/main" id="{ABB5815B-B151-BDA7-A6BE-6F6C91427A9E}"/>
                </a:ext>
              </a:extLst>
            </p:cNvPr>
            <p:cNvCxnSpPr/>
            <p:nvPr/>
          </p:nvCxnSpPr>
          <p:spPr>
            <a:xfrm>
              <a:off x="0" y="2619124"/>
              <a:ext cx="5378521" cy="0"/>
            </a:xfrm>
            <a:prstGeom prst="straightConnector1">
              <a:avLst/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 w="9525" cap="flat" cmpd="sng">
              <a:solidFill>
                <a:srgbClr val="599B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70A60E-F671-30FF-775F-25D113A9DBD1}"/>
              </a:ext>
            </a:extLst>
          </p:cNvPr>
          <p:cNvSpPr txBox="1"/>
          <p:nvPr/>
        </p:nvSpPr>
        <p:spPr>
          <a:xfrm>
            <a:off x="224914" y="4751150"/>
            <a:ext cx="10125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9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lang="en-SG" sz="4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Reading data</a:t>
            </a:r>
            <a:endParaRPr kumimoji="0" lang="en-SG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08A89-B6B8-504B-D9E7-CCB2BDF006FF}"/>
              </a:ext>
            </a:extLst>
          </p:cNvPr>
          <p:cNvSpPr txBox="1"/>
          <p:nvPr/>
        </p:nvSpPr>
        <p:spPr>
          <a:xfrm>
            <a:off x="224914" y="6077838"/>
            <a:ext cx="101251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9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lang="en-SG" sz="40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Assigning Values in variable</a:t>
            </a:r>
            <a:endParaRPr kumimoji="0" lang="en-SG" sz="4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766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82D8DE-C323-295A-BD42-C94B6B85FB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674" b="25386"/>
          <a:stretch/>
        </p:blipFill>
        <p:spPr>
          <a:xfrm>
            <a:off x="2564297" y="2522055"/>
            <a:ext cx="16097692" cy="8410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2DE84C-6B07-D074-7568-DA53F09DF3F9}"/>
              </a:ext>
            </a:extLst>
          </p:cNvPr>
          <p:cNvSpPr txBox="1"/>
          <p:nvPr/>
        </p:nvSpPr>
        <p:spPr>
          <a:xfrm>
            <a:off x="8804330" y="1371439"/>
            <a:ext cx="5726679" cy="8309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On the left hand panel. Click on the read Range workbook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CC36C4-683F-43E3-1EFC-C916E118BB5F}"/>
              </a:ext>
            </a:extLst>
          </p:cNvPr>
          <p:cNvCxnSpPr>
            <a:cxnSpLocks/>
          </p:cNvCxnSpPr>
          <p:nvPr/>
        </p:nvCxnSpPr>
        <p:spPr>
          <a:xfrm flipH="1">
            <a:off x="5625548" y="2202436"/>
            <a:ext cx="4055165" cy="5073007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4379E9-B6FF-0AC4-103E-B16E34D95D5B}"/>
              </a:ext>
            </a:extLst>
          </p:cNvPr>
          <p:cNvSpPr txBox="1"/>
          <p:nvPr/>
        </p:nvSpPr>
        <p:spPr>
          <a:xfrm>
            <a:off x="157619" y="386394"/>
            <a:ext cx="1012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Read in UiPath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5099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2DE84C-6B07-D074-7568-DA53F09DF3F9}"/>
              </a:ext>
            </a:extLst>
          </p:cNvPr>
          <p:cNvSpPr txBox="1"/>
          <p:nvPr/>
        </p:nvSpPr>
        <p:spPr>
          <a:xfrm>
            <a:off x="2801095" y="1674744"/>
            <a:ext cx="5726679" cy="193899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Create a folder call </a:t>
            </a:r>
            <a:r>
              <a:rPr lang="en-SG" sz="24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NYCFolderList</a:t>
            </a: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in your C drive as shown and put the excel below into the c:\NYCfolderList. Then load the excel file into this folder and name it as </a:t>
            </a:r>
            <a:r>
              <a:rPr lang="en-SG" sz="24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filesize</a:t>
            </a:r>
            <a:r>
              <a:rPr lang="en-SG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C8E7EB-04A4-F880-9DE3-6E59064CE896}"/>
              </a:ext>
            </a:extLst>
          </p:cNvPr>
          <p:cNvCxnSpPr>
            <a:cxnSpLocks/>
          </p:cNvCxnSpPr>
          <p:nvPr/>
        </p:nvCxnSpPr>
        <p:spPr>
          <a:xfrm>
            <a:off x="5406887" y="2875073"/>
            <a:ext cx="0" cy="3644997"/>
          </a:xfrm>
          <a:prstGeom prst="straightConnector1">
            <a:avLst/>
          </a:prstGeom>
          <a:noFill/>
          <a:ln w="76200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331008-A9A0-94E2-B380-F86FD770885A}"/>
              </a:ext>
            </a:extLst>
          </p:cNvPr>
          <p:cNvSpPr txBox="1"/>
          <p:nvPr/>
        </p:nvSpPr>
        <p:spPr>
          <a:xfrm>
            <a:off x="157619" y="386394"/>
            <a:ext cx="1012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Read in UiPath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D2797-5F01-FC20-0BF9-5E1E32834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37"/>
          <a:stretch/>
        </p:blipFill>
        <p:spPr>
          <a:xfrm>
            <a:off x="1141593" y="6538933"/>
            <a:ext cx="18288000" cy="429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2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331008-A9A0-94E2-B380-F86FD770885A}"/>
              </a:ext>
            </a:extLst>
          </p:cNvPr>
          <p:cNvSpPr txBox="1"/>
          <p:nvPr/>
        </p:nvSpPr>
        <p:spPr>
          <a:xfrm>
            <a:off x="157619" y="386394"/>
            <a:ext cx="10127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Read in UiPath</a:t>
            </a:r>
            <a:endParaRPr lang="en-US" sz="36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8C2590-E5F0-30B0-73C5-6C8481E20F84}"/>
              </a:ext>
            </a:extLst>
          </p:cNvPr>
          <p:cNvGrpSpPr/>
          <p:nvPr/>
        </p:nvGrpSpPr>
        <p:grpSpPr>
          <a:xfrm>
            <a:off x="588028" y="2230192"/>
            <a:ext cx="18627624" cy="7395856"/>
            <a:chOff x="647663" y="3919844"/>
            <a:chExt cx="18627624" cy="73958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97EB4F-1607-D68C-6005-C57920140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663" y="6119212"/>
              <a:ext cx="10349850" cy="519648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2DE84C-6B07-D074-7568-DA53F09DF3F9}"/>
                </a:ext>
              </a:extLst>
            </p:cNvPr>
            <p:cNvSpPr txBox="1"/>
            <p:nvPr/>
          </p:nvSpPr>
          <p:spPr>
            <a:xfrm>
              <a:off x="9241652" y="3919844"/>
              <a:ext cx="8509635" cy="95410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lvl="0" algn="just">
                <a:buClrTx/>
                <a:defRPr/>
              </a:pPr>
              <a:r>
                <a:rPr lang="en-SG" sz="2800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Type </a:t>
              </a:r>
              <a:r>
                <a:rPr lang="en-US" sz="2800" dirty="0"/>
                <a:t>"C:\NYCFolderList\filesizeCheck.xlsx“ </a:t>
              </a:r>
              <a:r>
                <a:rPr lang="en-SG" sz="2800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into your read file source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FBD853-6D74-F19B-3F4B-035D902D2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7078" y="8296977"/>
              <a:ext cx="8509635" cy="2329634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3C8E7EB-04A4-F880-9DE3-6E59064CE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1896" y="9594619"/>
              <a:ext cx="4775617" cy="764439"/>
            </a:xfrm>
            <a:prstGeom prst="straightConnector1">
              <a:avLst/>
            </a:prstGeom>
            <a:noFill/>
            <a:ln w="7620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5C847B-3B81-0BC3-E700-EFE84C36ACCD}"/>
                </a:ext>
              </a:extLst>
            </p:cNvPr>
            <p:cNvSpPr txBox="1"/>
            <p:nvPr/>
          </p:nvSpPr>
          <p:spPr>
            <a:xfrm>
              <a:off x="10765652" y="8255791"/>
              <a:ext cx="8509635" cy="181588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lvl="0" algn="just">
                <a:buClrTx/>
                <a:defRPr/>
              </a:pPr>
              <a:r>
                <a:rPr lang="en-SG" sz="2800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Type </a:t>
              </a:r>
              <a:r>
                <a:rPr lang="en-US" sz="2800" dirty="0"/>
                <a:t>"</a:t>
              </a:r>
              <a:r>
                <a:rPr lang="en-US" sz="2800" dirty="0" err="1"/>
                <a:t>SummaryOfAllFiles</a:t>
              </a:r>
              <a:r>
                <a:rPr lang="en-US" sz="2800" dirty="0"/>
                <a:t>“ </a:t>
              </a:r>
              <a:r>
                <a:rPr lang="en-SG" sz="2800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into this input box for </a:t>
              </a:r>
              <a:r>
                <a:rPr lang="en-SG" sz="2800" b="1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uipath</a:t>
              </a:r>
              <a:r>
                <a:rPr lang="en-SG" sz="2800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to know which excel tap we are getting the data from. The Range shall remain empty for </a:t>
              </a:r>
              <a:r>
                <a:rPr lang="en-SG" sz="2800" b="1" kern="1200" dirty="0" err="1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uipath</a:t>
              </a:r>
              <a:r>
                <a:rPr lang="en-SG" sz="2800" b="1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 to read all data in summary tab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839D25-1ED9-CB0F-AA46-03EC5B71A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21896" y="5067579"/>
              <a:ext cx="4775617" cy="4334838"/>
            </a:xfrm>
            <a:prstGeom prst="straightConnector1">
              <a:avLst/>
            </a:prstGeom>
            <a:noFill/>
            <a:ln w="7620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03040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8410</TotalTime>
  <Words>816</Words>
  <Application>Microsoft Office PowerPoint</Application>
  <PresentationFormat>Custom</PresentationFormat>
  <Paragraphs>77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Quattrocento Sans</vt:lpstr>
      <vt:lpstr>Calibri</vt:lpstr>
      <vt:lpstr>Arial</vt:lpstr>
      <vt:lpstr>1_Office Theme</vt:lpstr>
      <vt:lpstr>Office Theme</vt:lpstr>
      <vt:lpstr>6_Office Theme</vt:lpstr>
      <vt:lpstr>RPA Essential Training  Nanyang Polytechnic School of Information Technology</vt:lpstr>
      <vt:lpstr>Create in UiPath</vt:lpstr>
      <vt:lpstr>PowerPoint Presentation</vt:lpstr>
      <vt:lpstr>PowerPoint Presentation</vt:lpstr>
      <vt:lpstr>PowerPoint Presentation</vt:lpstr>
      <vt:lpstr>Read in UiPath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Power Platform</dc:title>
  <dc:creator>Kit Fan LOO (NYP)</dc:creator>
  <cp:lastModifiedBy>Alan CHOW (NYP)</cp:lastModifiedBy>
  <cp:revision>51</cp:revision>
  <dcterms:created xsi:type="dcterms:W3CDTF">2023-02-22T04:09:35Z</dcterms:created>
  <dcterms:modified xsi:type="dcterms:W3CDTF">2024-08-02T02:40:11Z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2023-02-22T00:00:00Z</vt:filetime>
  </property>
  <property fmtid="{D5CDD505-2E9C-101B-9397-08002B2CF9AE}" pid="5" name="MSIP_Label_babe128f-e2ab-4b18-9c62-301caee5e80a_Enabled">
    <vt:lpwstr>true</vt:lpwstr>
  </property>
  <property fmtid="{D5CDD505-2E9C-101B-9397-08002B2CF9AE}" pid="6" name="MSIP_Label_babe128f-e2ab-4b18-9c62-301caee5e80a_SetDate">
    <vt:lpwstr>2023-08-14T23:07:03Z</vt:lpwstr>
  </property>
  <property fmtid="{D5CDD505-2E9C-101B-9397-08002B2CF9AE}" pid="7" name="MSIP_Label_babe128f-e2ab-4b18-9c62-301caee5e80a_Method">
    <vt:lpwstr>Privileged</vt:lpwstr>
  </property>
  <property fmtid="{D5CDD505-2E9C-101B-9397-08002B2CF9AE}" pid="8" name="MSIP_Label_babe128f-e2ab-4b18-9c62-301caee5e80a_Name">
    <vt:lpwstr>OFFICIAL [OPEN]</vt:lpwstr>
  </property>
  <property fmtid="{D5CDD505-2E9C-101B-9397-08002B2CF9AE}" pid="9" name="MSIP_Label_babe128f-e2ab-4b18-9c62-301caee5e80a_SiteId">
    <vt:lpwstr>243ebaed-00d0-4690-a7dc-75893b0d9f98</vt:lpwstr>
  </property>
  <property fmtid="{D5CDD505-2E9C-101B-9397-08002B2CF9AE}" pid="10" name="MSIP_Label_babe128f-e2ab-4b18-9c62-301caee5e80a_ActionId">
    <vt:lpwstr>dd08cdff-c887-452b-875e-e45b38beb99e</vt:lpwstr>
  </property>
  <property fmtid="{D5CDD505-2E9C-101B-9397-08002B2CF9AE}" pid="11" name="MSIP_Label_babe128f-e2ab-4b18-9c62-301caee5e80a_ContentBits">
    <vt:lpwstr>1</vt:lpwstr>
  </property>
  <property fmtid="{D5CDD505-2E9C-101B-9397-08002B2CF9AE}" pid="12" name="ClassificationContentMarkingHeaderLocations">
    <vt:lpwstr>Jachimo template:3\1_Office Theme:3\1_Office Theme:3\2_Office Theme:3\3_Office Theme:3\Office Theme:3\4_Office Theme:8\5_Office Theme:8</vt:lpwstr>
  </property>
  <property fmtid="{D5CDD505-2E9C-101B-9397-08002B2CF9AE}" pid="13" name="ClassificationContentMarkingHeaderText">
    <vt:lpwstr>Official (Open)</vt:lpwstr>
  </property>
</Properties>
</file>