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720" r:id="rId2"/>
    <p:sldMasterId id="2147483758" r:id="rId3"/>
    <p:sldMasterId id="2147483798" r:id="rId4"/>
    <p:sldMasterId id="2147483800" r:id="rId5"/>
  </p:sldMasterIdLst>
  <p:notesMasterIdLst>
    <p:notesMasterId r:id="rId29"/>
  </p:notesMasterIdLst>
  <p:sldIdLst>
    <p:sldId id="261" r:id="rId6"/>
    <p:sldId id="708" r:id="rId7"/>
    <p:sldId id="792" r:id="rId8"/>
    <p:sldId id="811" r:id="rId9"/>
    <p:sldId id="815" r:id="rId10"/>
    <p:sldId id="741" r:id="rId11"/>
    <p:sldId id="765" r:id="rId12"/>
    <p:sldId id="969" r:id="rId13"/>
    <p:sldId id="970" r:id="rId14"/>
    <p:sldId id="975" r:id="rId15"/>
    <p:sldId id="972" r:id="rId16"/>
    <p:sldId id="973" r:id="rId17"/>
    <p:sldId id="974" r:id="rId18"/>
    <p:sldId id="971" r:id="rId19"/>
    <p:sldId id="950" r:id="rId20"/>
    <p:sldId id="976" r:id="rId21"/>
    <p:sldId id="977" r:id="rId22"/>
    <p:sldId id="983" r:id="rId23"/>
    <p:sldId id="978" r:id="rId24"/>
    <p:sldId id="979" r:id="rId25"/>
    <p:sldId id="980" r:id="rId26"/>
    <p:sldId id="981" r:id="rId27"/>
    <p:sldId id="982" r:id="rId28"/>
  </p:sldIdLst>
  <p:sldSz cx="20116800" cy="11315700"/>
  <p:notesSz cx="20104100" cy="11315700"/>
  <p:embeddedFontLst>
    <p:embeddedFont>
      <p:font typeface="Calibri" panose="020F0502020204030204" pitchFamily="34" charset="0"/>
      <p:regular r:id="rId30"/>
      <p:bold r:id="rId31"/>
      <p:italic r:id="rId32"/>
      <p:boldItalic r:id="rId33"/>
    </p:embeddedFont>
    <p:embeddedFont>
      <p:font typeface="Calibri Light" panose="020F0302020204030204" pitchFamily="34" charset="0"/>
      <p:regular r:id="rId34"/>
      <p:italic r:id="rId35"/>
    </p:embeddedFont>
    <p:embeddedFont>
      <p:font typeface="Poppins" panose="00000500000000000000" pitchFamily="2" charset="0"/>
      <p:regular r:id="rId36"/>
      <p:bold r:id="rId37"/>
      <p:italic r:id="rId38"/>
      <p:boldItalic r:id="rId39"/>
    </p:embeddedFont>
    <p:embeddedFont>
      <p:font typeface="Quattrocento Sans" panose="020B0502050000020003" pitchFamily="34"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09D50A3-4DE7-446A-8F63-3C4FA3BCCA41}">
          <p14:sldIdLst>
            <p14:sldId id="261"/>
          </p14:sldIdLst>
        </p14:section>
        <p14:section name="Intro to Email Operations" id="{DC8AE39B-7EC4-4AF1-A0A7-783060566F18}">
          <p14:sldIdLst>
            <p14:sldId id="708"/>
            <p14:sldId id="792"/>
            <p14:sldId id="811"/>
            <p14:sldId id="815"/>
            <p14:sldId id="741"/>
            <p14:sldId id="765"/>
          </p14:sldIdLst>
        </p14:section>
        <p14:section name="Audit Case Study Process" id="{45D86BC3-8A81-48F1-B2F2-035CA124B8FC}">
          <p14:sldIdLst>
            <p14:sldId id="969"/>
            <p14:sldId id="970"/>
          </p14:sldIdLst>
        </p14:section>
        <p14:section name="Sending an email" id="{9E8D48D7-80E6-4F22-B943-5C62A4F89251}">
          <p14:sldIdLst>
            <p14:sldId id="975"/>
            <p14:sldId id="972"/>
            <p14:sldId id="973"/>
            <p14:sldId id="974"/>
            <p14:sldId id="971"/>
          </p14:sldIdLst>
        </p14:section>
        <p14:section name="Sample emails set up" id="{1545CDD4-2AF9-4BC5-BC2D-8BD1CD80A9DF}">
          <p14:sldIdLst>
            <p14:sldId id="950"/>
            <p14:sldId id="976"/>
            <p14:sldId id="977"/>
          </p14:sldIdLst>
        </p14:section>
        <p14:section name="Email attachment downloads" id="{D3FE0F94-681F-4A2D-BF66-7146A929B383}">
          <p14:sldIdLst>
            <p14:sldId id="983"/>
            <p14:sldId id="978"/>
            <p14:sldId id="979"/>
            <p14:sldId id="980"/>
            <p14:sldId id="981"/>
            <p14:sldId id="982"/>
          </p14:sldIdLst>
        </p14:section>
      </p14:sectionLst>
    </p:ext>
    <p:ext uri="{EFAFB233-063F-42B5-8137-9DF3F51BA10A}">
      <p15:sldGuideLst xmlns:p15="http://schemas.microsoft.com/office/powerpoint/2012/main">
        <p15:guide id="1" orient="horz" pos="2880" userDrawn="1">
          <p15:clr>
            <a:srgbClr val="A4A3A4"/>
          </p15:clr>
        </p15:guide>
        <p15:guide id="2" pos="2161"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8" roundtripDataSignature="AMtx7mjpHvG0A/dpnRSBgKoJfhYr/nVE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82961" autoAdjust="0"/>
  </p:normalViewPr>
  <p:slideViewPr>
    <p:cSldViewPr snapToGrid="0">
      <p:cViewPr varScale="1">
        <p:scale>
          <a:sx n="31" d="100"/>
          <a:sy n="31" d="100"/>
        </p:scale>
        <p:origin x="1152" y="38"/>
      </p:cViewPr>
      <p:guideLst>
        <p:guide orient="horz" pos="2880"/>
        <p:guide pos="2161"/>
      </p:guideLst>
    </p:cSldViewPr>
  </p:slideViewPr>
  <p:notesTextViewPr>
    <p:cViewPr>
      <p:scale>
        <a:sx n="1" d="1"/>
        <a:sy n="1" d="1"/>
      </p:scale>
      <p:origin x="0" y="-64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0.fntdata"/><Relationship Id="rId21" Type="http://schemas.openxmlformats.org/officeDocument/2006/relationships/slide" Target="slides/slide16.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89" Type="http://schemas.openxmlformats.org/officeDocument/2006/relationships/presProps" Target="presProps.xml"/><Relationship Id="rId7" Type="http://schemas.openxmlformats.org/officeDocument/2006/relationships/slide" Target="slides/slide2.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notesMaster" Target="notesMasters/notesMaster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Master" Target="slideMasters/slideMaster5.xml"/><Relationship Id="rId90"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3.xml"/><Relationship Id="rId51" Type="http://schemas.openxmlformats.org/officeDocument/2006/relationships/font" Target="fonts/font22.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5.xml"/><Relationship Id="rId41" Type="http://schemas.openxmlformats.org/officeDocument/2006/relationships/font" Target="fonts/font12.fntdata"/><Relationship Id="rId88" Type="http://customschemas.google.com/relationships/presentationmetadata" Target="meta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7.fntdata"/><Relationship Id="rId49" Type="http://schemas.openxmlformats.org/officeDocument/2006/relationships/font" Target="fonts/font20.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dirty="0"/>
            <a:t>Sends Audit confirmation emails to  Auditees for bank amount confirmation</a:t>
          </a:r>
          <a:endParaRPr lang="en-SG" dirty="0"/>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dirty="0"/>
            <a:t>FOR EACH</a:t>
          </a:r>
          <a:r>
            <a:rPr lang="en-SG" b="0" i="0" dirty="0"/>
            <a:t> email and attachment, add the bank amount and other details to the Audit excel file</a:t>
          </a:r>
          <a:endParaRPr lang="en-SG" dirty="0"/>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09D2E6-58AB-47F6-B458-090032A50031}" type="doc">
      <dgm:prSet loTypeId="urn:microsoft.com/office/officeart/2005/8/layout/hProcess9" loCatId="process" qsTypeId="urn:microsoft.com/office/officeart/2005/8/quickstyle/simple1" qsCatId="simple" csTypeId="urn:microsoft.com/office/officeart/2005/8/colors/colorful5" csCatId="colorful"/>
      <dgm:spPr/>
      <dgm:t>
        <a:bodyPr/>
        <a:lstStyle/>
        <a:p>
          <a:endParaRPr lang="en-SG"/>
        </a:p>
      </dgm:t>
    </dgm:pt>
    <dgm:pt modelId="{61B3A4F0-FE6E-46CC-BDDB-E209F43015A4}">
      <dgm:prSet/>
      <dgm:spPr/>
      <dgm:t>
        <a:bodyPr/>
        <a:lstStyle/>
        <a:p>
          <a:r>
            <a:rPr lang="en-SG" b="0" i="0"/>
            <a:t>Sends Audit confirmation emails to  Auditees for bank amount confirmation</a:t>
          </a:r>
          <a:endParaRPr lang="en-SG"/>
        </a:p>
      </dgm:t>
    </dgm:pt>
    <dgm:pt modelId="{579DD9B4-24CE-49FD-A54B-FD0F41ED2582}" type="parTrans" cxnId="{112493C4-BA08-440A-B017-62824EAA4D4D}">
      <dgm:prSet/>
      <dgm:spPr/>
      <dgm:t>
        <a:bodyPr/>
        <a:lstStyle/>
        <a:p>
          <a:endParaRPr lang="en-SG"/>
        </a:p>
      </dgm:t>
    </dgm:pt>
    <dgm:pt modelId="{322E5989-91D7-401A-829E-19A7CD3BFF6A}" type="sibTrans" cxnId="{112493C4-BA08-440A-B017-62824EAA4D4D}">
      <dgm:prSet/>
      <dgm:spPr/>
      <dgm:t>
        <a:bodyPr/>
        <a:lstStyle/>
        <a:p>
          <a:endParaRPr lang="en-SG"/>
        </a:p>
      </dgm:t>
    </dgm:pt>
    <dgm:pt modelId="{6E4E7A12-8F4C-4791-BD7F-60EA886FC086}">
      <dgm:prSet/>
      <dgm:spPr/>
      <dgm:t>
        <a:bodyPr/>
        <a:lstStyle/>
        <a:p>
          <a:r>
            <a:rPr lang="en-SG" b="0" i="0" dirty="0"/>
            <a:t>Auditees replies with email with confirmation of bank account amounts</a:t>
          </a:r>
          <a:endParaRPr lang="en-SG" dirty="0"/>
        </a:p>
      </dgm:t>
    </dgm:pt>
    <dgm:pt modelId="{F9E1C6D2-095A-49A0-82FB-15B1A9C3AFEC}" type="parTrans" cxnId="{FE6A7D28-7239-49E5-80D0-F83EB48DD8D8}">
      <dgm:prSet/>
      <dgm:spPr/>
      <dgm:t>
        <a:bodyPr/>
        <a:lstStyle/>
        <a:p>
          <a:endParaRPr lang="en-SG"/>
        </a:p>
      </dgm:t>
    </dgm:pt>
    <dgm:pt modelId="{5BB0A9C3-0257-4683-A3A9-D5F25FBF65BC}" type="sibTrans" cxnId="{FE6A7D28-7239-49E5-80D0-F83EB48DD8D8}">
      <dgm:prSet/>
      <dgm:spPr/>
      <dgm:t>
        <a:bodyPr/>
        <a:lstStyle/>
        <a:p>
          <a:endParaRPr lang="en-SG"/>
        </a:p>
      </dgm:t>
    </dgm:pt>
    <dgm:pt modelId="{73AB9484-4C50-4813-A8E3-69384AC185D9}">
      <dgm:prSet/>
      <dgm:spPr/>
      <dgm:t>
        <a:bodyPr/>
        <a:lstStyle/>
        <a:p>
          <a:r>
            <a:rPr lang="en-SG" b="0" i="0"/>
            <a:t>Check for emails from Auditees and download attachments</a:t>
          </a:r>
          <a:endParaRPr lang="en-SG"/>
        </a:p>
      </dgm:t>
    </dgm:pt>
    <dgm:pt modelId="{019ED663-B6AA-4A84-85ED-F21A211636F6}" type="parTrans" cxnId="{FDF66303-423C-42B2-AEAF-BDD1C8B71728}">
      <dgm:prSet/>
      <dgm:spPr/>
      <dgm:t>
        <a:bodyPr/>
        <a:lstStyle/>
        <a:p>
          <a:endParaRPr lang="en-SG"/>
        </a:p>
      </dgm:t>
    </dgm:pt>
    <dgm:pt modelId="{2119CC26-DDA5-434F-9446-AF2E179103D8}" type="sibTrans" cxnId="{FDF66303-423C-42B2-AEAF-BDD1C8B71728}">
      <dgm:prSet/>
      <dgm:spPr/>
      <dgm:t>
        <a:bodyPr/>
        <a:lstStyle/>
        <a:p>
          <a:endParaRPr lang="en-SG"/>
        </a:p>
      </dgm:t>
    </dgm:pt>
    <dgm:pt modelId="{82A5EF75-0342-4B16-8733-070385F391BF}">
      <dgm:prSet/>
      <dgm:spPr/>
      <dgm:t>
        <a:bodyPr/>
        <a:lstStyle/>
        <a:p>
          <a:r>
            <a:rPr lang="en-SG" b="1" i="0"/>
            <a:t>FOR EACH</a:t>
          </a:r>
          <a:r>
            <a:rPr lang="en-SG" b="0" i="0"/>
            <a:t> email and attachment, add the bank amount and other details to the Audit excel file</a:t>
          </a:r>
          <a:endParaRPr lang="en-SG"/>
        </a:p>
      </dgm:t>
    </dgm:pt>
    <dgm:pt modelId="{93FD2499-A964-4280-8865-72F6AEE3AD57}" type="parTrans" cxnId="{1653B1CD-492C-4E8A-9690-C770C97BD23F}">
      <dgm:prSet/>
      <dgm:spPr/>
      <dgm:t>
        <a:bodyPr/>
        <a:lstStyle/>
        <a:p>
          <a:endParaRPr lang="en-SG"/>
        </a:p>
      </dgm:t>
    </dgm:pt>
    <dgm:pt modelId="{1CFE32EE-7075-4761-ACD1-91CF9AFF2F33}" type="sibTrans" cxnId="{1653B1CD-492C-4E8A-9690-C770C97BD23F}">
      <dgm:prSet/>
      <dgm:spPr/>
      <dgm:t>
        <a:bodyPr/>
        <a:lstStyle/>
        <a:p>
          <a:endParaRPr lang="en-SG"/>
        </a:p>
      </dgm:t>
    </dgm:pt>
    <dgm:pt modelId="{7FE07C6C-8A90-4EDE-89C2-D4F1811A995A}" type="pres">
      <dgm:prSet presAssocID="{5B09D2E6-58AB-47F6-B458-090032A50031}" presName="CompostProcess" presStyleCnt="0">
        <dgm:presLayoutVars>
          <dgm:dir/>
          <dgm:resizeHandles val="exact"/>
        </dgm:presLayoutVars>
      </dgm:prSet>
      <dgm:spPr/>
    </dgm:pt>
    <dgm:pt modelId="{92CA7D49-914A-481B-BEE2-B032095FE935}" type="pres">
      <dgm:prSet presAssocID="{5B09D2E6-58AB-47F6-B458-090032A50031}" presName="arrow" presStyleLbl="bgShp" presStyleIdx="0" presStyleCnt="1"/>
      <dgm:spPr/>
    </dgm:pt>
    <dgm:pt modelId="{030391CF-BBB7-4CCA-86A1-B7F73C2BC759}" type="pres">
      <dgm:prSet presAssocID="{5B09D2E6-58AB-47F6-B458-090032A50031}" presName="linearProcess" presStyleCnt="0"/>
      <dgm:spPr/>
    </dgm:pt>
    <dgm:pt modelId="{9D478449-F3D6-4C2A-90A5-74C78C2847C7}" type="pres">
      <dgm:prSet presAssocID="{61B3A4F0-FE6E-46CC-BDDB-E209F43015A4}" presName="textNode" presStyleLbl="node1" presStyleIdx="0" presStyleCnt="4">
        <dgm:presLayoutVars>
          <dgm:bulletEnabled val="1"/>
        </dgm:presLayoutVars>
      </dgm:prSet>
      <dgm:spPr/>
    </dgm:pt>
    <dgm:pt modelId="{5810E113-1F18-4BDE-93BE-8EF5D1419CD6}" type="pres">
      <dgm:prSet presAssocID="{322E5989-91D7-401A-829E-19A7CD3BFF6A}" presName="sibTrans" presStyleCnt="0"/>
      <dgm:spPr/>
    </dgm:pt>
    <dgm:pt modelId="{2259DAD3-1585-4A93-8972-3D26B76FDCA1}" type="pres">
      <dgm:prSet presAssocID="{6E4E7A12-8F4C-4791-BD7F-60EA886FC086}" presName="textNode" presStyleLbl="node1" presStyleIdx="1" presStyleCnt="4">
        <dgm:presLayoutVars>
          <dgm:bulletEnabled val="1"/>
        </dgm:presLayoutVars>
      </dgm:prSet>
      <dgm:spPr/>
    </dgm:pt>
    <dgm:pt modelId="{DDFB5DFD-19D0-47E1-99E8-9AF030BD3A09}" type="pres">
      <dgm:prSet presAssocID="{5BB0A9C3-0257-4683-A3A9-D5F25FBF65BC}" presName="sibTrans" presStyleCnt="0"/>
      <dgm:spPr/>
    </dgm:pt>
    <dgm:pt modelId="{F8BDF32E-8659-400E-88DC-F4AF1E3955FB}" type="pres">
      <dgm:prSet presAssocID="{73AB9484-4C50-4813-A8E3-69384AC185D9}" presName="textNode" presStyleLbl="node1" presStyleIdx="2" presStyleCnt="4">
        <dgm:presLayoutVars>
          <dgm:bulletEnabled val="1"/>
        </dgm:presLayoutVars>
      </dgm:prSet>
      <dgm:spPr/>
    </dgm:pt>
    <dgm:pt modelId="{34EBAEC5-4779-424D-8528-8E4F3226AD36}" type="pres">
      <dgm:prSet presAssocID="{2119CC26-DDA5-434F-9446-AF2E179103D8}" presName="sibTrans" presStyleCnt="0"/>
      <dgm:spPr/>
    </dgm:pt>
    <dgm:pt modelId="{4C1BAB83-9D14-4EBA-8B29-441B438E2D21}" type="pres">
      <dgm:prSet presAssocID="{82A5EF75-0342-4B16-8733-070385F391BF}" presName="textNode" presStyleLbl="node1" presStyleIdx="3" presStyleCnt="4">
        <dgm:presLayoutVars>
          <dgm:bulletEnabled val="1"/>
        </dgm:presLayoutVars>
      </dgm:prSet>
      <dgm:spPr/>
    </dgm:pt>
  </dgm:ptLst>
  <dgm:cxnLst>
    <dgm:cxn modelId="{FDF66303-423C-42B2-AEAF-BDD1C8B71728}" srcId="{5B09D2E6-58AB-47F6-B458-090032A50031}" destId="{73AB9484-4C50-4813-A8E3-69384AC185D9}" srcOrd="2" destOrd="0" parTransId="{019ED663-B6AA-4A84-85ED-F21A211636F6}" sibTransId="{2119CC26-DDA5-434F-9446-AF2E179103D8}"/>
    <dgm:cxn modelId="{5BF3741A-0BD6-4ECC-B89B-E838C5E463A0}" type="presOf" srcId="{5B09D2E6-58AB-47F6-B458-090032A50031}" destId="{7FE07C6C-8A90-4EDE-89C2-D4F1811A995A}" srcOrd="0" destOrd="0" presId="urn:microsoft.com/office/officeart/2005/8/layout/hProcess9"/>
    <dgm:cxn modelId="{FE6A7D28-7239-49E5-80D0-F83EB48DD8D8}" srcId="{5B09D2E6-58AB-47F6-B458-090032A50031}" destId="{6E4E7A12-8F4C-4791-BD7F-60EA886FC086}" srcOrd="1" destOrd="0" parTransId="{F9E1C6D2-095A-49A0-82FB-15B1A9C3AFEC}" sibTransId="{5BB0A9C3-0257-4683-A3A9-D5F25FBF65BC}"/>
    <dgm:cxn modelId="{568D4371-837B-4AAA-9D90-8235BCBD8FC7}" type="presOf" srcId="{6E4E7A12-8F4C-4791-BD7F-60EA886FC086}" destId="{2259DAD3-1585-4A93-8972-3D26B76FDCA1}" srcOrd="0" destOrd="0" presId="urn:microsoft.com/office/officeart/2005/8/layout/hProcess9"/>
    <dgm:cxn modelId="{F8BD2573-A59F-4E77-AC76-1C4063298A42}" type="presOf" srcId="{61B3A4F0-FE6E-46CC-BDDB-E209F43015A4}" destId="{9D478449-F3D6-4C2A-90A5-74C78C2847C7}" srcOrd="0" destOrd="0" presId="urn:microsoft.com/office/officeart/2005/8/layout/hProcess9"/>
    <dgm:cxn modelId="{729438BA-96EE-4C8B-B7E3-C5F600CFC3B4}" type="presOf" srcId="{82A5EF75-0342-4B16-8733-070385F391BF}" destId="{4C1BAB83-9D14-4EBA-8B29-441B438E2D21}" srcOrd="0" destOrd="0" presId="urn:microsoft.com/office/officeart/2005/8/layout/hProcess9"/>
    <dgm:cxn modelId="{96054ABD-2F31-494D-97BC-74CD0AEA1167}" type="presOf" srcId="{73AB9484-4C50-4813-A8E3-69384AC185D9}" destId="{F8BDF32E-8659-400E-88DC-F4AF1E3955FB}" srcOrd="0" destOrd="0" presId="urn:microsoft.com/office/officeart/2005/8/layout/hProcess9"/>
    <dgm:cxn modelId="{112493C4-BA08-440A-B017-62824EAA4D4D}" srcId="{5B09D2E6-58AB-47F6-B458-090032A50031}" destId="{61B3A4F0-FE6E-46CC-BDDB-E209F43015A4}" srcOrd="0" destOrd="0" parTransId="{579DD9B4-24CE-49FD-A54B-FD0F41ED2582}" sibTransId="{322E5989-91D7-401A-829E-19A7CD3BFF6A}"/>
    <dgm:cxn modelId="{1653B1CD-492C-4E8A-9690-C770C97BD23F}" srcId="{5B09D2E6-58AB-47F6-B458-090032A50031}" destId="{82A5EF75-0342-4B16-8733-070385F391BF}" srcOrd="3" destOrd="0" parTransId="{93FD2499-A964-4280-8865-72F6AEE3AD57}" sibTransId="{1CFE32EE-7075-4761-ACD1-91CF9AFF2F33}"/>
    <dgm:cxn modelId="{D7383498-1F8B-4D96-9DD7-FC8BB5685E23}" type="presParOf" srcId="{7FE07C6C-8A90-4EDE-89C2-D4F1811A995A}" destId="{92CA7D49-914A-481B-BEE2-B032095FE935}" srcOrd="0" destOrd="0" presId="urn:microsoft.com/office/officeart/2005/8/layout/hProcess9"/>
    <dgm:cxn modelId="{21E28664-679C-47F8-82AF-8D3291F2F81A}" type="presParOf" srcId="{7FE07C6C-8A90-4EDE-89C2-D4F1811A995A}" destId="{030391CF-BBB7-4CCA-86A1-B7F73C2BC759}" srcOrd="1" destOrd="0" presId="urn:microsoft.com/office/officeart/2005/8/layout/hProcess9"/>
    <dgm:cxn modelId="{375CC430-E8DB-4C8E-84EE-AA725563C1AF}" type="presParOf" srcId="{030391CF-BBB7-4CCA-86A1-B7F73C2BC759}" destId="{9D478449-F3D6-4C2A-90A5-74C78C2847C7}" srcOrd="0" destOrd="0" presId="urn:microsoft.com/office/officeart/2005/8/layout/hProcess9"/>
    <dgm:cxn modelId="{29A64A4D-F0F5-4794-9C09-F834BBB1239A}" type="presParOf" srcId="{030391CF-BBB7-4CCA-86A1-B7F73C2BC759}" destId="{5810E113-1F18-4BDE-93BE-8EF5D1419CD6}" srcOrd="1" destOrd="0" presId="urn:microsoft.com/office/officeart/2005/8/layout/hProcess9"/>
    <dgm:cxn modelId="{5535E10C-FB9A-4B5E-8BB3-28DD8A51FFAA}" type="presParOf" srcId="{030391CF-BBB7-4CCA-86A1-B7F73C2BC759}" destId="{2259DAD3-1585-4A93-8972-3D26B76FDCA1}" srcOrd="2" destOrd="0" presId="urn:microsoft.com/office/officeart/2005/8/layout/hProcess9"/>
    <dgm:cxn modelId="{2696D8E1-E6C1-4E22-B881-E8B1661A2633}" type="presParOf" srcId="{030391CF-BBB7-4CCA-86A1-B7F73C2BC759}" destId="{DDFB5DFD-19D0-47E1-99E8-9AF030BD3A09}" srcOrd="3" destOrd="0" presId="urn:microsoft.com/office/officeart/2005/8/layout/hProcess9"/>
    <dgm:cxn modelId="{87A6F61D-C0FA-4022-860B-1AF2196D16EA}" type="presParOf" srcId="{030391CF-BBB7-4CCA-86A1-B7F73C2BC759}" destId="{F8BDF32E-8659-400E-88DC-F4AF1E3955FB}" srcOrd="4" destOrd="0" presId="urn:microsoft.com/office/officeart/2005/8/layout/hProcess9"/>
    <dgm:cxn modelId="{5C411B4E-0F97-4E9F-985E-2E2909AD9907}" type="presParOf" srcId="{030391CF-BBB7-4CCA-86A1-B7F73C2BC759}" destId="{34EBAEC5-4779-424D-8528-8E4F3226AD36}" srcOrd="5" destOrd="0" presId="urn:microsoft.com/office/officeart/2005/8/layout/hProcess9"/>
    <dgm:cxn modelId="{FB9B020A-4DA2-4B5A-B855-52845F3EECAF}" type="presParOf" srcId="{030391CF-BBB7-4CCA-86A1-B7F73C2BC759}" destId="{4C1BAB83-9D14-4EBA-8B29-441B438E2D21}"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43994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1319841"/>
          <a:ext cx="4028552" cy="175978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b="0" i="0" kern="1200" dirty="0"/>
            <a:t>Sends Audit confirmation emails to  Auditees for bank amount confirmation</a:t>
          </a:r>
          <a:endParaRPr lang="en-SG" sz="2500" kern="1200" dirty="0"/>
        </a:p>
      </dsp:txBody>
      <dsp:txXfrm>
        <a:off x="94281" y="1405747"/>
        <a:ext cx="3856740" cy="1587976"/>
      </dsp:txXfrm>
    </dsp:sp>
    <dsp:sp modelId="{2259DAD3-1585-4A93-8972-3D26B76FDCA1}">
      <dsp:nvSpPr>
        <dsp:cNvPr id="0" name=""/>
        <dsp:cNvSpPr/>
      </dsp:nvSpPr>
      <dsp:spPr>
        <a:xfrm>
          <a:off x="4238356" y="1319841"/>
          <a:ext cx="4028552" cy="175978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b="0" i="0" kern="1200" dirty="0"/>
            <a:t>Auditees replies with email with confirmation of bank account amounts</a:t>
          </a:r>
          <a:endParaRPr lang="en-SG" sz="2500" kern="1200" dirty="0"/>
        </a:p>
      </dsp:txBody>
      <dsp:txXfrm>
        <a:off x="4324262" y="1405747"/>
        <a:ext cx="3856740" cy="1587976"/>
      </dsp:txXfrm>
    </dsp:sp>
    <dsp:sp modelId="{F8BDF32E-8659-400E-88DC-F4AF1E3955FB}">
      <dsp:nvSpPr>
        <dsp:cNvPr id="0" name=""/>
        <dsp:cNvSpPr/>
      </dsp:nvSpPr>
      <dsp:spPr>
        <a:xfrm>
          <a:off x="8468336" y="1319841"/>
          <a:ext cx="4028552" cy="175978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b="0" i="0" kern="1200"/>
            <a:t>Check for emails from Auditees and download attachments</a:t>
          </a:r>
          <a:endParaRPr lang="en-SG" sz="2500" kern="1200"/>
        </a:p>
      </dsp:txBody>
      <dsp:txXfrm>
        <a:off x="8554242" y="1405747"/>
        <a:ext cx="3856740" cy="1587976"/>
      </dsp:txXfrm>
    </dsp:sp>
    <dsp:sp modelId="{4C1BAB83-9D14-4EBA-8B29-441B438E2D21}">
      <dsp:nvSpPr>
        <dsp:cNvPr id="0" name=""/>
        <dsp:cNvSpPr/>
      </dsp:nvSpPr>
      <dsp:spPr>
        <a:xfrm>
          <a:off x="12698316" y="1319841"/>
          <a:ext cx="4028552" cy="175978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b="1" i="0" kern="1200"/>
            <a:t>FOR EACH</a:t>
          </a:r>
          <a:r>
            <a:rPr lang="en-SG" sz="2500" b="0" i="0" kern="1200"/>
            <a:t> email and attachment, add the bank amount and other details to the Audit excel file</a:t>
          </a:r>
          <a:endParaRPr lang="en-SG" sz="2500" kern="1200"/>
        </a:p>
      </dsp:txBody>
      <dsp:txXfrm>
        <a:off x="12784222" y="1405747"/>
        <a:ext cx="3856740" cy="1587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b="0" i="0" kern="1200"/>
            <a:t>Sends Audit confirmation emails to  Auditees for bank amount confirmation</a:t>
          </a:r>
          <a:endParaRPr lang="en-SG" sz="18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b="0" i="0" kern="1200" dirty="0"/>
            <a:t>Auditees replies with email with confirmation of bank account amounts</a:t>
          </a:r>
          <a:endParaRPr lang="en-SG" sz="18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b="0" i="0" kern="1200"/>
            <a:t>Check for emails from Auditees and download attachments</a:t>
          </a:r>
          <a:endParaRPr lang="en-SG" sz="18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b="1" i="0" kern="1200"/>
            <a:t>FOR EACH</a:t>
          </a:r>
          <a:r>
            <a:rPr lang="en-SG" sz="1800" b="0" i="0" kern="1200"/>
            <a:t> email and attachment, add the bank amount and other details to the Audit excel file</a:t>
          </a:r>
          <a:endParaRPr lang="en-SG" sz="1800" kern="1200"/>
        </a:p>
      </dsp:txBody>
      <dsp:txXfrm>
        <a:off x="12748512" y="821397"/>
        <a:ext cx="3928160" cy="927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Sends Audit confirmation emails to  Auditees for bank amount confirmation</a:t>
          </a:r>
          <a:endParaRPr lang="en-SG" sz="19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dirty="0"/>
            <a:t>Auditees replies with email with confirmation of bank account amounts</a:t>
          </a:r>
          <a:endParaRPr lang="en-SG" sz="19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Check for emails from Auditees and download attachments</a:t>
          </a:r>
          <a:endParaRPr lang="en-SG" sz="19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1" i="0" kern="1200" dirty="0"/>
            <a:t>FOR EACH</a:t>
          </a:r>
          <a:r>
            <a:rPr lang="en-SG" sz="1900" b="0" i="0" kern="1200" dirty="0"/>
            <a:t> email and attachment, add the bank amount and other details to the Audit excel file</a:t>
          </a:r>
          <a:endParaRPr lang="en-SG" sz="1900" kern="1200" dirty="0"/>
        </a:p>
      </dsp:txBody>
      <dsp:txXfrm>
        <a:off x="12748512" y="821397"/>
        <a:ext cx="3928160" cy="927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Sends Audit confirmation emails to  Auditees for bank amount confirmation</a:t>
          </a:r>
          <a:endParaRPr lang="en-SG" sz="19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dirty="0"/>
            <a:t>Auditees replies with email with confirmation of bank account amounts</a:t>
          </a:r>
          <a:endParaRPr lang="en-SG" sz="19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Check for emails from Auditees and download attachments</a:t>
          </a:r>
          <a:endParaRPr lang="en-SG" sz="19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1" i="0" kern="1200"/>
            <a:t>FOR EACH</a:t>
          </a:r>
          <a:r>
            <a:rPr lang="en-SG" sz="1900" b="0" i="0" kern="1200"/>
            <a:t> email and attachment, add the bank amount and other details to the Audit excel file</a:t>
          </a:r>
          <a:endParaRPr lang="en-SG" sz="1900" kern="1200"/>
        </a:p>
      </dsp:txBody>
      <dsp:txXfrm>
        <a:off x="12748512" y="821397"/>
        <a:ext cx="3928160" cy="9278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A7D49-914A-481B-BEE2-B032095FE935}">
      <dsp:nvSpPr>
        <dsp:cNvPr id="0" name=""/>
        <dsp:cNvSpPr/>
      </dsp:nvSpPr>
      <dsp:spPr>
        <a:xfrm>
          <a:off x="1255143" y="0"/>
          <a:ext cx="14224958" cy="257067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78449-F3D6-4C2A-90A5-74C78C2847C7}">
      <dsp:nvSpPr>
        <dsp:cNvPr id="0" name=""/>
        <dsp:cNvSpPr/>
      </dsp:nvSpPr>
      <dsp:spPr>
        <a:xfrm>
          <a:off x="8375" y="771201"/>
          <a:ext cx="4028552" cy="10282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Sends Audit confirmation emails to  Auditees for bank amount confirmation</a:t>
          </a:r>
          <a:endParaRPr lang="en-SG" sz="1900" kern="1200"/>
        </a:p>
      </dsp:txBody>
      <dsp:txXfrm>
        <a:off x="58571" y="821397"/>
        <a:ext cx="3928160" cy="927876"/>
      </dsp:txXfrm>
    </dsp:sp>
    <dsp:sp modelId="{2259DAD3-1585-4A93-8972-3D26B76FDCA1}">
      <dsp:nvSpPr>
        <dsp:cNvPr id="0" name=""/>
        <dsp:cNvSpPr/>
      </dsp:nvSpPr>
      <dsp:spPr>
        <a:xfrm>
          <a:off x="4238356" y="771201"/>
          <a:ext cx="4028552" cy="1028268"/>
        </a:xfrm>
        <a:prstGeom prst="roundRect">
          <a:avLst/>
        </a:prstGeom>
        <a:solidFill>
          <a:schemeClr val="accent5">
            <a:hueOff val="-2252848"/>
            <a:satOff val="-580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dirty="0"/>
            <a:t>Auditees replies with email with confirmation of bank account amounts</a:t>
          </a:r>
          <a:endParaRPr lang="en-SG" sz="1900" kern="1200" dirty="0"/>
        </a:p>
      </dsp:txBody>
      <dsp:txXfrm>
        <a:off x="4288552" y="821397"/>
        <a:ext cx="3928160" cy="927876"/>
      </dsp:txXfrm>
    </dsp:sp>
    <dsp:sp modelId="{F8BDF32E-8659-400E-88DC-F4AF1E3955FB}">
      <dsp:nvSpPr>
        <dsp:cNvPr id="0" name=""/>
        <dsp:cNvSpPr/>
      </dsp:nvSpPr>
      <dsp:spPr>
        <a:xfrm>
          <a:off x="8468336" y="771201"/>
          <a:ext cx="4028552" cy="1028268"/>
        </a:xfrm>
        <a:prstGeom prst="roundRect">
          <a:avLst/>
        </a:prstGeom>
        <a:solidFill>
          <a:schemeClr val="accent5">
            <a:hueOff val="-4505695"/>
            <a:satOff val="-11613"/>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0" i="0" kern="1200"/>
            <a:t>Check for emails from Auditees and download attachments</a:t>
          </a:r>
          <a:endParaRPr lang="en-SG" sz="1900" kern="1200"/>
        </a:p>
      </dsp:txBody>
      <dsp:txXfrm>
        <a:off x="8518532" y="821397"/>
        <a:ext cx="3928160" cy="927876"/>
      </dsp:txXfrm>
    </dsp:sp>
    <dsp:sp modelId="{4C1BAB83-9D14-4EBA-8B29-441B438E2D21}">
      <dsp:nvSpPr>
        <dsp:cNvPr id="0" name=""/>
        <dsp:cNvSpPr/>
      </dsp:nvSpPr>
      <dsp:spPr>
        <a:xfrm>
          <a:off x="12698316" y="771201"/>
          <a:ext cx="4028552" cy="1028268"/>
        </a:xfrm>
        <a:prstGeom prst="roundRect">
          <a:avLst/>
        </a:prstGeom>
        <a:solidFill>
          <a:schemeClr val="accent5">
            <a:hueOff val="-6758543"/>
            <a:satOff val="-17419"/>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SG" sz="1900" b="1" i="0" kern="1200"/>
            <a:t>FOR EACH</a:t>
          </a:r>
          <a:r>
            <a:rPr lang="en-SG" sz="1900" b="0" i="0" kern="1200"/>
            <a:t> email and attachment, add the bank amount and other details to the Audit excel file</a:t>
          </a:r>
          <a:endParaRPr lang="en-SG" sz="1900" kern="1200"/>
        </a:p>
      </dsp:txBody>
      <dsp:txXfrm>
        <a:off x="12748512" y="821397"/>
        <a:ext cx="3928160" cy="9278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8" y="0"/>
            <a:ext cx="8712200" cy="5667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7975" y="1414463"/>
            <a:ext cx="6788150"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748963"/>
            <a:ext cx="8712200" cy="566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8" y="10748963"/>
            <a:ext cx="8712200" cy="5667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6:notes"/>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6:notes"/>
          <p:cNvSpPr>
            <a:spLocks noGrp="1" noRot="1" noChangeAspect="1"/>
          </p:cNvSpPr>
          <p:nvPr>
            <p:ph type="sldImg" idx="2"/>
          </p:nvPr>
        </p:nvSpPr>
        <p:spPr>
          <a:xfrm>
            <a:off x="6657975" y="1414463"/>
            <a:ext cx="6788150"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10</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788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14</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0886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2848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1618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FontTx/>
              <a:buNone/>
            </a:pPr>
            <a:r>
              <a:rPr lang="en-US" dirty="0"/>
              <a:t>When deciding on activities that you would select for automation, consider the complexity vs. benefits analysis</a:t>
            </a:r>
          </a:p>
          <a:p>
            <a:pPr marL="171450" lvl="0" indent="-171450" algn="l" rtl="0">
              <a:spcBef>
                <a:spcPts val="0"/>
              </a:spcBef>
              <a:spcAft>
                <a:spcPts val="0"/>
              </a:spcAft>
              <a:buFont typeface="Wingdings" panose="05000000000000000000" pitchFamily="2" charset="2"/>
              <a:buChar char="§"/>
            </a:pPr>
            <a:r>
              <a:rPr lang="en-US" dirty="0"/>
              <a:t>Complexity (number of steps, application types involved other than email, number of possible scenarios (if/else), input and output types (standard, structured or unstructured).</a:t>
            </a:r>
          </a:p>
          <a:p>
            <a:pPr marL="171450" lvl="0" indent="-171450" algn="l" rtl="0">
              <a:spcBef>
                <a:spcPts val="0"/>
              </a:spcBef>
              <a:spcAft>
                <a:spcPts val="0"/>
              </a:spcAft>
              <a:buFont typeface="Wingdings" panose="05000000000000000000" pitchFamily="2" charset="2"/>
              <a:buChar char="§"/>
            </a:pPr>
            <a:r>
              <a:rPr lang="en-US" dirty="0"/>
              <a:t>Benefit for this scenario (time savings, quality improvement/error reduction)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group, select two processes you find best suited for automation. These should include at least one with email as input and one with email as output and are ideally low effort/high benefits (Quick Wins). Towards the end of the course, you will find out how UiPath Studio activities could be used to automate these processes. </a:t>
            </a: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273338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b="0" dirty="0">
                <a:solidFill>
                  <a:schemeClr val="tx1"/>
                </a:solidFill>
                <a:latin typeface="Verdana" panose="020B0604030504040204" pitchFamily="34" charset="0"/>
                <a:ea typeface="Verdana" panose="020B0604030504040204" pitchFamily="34" charset="0"/>
                <a:sym typeface="Verdana"/>
              </a:rPr>
              <a:t>With our examples in mind, let’s start looking at the key concepts of email automation. </a:t>
            </a:r>
            <a:endParaRPr lang="en-US" b="0" dirty="0">
              <a:solidFill>
                <a:schemeClr val="tx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endParaRPr lang="en-US" dirty="0">
              <a:solidFill>
                <a:schemeClr val="tx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Email is the oldest and most wide-spread form of business communication. </a:t>
            </a:r>
            <a:r>
              <a:rPr lang="en-US" b="0" dirty="0">
                <a:solidFill>
                  <a:schemeClr val="tx1"/>
                </a:solidFill>
                <a:latin typeface="Verdana" panose="020B0604030504040204" pitchFamily="34" charset="0"/>
                <a:ea typeface="Verdana" panose="020B0604030504040204" pitchFamily="34" charset="0"/>
              </a:rPr>
              <a:t>A research by the </a:t>
            </a:r>
            <a:r>
              <a:rPr lang="en-US" b="0" dirty="0" err="1">
                <a:solidFill>
                  <a:schemeClr val="tx1"/>
                </a:solidFill>
                <a:latin typeface="Verdana" panose="020B0604030504040204" pitchFamily="34" charset="0"/>
                <a:ea typeface="Verdana" panose="020B0604030504040204" pitchFamily="34" charset="0"/>
              </a:rPr>
              <a:t>Radicati</a:t>
            </a:r>
            <a:r>
              <a:rPr lang="en-US" b="0" dirty="0">
                <a:solidFill>
                  <a:schemeClr val="tx1"/>
                </a:solidFill>
                <a:latin typeface="Verdana" panose="020B0604030504040204" pitchFamily="34" charset="0"/>
                <a:ea typeface="Verdana" panose="020B0604030504040204" pitchFamily="34" charset="0"/>
              </a:rPr>
              <a:t> Group, Inc. (https://www.radicati.com/wp/wp-content/uploads/2015/02/Email-Statistics-Report-2015-2019-Executive-Summary.pdf) shows that in 2018 the average number of business emails sent per day was 124.5 billion and the average number of consumer emails was 111.1 billion. Considering the 235.6 billion emails sent per day, we get an idea of the huge automation opportunity. </a:t>
            </a:r>
          </a:p>
          <a:p>
            <a:pPr marL="0" lvl="0" indent="0" algn="l" rtl="0">
              <a:spcBef>
                <a:spcPts val="0"/>
              </a:spcBef>
              <a:spcAft>
                <a:spcPts val="0"/>
              </a:spcAft>
              <a:buNone/>
            </a:pPr>
            <a:endParaRPr lang="en-US" b="0" dirty="0">
              <a:solidFill>
                <a:schemeClr val="tx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en-US" b="0" dirty="0">
                <a:solidFill>
                  <a:schemeClr val="tx1"/>
                </a:solidFill>
                <a:latin typeface="Verdana" panose="020B0604030504040204" pitchFamily="34" charset="0"/>
                <a:ea typeface="Verdana" panose="020B0604030504040204" pitchFamily="34" charset="0"/>
              </a:rPr>
              <a:t>In a business context, many processes are triggered by email or generate some form of email output.  Many of these processes could easily be automated.</a:t>
            </a:r>
          </a:p>
          <a:p>
            <a:pPr marL="0" lvl="0" indent="0" algn="l" rtl="0">
              <a:spcBef>
                <a:spcPts val="0"/>
              </a:spcBef>
              <a:spcAft>
                <a:spcPts val="0"/>
              </a:spcAft>
              <a:buNone/>
            </a:pPr>
            <a:endParaRPr lang="en-US" b="0" dirty="0">
              <a:solidFill>
                <a:schemeClr val="tx1"/>
              </a:solidFill>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en-US" b="0" dirty="0">
                <a:solidFill>
                  <a:schemeClr val="tx1"/>
                </a:solidFill>
                <a:latin typeface="Verdana" panose="020B0604030504040204" pitchFamily="34" charset="0"/>
                <a:ea typeface="Verdana" panose="020B0604030504040204" pitchFamily="34" charset="0"/>
              </a:rPr>
              <a:t>On an individual level, consider how much time you spend reading and responding to emails. Could some of them be automated?</a:t>
            </a: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427167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b="0" dirty="0">
                <a:solidFill>
                  <a:schemeClr val="tx1"/>
                </a:solidFill>
                <a:latin typeface="Verdana" panose="020B0604030504040204" pitchFamily="34" charset="0"/>
                <a:ea typeface="Verdana" panose="020B0604030504040204" pitchFamily="34" charset="0"/>
                <a:sym typeface="Verdana"/>
              </a:rPr>
              <a:t>Let’s get better acquainted with how UiPath Studio helps you automate email messages.</a:t>
            </a:r>
          </a:p>
          <a:p>
            <a:pPr marL="0" lvl="0" indent="0" algn="l" rtl="0">
              <a:spcBef>
                <a:spcPts val="0"/>
              </a:spcBef>
              <a:spcAft>
                <a:spcPts val="0"/>
              </a:spcAft>
              <a:buNone/>
            </a:pPr>
            <a:r>
              <a:rPr lang="en-US" b="0" dirty="0">
                <a:solidFill>
                  <a:schemeClr val="tx1"/>
                </a:solidFill>
                <a:latin typeface="Verdana" panose="020B0604030504040204" pitchFamily="34" charset="0"/>
                <a:ea typeface="Verdana" panose="020B0604030504040204" pitchFamily="34" charset="0"/>
              </a:rPr>
              <a:t>The types of automation that can be applied to emails are: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Generating and sending automated messages</a:t>
            </a:r>
          </a:p>
          <a:p>
            <a:pPr marL="171450" lvl="0" indent="-171450" algn="l" rtl="0">
              <a:spcBef>
                <a:spcPts val="0"/>
              </a:spcBef>
              <a:spcAft>
                <a:spcPts val="0"/>
              </a:spcAft>
              <a:buFont typeface="Wingdings" panose="05000000000000000000" pitchFamily="2" charset="2"/>
              <a:buChar cha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Retrieving messages and extracting data</a:t>
            </a:r>
            <a:endParaRPr lang="en-US" b="0" dirty="0">
              <a:solidFill>
                <a:schemeClr val="tx1"/>
              </a:solidFill>
              <a:latin typeface="Verdana" panose="020B0604030504040204" pitchFamily="34" charset="0"/>
              <a:ea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Managing messages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Saving attachments and emails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endPar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rPr>
              <a:t>Post office protocol, POP is one way with IMAP is 2 way and </a:t>
            </a:r>
            <a:r>
              <a:rPr lang="en-SG" b="0" i="0" dirty="0">
                <a:solidFill>
                  <a:srgbClr val="1E1E1E"/>
                </a:solidFill>
                <a:effectLst/>
                <a:latin typeface="Segoe UI" panose="020B0502040204020203" pitchFamily="34" charset="0"/>
              </a:rPr>
              <a:t>You can be logged in with multiple computers and devices simultaneously. </a:t>
            </a:r>
            <a:r>
              <a:rPr lang="en-SG" b="0" i="0">
                <a:solidFill>
                  <a:srgbClr val="1E1E1E"/>
                </a:solidFill>
                <a:effectLst/>
                <a:latin typeface="Segoe UI" panose="020B0502040204020203" pitchFamily="34" charset="0"/>
              </a:rPr>
              <a:t>Your </a:t>
            </a:r>
            <a:r>
              <a:rPr lang="en-SG" b="0" i="0" dirty="0">
                <a:solidFill>
                  <a:srgbClr val="1E1E1E"/>
                </a:solidFill>
                <a:effectLst/>
                <a:latin typeface="Segoe UI" panose="020B0502040204020203" pitchFamily="34" charset="0"/>
              </a:rPr>
              <a:t>mail archive is synced and stored on the server for all connected devices to access.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endParaRPr lang="en-US" sz="1200" b="0" i="0" u="none" strike="noStrike" cap="none" dirty="0">
              <a:solidFill>
                <a:schemeClr val="tx1"/>
              </a:solidFill>
              <a:latin typeface="Verdana" panose="020B0604030504040204" pitchFamily="34" charset="0"/>
              <a:ea typeface="Verdana" panose="020B0604030504040204" pitchFamily="34" charset="0"/>
              <a:cs typeface="Arial" panose="020B0604020202020204" pitchFamily="34" charset="0"/>
              <a:sym typeface="Calibri"/>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356301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0" dirty="0"/>
              <a:t>Before we start automating emails, we need to find out whether the email is an input or output for the activity, or it is both.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Input via email means the automation uses information from an incoming email. A few examples are grabbing the sender name from the “from” field, grabbing an ID number from the subject or body, counting the number of emails that meet the set criteria, downloading an attachment, and so 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Email as output means the automation generates and sends an email according to the set rules. A few examples are sending a progress report at a set time based on an Excel file, sending an email notification when a process comes across an exception, responding to an email, and so on.</a:t>
            </a:r>
          </a:p>
          <a:p>
            <a:pPr marL="0" lvl="0" indent="0" algn="l" rtl="0">
              <a:spcBef>
                <a:spcPts val="0"/>
              </a:spcBef>
              <a:spcAft>
                <a:spcPts val="0"/>
              </a:spcAft>
              <a:buNone/>
            </a:pPr>
            <a:endParaRPr lang="en-US"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2810926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ClrTx/>
              <a:buSzTx/>
              <a:defRPr/>
            </a:pPr>
            <a:endParaRPr lang="en-US" i="1" kern="1200" dirty="0">
              <a:solidFill>
                <a:srgbClr val="FF0000"/>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prstClr val="black"/>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380383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just">
              <a:buClrTx/>
              <a:buSzTx/>
              <a:defRPr/>
            </a:pPr>
            <a:r>
              <a:rPr lang="en-US" kern="1200" dirty="0">
                <a:solidFill>
                  <a:schemeClr val="tx1"/>
                </a:solidFill>
                <a:latin typeface="Verdana" panose="020B0604030504040204" pitchFamily="34" charset="0"/>
                <a:ea typeface="Verdana" panose="020B0604030504040204" pitchFamily="34" charset="0"/>
                <a:cs typeface="Arial" panose="020B0604020202020204" pitchFamily="34" charset="0"/>
              </a:rPr>
              <a:t>Note, this is not the only solution for this exercise. Let’s a have a look at the details for each activity.</a:t>
            </a:r>
          </a:p>
          <a:p>
            <a:pPr marL="0" lvl="0" indent="0" algn="just">
              <a:buClrTx/>
              <a:buSzTx/>
              <a:defRPr/>
            </a:pPr>
            <a:endParaRPr lang="en-US" kern="12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228600" lvl="0" indent="-228600" algn="just">
              <a:buClrTx/>
              <a:buSzTx/>
              <a:buAutoNum type="arabicPeriod"/>
              <a:defRPr/>
            </a:pPr>
            <a:r>
              <a:rPr lang="en-US" b="1" kern="1200" dirty="0">
                <a:solidFill>
                  <a:schemeClr val="tx1"/>
                </a:solidFill>
                <a:latin typeface="Verdana" panose="020B0604030504040204" pitchFamily="34" charset="0"/>
                <a:ea typeface="Verdana" panose="020B0604030504040204" pitchFamily="34" charset="0"/>
                <a:cs typeface="Arial" panose="020B0604020202020204" pitchFamily="34" charset="0"/>
              </a:rPr>
              <a:t>Get Outlook Mail Message </a:t>
            </a:r>
          </a:p>
          <a:p>
            <a:pPr marL="685800" lvl="1" indent="-228600" algn="just">
              <a:buClrTx/>
              <a:buSzTx/>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Saves a set number of emails from Outlook in a variable.</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Input &gt; Mail folder: The email folder from which the messages are to be retrieved. For this example, use “Inbox”.</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Options &gt; Top: The number of messages to be retrieved starting from the top of the list. </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Output &gt; Messages: The variable in which you want to store the retrieved emails. The used variable type is  List &lt;Email Messages&gt;</a:t>
            </a:r>
          </a:p>
          <a:p>
            <a:pPr marL="228600" lvl="0" indent="-228600" algn="just">
              <a:buClrTx/>
              <a:buSzTx/>
              <a:buFont typeface="+mj-lt"/>
              <a:buAutoNum type="arabicPeriod"/>
              <a:defRPr/>
            </a:pPr>
            <a:r>
              <a:rPr lang="en-US" b="1" kern="1200" dirty="0">
                <a:solidFill>
                  <a:schemeClr val="tx1"/>
                </a:solidFill>
                <a:latin typeface="Verdana" panose="020B0604030504040204" pitchFamily="34" charset="0"/>
                <a:ea typeface="Verdana" panose="020B0604030504040204" pitchFamily="34" charset="0"/>
                <a:cs typeface="Arial" panose="020B0604020202020204" pitchFamily="34" charset="0"/>
              </a:rPr>
              <a:t>For</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US" b="1" kern="1200" dirty="0">
                <a:solidFill>
                  <a:schemeClr val="tx1"/>
                </a:solidFill>
                <a:latin typeface="Verdana" panose="020B0604030504040204" pitchFamily="34" charset="0"/>
                <a:ea typeface="Verdana" panose="020B0604030504040204" pitchFamily="34" charset="0"/>
                <a:cs typeface="Arial" panose="020B0604020202020204" pitchFamily="34" charset="0"/>
              </a:rPr>
              <a:t>Each</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Performs an operation for each object stored in the list variable</a:t>
            </a:r>
          </a:p>
          <a:p>
            <a:pPr marL="685800" lvl="1" indent="-228600" algn="just">
              <a:buClrTx/>
              <a:buSzTx/>
              <a:buFont typeface="+mj-lt"/>
              <a:buAutoNum type="alphaLcParenR"/>
              <a:defRPr/>
            </a:pP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Misc</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 &gt; Type Argument: </a:t>
            </a: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System.Net.Mail.MailMessage</a:t>
            </a:r>
            <a:endPar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685800" lvl="1" indent="-228600" algn="just">
              <a:buClrTx/>
              <a:buSzTx/>
              <a:buFont typeface="+mj-lt"/>
              <a:buAutoNum type="alphaLcParenR"/>
              <a:defRPr/>
            </a:pP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Misc</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 &gt; Values: Use the output variable from the previous activity.</a:t>
            </a:r>
          </a:p>
          <a:p>
            <a:pPr marL="228600" lvl="0" indent="-228600" algn="just">
              <a:buClrTx/>
              <a:buSzTx/>
              <a:buFont typeface="+mj-lt"/>
              <a:buAutoNum type="arabicPeriod"/>
              <a:defRPr/>
            </a:pPr>
            <a:r>
              <a:rPr lang="en-US" b="1" kern="1200" dirty="0">
                <a:solidFill>
                  <a:schemeClr val="tx1"/>
                </a:solidFill>
                <a:latin typeface="Verdana" panose="020B0604030504040204" pitchFamily="34" charset="0"/>
                <a:ea typeface="Verdana" panose="020B0604030504040204" pitchFamily="34" charset="0"/>
                <a:cs typeface="Arial" panose="020B0604020202020204" pitchFamily="34" charset="0"/>
              </a:rPr>
              <a:t>If</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Checks if the email “from” address contains </a:t>
            </a: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teacher@address</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 If yes, it saves the attachment.</a:t>
            </a:r>
          </a:p>
          <a:p>
            <a:pPr marL="685800" lvl="1" indent="-228600" algn="just">
              <a:buClrTx/>
              <a:buSzTx/>
              <a:buFont typeface="+mj-lt"/>
              <a:buAutoNum type="alphaLcParenR"/>
              <a:defRPr/>
            </a:pP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Condition &gt; </a:t>
            </a: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mail.From.Address.Contains</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a:t>
            </a:r>
            <a:r>
              <a:rPr lang="en-US" b="0" kern="1200" dirty="0" err="1">
                <a:solidFill>
                  <a:schemeClr val="tx1"/>
                </a:solidFill>
                <a:latin typeface="Verdana" panose="020B0604030504040204" pitchFamily="34" charset="0"/>
                <a:ea typeface="Verdana" panose="020B0604030504040204" pitchFamily="34" charset="0"/>
                <a:cs typeface="Arial" panose="020B0604020202020204" pitchFamily="34" charset="0"/>
              </a:rPr>
              <a:t>teacher@address</a:t>
            </a:r>
            <a:r>
              <a:rPr lang="en-US" b="0" kern="1200" dirty="0">
                <a:solidFill>
                  <a:schemeClr val="tx1"/>
                </a:solidFill>
                <a:latin typeface="Verdana" panose="020B0604030504040204" pitchFamily="34" charset="0"/>
                <a:ea typeface="Verdana" panose="020B0604030504040204" pitchFamily="34" charset="0"/>
                <a:cs typeface="Arial" panose="020B0604020202020204" pitchFamily="34" charset="0"/>
              </a:rPr>
              <a:t>”)</a:t>
            </a:r>
          </a:p>
          <a:p>
            <a:pPr marL="685800" lvl="1" indent="-228600" algn="just">
              <a:buClrTx/>
              <a:buSzTx/>
              <a:buFont typeface="+mj-lt"/>
              <a:buAutoNum type="alphaLcParenR"/>
              <a:defRPr/>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The condition must be changed a little as it is dependent on a real email address, as a placeholder it's the used the "</a:t>
            </a:r>
            <a:r>
              <a:rPr lang="en-US" sz="1200" dirty="0" err="1">
                <a:solidFill>
                  <a:schemeClr val="tx1"/>
                </a:solidFill>
                <a:latin typeface="Verdana" panose="020B0604030504040204" pitchFamily="34" charset="0"/>
                <a:ea typeface="Verdana" panose="020B0604030504040204" pitchFamily="34" charset="0"/>
                <a:cs typeface="Arial" panose="020B0604020202020204" pitchFamily="34" charset="0"/>
              </a:rPr>
              <a:t>teacher@address</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a:t>
            </a:r>
          </a:p>
          <a:p>
            <a:pPr marL="228600" lvl="0" indent="-228600" algn="just">
              <a:buClrTx/>
              <a:buSzTx/>
              <a:buFont typeface="+mj-lt"/>
              <a:buAutoNum type="arabicPeriod"/>
              <a:defRPr/>
            </a:pPr>
            <a:r>
              <a:rPr lang="en-US" sz="1200" b="1" dirty="0">
                <a:solidFill>
                  <a:schemeClr val="tx1"/>
                </a:solidFill>
                <a:latin typeface="Verdana" panose="020B0604030504040204" pitchFamily="34" charset="0"/>
                <a:ea typeface="Verdana" panose="020B0604030504040204" pitchFamily="34" charset="0"/>
                <a:cs typeface="Arial" panose="020B0604020202020204" pitchFamily="34" charset="0"/>
              </a:rPr>
              <a:t>Save Attachments</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a:t>
            </a:r>
          </a:p>
          <a:p>
            <a:pPr marL="685800" lvl="1" indent="-228600" algn="just">
              <a:buClrTx/>
              <a:buSzTx/>
              <a:buFont typeface="+mj-lt"/>
              <a:buAutoNum type="alphaLcParenR"/>
              <a:defRPr/>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Saves the attachments that meet the “If” criterion to the defined path.</a:t>
            </a:r>
          </a:p>
          <a:p>
            <a:pPr marL="685800" lvl="1" indent="-228600" algn="just">
              <a:buClrTx/>
              <a:buSzTx/>
              <a:buFont typeface="+mj-lt"/>
              <a:buAutoNum type="alphaLcParenR"/>
              <a:defRPr/>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Input &gt; Folder Path: The full path of the folder where the attachments are to be saved.</a:t>
            </a:r>
          </a:p>
          <a:p>
            <a:pPr marL="685800" lvl="1" indent="-228600" algn="just">
              <a:buClrTx/>
              <a:buSzTx/>
              <a:buFont typeface="+mj-lt"/>
              <a:buAutoNum type="alphaLcParenR"/>
              <a:defRPr/>
            </a:pP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Message &gt; The </a:t>
            </a:r>
            <a:r>
              <a:rPr lang="en-US" sz="1200" dirty="0" err="1">
                <a:solidFill>
                  <a:schemeClr val="tx1"/>
                </a:solidFill>
                <a:latin typeface="Verdana" panose="020B0604030504040204" pitchFamily="34" charset="0"/>
                <a:ea typeface="Verdana" panose="020B0604030504040204" pitchFamily="34" charset="0"/>
                <a:cs typeface="Arial" panose="020B0604020202020204" pitchFamily="34" charset="0"/>
              </a:rPr>
              <a:t>MailMessage</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object whose attachments are to be saved.</a:t>
            </a:r>
          </a:p>
          <a:p>
            <a:pPr marL="0" lvl="0" indent="0" algn="just">
              <a:buClrTx/>
              <a:buSzTx/>
              <a:defRPr/>
            </a:pPr>
            <a:endParaRPr lang="en-US" kern="1200" dirty="0">
              <a:solidFill>
                <a:schemeClr val="tx1"/>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prstClr val="black"/>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17846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815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9</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294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35"/>
        <p:cNvGrpSpPr/>
        <p:nvPr/>
      </p:nvGrpSpPr>
      <p:grpSpPr>
        <a:xfrm>
          <a:off x="0" y="0"/>
          <a:ext cx="0" cy="0"/>
          <a:chOff x="0" y="0"/>
          <a:chExt cx="0" cy="0"/>
        </a:xfrm>
      </p:grpSpPr>
      <p:sp>
        <p:nvSpPr>
          <p:cNvPr id="236" name="Google Shape;236;p68"/>
          <p:cNvSpPr txBox="1">
            <a:spLocks noGrp="1"/>
          </p:cNvSpPr>
          <p:nvPr>
            <p:ph type="ctrTitle"/>
          </p:nvPr>
        </p:nvSpPr>
        <p:spPr>
          <a:xfrm>
            <a:off x="1508761" y="3507868"/>
            <a:ext cx="17099281" cy="126957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68"/>
          <p:cNvSpPr txBox="1">
            <a:spLocks noGrp="1"/>
          </p:cNvSpPr>
          <p:nvPr>
            <p:ph type="subTitle" idx="1"/>
          </p:nvPr>
        </p:nvSpPr>
        <p:spPr>
          <a:xfrm>
            <a:off x="3017520" y="6336793"/>
            <a:ext cx="14081760" cy="60785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68"/>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9" name="Google Shape;239;p68"/>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68"/>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1383032" y="3012281"/>
            <a:ext cx="8549641"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46" name="Google Shape;46;p7"/>
          <p:cNvSpPr txBox="1">
            <a:spLocks noGrp="1"/>
          </p:cNvSpPr>
          <p:nvPr>
            <p:ph type="body" idx="2"/>
          </p:nvPr>
        </p:nvSpPr>
        <p:spPr>
          <a:xfrm>
            <a:off x="10184131" y="3012281"/>
            <a:ext cx="8549641"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47487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5652"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1385651" y="2773921"/>
            <a:ext cx="8510350" cy="1359455"/>
          </a:xfrm>
          <a:prstGeom prst="rect">
            <a:avLst/>
          </a:prstGeom>
          <a:noFill/>
          <a:ln>
            <a:noFill/>
          </a:ln>
        </p:spPr>
        <p:txBody>
          <a:bodyPr spcFirstLastPara="1" wrap="square" lIns="91425" tIns="45700" rIns="91425" bIns="45700" anchor="b" anchorCtr="0">
            <a:normAutofit/>
          </a:bodyPr>
          <a:lstStyle>
            <a:lvl1pPr marL="753998" lvl="0" indent="-376998" algn="l">
              <a:lnSpc>
                <a:spcPct val="90000"/>
              </a:lnSpc>
              <a:spcBef>
                <a:spcPts val="1648"/>
              </a:spcBef>
              <a:spcAft>
                <a:spcPts val="0"/>
              </a:spcAft>
              <a:buClr>
                <a:schemeClr val="dk1"/>
              </a:buClr>
              <a:buSzPts val="2400"/>
              <a:buNone/>
              <a:defRPr sz="3958" b="1"/>
            </a:lvl1pPr>
            <a:lvl2pPr marL="1507995" lvl="1" indent="-376998" algn="l">
              <a:lnSpc>
                <a:spcPct val="90000"/>
              </a:lnSpc>
              <a:spcBef>
                <a:spcPts val="823"/>
              </a:spcBef>
              <a:spcAft>
                <a:spcPts val="0"/>
              </a:spcAft>
              <a:buClr>
                <a:schemeClr val="dk1"/>
              </a:buClr>
              <a:buSzPts val="2000"/>
              <a:buNone/>
              <a:defRPr sz="3299" b="1"/>
            </a:lvl2pPr>
            <a:lvl3pPr marL="2261994" lvl="2" indent="-376998" algn="l">
              <a:lnSpc>
                <a:spcPct val="90000"/>
              </a:lnSpc>
              <a:spcBef>
                <a:spcPts val="823"/>
              </a:spcBef>
              <a:spcAft>
                <a:spcPts val="0"/>
              </a:spcAft>
              <a:buClr>
                <a:schemeClr val="dk1"/>
              </a:buClr>
              <a:buSzPts val="1800"/>
              <a:buNone/>
              <a:defRPr sz="2969" b="1"/>
            </a:lvl3pPr>
            <a:lvl4pPr marL="3015992" lvl="3" indent="-376998" algn="l">
              <a:lnSpc>
                <a:spcPct val="90000"/>
              </a:lnSpc>
              <a:spcBef>
                <a:spcPts val="823"/>
              </a:spcBef>
              <a:spcAft>
                <a:spcPts val="0"/>
              </a:spcAft>
              <a:buClr>
                <a:schemeClr val="dk1"/>
              </a:buClr>
              <a:buSzPts val="1600"/>
              <a:buNone/>
              <a:defRPr sz="2639" b="1"/>
            </a:lvl4pPr>
            <a:lvl5pPr marL="3769990" lvl="4" indent="-376998" algn="l">
              <a:lnSpc>
                <a:spcPct val="90000"/>
              </a:lnSpc>
              <a:spcBef>
                <a:spcPts val="823"/>
              </a:spcBef>
              <a:spcAft>
                <a:spcPts val="0"/>
              </a:spcAft>
              <a:buClr>
                <a:schemeClr val="dk1"/>
              </a:buClr>
              <a:buSzPts val="1600"/>
              <a:buNone/>
              <a:defRPr sz="2639" b="1"/>
            </a:lvl5pPr>
            <a:lvl6pPr marL="4523989" lvl="5" indent="-376998" algn="l">
              <a:lnSpc>
                <a:spcPct val="90000"/>
              </a:lnSpc>
              <a:spcBef>
                <a:spcPts val="823"/>
              </a:spcBef>
              <a:spcAft>
                <a:spcPts val="0"/>
              </a:spcAft>
              <a:buClr>
                <a:schemeClr val="dk1"/>
              </a:buClr>
              <a:buSzPts val="1600"/>
              <a:buNone/>
              <a:defRPr sz="2639" b="1"/>
            </a:lvl6pPr>
            <a:lvl7pPr marL="5277988" lvl="6" indent="-376998" algn="l">
              <a:lnSpc>
                <a:spcPct val="90000"/>
              </a:lnSpc>
              <a:spcBef>
                <a:spcPts val="823"/>
              </a:spcBef>
              <a:spcAft>
                <a:spcPts val="0"/>
              </a:spcAft>
              <a:buClr>
                <a:schemeClr val="dk1"/>
              </a:buClr>
              <a:buSzPts val="1600"/>
              <a:buNone/>
              <a:defRPr sz="2639" b="1"/>
            </a:lvl7pPr>
            <a:lvl8pPr marL="6031984" lvl="7" indent="-376998" algn="l">
              <a:lnSpc>
                <a:spcPct val="90000"/>
              </a:lnSpc>
              <a:spcBef>
                <a:spcPts val="823"/>
              </a:spcBef>
              <a:spcAft>
                <a:spcPts val="0"/>
              </a:spcAft>
              <a:buClr>
                <a:schemeClr val="dk1"/>
              </a:buClr>
              <a:buSzPts val="1600"/>
              <a:buNone/>
              <a:defRPr sz="2639" b="1"/>
            </a:lvl8pPr>
            <a:lvl9pPr marL="6785982" lvl="8" indent="-376998" algn="l">
              <a:lnSpc>
                <a:spcPct val="90000"/>
              </a:lnSpc>
              <a:spcBef>
                <a:spcPts val="823"/>
              </a:spcBef>
              <a:spcAft>
                <a:spcPts val="0"/>
              </a:spcAft>
              <a:buClr>
                <a:schemeClr val="dk1"/>
              </a:buClr>
              <a:buSzPts val="1600"/>
              <a:buNone/>
              <a:defRPr sz="2639" b="1"/>
            </a:lvl9pPr>
          </a:lstStyle>
          <a:p>
            <a:endParaRPr/>
          </a:p>
        </p:txBody>
      </p:sp>
      <p:sp>
        <p:nvSpPr>
          <p:cNvPr id="53" name="Google Shape;53;p8"/>
          <p:cNvSpPr txBox="1">
            <a:spLocks noGrp="1"/>
          </p:cNvSpPr>
          <p:nvPr>
            <p:ph type="body" idx="2"/>
          </p:nvPr>
        </p:nvSpPr>
        <p:spPr>
          <a:xfrm>
            <a:off x="1385651" y="4133374"/>
            <a:ext cx="8510350" cy="607957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54" name="Google Shape;54;p8"/>
          <p:cNvSpPr txBox="1">
            <a:spLocks noGrp="1"/>
          </p:cNvSpPr>
          <p:nvPr>
            <p:ph type="body" idx="3"/>
          </p:nvPr>
        </p:nvSpPr>
        <p:spPr>
          <a:xfrm>
            <a:off x="10184133" y="2773921"/>
            <a:ext cx="8552260" cy="1359455"/>
          </a:xfrm>
          <a:prstGeom prst="rect">
            <a:avLst/>
          </a:prstGeom>
          <a:noFill/>
          <a:ln>
            <a:noFill/>
          </a:ln>
        </p:spPr>
        <p:txBody>
          <a:bodyPr spcFirstLastPara="1" wrap="square" lIns="91425" tIns="45700" rIns="91425" bIns="45700" anchor="b" anchorCtr="0">
            <a:normAutofit/>
          </a:bodyPr>
          <a:lstStyle>
            <a:lvl1pPr marL="753998" lvl="0" indent="-376998" algn="l">
              <a:lnSpc>
                <a:spcPct val="90000"/>
              </a:lnSpc>
              <a:spcBef>
                <a:spcPts val="1648"/>
              </a:spcBef>
              <a:spcAft>
                <a:spcPts val="0"/>
              </a:spcAft>
              <a:buClr>
                <a:schemeClr val="dk1"/>
              </a:buClr>
              <a:buSzPts val="2400"/>
              <a:buNone/>
              <a:defRPr sz="3958" b="1"/>
            </a:lvl1pPr>
            <a:lvl2pPr marL="1507995" lvl="1" indent="-376998" algn="l">
              <a:lnSpc>
                <a:spcPct val="90000"/>
              </a:lnSpc>
              <a:spcBef>
                <a:spcPts val="823"/>
              </a:spcBef>
              <a:spcAft>
                <a:spcPts val="0"/>
              </a:spcAft>
              <a:buClr>
                <a:schemeClr val="dk1"/>
              </a:buClr>
              <a:buSzPts val="2000"/>
              <a:buNone/>
              <a:defRPr sz="3299" b="1"/>
            </a:lvl2pPr>
            <a:lvl3pPr marL="2261994" lvl="2" indent="-376998" algn="l">
              <a:lnSpc>
                <a:spcPct val="90000"/>
              </a:lnSpc>
              <a:spcBef>
                <a:spcPts val="823"/>
              </a:spcBef>
              <a:spcAft>
                <a:spcPts val="0"/>
              </a:spcAft>
              <a:buClr>
                <a:schemeClr val="dk1"/>
              </a:buClr>
              <a:buSzPts val="1800"/>
              <a:buNone/>
              <a:defRPr sz="2969" b="1"/>
            </a:lvl3pPr>
            <a:lvl4pPr marL="3015992" lvl="3" indent="-376998" algn="l">
              <a:lnSpc>
                <a:spcPct val="90000"/>
              </a:lnSpc>
              <a:spcBef>
                <a:spcPts val="823"/>
              </a:spcBef>
              <a:spcAft>
                <a:spcPts val="0"/>
              </a:spcAft>
              <a:buClr>
                <a:schemeClr val="dk1"/>
              </a:buClr>
              <a:buSzPts val="1600"/>
              <a:buNone/>
              <a:defRPr sz="2639" b="1"/>
            </a:lvl4pPr>
            <a:lvl5pPr marL="3769990" lvl="4" indent="-376998" algn="l">
              <a:lnSpc>
                <a:spcPct val="90000"/>
              </a:lnSpc>
              <a:spcBef>
                <a:spcPts val="823"/>
              </a:spcBef>
              <a:spcAft>
                <a:spcPts val="0"/>
              </a:spcAft>
              <a:buClr>
                <a:schemeClr val="dk1"/>
              </a:buClr>
              <a:buSzPts val="1600"/>
              <a:buNone/>
              <a:defRPr sz="2639" b="1"/>
            </a:lvl5pPr>
            <a:lvl6pPr marL="4523989" lvl="5" indent="-376998" algn="l">
              <a:lnSpc>
                <a:spcPct val="90000"/>
              </a:lnSpc>
              <a:spcBef>
                <a:spcPts val="823"/>
              </a:spcBef>
              <a:spcAft>
                <a:spcPts val="0"/>
              </a:spcAft>
              <a:buClr>
                <a:schemeClr val="dk1"/>
              </a:buClr>
              <a:buSzPts val="1600"/>
              <a:buNone/>
              <a:defRPr sz="2639" b="1"/>
            </a:lvl6pPr>
            <a:lvl7pPr marL="5277988" lvl="6" indent="-376998" algn="l">
              <a:lnSpc>
                <a:spcPct val="90000"/>
              </a:lnSpc>
              <a:spcBef>
                <a:spcPts val="823"/>
              </a:spcBef>
              <a:spcAft>
                <a:spcPts val="0"/>
              </a:spcAft>
              <a:buClr>
                <a:schemeClr val="dk1"/>
              </a:buClr>
              <a:buSzPts val="1600"/>
              <a:buNone/>
              <a:defRPr sz="2639" b="1"/>
            </a:lvl7pPr>
            <a:lvl8pPr marL="6031984" lvl="7" indent="-376998" algn="l">
              <a:lnSpc>
                <a:spcPct val="90000"/>
              </a:lnSpc>
              <a:spcBef>
                <a:spcPts val="823"/>
              </a:spcBef>
              <a:spcAft>
                <a:spcPts val="0"/>
              </a:spcAft>
              <a:buClr>
                <a:schemeClr val="dk1"/>
              </a:buClr>
              <a:buSzPts val="1600"/>
              <a:buNone/>
              <a:defRPr sz="2639" b="1"/>
            </a:lvl8pPr>
            <a:lvl9pPr marL="6785982" lvl="8" indent="-376998" algn="l">
              <a:lnSpc>
                <a:spcPct val="90000"/>
              </a:lnSpc>
              <a:spcBef>
                <a:spcPts val="823"/>
              </a:spcBef>
              <a:spcAft>
                <a:spcPts val="0"/>
              </a:spcAft>
              <a:buClr>
                <a:schemeClr val="dk1"/>
              </a:buClr>
              <a:buSzPts val="1600"/>
              <a:buNone/>
              <a:defRPr sz="2639" b="1"/>
            </a:lvl9pPr>
          </a:lstStyle>
          <a:p>
            <a:endParaRPr/>
          </a:p>
        </p:txBody>
      </p:sp>
      <p:sp>
        <p:nvSpPr>
          <p:cNvPr id="55" name="Google Shape;55;p8"/>
          <p:cNvSpPr txBox="1">
            <a:spLocks noGrp="1"/>
          </p:cNvSpPr>
          <p:nvPr>
            <p:ph type="body" idx="4"/>
          </p:nvPr>
        </p:nvSpPr>
        <p:spPr>
          <a:xfrm>
            <a:off x="10184133" y="4133374"/>
            <a:ext cx="8552260" cy="607957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56" name="Google Shape;56;p8"/>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972148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046495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1385654" y="754380"/>
            <a:ext cx="6488191" cy="264033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527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8552261" y="1629257"/>
            <a:ext cx="10184130" cy="8041481"/>
          </a:xfrm>
          <a:prstGeom prst="rect">
            <a:avLst/>
          </a:prstGeom>
          <a:noFill/>
          <a:ln>
            <a:noFill/>
          </a:ln>
        </p:spPr>
        <p:txBody>
          <a:bodyPr spcFirstLastPara="1" wrap="square" lIns="91425" tIns="45700" rIns="91425" bIns="45700" anchor="t" anchorCtr="0">
            <a:normAutofit/>
          </a:bodyPr>
          <a:lstStyle>
            <a:lvl1pPr marL="753998" lvl="0" indent="-712109" algn="l">
              <a:lnSpc>
                <a:spcPct val="90000"/>
              </a:lnSpc>
              <a:spcBef>
                <a:spcPts val="1648"/>
              </a:spcBef>
              <a:spcAft>
                <a:spcPts val="0"/>
              </a:spcAft>
              <a:buClr>
                <a:schemeClr val="dk1"/>
              </a:buClr>
              <a:buSzPts val="3200"/>
              <a:buChar char="•"/>
              <a:defRPr sz="5277"/>
            </a:lvl1pPr>
            <a:lvl2pPr marL="1507995" lvl="1" indent="-670220" algn="l">
              <a:lnSpc>
                <a:spcPct val="90000"/>
              </a:lnSpc>
              <a:spcBef>
                <a:spcPts val="823"/>
              </a:spcBef>
              <a:spcAft>
                <a:spcPts val="0"/>
              </a:spcAft>
              <a:buClr>
                <a:schemeClr val="dk1"/>
              </a:buClr>
              <a:buSzPts val="2800"/>
              <a:buChar char="•"/>
              <a:defRPr sz="4617"/>
            </a:lvl2pPr>
            <a:lvl3pPr marL="2261994" lvl="2" indent="-628332" algn="l">
              <a:lnSpc>
                <a:spcPct val="90000"/>
              </a:lnSpc>
              <a:spcBef>
                <a:spcPts val="823"/>
              </a:spcBef>
              <a:spcAft>
                <a:spcPts val="0"/>
              </a:spcAft>
              <a:buClr>
                <a:schemeClr val="dk1"/>
              </a:buClr>
              <a:buSzPts val="2400"/>
              <a:buChar char="•"/>
              <a:defRPr sz="3958"/>
            </a:lvl3pPr>
            <a:lvl4pPr marL="3015992" lvl="3" indent="-586443" algn="l">
              <a:lnSpc>
                <a:spcPct val="90000"/>
              </a:lnSpc>
              <a:spcBef>
                <a:spcPts val="823"/>
              </a:spcBef>
              <a:spcAft>
                <a:spcPts val="0"/>
              </a:spcAft>
              <a:buClr>
                <a:schemeClr val="dk1"/>
              </a:buClr>
              <a:buSzPts val="2000"/>
              <a:buChar char="•"/>
              <a:defRPr sz="3299"/>
            </a:lvl4pPr>
            <a:lvl5pPr marL="3769990" lvl="4" indent="-586443" algn="l">
              <a:lnSpc>
                <a:spcPct val="90000"/>
              </a:lnSpc>
              <a:spcBef>
                <a:spcPts val="823"/>
              </a:spcBef>
              <a:spcAft>
                <a:spcPts val="0"/>
              </a:spcAft>
              <a:buClr>
                <a:schemeClr val="dk1"/>
              </a:buClr>
              <a:buSzPts val="2000"/>
              <a:buChar char="•"/>
              <a:defRPr sz="3299"/>
            </a:lvl5pPr>
            <a:lvl6pPr marL="4523989" lvl="5" indent="-586443" algn="l">
              <a:lnSpc>
                <a:spcPct val="90000"/>
              </a:lnSpc>
              <a:spcBef>
                <a:spcPts val="823"/>
              </a:spcBef>
              <a:spcAft>
                <a:spcPts val="0"/>
              </a:spcAft>
              <a:buClr>
                <a:schemeClr val="dk1"/>
              </a:buClr>
              <a:buSzPts val="2000"/>
              <a:buChar char="•"/>
              <a:defRPr sz="3299"/>
            </a:lvl6pPr>
            <a:lvl7pPr marL="5277988" lvl="6" indent="-586443" algn="l">
              <a:lnSpc>
                <a:spcPct val="90000"/>
              </a:lnSpc>
              <a:spcBef>
                <a:spcPts val="823"/>
              </a:spcBef>
              <a:spcAft>
                <a:spcPts val="0"/>
              </a:spcAft>
              <a:buClr>
                <a:schemeClr val="dk1"/>
              </a:buClr>
              <a:buSzPts val="2000"/>
              <a:buChar char="•"/>
              <a:defRPr sz="3299"/>
            </a:lvl7pPr>
            <a:lvl8pPr marL="6031984" lvl="7" indent="-586443" algn="l">
              <a:lnSpc>
                <a:spcPct val="90000"/>
              </a:lnSpc>
              <a:spcBef>
                <a:spcPts val="823"/>
              </a:spcBef>
              <a:spcAft>
                <a:spcPts val="0"/>
              </a:spcAft>
              <a:buClr>
                <a:schemeClr val="dk1"/>
              </a:buClr>
              <a:buSzPts val="2000"/>
              <a:buChar char="•"/>
              <a:defRPr sz="3299"/>
            </a:lvl8pPr>
            <a:lvl9pPr marL="6785982" lvl="8" indent="-586443" algn="l">
              <a:lnSpc>
                <a:spcPct val="90000"/>
              </a:lnSpc>
              <a:spcBef>
                <a:spcPts val="823"/>
              </a:spcBef>
              <a:spcAft>
                <a:spcPts val="0"/>
              </a:spcAft>
              <a:buClr>
                <a:schemeClr val="dk1"/>
              </a:buClr>
              <a:buSzPts val="2000"/>
              <a:buChar char="•"/>
              <a:defRPr sz="3299"/>
            </a:lvl9pPr>
          </a:lstStyle>
          <a:p>
            <a:endParaRPr/>
          </a:p>
        </p:txBody>
      </p:sp>
      <p:sp>
        <p:nvSpPr>
          <p:cNvPr id="67" name="Google Shape;67;p10"/>
          <p:cNvSpPr txBox="1">
            <a:spLocks noGrp="1"/>
          </p:cNvSpPr>
          <p:nvPr>
            <p:ph type="body" idx="2"/>
          </p:nvPr>
        </p:nvSpPr>
        <p:spPr>
          <a:xfrm>
            <a:off x="1385654" y="3394710"/>
            <a:ext cx="6488191" cy="6289120"/>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chemeClr val="dk1"/>
              </a:buClr>
              <a:buSzPts val="1600"/>
              <a:buNone/>
              <a:defRPr sz="2639"/>
            </a:lvl1pPr>
            <a:lvl2pPr marL="1507995" lvl="1" indent="-376998" algn="l">
              <a:lnSpc>
                <a:spcPct val="90000"/>
              </a:lnSpc>
              <a:spcBef>
                <a:spcPts val="823"/>
              </a:spcBef>
              <a:spcAft>
                <a:spcPts val="0"/>
              </a:spcAft>
              <a:buClr>
                <a:schemeClr val="dk1"/>
              </a:buClr>
              <a:buSzPts val="1400"/>
              <a:buNone/>
              <a:defRPr sz="2308"/>
            </a:lvl2pPr>
            <a:lvl3pPr marL="2261994" lvl="2" indent="-376998" algn="l">
              <a:lnSpc>
                <a:spcPct val="90000"/>
              </a:lnSpc>
              <a:spcBef>
                <a:spcPts val="823"/>
              </a:spcBef>
              <a:spcAft>
                <a:spcPts val="0"/>
              </a:spcAft>
              <a:buClr>
                <a:schemeClr val="dk1"/>
              </a:buClr>
              <a:buSzPts val="1200"/>
              <a:buNone/>
              <a:defRPr sz="1978"/>
            </a:lvl3pPr>
            <a:lvl4pPr marL="3015992" lvl="3" indent="-376998" algn="l">
              <a:lnSpc>
                <a:spcPct val="90000"/>
              </a:lnSpc>
              <a:spcBef>
                <a:spcPts val="823"/>
              </a:spcBef>
              <a:spcAft>
                <a:spcPts val="0"/>
              </a:spcAft>
              <a:buClr>
                <a:schemeClr val="dk1"/>
              </a:buClr>
              <a:buSzPts val="1000"/>
              <a:buNone/>
              <a:defRPr sz="1648"/>
            </a:lvl4pPr>
            <a:lvl5pPr marL="3769990" lvl="4" indent="-376998" algn="l">
              <a:lnSpc>
                <a:spcPct val="90000"/>
              </a:lnSpc>
              <a:spcBef>
                <a:spcPts val="823"/>
              </a:spcBef>
              <a:spcAft>
                <a:spcPts val="0"/>
              </a:spcAft>
              <a:buClr>
                <a:schemeClr val="dk1"/>
              </a:buClr>
              <a:buSzPts val="1000"/>
              <a:buNone/>
              <a:defRPr sz="1648"/>
            </a:lvl5pPr>
            <a:lvl6pPr marL="4523989" lvl="5" indent="-376998" algn="l">
              <a:lnSpc>
                <a:spcPct val="90000"/>
              </a:lnSpc>
              <a:spcBef>
                <a:spcPts val="823"/>
              </a:spcBef>
              <a:spcAft>
                <a:spcPts val="0"/>
              </a:spcAft>
              <a:buClr>
                <a:schemeClr val="dk1"/>
              </a:buClr>
              <a:buSzPts val="1000"/>
              <a:buNone/>
              <a:defRPr sz="1648"/>
            </a:lvl6pPr>
            <a:lvl7pPr marL="5277988" lvl="6" indent="-376998" algn="l">
              <a:lnSpc>
                <a:spcPct val="90000"/>
              </a:lnSpc>
              <a:spcBef>
                <a:spcPts val="823"/>
              </a:spcBef>
              <a:spcAft>
                <a:spcPts val="0"/>
              </a:spcAft>
              <a:buClr>
                <a:schemeClr val="dk1"/>
              </a:buClr>
              <a:buSzPts val="1000"/>
              <a:buNone/>
              <a:defRPr sz="1648"/>
            </a:lvl7pPr>
            <a:lvl8pPr marL="6031984" lvl="7" indent="-376998" algn="l">
              <a:lnSpc>
                <a:spcPct val="90000"/>
              </a:lnSpc>
              <a:spcBef>
                <a:spcPts val="823"/>
              </a:spcBef>
              <a:spcAft>
                <a:spcPts val="0"/>
              </a:spcAft>
              <a:buClr>
                <a:schemeClr val="dk1"/>
              </a:buClr>
              <a:buSzPts val="1000"/>
              <a:buNone/>
              <a:defRPr sz="1648"/>
            </a:lvl8pPr>
            <a:lvl9pPr marL="6785982" lvl="8" indent="-376998" algn="l">
              <a:lnSpc>
                <a:spcPct val="90000"/>
              </a:lnSpc>
              <a:spcBef>
                <a:spcPts val="823"/>
              </a:spcBef>
              <a:spcAft>
                <a:spcPts val="0"/>
              </a:spcAft>
              <a:buClr>
                <a:schemeClr val="dk1"/>
              </a:buClr>
              <a:buSzPts val="1000"/>
              <a:buNone/>
              <a:defRPr sz="1648"/>
            </a:lvl9pPr>
          </a:lstStyle>
          <a:p>
            <a:endParaRPr/>
          </a:p>
        </p:txBody>
      </p:sp>
      <p:sp>
        <p:nvSpPr>
          <p:cNvPr id="68" name="Google Shape;68;p10"/>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104503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1385654" y="754380"/>
            <a:ext cx="6488191" cy="264033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527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a:spLocks noGrp="1"/>
          </p:cNvSpPr>
          <p:nvPr>
            <p:ph type="pic" idx="2"/>
          </p:nvPr>
        </p:nvSpPr>
        <p:spPr>
          <a:xfrm>
            <a:off x="8552261" y="1629257"/>
            <a:ext cx="10184130" cy="8041481"/>
          </a:xfrm>
          <a:prstGeom prst="rect">
            <a:avLst/>
          </a:prstGeom>
          <a:noFill/>
          <a:ln>
            <a:noFill/>
          </a:ln>
        </p:spPr>
      </p:sp>
      <p:sp>
        <p:nvSpPr>
          <p:cNvPr id="74" name="Google Shape;74;p11"/>
          <p:cNvSpPr txBox="1">
            <a:spLocks noGrp="1"/>
          </p:cNvSpPr>
          <p:nvPr>
            <p:ph type="body" idx="1"/>
          </p:nvPr>
        </p:nvSpPr>
        <p:spPr>
          <a:xfrm>
            <a:off x="1385654" y="3394710"/>
            <a:ext cx="6488191" cy="6289120"/>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chemeClr val="dk1"/>
              </a:buClr>
              <a:buSzPts val="1600"/>
              <a:buNone/>
              <a:defRPr sz="2639"/>
            </a:lvl1pPr>
            <a:lvl2pPr marL="1507995" lvl="1" indent="-376998" algn="l">
              <a:lnSpc>
                <a:spcPct val="90000"/>
              </a:lnSpc>
              <a:spcBef>
                <a:spcPts val="823"/>
              </a:spcBef>
              <a:spcAft>
                <a:spcPts val="0"/>
              </a:spcAft>
              <a:buClr>
                <a:schemeClr val="dk1"/>
              </a:buClr>
              <a:buSzPts val="1400"/>
              <a:buNone/>
              <a:defRPr sz="2308"/>
            </a:lvl2pPr>
            <a:lvl3pPr marL="2261994" lvl="2" indent="-376998" algn="l">
              <a:lnSpc>
                <a:spcPct val="90000"/>
              </a:lnSpc>
              <a:spcBef>
                <a:spcPts val="823"/>
              </a:spcBef>
              <a:spcAft>
                <a:spcPts val="0"/>
              </a:spcAft>
              <a:buClr>
                <a:schemeClr val="dk1"/>
              </a:buClr>
              <a:buSzPts val="1200"/>
              <a:buNone/>
              <a:defRPr sz="1978"/>
            </a:lvl3pPr>
            <a:lvl4pPr marL="3015992" lvl="3" indent="-376998" algn="l">
              <a:lnSpc>
                <a:spcPct val="90000"/>
              </a:lnSpc>
              <a:spcBef>
                <a:spcPts val="823"/>
              </a:spcBef>
              <a:spcAft>
                <a:spcPts val="0"/>
              </a:spcAft>
              <a:buClr>
                <a:schemeClr val="dk1"/>
              </a:buClr>
              <a:buSzPts val="1000"/>
              <a:buNone/>
              <a:defRPr sz="1648"/>
            </a:lvl4pPr>
            <a:lvl5pPr marL="3769990" lvl="4" indent="-376998" algn="l">
              <a:lnSpc>
                <a:spcPct val="90000"/>
              </a:lnSpc>
              <a:spcBef>
                <a:spcPts val="823"/>
              </a:spcBef>
              <a:spcAft>
                <a:spcPts val="0"/>
              </a:spcAft>
              <a:buClr>
                <a:schemeClr val="dk1"/>
              </a:buClr>
              <a:buSzPts val="1000"/>
              <a:buNone/>
              <a:defRPr sz="1648"/>
            </a:lvl5pPr>
            <a:lvl6pPr marL="4523989" lvl="5" indent="-376998" algn="l">
              <a:lnSpc>
                <a:spcPct val="90000"/>
              </a:lnSpc>
              <a:spcBef>
                <a:spcPts val="823"/>
              </a:spcBef>
              <a:spcAft>
                <a:spcPts val="0"/>
              </a:spcAft>
              <a:buClr>
                <a:schemeClr val="dk1"/>
              </a:buClr>
              <a:buSzPts val="1000"/>
              <a:buNone/>
              <a:defRPr sz="1648"/>
            </a:lvl6pPr>
            <a:lvl7pPr marL="5277988" lvl="6" indent="-376998" algn="l">
              <a:lnSpc>
                <a:spcPct val="90000"/>
              </a:lnSpc>
              <a:spcBef>
                <a:spcPts val="823"/>
              </a:spcBef>
              <a:spcAft>
                <a:spcPts val="0"/>
              </a:spcAft>
              <a:buClr>
                <a:schemeClr val="dk1"/>
              </a:buClr>
              <a:buSzPts val="1000"/>
              <a:buNone/>
              <a:defRPr sz="1648"/>
            </a:lvl7pPr>
            <a:lvl8pPr marL="6031984" lvl="7" indent="-376998" algn="l">
              <a:lnSpc>
                <a:spcPct val="90000"/>
              </a:lnSpc>
              <a:spcBef>
                <a:spcPts val="823"/>
              </a:spcBef>
              <a:spcAft>
                <a:spcPts val="0"/>
              </a:spcAft>
              <a:buClr>
                <a:schemeClr val="dk1"/>
              </a:buClr>
              <a:buSzPts val="1000"/>
              <a:buNone/>
              <a:defRPr sz="1648"/>
            </a:lvl8pPr>
            <a:lvl9pPr marL="6785982" lvl="8" indent="-376998" algn="l">
              <a:lnSpc>
                <a:spcPct val="90000"/>
              </a:lnSpc>
              <a:spcBef>
                <a:spcPts val="823"/>
              </a:spcBef>
              <a:spcAft>
                <a:spcPts val="0"/>
              </a:spcAft>
              <a:buClr>
                <a:schemeClr val="dk1"/>
              </a:buClr>
              <a:buSzPts val="1000"/>
              <a:buNone/>
              <a:defRPr sz="1648"/>
            </a:lvl9pPr>
          </a:lstStyle>
          <a:p>
            <a:endParaRPr/>
          </a:p>
        </p:txBody>
      </p:sp>
      <p:sp>
        <p:nvSpPr>
          <p:cNvPr id="75" name="Google Shape;75;p11"/>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427815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468546" y="-2073234"/>
            <a:ext cx="7179708" cy="1735074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566725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11770162" y="3228382"/>
            <a:ext cx="9589533" cy="43376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2969065" y="-983575"/>
            <a:ext cx="9589533" cy="12761595"/>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882207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90"/>
        <p:cNvGrpSpPr/>
        <p:nvPr/>
      </p:nvGrpSpPr>
      <p:grpSpPr>
        <a:xfrm>
          <a:off x="0" y="0"/>
          <a:ext cx="0" cy="0"/>
          <a:chOff x="0" y="0"/>
          <a:chExt cx="0" cy="0"/>
        </a:xfrm>
      </p:grpSpPr>
      <p:pic>
        <p:nvPicPr>
          <p:cNvPr id="91" name="Google Shape;91;p14"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92" name="Google Shape;92;p14" descr="Image"/>
          <p:cNvPicPr preferRelativeResize="0"/>
          <p:nvPr/>
        </p:nvPicPr>
        <p:blipFill rotWithShape="1">
          <a:blip r:embed="rId3">
            <a:alphaModFix/>
          </a:blip>
          <a:srcRect/>
          <a:stretch/>
        </p:blipFill>
        <p:spPr>
          <a:xfrm>
            <a:off x="1" y="1159160"/>
            <a:ext cx="20113972" cy="10156544"/>
          </a:xfrm>
          <a:prstGeom prst="rect">
            <a:avLst/>
          </a:prstGeom>
          <a:noFill/>
          <a:ln>
            <a:noFill/>
          </a:ln>
        </p:spPr>
      </p:pic>
      <p:sp>
        <p:nvSpPr>
          <p:cNvPr id="93" name="Google Shape;93;p14"/>
          <p:cNvSpPr txBox="1">
            <a:spLocks noGrp="1"/>
          </p:cNvSpPr>
          <p:nvPr>
            <p:ph type="title"/>
          </p:nvPr>
        </p:nvSpPr>
        <p:spPr>
          <a:xfrm>
            <a:off x="963930" y="5009419"/>
            <a:ext cx="11357610" cy="821315"/>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598"/>
              <a:buFont typeface="Calibri"/>
              <a:buNone/>
              <a:defRPr sz="5934">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4"/>
          <p:cNvSpPr txBox="1">
            <a:spLocks noGrp="1"/>
          </p:cNvSpPr>
          <p:nvPr>
            <p:ph type="body" idx="1"/>
          </p:nvPr>
        </p:nvSpPr>
        <p:spPr>
          <a:xfrm>
            <a:off x="963930" y="6537964"/>
            <a:ext cx="11357610" cy="502189"/>
          </a:xfrm>
          <a:prstGeom prst="rect">
            <a:avLst/>
          </a:prstGeom>
          <a:noFill/>
          <a:ln>
            <a:noFill/>
          </a:ln>
        </p:spPr>
        <p:txBody>
          <a:bodyPr spcFirstLastPara="1" wrap="square" lIns="0" tIns="0" rIns="0" bIns="0" anchor="t" anchorCtr="0">
            <a:spAutoFit/>
          </a:bodyPr>
          <a:lstStyle>
            <a:lvl1pPr marL="753998" lvl="0" indent="-376998" algn="l">
              <a:lnSpc>
                <a:spcPct val="90000"/>
              </a:lnSpc>
              <a:spcBef>
                <a:spcPts val="0"/>
              </a:spcBef>
              <a:spcAft>
                <a:spcPts val="0"/>
              </a:spcAft>
              <a:buClr>
                <a:schemeClr val="lt1"/>
              </a:buClr>
              <a:buSzPts val="2199"/>
              <a:buNone/>
              <a:defRPr sz="3628">
                <a:solidFill>
                  <a:schemeClr val="lt1"/>
                </a:solidFill>
                <a:latin typeface="Calibri"/>
                <a:ea typeface="Calibri"/>
                <a:cs typeface="Calibri"/>
                <a:sym typeface="Calibri"/>
              </a:defRPr>
            </a:lvl1pPr>
            <a:lvl2pPr marL="1507995" lvl="1" indent="-565498" algn="l">
              <a:lnSpc>
                <a:spcPct val="90000"/>
              </a:lnSpc>
              <a:spcBef>
                <a:spcPts val="823"/>
              </a:spcBef>
              <a:spcAft>
                <a:spcPts val="0"/>
              </a:spcAft>
              <a:buClr>
                <a:schemeClr val="lt1"/>
              </a:buClr>
              <a:buSzPts val="1800"/>
              <a:buChar char="•"/>
              <a:defRPr/>
            </a:lvl2pPr>
            <a:lvl3pPr marL="2261994" lvl="2" indent="-565498" algn="l">
              <a:lnSpc>
                <a:spcPct val="90000"/>
              </a:lnSpc>
              <a:spcBef>
                <a:spcPts val="823"/>
              </a:spcBef>
              <a:spcAft>
                <a:spcPts val="0"/>
              </a:spcAft>
              <a:buClr>
                <a:schemeClr val="lt1"/>
              </a:buClr>
              <a:buSzPts val="1800"/>
              <a:buChar char="•"/>
              <a:defRPr/>
            </a:lvl3pPr>
            <a:lvl4pPr marL="3015992" lvl="3" indent="-565498" algn="l">
              <a:lnSpc>
                <a:spcPct val="90000"/>
              </a:lnSpc>
              <a:spcBef>
                <a:spcPts val="823"/>
              </a:spcBef>
              <a:spcAft>
                <a:spcPts val="0"/>
              </a:spcAft>
              <a:buClr>
                <a:schemeClr val="lt1"/>
              </a:buClr>
              <a:buSzPts val="1800"/>
              <a:buChar char="•"/>
              <a:defRPr/>
            </a:lvl4pPr>
            <a:lvl5pPr marL="3769990" lvl="4" indent="-565498" algn="l">
              <a:lnSpc>
                <a:spcPct val="90000"/>
              </a:lnSpc>
              <a:spcBef>
                <a:spcPts val="823"/>
              </a:spcBef>
              <a:spcAft>
                <a:spcPts val="0"/>
              </a:spcAft>
              <a:buClr>
                <a:schemeClr val="lt1"/>
              </a:buClr>
              <a:buSzPts val="1800"/>
              <a:buChar char="•"/>
              <a:defRPr/>
            </a:lvl5pPr>
            <a:lvl6pPr marL="4523989" lvl="5" indent="-565498" algn="l">
              <a:lnSpc>
                <a:spcPct val="90000"/>
              </a:lnSpc>
              <a:spcBef>
                <a:spcPts val="823"/>
              </a:spcBef>
              <a:spcAft>
                <a:spcPts val="0"/>
              </a:spcAft>
              <a:buClr>
                <a:schemeClr val="lt1"/>
              </a:buClr>
              <a:buSzPts val="1800"/>
              <a:buChar char="•"/>
              <a:defRPr/>
            </a:lvl6pPr>
            <a:lvl7pPr marL="5277988" lvl="6" indent="-565498" algn="l">
              <a:lnSpc>
                <a:spcPct val="90000"/>
              </a:lnSpc>
              <a:spcBef>
                <a:spcPts val="823"/>
              </a:spcBef>
              <a:spcAft>
                <a:spcPts val="0"/>
              </a:spcAft>
              <a:buClr>
                <a:schemeClr val="lt1"/>
              </a:buClr>
              <a:buSzPts val="1800"/>
              <a:buChar char="•"/>
              <a:defRPr/>
            </a:lvl7pPr>
            <a:lvl8pPr marL="6031984" lvl="7" indent="-565498" algn="l">
              <a:lnSpc>
                <a:spcPct val="90000"/>
              </a:lnSpc>
              <a:spcBef>
                <a:spcPts val="823"/>
              </a:spcBef>
              <a:spcAft>
                <a:spcPts val="0"/>
              </a:spcAft>
              <a:buClr>
                <a:schemeClr val="lt1"/>
              </a:buClr>
              <a:buSzPts val="1800"/>
              <a:buChar char="•"/>
              <a:defRPr/>
            </a:lvl8pPr>
            <a:lvl9pPr marL="6785982" lvl="8" indent="-565498" algn="l">
              <a:lnSpc>
                <a:spcPct val="90000"/>
              </a:lnSpc>
              <a:spcBef>
                <a:spcPts val="823"/>
              </a:spcBef>
              <a:spcAft>
                <a:spcPts val="0"/>
              </a:spcAft>
              <a:buClr>
                <a:schemeClr val="lt1"/>
              </a:buClr>
              <a:buSzPts val="1800"/>
              <a:buChar char="•"/>
              <a:defRPr/>
            </a:lvl9pPr>
          </a:lstStyle>
          <a:p>
            <a:endParaRPr/>
          </a:p>
        </p:txBody>
      </p:sp>
      <p:pic>
        <p:nvPicPr>
          <p:cNvPr id="95" name="Google Shape;95;p14" descr="Microsoft logo white text version"/>
          <p:cNvPicPr preferRelativeResize="0"/>
          <p:nvPr/>
        </p:nvPicPr>
        <p:blipFill rotWithShape="1">
          <a:blip r:embed="rId4">
            <a:alphaModFix/>
          </a:blip>
          <a:srcRect/>
          <a:stretch/>
        </p:blipFill>
        <p:spPr>
          <a:xfrm>
            <a:off x="963935" y="966553"/>
            <a:ext cx="2254304" cy="482803"/>
          </a:xfrm>
          <a:prstGeom prst="rect">
            <a:avLst/>
          </a:prstGeom>
          <a:noFill/>
          <a:ln>
            <a:noFill/>
          </a:ln>
        </p:spPr>
      </p:pic>
    </p:spTree>
    <p:extLst>
      <p:ext uri="{BB962C8B-B14F-4D97-AF65-F5344CB8AC3E}">
        <p14:creationId xmlns:p14="http://schemas.microsoft.com/office/powerpoint/2010/main" val="185020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707" userDrawn="1">
          <p15:clr>
            <a:srgbClr val="5ACBF0"/>
          </p15:clr>
        </p15:guide>
        <p15:guide id="4"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851899"/>
            <a:ext cx="15087600" cy="3939540"/>
          </a:xfrm>
        </p:spPr>
        <p:txBody>
          <a:bodyPr anchor="b"/>
          <a:lstStyle>
            <a:lvl1pPr algn="ctr">
              <a:defRPr sz="9900"/>
            </a:lvl1pPr>
          </a:lstStyle>
          <a:p>
            <a:r>
              <a:rPr lang="en-US"/>
              <a:t>Click to edit Master title style</a:t>
            </a:r>
            <a:endParaRPr lang="en-US" dirty="0"/>
          </a:p>
        </p:txBody>
      </p:sp>
      <p:sp>
        <p:nvSpPr>
          <p:cNvPr id="3" name="Subtitle 2"/>
          <p:cNvSpPr>
            <a:spLocks noGrp="1"/>
          </p:cNvSpPr>
          <p:nvPr>
            <p:ph type="subTitle" idx="1"/>
          </p:nvPr>
        </p:nvSpPr>
        <p:spPr>
          <a:xfrm>
            <a:off x="2514600" y="5943363"/>
            <a:ext cx="15087600" cy="2732007"/>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B4028F-9E3D-48A3-9692-A4D7EB52C48E}" type="datetimeFigureOut">
              <a:rPr lang="en-SG" smtClean="0"/>
              <a:t>28/8/2023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4177102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4028F-9E3D-48A3-9692-A4D7EB52C48E}" type="datetimeFigureOut">
              <a:rPr lang="en-SG" smtClean="0"/>
              <a:t>28/8/2023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81365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41"/>
        <p:cNvGrpSpPr/>
        <p:nvPr/>
      </p:nvGrpSpPr>
      <p:grpSpPr>
        <a:xfrm>
          <a:off x="0" y="0"/>
          <a:ext cx="0" cy="0"/>
          <a:chOff x="0" y="0"/>
          <a:chExt cx="0" cy="0"/>
        </a:xfrm>
      </p:grpSpPr>
      <p:sp>
        <p:nvSpPr>
          <p:cNvPr id="242" name="Google Shape;242;p69"/>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69"/>
          <p:cNvSpPr txBox="1">
            <a:spLocks noGrp="1"/>
          </p:cNvSpPr>
          <p:nvPr>
            <p:ph type="body" idx="1"/>
          </p:nvPr>
        </p:nvSpPr>
        <p:spPr>
          <a:xfrm>
            <a:off x="562090" y="2145996"/>
            <a:ext cx="18992618" cy="607859"/>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sz="3952" b="0" i="0">
                <a:solidFill>
                  <a:schemeClr val="lt1"/>
                </a:solidFill>
                <a:latin typeface="Quattrocento Sans"/>
                <a:ea typeface="Quattrocento Sans"/>
                <a:cs typeface="Quattrocento Sans"/>
                <a:sym typeface="Quattrocento Sans"/>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44" name="Google Shape;244;p69"/>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69"/>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69"/>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3" y="2821069"/>
            <a:ext cx="17350740" cy="4707016"/>
          </a:xfrm>
        </p:spPr>
        <p:txBody>
          <a:bodyPr anchor="b"/>
          <a:lstStyle>
            <a:lvl1pPr>
              <a:defRPr sz="9900"/>
            </a:lvl1pPr>
          </a:lstStyle>
          <a:p>
            <a:r>
              <a:rPr lang="en-US"/>
              <a:t>Click to edit Master title style</a:t>
            </a:r>
            <a:endParaRPr lang="en-US" dirty="0"/>
          </a:p>
        </p:txBody>
      </p:sp>
      <p:sp>
        <p:nvSpPr>
          <p:cNvPr id="3" name="Text Placeholder 2"/>
          <p:cNvSpPr>
            <a:spLocks noGrp="1"/>
          </p:cNvSpPr>
          <p:nvPr>
            <p:ph type="body" idx="1"/>
          </p:nvPr>
        </p:nvSpPr>
        <p:spPr>
          <a:xfrm>
            <a:off x="1372553" y="7572615"/>
            <a:ext cx="17350740" cy="2475309"/>
          </a:xfrm>
        </p:spPr>
        <p:txBody>
          <a:bodyPr/>
          <a:lstStyle>
            <a:lvl1pPr marL="0" indent="0">
              <a:buNone/>
              <a:defRPr sz="3960">
                <a:solidFill>
                  <a:schemeClr val="tx1">
                    <a:tint val="75000"/>
                  </a:schemeClr>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B4028F-9E3D-48A3-9692-A4D7EB52C48E}" type="datetimeFigureOut">
              <a:rPr lang="en-SG" smtClean="0"/>
              <a:t>28/8/2023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2380816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83030" y="3012281"/>
            <a:ext cx="8549640" cy="7179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184130" y="3012281"/>
            <a:ext cx="8549640" cy="7179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4028F-9E3D-48A3-9692-A4D7EB52C48E}" type="datetimeFigureOut">
              <a:rPr lang="en-SG" smtClean="0"/>
              <a:t>28/8/2023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868603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602457"/>
            <a:ext cx="17350740" cy="2187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85651" y="2773919"/>
            <a:ext cx="8510349"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4" name="Content Placeholder 3"/>
          <p:cNvSpPr>
            <a:spLocks noGrp="1"/>
          </p:cNvSpPr>
          <p:nvPr>
            <p:ph sz="half" idx="2"/>
          </p:nvPr>
        </p:nvSpPr>
        <p:spPr>
          <a:xfrm>
            <a:off x="1385651" y="4133374"/>
            <a:ext cx="8510349" cy="6079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184130" y="2773919"/>
            <a:ext cx="8552260"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6" name="Content Placeholder 5"/>
          <p:cNvSpPr>
            <a:spLocks noGrp="1"/>
          </p:cNvSpPr>
          <p:nvPr>
            <p:ph sz="quarter" idx="4"/>
          </p:nvPr>
        </p:nvSpPr>
        <p:spPr>
          <a:xfrm>
            <a:off x="10184130" y="4133374"/>
            <a:ext cx="8552260" cy="6079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4028F-9E3D-48A3-9692-A4D7EB52C48E}" type="datetimeFigureOut">
              <a:rPr lang="en-SG" smtClean="0"/>
              <a:t>28/8/2023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8803853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B4028F-9E3D-48A3-9692-A4D7EB52C48E}" type="datetimeFigureOut">
              <a:rPr lang="en-SG" smtClean="0"/>
              <a:t>28/8/2023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831139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4028F-9E3D-48A3-9692-A4D7EB52C48E}" type="datetimeFigureOut">
              <a:rPr lang="en-SG" smtClean="0"/>
              <a:t>28/8/2023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1091493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754380"/>
            <a:ext cx="6488191" cy="2640330"/>
          </a:xfrm>
        </p:spPr>
        <p:txBody>
          <a:bodyPr anchor="b"/>
          <a:lstStyle>
            <a:lvl1pPr>
              <a:defRPr sz="5280"/>
            </a:lvl1pPr>
          </a:lstStyle>
          <a:p>
            <a:r>
              <a:rPr lang="en-US"/>
              <a:t>Click to edit Master title style</a:t>
            </a:r>
            <a:endParaRPr lang="en-US" dirty="0"/>
          </a:p>
        </p:txBody>
      </p:sp>
      <p:sp>
        <p:nvSpPr>
          <p:cNvPr id="3" name="Content Placeholder 2"/>
          <p:cNvSpPr>
            <a:spLocks noGrp="1"/>
          </p:cNvSpPr>
          <p:nvPr>
            <p:ph idx="1"/>
          </p:nvPr>
        </p:nvSpPr>
        <p:spPr>
          <a:xfrm>
            <a:off x="8552260" y="1629252"/>
            <a:ext cx="10184130" cy="8041481"/>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4BB4028F-9E3D-48A3-9692-A4D7EB52C48E}" type="datetimeFigureOut">
              <a:rPr lang="en-SG" smtClean="0"/>
              <a:t>28/8/2023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42469706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754380"/>
            <a:ext cx="6488191" cy="2640330"/>
          </a:xfrm>
        </p:spPr>
        <p:txBody>
          <a:bodyPr anchor="b"/>
          <a:lstStyle>
            <a:lvl1pPr>
              <a:defRPr sz="528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52260" y="1629252"/>
            <a:ext cx="10184130" cy="8041481"/>
          </a:xfrm>
        </p:spPr>
        <p:txBody>
          <a:bodyPr anchor="t"/>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r>
              <a:rPr lang="en-US"/>
              <a:t>Click icon to add picture</a:t>
            </a:r>
            <a:endParaRPr lang="en-US" dirty="0"/>
          </a:p>
        </p:txBody>
      </p:sp>
      <p:sp>
        <p:nvSpPr>
          <p:cNvPr id="4" name="Text Placeholder 3"/>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4BB4028F-9E3D-48A3-9692-A4D7EB52C48E}" type="datetimeFigureOut">
              <a:rPr lang="en-SG" smtClean="0"/>
              <a:t>28/8/2023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86187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4028F-9E3D-48A3-9692-A4D7EB52C48E}" type="datetimeFigureOut">
              <a:rPr lang="en-SG" smtClean="0"/>
              <a:t>28/8/2023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1691125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5" y="602456"/>
            <a:ext cx="4337685" cy="958953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83030" y="602456"/>
            <a:ext cx="12761595" cy="958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4028F-9E3D-48A3-9692-A4D7EB52C48E}" type="datetimeFigureOut">
              <a:rPr lang="en-SG" smtClean="0"/>
              <a:t>28/8/2023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2127185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107"/>
        <p:cNvGrpSpPr/>
        <p:nvPr/>
      </p:nvGrpSpPr>
      <p:grpSpPr>
        <a:xfrm>
          <a:off x="0" y="0"/>
          <a:ext cx="0" cy="0"/>
          <a:chOff x="0" y="0"/>
          <a:chExt cx="0" cy="0"/>
        </a:xfrm>
      </p:grpSpPr>
      <p:pic>
        <p:nvPicPr>
          <p:cNvPr id="108" name="Google Shape;108;p38"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109" name="Google Shape;109;p38" descr="Image"/>
          <p:cNvPicPr preferRelativeResize="0"/>
          <p:nvPr/>
        </p:nvPicPr>
        <p:blipFill rotWithShape="1">
          <a:blip r:embed="rId3">
            <a:alphaModFix/>
          </a:blip>
          <a:srcRect/>
          <a:stretch/>
        </p:blipFill>
        <p:spPr>
          <a:xfrm>
            <a:off x="1" y="1159159"/>
            <a:ext cx="20113972" cy="10156544"/>
          </a:xfrm>
          <a:prstGeom prst="rect">
            <a:avLst/>
          </a:prstGeom>
          <a:noFill/>
          <a:ln>
            <a:noFill/>
          </a:ln>
        </p:spPr>
      </p:pic>
      <p:sp>
        <p:nvSpPr>
          <p:cNvPr id="110" name="Google Shape;110;p38"/>
          <p:cNvSpPr txBox="1">
            <a:spLocks noGrp="1"/>
          </p:cNvSpPr>
          <p:nvPr>
            <p:ph type="title"/>
          </p:nvPr>
        </p:nvSpPr>
        <p:spPr>
          <a:xfrm>
            <a:off x="963930" y="4917278"/>
            <a:ext cx="11357610" cy="913455"/>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594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8"/>
          <p:cNvSpPr txBox="1">
            <a:spLocks noGrp="1"/>
          </p:cNvSpPr>
          <p:nvPr>
            <p:ph type="body" idx="1"/>
          </p:nvPr>
        </p:nvSpPr>
        <p:spPr>
          <a:xfrm>
            <a:off x="963930" y="6537960"/>
            <a:ext cx="11357610" cy="558294"/>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Clr>
                <a:schemeClr val="lt1"/>
              </a:buClr>
              <a:buSzPts val="3628"/>
              <a:buFont typeface="Calibri"/>
              <a:buNone/>
              <a:defRPr sz="3630">
                <a:solidFill>
                  <a:schemeClr val="lt1"/>
                </a:solidFill>
                <a:latin typeface="Calibri"/>
                <a:ea typeface="Calibri"/>
                <a:cs typeface="Calibri"/>
                <a:sym typeface="Calibri"/>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pic>
        <p:nvPicPr>
          <p:cNvPr id="112" name="Google Shape;112;p38" descr="Microsoft logo white text version"/>
          <p:cNvPicPr preferRelativeResize="0"/>
          <p:nvPr/>
        </p:nvPicPr>
        <p:blipFill rotWithShape="1">
          <a:blip r:embed="rId4">
            <a:alphaModFix/>
          </a:blip>
          <a:srcRect/>
          <a:stretch/>
        </p:blipFill>
        <p:spPr>
          <a:xfrm>
            <a:off x="963931" y="966553"/>
            <a:ext cx="2254304" cy="482803"/>
          </a:xfrm>
          <a:prstGeom prst="rect">
            <a:avLst/>
          </a:prstGeom>
          <a:noFill/>
          <a:ln>
            <a:noFill/>
          </a:ln>
        </p:spPr>
      </p:pic>
    </p:spTree>
    <p:extLst>
      <p:ext uri="{BB962C8B-B14F-4D97-AF65-F5344CB8AC3E}">
        <p14:creationId xmlns:p14="http://schemas.microsoft.com/office/powerpoint/2010/main" val="340255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7">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7"/>
        <p:cNvGrpSpPr/>
        <p:nvPr/>
      </p:nvGrpSpPr>
      <p:grpSpPr>
        <a:xfrm>
          <a:off x="0" y="0"/>
          <a:ext cx="0" cy="0"/>
          <a:chOff x="0" y="0"/>
          <a:chExt cx="0" cy="0"/>
        </a:xfrm>
      </p:grpSpPr>
      <p:sp>
        <p:nvSpPr>
          <p:cNvPr id="248" name="Google Shape;248;p70"/>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9" name="Google Shape;249;p70"/>
          <p:cNvSpPr txBox="1">
            <a:spLocks noGrp="1"/>
          </p:cNvSpPr>
          <p:nvPr>
            <p:ph type="body" idx="1"/>
          </p:nvPr>
        </p:nvSpPr>
        <p:spPr>
          <a:xfrm>
            <a:off x="1334408" y="2431294"/>
            <a:ext cx="4278156" cy="353943"/>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sz="2301" b="0" i="0">
                <a:solidFill>
                  <a:schemeClr val="lt1"/>
                </a:solidFill>
                <a:latin typeface="Quattrocento Sans"/>
                <a:ea typeface="Quattrocento Sans"/>
                <a:cs typeface="Quattrocento Sans"/>
                <a:sym typeface="Quattrocento Sans"/>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50" name="Google Shape;250;p70"/>
          <p:cNvSpPr txBox="1">
            <a:spLocks noGrp="1"/>
          </p:cNvSpPr>
          <p:nvPr>
            <p:ph type="body" idx="2"/>
          </p:nvPr>
        </p:nvSpPr>
        <p:spPr>
          <a:xfrm>
            <a:off x="10360151" y="2602613"/>
            <a:ext cx="8750809" cy="607859"/>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51" name="Google Shape;251;p70"/>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70"/>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70"/>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251C-02FF-44C3-8D08-A8674571C827}"/>
              </a:ext>
            </a:extLst>
          </p:cNvPr>
          <p:cNvSpPr>
            <a:spLocks noGrp="1"/>
          </p:cNvSpPr>
          <p:nvPr>
            <p:ph type="ctrTitle"/>
          </p:nvPr>
        </p:nvSpPr>
        <p:spPr>
          <a:xfrm>
            <a:off x="2514600" y="1851899"/>
            <a:ext cx="15087600" cy="3939540"/>
          </a:xfrm>
        </p:spPr>
        <p:txBody>
          <a:bodyPr anchor="b"/>
          <a:lstStyle>
            <a:lvl1pPr algn="ctr">
              <a:defRPr sz="9900"/>
            </a:lvl1pPr>
          </a:lstStyle>
          <a:p>
            <a:r>
              <a:rPr lang="en-US"/>
              <a:t>Click to edit Master title style</a:t>
            </a:r>
            <a:endParaRPr lang="en-SG"/>
          </a:p>
        </p:txBody>
      </p:sp>
      <p:sp>
        <p:nvSpPr>
          <p:cNvPr id="3" name="Subtitle 2">
            <a:extLst>
              <a:ext uri="{FF2B5EF4-FFF2-40B4-BE49-F238E27FC236}">
                <a16:creationId xmlns:a16="http://schemas.microsoft.com/office/drawing/2014/main" id="{115BA655-78EB-4584-8C87-B12EE48547FA}"/>
              </a:ext>
            </a:extLst>
          </p:cNvPr>
          <p:cNvSpPr>
            <a:spLocks noGrp="1"/>
          </p:cNvSpPr>
          <p:nvPr>
            <p:ph type="subTitle" idx="1"/>
          </p:nvPr>
        </p:nvSpPr>
        <p:spPr>
          <a:xfrm>
            <a:off x="2514600" y="5943363"/>
            <a:ext cx="15087600" cy="2732007"/>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D397E1D-D44D-4474-8A52-AEEFEA7E48B6}"/>
              </a:ext>
            </a:extLst>
          </p:cNvPr>
          <p:cNvSpPr>
            <a:spLocks noGrp="1"/>
          </p:cNvSpPr>
          <p:nvPr>
            <p:ph type="dt" sz="half" idx="10"/>
          </p:nvPr>
        </p:nvSpPr>
        <p:spPr/>
        <p:txBody>
          <a:bodyPr/>
          <a:lstStyle/>
          <a:p>
            <a:fld id="{4BB4028F-9E3D-48A3-9692-A4D7EB52C48E}" type="datetimeFigureOut">
              <a:rPr lang="en-SG" smtClean="0"/>
              <a:t>28/8/2023</a:t>
            </a:fld>
            <a:endParaRPr lang="en-SG"/>
          </a:p>
        </p:txBody>
      </p:sp>
      <p:sp>
        <p:nvSpPr>
          <p:cNvPr id="5" name="Footer Placeholder 4">
            <a:extLst>
              <a:ext uri="{FF2B5EF4-FFF2-40B4-BE49-F238E27FC236}">
                <a16:creationId xmlns:a16="http://schemas.microsoft.com/office/drawing/2014/main" id="{BAFAA19F-E650-4BFC-8BFA-99197397418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150B9B0-85BB-4992-BD4B-A35A1617E132}"/>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474771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176D-AF13-45F3-90B5-C20EE624197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A8468FB-1ADE-476C-9DFE-2365E79EA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6871A5C-FC62-469E-83ED-A01A79F39964}"/>
              </a:ext>
            </a:extLst>
          </p:cNvPr>
          <p:cNvSpPr>
            <a:spLocks noGrp="1"/>
          </p:cNvSpPr>
          <p:nvPr>
            <p:ph type="dt" sz="half" idx="10"/>
          </p:nvPr>
        </p:nvSpPr>
        <p:spPr/>
        <p:txBody>
          <a:bodyPr/>
          <a:lstStyle/>
          <a:p>
            <a:fld id="{4BB4028F-9E3D-48A3-9692-A4D7EB52C48E}" type="datetimeFigureOut">
              <a:rPr lang="en-SG" smtClean="0"/>
              <a:t>28/8/2023</a:t>
            </a:fld>
            <a:endParaRPr lang="en-SG"/>
          </a:p>
        </p:txBody>
      </p:sp>
      <p:sp>
        <p:nvSpPr>
          <p:cNvPr id="5" name="Footer Placeholder 4">
            <a:extLst>
              <a:ext uri="{FF2B5EF4-FFF2-40B4-BE49-F238E27FC236}">
                <a16:creationId xmlns:a16="http://schemas.microsoft.com/office/drawing/2014/main" id="{0FC45082-7EBC-468E-A884-AFB17061EB2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5644B51-DEA9-415E-A604-08715096AF9D}"/>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0444486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3C50-95A4-4E00-B101-FD694FC18A9D}"/>
              </a:ext>
            </a:extLst>
          </p:cNvPr>
          <p:cNvSpPr>
            <a:spLocks noGrp="1"/>
          </p:cNvSpPr>
          <p:nvPr>
            <p:ph type="title"/>
          </p:nvPr>
        </p:nvSpPr>
        <p:spPr>
          <a:xfrm>
            <a:off x="1372553" y="2821069"/>
            <a:ext cx="17350740" cy="4707016"/>
          </a:xfrm>
        </p:spPr>
        <p:txBody>
          <a:bodyPr anchor="b"/>
          <a:lstStyle>
            <a:lvl1pPr>
              <a:defRPr sz="99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51F44EC-BEBA-47D7-8109-51C6655AD0E8}"/>
              </a:ext>
            </a:extLst>
          </p:cNvPr>
          <p:cNvSpPr>
            <a:spLocks noGrp="1"/>
          </p:cNvSpPr>
          <p:nvPr>
            <p:ph type="body" idx="1"/>
          </p:nvPr>
        </p:nvSpPr>
        <p:spPr>
          <a:xfrm>
            <a:off x="1372553" y="7572615"/>
            <a:ext cx="17350740" cy="2475309"/>
          </a:xfrm>
        </p:spPr>
        <p:txBody>
          <a:bodyPr/>
          <a:lstStyle>
            <a:lvl1pPr marL="0" indent="0">
              <a:buNone/>
              <a:defRPr sz="3960">
                <a:solidFill>
                  <a:schemeClr val="tx1">
                    <a:tint val="75000"/>
                  </a:schemeClr>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A186A-F244-427A-BC5A-45ACEC4E2141}"/>
              </a:ext>
            </a:extLst>
          </p:cNvPr>
          <p:cNvSpPr>
            <a:spLocks noGrp="1"/>
          </p:cNvSpPr>
          <p:nvPr>
            <p:ph type="dt" sz="half" idx="10"/>
          </p:nvPr>
        </p:nvSpPr>
        <p:spPr/>
        <p:txBody>
          <a:bodyPr/>
          <a:lstStyle/>
          <a:p>
            <a:fld id="{4BB4028F-9E3D-48A3-9692-A4D7EB52C48E}" type="datetimeFigureOut">
              <a:rPr lang="en-SG" smtClean="0"/>
              <a:t>28/8/2023</a:t>
            </a:fld>
            <a:endParaRPr lang="en-SG"/>
          </a:p>
        </p:txBody>
      </p:sp>
      <p:sp>
        <p:nvSpPr>
          <p:cNvPr id="5" name="Footer Placeholder 4">
            <a:extLst>
              <a:ext uri="{FF2B5EF4-FFF2-40B4-BE49-F238E27FC236}">
                <a16:creationId xmlns:a16="http://schemas.microsoft.com/office/drawing/2014/main" id="{ABE68D33-F7E9-4AD4-84D4-65E4756AEFB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CB2E91E-F8FA-4293-B649-357EEB620BD3}"/>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4795397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CC37-EC1A-44D6-8D4F-9895CE08D59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78A2A62-0BBF-40AF-AE86-584A4C33530E}"/>
              </a:ext>
            </a:extLst>
          </p:cNvPr>
          <p:cNvSpPr>
            <a:spLocks noGrp="1"/>
          </p:cNvSpPr>
          <p:nvPr>
            <p:ph sz="half" idx="1"/>
          </p:nvPr>
        </p:nvSpPr>
        <p:spPr>
          <a:xfrm>
            <a:off x="1383030" y="3012281"/>
            <a:ext cx="8549640" cy="7179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A370284-3D79-4BA7-8DF4-69CA578FC1E2}"/>
              </a:ext>
            </a:extLst>
          </p:cNvPr>
          <p:cNvSpPr>
            <a:spLocks noGrp="1"/>
          </p:cNvSpPr>
          <p:nvPr>
            <p:ph sz="half" idx="2"/>
          </p:nvPr>
        </p:nvSpPr>
        <p:spPr>
          <a:xfrm>
            <a:off x="10184130" y="3012281"/>
            <a:ext cx="8549640" cy="7179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6C4CF56-3398-4317-BD89-E1AE2D061CB8}"/>
              </a:ext>
            </a:extLst>
          </p:cNvPr>
          <p:cNvSpPr>
            <a:spLocks noGrp="1"/>
          </p:cNvSpPr>
          <p:nvPr>
            <p:ph type="dt" sz="half" idx="10"/>
          </p:nvPr>
        </p:nvSpPr>
        <p:spPr/>
        <p:txBody>
          <a:bodyPr/>
          <a:lstStyle/>
          <a:p>
            <a:fld id="{4BB4028F-9E3D-48A3-9692-A4D7EB52C48E}" type="datetimeFigureOut">
              <a:rPr lang="en-SG" smtClean="0"/>
              <a:t>28/8/2023</a:t>
            </a:fld>
            <a:endParaRPr lang="en-SG"/>
          </a:p>
        </p:txBody>
      </p:sp>
      <p:sp>
        <p:nvSpPr>
          <p:cNvPr id="6" name="Footer Placeholder 5">
            <a:extLst>
              <a:ext uri="{FF2B5EF4-FFF2-40B4-BE49-F238E27FC236}">
                <a16:creationId xmlns:a16="http://schemas.microsoft.com/office/drawing/2014/main" id="{F0400A59-199E-44A5-BE4E-8ED016F820E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E132B5D-8AA0-42C6-9B37-9F3F1AABB0E5}"/>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855894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7899-28FC-4F92-B515-4482EAB35DFB}"/>
              </a:ext>
            </a:extLst>
          </p:cNvPr>
          <p:cNvSpPr>
            <a:spLocks noGrp="1"/>
          </p:cNvSpPr>
          <p:nvPr>
            <p:ph type="title"/>
          </p:nvPr>
        </p:nvSpPr>
        <p:spPr>
          <a:xfrm>
            <a:off x="1385650" y="602457"/>
            <a:ext cx="17350740" cy="2187179"/>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C82F42E-94AD-4274-A72E-AC67B6F2FC6F}"/>
              </a:ext>
            </a:extLst>
          </p:cNvPr>
          <p:cNvSpPr>
            <a:spLocks noGrp="1"/>
          </p:cNvSpPr>
          <p:nvPr>
            <p:ph type="body" idx="1"/>
          </p:nvPr>
        </p:nvSpPr>
        <p:spPr>
          <a:xfrm>
            <a:off x="1385651" y="2773919"/>
            <a:ext cx="8510349"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4" name="Content Placeholder 3">
            <a:extLst>
              <a:ext uri="{FF2B5EF4-FFF2-40B4-BE49-F238E27FC236}">
                <a16:creationId xmlns:a16="http://schemas.microsoft.com/office/drawing/2014/main" id="{56728DEE-EC82-4300-9995-BB43EA18139A}"/>
              </a:ext>
            </a:extLst>
          </p:cNvPr>
          <p:cNvSpPr>
            <a:spLocks noGrp="1"/>
          </p:cNvSpPr>
          <p:nvPr>
            <p:ph sz="half" idx="2"/>
          </p:nvPr>
        </p:nvSpPr>
        <p:spPr>
          <a:xfrm>
            <a:off x="1385651" y="4133374"/>
            <a:ext cx="8510349" cy="6079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01BFAB0-3F4C-4B51-8B1B-0CA54198E864}"/>
              </a:ext>
            </a:extLst>
          </p:cNvPr>
          <p:cNvSpPr>
            <a:spLocks noGrp="1"/>
          </p:cNvSpPr>
          <p:nvPr>
            <p:ph type="body" sz="quarter" idx="3"/>
          </p:nvPr>
        </p:nvSpPr>
        <p:spPr>
          <a:xfrm>
            <a:off x="10184130" y="2773919"/>
            <a:ext cx="8552260"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6" name="Content Placeholder 5">
            <a:extLst>
              <a:ext uri="{FF2B5EF4-FFF2-40B4-BE49-F238E27FC236}">
                <a16:creationId xmlns:a16="http://schemas.microsoft.com/office/drawing/2014/main" id="{8DCADDA5-BD9D-42DB-BF3C-63351381E199}"/>
              </a:ext>
            </a:extLst>
          </p:cNvPr>
          <p:cNvSpPr>
            <a:spLocks noGrp="1"/>
          </p:cNvSpPr>
          <p:nvPr>
            <p:ph sz="quarter" idx="4"/>
          </p:nvPr>
        </p:nvSpPr>
        <p:spPr>
          <a:xfrm>
            <a:off x="10184130" y="4133374"/>
            <a:ext cx="8552260" cy="6079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6ADE7CC-2B28-4ED5-930A-27D06E105897}"/>
              </a:ext>
            </a:extLst>
          </p:cNvPr>
          <p:cNvSpPr>
            <a:spLocks noGrp="1"/>
          </p:cNvSpPr>
          <p:nvPr>
            <p:ph type="dt" sz="half" idx="10"/>
          </p:nvPr>
        </p:nvSpPr>
        <p:spPr/>
        <p:txBody>
          <a:bodyPr/>
          <a:lstStyle/>
          <a:p>
            <a:fld id="{4BB4028F-9E3D-48A3-9692-A4D7EB52C48E}" type="datetimeFigureOut">
              <a:rPr lang="en-SG" smtClean="0"/>
              <a:t>28/8/2023</a:t>
            </a:fld>
            <a:endParaRPr lang="en-SG"/>
          </a:p>
        </p:txBody>
      </p:sp>
      <p:sp>
        <p:nvSpPr>
          <p:cNvPr id="8" name="Footer Placeholder 7">
            <a:extLst>
              <a:ext uri="{FF2B5EF4-FFF2-40B4-BE49-F238E27FC236}">
                <a16:creationId xmlns:a16="http://schemas.microsoft.com/office/drawing/2014/main" id="{28956C5B-8573-4BAB-A37E-EF014CF8585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E637DF1-7DB5-4084-A492-E662BCA6D18E}"/>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7070832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1CFD-EEE1-49A6-9562-2DA91972403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70525CC-FD5F-48C8-8DAC-794E0FF2B1CB}"/>
              </a:ext>
            </a:extLst>
          </p:cNvPr>
          <p:cNvSpPr>
            <a:spLocks noGrp="1"/>
          </p:cNvSpPr>
          <p:nvPr>
            <p:ph type="dt" sz="half" idx="10"/>
          </p:nvPr>
        </p:nvSpPr>
        <p:spPr/>
        <p:txBody>
          <a:bodyPr/>
          <a:lstStyle/>
          <a:p>
            <a:fld id="{4BB4028F-9E3D-48A3-9692-A4D7EB52C48E}" type="datetimeFigureOut">
              <a:rPr lang="en-SG" smtClean="0"/>
              <a:t>28/8/2023</a:t>
            </a:fld>
            <a:endParaRPr lang="en-SG"/>
          </a:p>
        </p:txBody>
      </p:sp>
      <p:sp>
        <p:nvSpPr>
          <p:cNvPr id="4" name="Footer Placeholder 3">
            <a:extLst>
              <a:ext uri="{FF2B5EF4-FFF2-40B4-BE49-F238E27FC236}">
                <a16:creationId xmlns:a16="http://schemas.microsoft.com/office/drawing/2014/main" id="{FB7DEC47-F795-4C98-8106-B855F4C19E6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7AD4460-15D8-4B22-ACF5-6A2E5BFFB24F}"/>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7282922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F6C85D-1332-4659-AAD1-9FFEBB5F9583}"/>
              </a:ext>
            </a:extLst>
          </p:cNvPr>
          <p:cNvSpPr>
            <a:spLocks noGrp="1"/>
          </p:cNvSpPr>
          <p:nvPr>
            <p:ph type="dt" sz="half" idx="10"/>
          </p:nvPr>
        </p:nvSpPr>
        <p:spPr/>
        <p:txBody>
          <a:bodyPr/>
          <a:lstStyle/>
          <a:p>
            <a:fld id="{4BB4028F-9E3D-48A3-9692-A4D7EB52C48E}" type="datetimeFigureOut">
              <a:rPr lang="en-SG" smtClean="0"/>
              <a:t>28/8/2023</a:t>
            </a:fld>
            <a:endParaRPr lang="en-SG"/>
          </a:p>
        </p:txBody>
      </p:sp>
      <p:sp>
        <p:nvSpPr>
          <p:cNvPr id="3" name="Footer Placeholder 2">
            <a:extLst>
              <a:ext uri="{FF2B5EF4-FFF2-40B4-BE49-F238E27FC236}">
                <a16:creationId xmlns:a16="http://schemas.microsoft.com/office/drawing/2014/main" id="{EB90A92B-667E-46AA-BD41-0523C5E52F1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BB3685C-9335-4186-AC92-4E4BB532E450}"/>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5509351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070B-8869-4D17-9383-53666C165675}"/>
              </a:ext>
            </a:extLst>
          </p:cNvPr>
          <p:cNvSpPr>
            <a:spLocks noGrp="1"/>
          </p:cNvSpPr>
          <p:nvPr>
            <p:ph type="title"/>
          </p:nvPr>
        </p:nvSpPr>
        <p:spPr>
          <a:xfrm>
            <a:off x="1385651" y="754380"/>
            <a:ext cx="6488191" cy="2640330"/>
          </a:xfrm>
        </p:spPr>
        <p:txBody>
          <a:bodyPr anchor="b"/>
          <a:lstStyle>
            <a:lvl1pPr>
              <a:defRPr sz="528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6CC618A-2AD1-4FE6-A568-3B5A78A52246}"/>
              </a:ext>
            </a:extLst>
          </p:cNvPr>
          <p:cNvSpPr>
            <a:spLocks noGrp="1"/>
          </p:cNvSpPr>
          <p:nvPr>
            <p:ph idx="1"/>
          </p:nvPr>
        </p:nvSpPr>
        <p:spPr>
          <a:xfrm>
            <a:off x="8552260" y="1629252"/>
            <a:ext cx="10184130" cy="8041481"/>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1FE02C2-A059-4A99-9C1A-BCBAD66D98BE}"/>
              </a:ext>
            </a:extLst>
          </p:cNvPr>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a:extLst>
              <a:ext uri="{FF2B5EF4-FFF2-40B4-BE49-F238E27FC236}">
                <a16:creationId xmlns:a16="http://schemas.microsoft.com/office/drawing/2014/main" id="{24AD60AA-1B87-43DB-88FF-CE9709DEF109}"/>
              </a:ext>
            </a:extLst>
          </p:cNvPr>
          <p:cNvSpPr>
            <a:spLocks noGrp="1"/>
          </p:cNvSpPr>
          <p:nvPr>
            <p:ph type="dt" sz="half" idx="10"/>
          </p:nvPr>
        </p:nvSpPr>
        <p:spPr/>
        <p:txBody>
          <a:bodyPr/>
          <a:lstStyle/>
          <a:p>
            <a:fld id="{4BB4028F-9E3D-48A3-9692-A4D7EB52C48E}" type="datetimeFigureOut">
              <a:rPr lang="en-SG" smtClean="0"/>
              <a:t>28/8/2023</a:t>
            </a:fld>
            <a:endParaRPr lang="en-SG"/>
          </a:p>
        </p:txBody>
      </p:sp>
      <p:sp>
        <p:nvSpPr>
          <p:cNvPr id="6" name="Footer Placeholder 5">
            <a:extLst>
              <a:ext uri="{FF2B5EF4-FFF2-40B4-BE49-F238E27FC236}">
                <a16:creationId xmlns:a16="http://schemas.microsoft.com/office/drawing/2014/main" id="{2F908C37-F06B-4F90-9E53-E4CF79F2B95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4E97EA0-7672-477E-8795-1F0D6A89102E}"/>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32507242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FB1E-3649-47F3-9CC5-41B74ADCAF47}"/>
              </a:ext>
            </a:extLst>
          </p:cNvPr>
          <p:cNvSpPr>
            <a:spLocks noGrp="1"/>
          </p:cNvSpPr>
          <p:nvPr>
            <p:ph type="title"/>
          </p:nvPr>
        </p:nvSpPr>
        <p:spPr>
          <a:xfrm>
            <a:off x="1385651" y="754380"/>
            <a:ext cx="6488191" cy="2640330"/>
          </a:xfrm>
        </p:spPr>
        <p:txBody>
          <a:bodyPr anchor="b"/>
          <a:lstStyle>
            <a:lvl1pPr>
              <a:defRPr sz="528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7A53F93-11A1-4028-8139-14CF0088920D}"/>
              </a:ext>
            </a:extLst>
          </p:cNvPr>
          <p:cNvSpPr>
            <a:spLocks noGrp="1"/>
          </p:cNvSpPr>
          <p:nvPr>
            <p:ph type="pic" idx="1"/>
          </p:nvPr>
        </p:nvSpPr>
        <p:spPr>
          <a:xfrm>
            <a:off x="8552260" y="1629252"/>
            <a:ext cx="10184130" cy="8041481"/>
          </a:xfrm>
        </p:spPr>
        <p:txBody>
          <a:bodyPr/>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endParaRPr lang="en-SG"/>
          </a:p>
        </p:txBody>
      </p:sp>
      <p:sp>
        <p:nvSpPr>
          <p:cNvPr id="4" name="Text Placeholder 3">
            <a:extLst>
              <a:ext uri="{FF2B5EF4-FFF2-40B4-BE49-F238E27FC236}">
                <a16:creationId xmlns:a16="http://schemas.microsoft.com/office/drawing/2014/main" id="{78F4D2C7-CFD8-4BE7-9666-E80FCC79CFAC}"/>
              </a:ext>
            </a:extLst>
          </p:cNvPr>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a:extLst>
              <a:ext uri="{FF2B5EF4-FFF2-40B4-BE49-F238E27FC236}">
                <a16:creationId xmlns:a16="http://schemas.microsoft.com/office/drawing/2014/main" id="{8EFFACF3-E25E-4065-9BF7-3995F19248CE}"/>
              </a:ext>
            </a:extLst>
          </p:cNvPr>
          <p:cNvSpPr>
            <a:spLocks noGrp="1"/>
          </p:cNvSpPr>
          <p:nvPr>
            <p:ph type="dt" sz="half" idx="10"/>
          </p:nvPr>
        </p:nvSpPr>
        <p:spPr/>
        <p:txBody>
          <a:bodyPr/>
          <a:lstStyle/>
          <a:p>
            <a:fld id="{4BB4028F-9E3D-48A3-9692-A4D7EB52C48E}" type="datetimeFigureOut">
              <a:rPr lang="en-SG" smtClean="0"/>
              <a:t>28/8/2023</a:t>
            </a:fld>
            <a:endParaRPr lang="en-SG"/>
          </a:p>
        </p:txBody>
      </p:sp>
      <p:sp>
        <p:nvSpPr>
          <p:cNvPr id="6" name="Footer Placeholder 5">
            <a:extLst>
              <a:ext uri="{FF2B5EF4-FFF2-40B4-BE49-F238E27FC236}">
                <a16:creationId xmlns:a16="http://schemas.microsoft.com/office/drawing/2014/main" id="{3D1BC0D9-8A46-4C9B-A5D1-505F7538680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F9FCCB8-ED24-49EB-BEB7-869A74EE8AF2}"/>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2788852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EA46-5D89-45FA-8D78-C6A6651BA3D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63C100E-0CFB-4D06-8635-2C54C9B6E5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05A5F64-8F18-4DC2-B846-EB4B4C1F7917}"/>
              </a:ext>
            </a:extLst>
          </p:cNvPr>
          <p:cNvSpPr>
            <a:spLocks noGrp="1"/>
          </p:cNvSpPr>
          <p:nvPr>
            <p:ph type="dt" sz="half" idx="10"/>
          </p:nvPr>
        </p:nvSpPr>
        <p:spPr/>
        <p:txBody>
          <a:bodyPr/>
          <a:lstStyle/>
          <a:p>
            <a:fld id="{4BB4028F-9E3D-48A3-9692-A4D7EB52C48E}" type="datetimeFigureOut">
              <a:rPr lang="en-SG" smtClean="0"/>
              <a:t>28/8/2023</a:t>
            </a:fld>
            <a:endParaRPr lang="en-SG"/>
          </a:p>
        </p:txBody>
      </p:sp>
      <p:sp>
        <p:nvSpPr>
          <p:cNvPr id="5" name="Footer Placeholder 4">
            <a:extLst>
              <a:ext uri="{FF2B5EF4-FFF2-40B4-BE49-F238E27FC236}">
                <a16:creationId xmlns:a16="http://schemas.microsoft.com/office/drawing/2014/main" id="{BE5993D5-7F55-4D16-8077-FCF93C3F455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47EC14D-E031-4928-A61B-EEFAD47FA7CA}"/>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60026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4"/>
        <p:cNvGrpSpPr/>
        <p:nvPr/>
      </p:nvGrpSpPr>
      <p:grpSpPr>
        <a:xfrm>
          <a:off x="0" y="0"/>
          <a:ext cx="0" cy="0"/>
          <a:chOff x="0" y="0"/>
          <a:chExt cx="0" cy="0"/>
        </a:xfrm>
      </p:grpSpPr>
      <p:sp>
        <p:nvSpPr>
          <p:cNvPr id="255" name="Google Shape;255;p71"/>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6" name="Google Shape;256;p71"/>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 name="Google Shape;257;p71"/>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71"/>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12199-E6E2-4E24-A385-1AA430EB3CC5}"/>
              </a:ext>
            </a:extLst>
          </p:cNvPr>
          <p:cNvSpPr>
            <a:spLocks noGrp="1"/>
          </p:cNvSpPr>
          <p:nvPr>
            <p:ph type="title" orient="vert"/>
          </p:nvPr>
        </p:nvSpPr>
        <p:spPr>
          <a:xfrm>
            <a:off x="14396085" y="602456"/>
            <a:ext cx="4337685" cy="9589533"/>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ECA2B31-DA7C-43D9-BEDE-1EAD6529B2CA}"/>
              </a:ext>
            </a:extLst>
          </p:cNvPr>
          <p:cNvSpPr>
            <a:spLocks noGrp="1"/>
          </p:cNvSpPr>
          <p:nvPr>
            <p:ph type="body" orient="vert" idx="1"/>
          </p:nvPr>
        </p:nvSpPr>
        <p:spPr>
          <a:xfrm>
            <a:off x="1383030" y="602456"/>
            <a:ext cx="12761595" cy="958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796DDA-7DD0-4E82-9664-13BBEB22A547}"/>
              </a:ext>
            </a:extLst>
          </p:cNvPr>
          <p:cNvSpPr>
            <a:spLocks noGrp="1"/>
          </p:cNvSpPr>
          <p:nvPr>
            <p:ph type="dt" sz="half" idx="10"/>
          </p:nvPr>
        </p:nvSpPr>
        <p:spPr/>
        <p:txBody>
          <a:bodyPr/>
          <a:lstStyle/>
          <a:p>
            <a:fld id="{4BB4028F-9E3D-48A3-9692-A4D7EB52C48E}" type="datetimeFigureOut">
              <a:rPr lang="en-SG" smtClean="0"/>
              <a:t>28/8/2023</a:t>
            </a:fld>
            <a:endParaRPr lang="en-SG"/>
          </a:p>
        </p:txBody>
      </p:sp>
      <p:sp>
        <p:nvSpPr>
          <p:cNvPr id="5" name="Footer Placeholder 4">
            <a:extLst>
              <a:ext uri="{FF2B5EF4-FFF2-40B4-BE49-F238E27FC236}">
                <a16:creationId xmlns:a16="http://schemas.microsoft.com/office/drawing/2014/main" id="{39E33863-B9ED-4C86-AC6F-B0F39D9920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9667B01-91BA-4D32-AE49-B8F162B5F11D}"/>
              </a:ext>
            </a:extLst>
          </p:cNvPr>
          <p:cNvSpPr>
            <a:spLocks noGrp="1"/>
          </p:cNvSpPr>
          <p:nvPr>
            <p:ph type="sldNum" sz="quarter" idx="12"/>
          </p:nvPr>
        </p:nvSpPr>
        <p:spPr/>
        <p:txBody>
          <a:bodyPr/>
          <a:lstStyle/>
          <a:p>
            <a:fld id="{DD68B600-653A-4572-B837-EB50E255A7BA}" type="slidenum">
              <a:rPr lang="en-SG" smtClean="0"/>
              <a:t>‹#›</a:t>
            </a:fld>
            <a:endParaRPr lang="en-SG"/>
          </a:p>
        </p:txBody>
      </p:sp>
    </p:spTree>
    <p:extLst>
      <p:ext uri="{BB962C8B-B14F-4D97-AF65-F5344CB8AC3E}">
        <p14:creationId xmlns:p14="http://schemas.microsoft.com/office/powerpoint/2010/main" val="10438740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F53432-1C8A-4D23-BF50-AA1688C9ECC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3871" y="531759"/>
            <a:ext cx="1628562" cy="594244"/>
          </a:xfrm>
          <a:prstGeom prst="rect">
            <a:avLst/>
          </a:prstGeom>
        </p:spPr>
      </p:pic>
      <p:sp>
        <p:nvSpPr>
          <p:cNvPr id="5" name="Rectangle 4">
            <a:extLst>
              <a:ext uri="{FF2B5EF4-FFF2-40B4-BE49-F238E27FC236}">
                <a16:creationId xmlns:a16="http://schemas.microsoft.com/office/drawing/2014/main" id="{8638AEBB-0608-4240-A4EA-8D2B19D9E670}"/>
              </a:ext>
            </a:extLst>
          </p:cNvPr>
          <p:cNvSpPr/>
          <p:nvPr userDrawn="1"/>
        </p:nvSpPr>
        <p:spPr>
          <a:xfrm>
            <a:off x="-1" y="2"/>
            <a:ext cx="2584314" cy="11315700"/>
          </a:xfrm>
          <a:prstGeom prst="rect">
            <a:avLst/>
          </a:prstGeom>
          <a:solidFill>
            <a:srgbClr val="58595B"/>
          </a:solidFill>
          <a:ln w="25400" cap="flat" cmpd="sng" algn="ctr">
            <a:noFill/>
            <a:prstDash val="solid"/>
          </a:ln>
          <a:effectLst/>
        </p:spPr>
        <p:txBody>
          <a:bodyPr rtlCol="0" anchor="ctr"/>
          <a:lstStyle/>
          <a:p>
            <a:pPr marL="0" marR="0" lvl="0" indent="0" algn="ctr"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rgbClr val="FFFFFF"/>
              </a:solidFill>
              <a:effectLst/>
              <a:uLnTx/>
              <a:uFillTx/>
              <a:latin typeface="Arial"/>
              <a:ea typeface="+mn-ea"/>
              <a:cs typeface="+mn-cs"/>
            </a:endParaRPr>
          </a:p>
        </p:txBody>
      </p:sp>
      <p:sp>
        <p:nvSpPr>
          <p:cNvPr id="7" name="Freeform: Shape 6">
            <a:extLst>
              <a:ext uri="{FF2B5EF4-FFF2-40B4-BE49-F238E27FC236}">
                <a16:creationId xmlns:a16="http://schemas.microsoft.com/office/drawing/2014/main" id="{D229769C-4019-4BCB-9F9D-FF80177A7620}"/>
              </a:ext>
            </a:extLst>
          </p:cNvPr>
          <p:cNvSpPr/>
          <p:nvPr userDrawn="1"/>
        </p:nvSpPr>
        <p:spPr>
          <a:xfrm>
            <a:off x="417165" y="366877"/>
            <a:ext cx="1755803" cy="10572245"/>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sp>
        <p:nvSpPr>
          <p:cNvPr id="8" name="Graphic 16">
            <a:extLst>
              <a:ext uri="{FF2B5EF4-FFF2-40B4-BE49-F238E27FC236}">
                <a16:creationId xmlns:a16="http://schemas.microsoft.com/office/drawing/2014/main" id="{1391ADCB-8F98-4E4E-8E2E-975AA7B27323}"/>
              </a:ext>
            </a:extLst>
          </p:cNvPr>
          <p:cNvSpPr>
            <a:spLocks noChangeAspect="1"/>
          </p:cNvSpPr>
          <p:nvPr userDrawn="1"/>
        </p:nvSpPr>
        <p:spPr>
          <a:xfrm>
            <a:off x="606743" y="5416754"/>
            <a:ext cx="1370823" cy="485691"/>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grpSp>
        <p:nvGrpSpPr>
          <p:cNvPr id="9" name="Group 8">
            <a:extLst>
              <a:ext uri="{FF2B5EF4-FFF2-40B4-BE49-F238E27FC236}">
                <a16:creationId xmlns:a16="http://schemas.microsoft.com/office/drawing/2014/main" id="{A372A7F9-4BDA-47F5-960B-18B3FC54780B}"/>
              </a:ext>
            </a:extLst>
          </p:cNvPr>
          <p:cNvGrpSpPr/>
          <p:nvPr userDrawn="1"/>
        </p:nvGrpSpPr>
        <p:grpSpPr>
          <a:xfrm>
            <a:off x="-5314" y="-110013"/>
            <a:ext cx="2591495" cy="10465401"/>
            <a:chOff x="-3221" y="0"/>
            <a:chExt cx="1570603" cy="6342667"/>
          </a:xfrm>
        </p:grpSpPr>
        <p:sp>
          <p:nvSpPr>
            <p:cNvPr id="10" name="Freeform: Shape 41">
              <a:extLst>
                <a:ext uri="{FF2B5EF4-FFF2-40B4-BE49-F238E27FC236}">
                  <a16:creationId xmlns:a16="http://schemas.microsoft.com/office/drawing/2014/main" id="{CA33BC7A-423D-4A99-89E8-301D7711897D}"/>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1" name="Freeform: Shape 42">
              <a:extLst>
                <a:ext uri="{FF2B5EF4-FFF2-40B4-BE49-F238E27FC236}">
                  <a16:creationId xmlns:a16="http://schemas.microsoft.com/office/drawing/2014/main" id="{B6F2A9E1-1071-4BDC-B846-D06693EE7A06}"/>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2" name="Freeform: Shape 81">
              <a:extLst>
                <a:ext uri="{FF2B5EF4-FFF2-40B4-BE49-F238E27FC236}">
                  <a16:creationId xmlns:a16="http://schemas.microsoft.com/office/drawing/2014/main" id="{DEA6A7E0-3195-4A5D-8C09-B857ABFAB724}"/>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3" name="Freeform: Shape 41">
              <a:extLst>
                <a:ext uri="{FF2B5EF4-FFF2-40B4-BE49-F238E27FC236}">
                  <a16:creationId xmlns:a16="http://schemas.microsoft.com/office/drawing/2014/main" id="{D7B1F655-CF5F-4973-A854-C2F080C51975}"/>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5" name="Freeform: Shape 81">
              <a:extLst>
                <a:ext uri="{FF2B5EF4-FFF2-40B4-BE49-F238E27FC236}">
                  <a16:creationId xmlns:a16="http://schemas.microsoft.com/office/drawing/2014/main" id="{6982E274-FA03-42D8-AAD7-5DEF0CD65FB9}"/>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p14="http://schemas.microsoft.com/office/powerpoint/2010/main" val="24907874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
        <p:nvSpPr>
          <p:cNvPr id="14" name="Title 13"/>
          <p:cNvSpPr>
            <a:spLocks noGrp="1"/>
          </p:cNvSpPr>
          <p:nvPr>
            <p:ph type="title"/>
          </p:nvPr>
        </p:nvSpPr>
        <p:spPr>
          <a:xfrm>
            <a:off x="593587" y="542157"/>
            <a:ext cx="15650729" cy="815727"/>
          </a:xfrm>
          <a:prstGeom prst="rect">
            <a:avLst/>
          </a:prstGeom>
        </p:spPr>
        <p:txBody>
          <a:bodyPr/>
          <a:lstStyle>
            <a:lvl1pPr>
              <a:lnSpc>
                <a:spcPct val="75000"/>
              </a:lnSpc>
              <a:defRPr sz="5280" b="1"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17119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59"/>
        <p:cNvGrpSpPr/>
        <p:nvPr/>
      </p:nvGrpSpPr>
      <p:grpSpPr>
        <a:xfrm>
          <a:off x="0" y="0"/>
          <a:ext cx="0" cy="0"/>
          <a:chOff x="0" y="0"/>
          <a:chExt cx="0" cy="0"/>
        </a:xfrm>
      </p:grpSpPr>
      <p:sp>
        <p:nvSpPr>
          <p:cNvPr id="260" name="Google Shape;260;p72"/>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72"/>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72"/>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263"/>
        <p:cNvGrpSpPr/>
        <p:nvPr/>
      </p:nvGrpSpPr>
      <p:grpSpPr>
        <a:xfrm>
          <a:off x="0" y="0"/>
          <a:ext cx="0" cy="0"/>
          <a:chOff x="0" y="0"/>
          <a:chExt cx="0" cy="0"/>
        </a:xfrm>
      </p:grpSpPr>
      <p:pic>
        <p:nvPicPr>
          <p:cNvPr id="264" name="Google Shape;264;p29"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265" name="Google Shape;265;p29" descr="Image"/>
          <p:cNvPicPr preferRelativeResize="0"/>
          <p:nvPr/>
        </p:nvPicPr>
        <p:blipFill rotWithShape="1">
          <a:blip r:embed="rId3">
            <a:alphaModFix/>
          </a:blip>
          <a:srcRect/>
          <a:stretch/>
        </p:blipFill>
        <p:spPr>
          <a:xfrm>
            <a:off x="1" y="1159159"/>
            <a:ext cx="20113972" cy="10156544"/>
          </a:xfrm>
          <a:prstGeom prst="rect">
            <a:avLst/>
          </a:prstGeom>
          <a:noFill/>
          <a:ln>
            <a:noFill/>
          </a:ln>
        </p:spPr>
      </p:pic>
      <p:sp>
        <p:nvSpPr>
          <p:cNvPr id="266" name="Google Shape;266;p29"/>
          <p:cNvSpPr txBox="1">
            <a:spLocks noGrp="1"/>
          </p:cNvSpPr>
          <p:nvPr>
            <p:ph type="title"/>
          </p:nvPr>
        </p:nvSpPr>
        <p:spPr>
          <a:xfrm>
            <a:off x="963930" y="4917278"/>
            <a:ext cx="11357610" cy="913455"/>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594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29"/>
          <p:cNvSpPr txBox="1">
            <a:spLocks noGrp="1"/>
          </p:cNvSpPr>
          <p:nvPr>
            <p:ph type="body" idx="1"/>
          </p:nvPr>
        </p:nvSpPr>
        <p:spPr>
          <a:xfrm>
            <a:off x="963930" y="6537960"/>
            <a:ext cx="11357610" cy="558294"/>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Clr>
                <a:schemeClr val="lt1"/>
              </a:buClr>
              <a:buSzPts val="3628"/>
              <a:buFont typeface="Calibri"/>
              <a:buNone/>
              <a:defRPr sz="3630">
                <a:solidFill>
                  <a:schemeClr val="lt1"/>
                </a:solidFill>
                <a:latin typeface="Calibri"/>
                <a:ea typeface="Calibri"/>
                <a:cs typeface="Calibri"/>
                <a:sym typeface="Calibri"/>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pic>
        <p:nvPicPr>
          <p:cNvPr id="268" name="Google Shape;268;p29" descr="Microsoft logo white text version"/>
          <p:cNvPicPr preferRelativeResize="0"/>
          <p:nvPr/>
        </p:nvPicPr>
        <p:blipFill rotWithShape="1">
          <a:blip r:embed="rId4">
            <a:alphaModFix/>
          </a:blip>
          <a:srcRect/>
          <a:stretch/>
        </p:blipFill>
        <p:spPr>
          <a:xfrm>
            <a:off x="963931" y="966553"/>
            <a:ext cx="2254304" cy="4828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707" userDrawn="1">
          <p15:clr>
            <a:srgbClr val="5ACBF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1383031" y="3012281"/>
            <a:ext cx="17350740"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230235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372552" y="2821070"/>
            <a:ext cx="17350740" cy="47070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9896"/>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372552" y="7572619"/>
            <a:ext cx="17350740" cy="2475309"/>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rgbClr val="888888"/>
              </a:buClr>
              <a:buSzPts val="2400"/>
              <a:buNone/>
              <a:defRPr sz="3958">
                <a:solidFill>
                  <a:srgbClr val="888888"/>
                </a:solidFill>
              </a:defRPr>
            </a:lvl1pPr>
            <a:lvl2pPr marL="1507995" lvl="1" indent="-376998" algn="l">
              <a:lnSpc>
                <a:spcPct val="90000"/>
              </a:lnSpc>
              <a:spcBef>
                <a:spcPts val="823"/>
              </a:spcBef>
              <a:spcAft>
                <a:spcPts val="0"/>
              </a:spcAft>
              <a:buClr>
                <a:srgbClr val="888888"/>
              </a:buClr>
              <a:buSzPts val="2000"/>
              <a:buNone/>
              <a:defRPr sz="3299">
                <a:solidFill>
                  <a:srgbClr val="888888"/>
                </a:solidFill>
              </a:defRPr>
            </a:lvl2pPr>
            <a:lvl3pPr marL="2261994" lvl="2" indent="-376998" algn="l">
              <a:lnSpc>
                <a:spcPct val="90000"/>
              </a:lnSpc>
              <a:spcBef>
                <a:spcPts val="823"/>
              </a:spcBef>
              <a:spcAft>
                <a:spcPts val="0"/>
              </a:spcAft>
              <a:buClr>
                <a:srgbClr val="888888"/>
              </a:buClr>
              <a:buSzPts val="1800"/>
              <a:buNone/>
              <a:defRPr sz="2969">
                <a:solidFill>
                  <a:srgbClr val="888888"/>
                </a:solidFill>
              </a:defRPr>
            </a:lvl3pPr>
            <a:lvl4pPr marL="3015992" lvl="3" indent="-376998" algn="l">
              <a:lnSpc>
                <a:spcPct val="90000"/>
              </a:lnSpc>
              <a:spcBef>
                <a:spcPts val="823"/>
              </a:spcBef>
              <a:spcAft>
                <a:spcPts val="0"/>
              </a:spcAft>
              <a:buClr>
                <a:srgbClr val="888888"/>
              </a:buClr>
              <a:buSzPts val="1600"/>
              <a:buNone/>
              <a:defRPr sz="2639">
                <a:solidFill>
                  <a:srgbClr val="888888"/>
                </a:solidFill>
              </a:defRPr>
            </a:lvl4pPr>
            <a:lvl5pPr marL="3769990" lvl="4" indent="-376998" algn="l">
              <a:lnSpc>
                <a:spcPct val="90000"/>
              </a:lnSpc>
              <a:spcBef>
                <a:spcPts val="823"/>
              </a:spcBef>
              <a:spcAft>
                <a:spcPts val="0"/>
              </a:spcAft>
              <a:buClr>
                <a:srgbClr val="888888"/>
              </a:buClr>
              <a:buSzPts val="1600"/>
              <a:buNone/>
              <a:defRPr sz="2639">
                <a:solidFill>
                  <a:srgbClr val="888888"/>
                </a:solidFill>
              </a:defRPr>
            </a:lvl5pPr>
            <a:lvl6pPr marL="4523989" lvl="5" indent="-376998" algn="l">
              <a:lnSpc>
                <a:spcPct val="90000"/>
              </a:lnSpc>
              <a:spcBef>
                <a:spcPts val="823"/>
              </a:spcBef>
              <a:spcAft>
                <a:spcPts val="0"/>
              </a:spcAft>
              <a:buClr>
                <a:srgbClr val="888888"/>
              </a:buClr>
              <a:buSzPts val="1600"/>
              <a:buNone/>
              <a:defRPr sz="2639">
                <a:solidFill>
                  <a:srgbClr val="888888"/>
                </a:solidFill>
              </a:defRPr>
            </a:lvl6pPr>
            <a:lvl7pPr marL="5277988" lvl="6" indent="-376998" algn="l">
              <a:lnSpc>
                <a:spcPct val="90000"/>
              </a:lnSpc>
              <a:spcBef>
                <a:spcPts val="823"/>
              </a:spcBef>
              <a:spcAft>
                <a:spcPts val="0"/>
              </a:spcAft>
              <a:buClr>
                <a:srgbClr val="888888"/>
              </a:buClr>
              <a:buSzPts val="1600"/>
              <a:buNone/>
              <a:defRPr sz="2639">
                <a:solidFill>
                  <a:srgbClr val="888888"/>
                </a:solidFill>
              </a:defRPr>
            </a:lvl7pPr>
            <a:lvl8pPr marL="6031984" lvl="7" indent="-376998" algn="l">
              <a:lnSpc>
                <a:spcPct val="90000"/>
              </a:lnSpc>
              <a:spcBef>
                <a:spcPts val="823"/>
              </a:spcBef>
              <a:spcAft>
                <a:spcPts val="0"/>
              </a:spcAft>
              <a:buClr>
                <a:srgbClr val="888888"/>
              </a:buClr>
              <a:buSzPts val="1600"/>
              <a:buNone/>
              <a:defRPr sz="2639">
                <a:solidFill>
                  <a:srgbClr val="888888"/>
                </a:solidFill>
              </a:defRPr>
            </a:lvl8pPr>
            <a:lvl9pPr marL="6785982" lvl="8" indent="-376998" algn="l">
              <a:lnSpc>
                <a:spcPct val="90000"/>
              </a:lnSpc>
              <a:spcBef>
                <a:spcPts val="823"/>
              </a:spcBef>
              <a:spcAft>
                <a:spcPts val="0"/>
              </a:spcAft>
              <a:buClr>
                <a:srgbClr val="888888"/>
              </a:buClr>
              <a:buSzPts val="1600"/>
              <a:buNone/>
              <a:defRPr sz="2639">
                <a:solidFill>
                  <a:srgbClr val="888888"/>
                </a:solidFill>
              </a:defRPr>
            </a:lvl9pPr>
          </a:lstStyle>
          <a:p>
            <a:endParaRPr/>
          </a:p>
        </p:txBody>
      </p:sp>
      <p:sp>
        <p:nvSpPr>
          <p:cNvPr id="36" name="Google Shape;36;p5"/>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87367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6"/>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26606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pic>
        <p:nvPicPr>
          <p:cNvPr id="229" name="Google Shape;229;p27"/>
          <p:cNvPicPr preferRelativeResize="0"/>
          <p:nvPr/>
        </p:nvPicPr>
        <p:blipFill rotWithShape="1">
          <a:blip r:embed="rId8">
            <a:alphaModFix/>
          </a:blip>
          <a:srcRect/>
          <a:stretch/>
        </p:blipFill>
        <p:spPr>
          <a:xfrm>
            <a:off x="3" y="3"/>
            <a:ext cx="20116799" cy="11311381"/>
          </a:xfrm>
          <a:prstGeom prst="rect">
            <a:avLst/>
          </a:prstGeom>
          <a:noFill/>
          <a:ln>
            <a:noFill/>
          </a:ln>
        </p:spPr>
      </p:pic>
      <p:sp>
        <p:nvSpPr>
          <p:cNvPr id="230" name="Google Shape;230;p27"/>
          <p:cNvSpPr txBox="1">
            <a:spLocks noGrp="1"/>
          </p:cNvSpPr>
          <p:nvPr>
            <p:ph type="title"/>
          </p:nvPr>
        </p:nvSpPr>
        <p:spPr>
          <a:xfrm>
            <a:off x="7515671" y="4581502"/>
            <a:ext cx="5085456" cy="128206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8250" b="1"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1" name="Google Shape;231;p27"/>
          <p:cNvSpPr txBox="1">
            <a:spLocks noGrp="1"/>
          </p:cNvSpPr>
          <p:nvPr>
            <p:ph type="body" idx="1"/>
          </p:nvPr>
        </p:nvSpPr>
        <p:spPr>
          <a:xfrm>
            <a:off x="562090" y="2145996"/>
            <a:ext cx="18992618" cy="60785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3950" b="0" i="0" u="none" strike="noStrike" cap="none">
                <a:solidFill>
                  <a:schemeClr val="lt1"/>
                </a:solidFill>
                <a:latin typeface="Quattrocento Sans"/>
                <a:ea typeface="Quattrocento Sans"/>
                <a:cs typeface="Quattrocento Sans"/>
                <a:sym typeface="Quattrocento Sans"/>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32" name="Google Shape;232;p27"/>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9pPr>
          </a:lstStyle>
          <a:p>
            <a:endParaRPr/>
          </a:p>
        </p:txBody>
      </p:sp>
      <p:sp>
        <p:nvSpPr>
          <p:cNvPr id="233" name="Google Shape;233;p27"/>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9pPr>
          </a:lstStyle>
          <a:p>
            <a:endParaRPr/>
          </a:p>
        </p:txBody>
      </p:sp>
      <p:sp>
        <p:nvSpPr>
          <p:cNvPr id="234" name="Google Shape;234;p27"/>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
        <p:nvSpPr>
          <p:cNvPr id="3" name="TextBox 2">
            <a:extLst>
              <a:ext uri="{FF2B5EF4-FFF2-40B4-BE49-F238E27FC236}">
                <a16:creationId xmlns:a16="http://schemas.microsoft.com/office/drawing/2014/main" id="{0999CD50-5B86-E875-57A7-C45F211C66AC}"/>
              </a:ext>
            </a:extLst>
          </p:cNvPr>
          <p:cNvSpPr txBox="1"/>
          <p:nvPr userDrawn="1">
            <p:extLst>
              <p:ext uri="{1162E1C5-73C7-4A58-AE30-91384D911F3F}">
                <p184:classification xmlns:p184="http://schemas.microsoft.com/office/powerpoint/2018/4/main" val="hdr"/>
              </p:ext>
            </p:extLst>
          </p:nvPr>
        </p:nvSpPr>
        <p:spPr>
          <a:xfrm>
            <a:off x="0" y="2"/>
            <a:ext cx="775189" cy="154017"/>
          </a:xfrm>
          <a:prstGeom prst="rect">
            <a:avLst/>
          </a:prstGeom>
        </p:spPr>
        <p:txBody>
          <a:bodyPr horzOverflow="overflow" lIns="0" tIns="0" rIns="0" bIns="0">
            <a:spAutoFit/>
          </a:bodyPr>
          <a:lstStyle/>
          <a:p>
            <a:pPr algn="l"/>
            <a:r>
              <a:rPr lang="en-SG" sz="1002">
                <a:solidFill>
                  <a:srgbClr val="000000"/>
                </a:solidFill>
                <a:latin typeface="Calibri" panose="020F0502020204030204" pitchFamily="34" charset="0"/>
                <a:cs typeface="Calibri" panose="020F0502020204030204" pitchFamily="34" charset="0"/>
              </a:rPr>
              <a:t>Official (Open)</a:t>
            </a: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1383031" y="3012281"/>
            <a:ext cx="17350740" cy="717970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97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97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
        <p:nvSpPr>
          <p:cNvPr id="3" name="TextBox 2">
            <a:extLst>
              <a:ext uri="{FF2B5EF4-FFF2-40B4-BE49-F238E27FC236}">
                <a16:creationId xmlns:a16="http://schemas.microsoft.com/office/drawing/2014/main" id="{CABD3862-4558-9684-9D57-5B6C248AC35D}"/>
              </a:ext>
            </a:extLst>
          </p:cNvPr>
          <p:cNvSpPr txBox="1"/>
          <p:nvPr userDrawn="1">
            <p:extLst>
              <p:ext uri="{1162E1C5-73C7-4A58-AE30-91384D911F3F}">
                <p184:classification xmlns:p184="http://schemas.microsoft.com/office/powerpoint/2018/4/main" val="hdr"/>
              </p:ext>
            </p:extLst>
          </p:nvPr>
        </p:nvSpPr>
        <p:spPr>
          <a:xfrm>
            <a:off x="1" y="3"/>
            <a:ext cx="1278255" cy="253916"/>
          </a:xfrm>
          <a:prstGeom prst="rect">
            <a:avLst/>
          </a:prstGeom>
        </p:spPr>
        <p:txBody>
          <a:bodyPr horzOverflow="overflow" lIns="0" tIns="0" rIns="0" bIns="0">
            <a:spAutoFit/>
          </a:bodyPr>
          <a:lstStyle/>
          <a:p>
            <a:pPr algn="l"/>
            <a:r>
              <a:rPr lang="en-SG" sz="1651">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4106286343"/>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602457"/>
            <a:ext cx="17350740" cy="2187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83030" y="3012281"/>
            <a:ext cx="17350740" cy="71797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83030" y="10487978"/>
            <a:ext cx="4526280" cy="602456"/>
          </a:xfrm>
          <a:prstGeom prst="rect">
            <a:avLst/>
          </a:prstGeom>
        </p:spPr>
        <p:txBody>
          <a:bodyPr vert="horz" lIns="91440" tIns="45720" rIns="91440" bIns="45720" rtlCol="0" anchor="ctr"/>
          <a:lstStyle>
            <a:lvl1pPr algn="l">
              <a:defRPr sz="1980">
                <a:solidFill>
                  <a:schemeClr val="tx1">
                    <a:tint val="75000"/>
                  </a:schemeClr>
                </a:solidFill>
              </a:defRPr>
            </a:lvl1pPr>
          </a:lstStyle>
          <a:p>
            <a:fld id="{C764DE79-268F-4C1A-8933-263129D2AF90}" type="datetimeFigureOut">
              <a:rPr lang="en-US" dirty="0"/>
              <a:t>8/28/2023</a:t>
            </a:fld>
            <a:endParaRPr lang="en-US" dirty="0"/>
          </a:p>
        </p:txBody>
      </p:sp>
      <p:sp>
        <p:nvSpPr>
          <p:cNvPr id="5" name="Footer Placeholder 4"/>
          <p:cNvSpPr>
            <a:spLocks noGrp="1"/>
          </p:cNvSpPr>
          <p:nvPr>
            <p:ph type="ftr" sz="quarter" idx="3"/>
          </p:nvPr>
        </p:nvSpPr>
        <p:spPr>
          <a:xfrm>
            <a:off x="6663690" y="10487978"/>
            <a:ext cx="6789420" cy="6024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4207490" y="10487978"/>
            <a:ext cx="4526280" cy="602456"/>
          </a:xfrm>
          <a:prstGeom prst="rect">
            <a:avLst/>
          </a:prstGeom>
        </p:spPr>
        <p:txBody>
          <a:bodyPr vert="horz" lIns="91440" tIns="45720" rIns="91440" bIns="45720" rtlCol="0" anchor="ctr"/>
          <a:lstStyle>
            <a:lvl1pPr algn="r">
              <a:defRPr sz="1980">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0797C78E-D9F5-208F-9DFD-66B4492546E0}"/>
              </a:ext>
            </a:extLst>
          </p:cNvPr>
          <p:cNvSpPr txBox="1"/>
          <p:nvPr userDrawn="1">
            <p:extLst>
              <p:ext uri="{1162E1C5-73C7-4A58-AE30-91384D911F3F}">
                <p184:classification xmlns:p184="http://schemas.microsoft.com/office/powerpoint/2018/4/main" val="hdr"/>
              </p:ext>
            </p:extLst>
          </p:nvPr>
        </p:nvSpPr>
        <p:spPr>
          <a:xfrm>
            <a:off x="0" y="2"/>
            <a:ext cx="775189" cy="154017"/>
          </a:xfrm>
          <a:prstGeom prst="rect">
            <a:avLst/>
          </a:prstGeom>
        </p:spPr>
        <p:txBody>
          <a:bodyPr horzOverflow="overflow" lIns="0" tIns="0" rIns="0" bIns="0">
            <a:spAutoFit/>
          </a:bodyPr>
          <a:lstStyle/>
          <a:p>
            <a:pPr algn="l"/>
            <a:r>
              <a:rPr lang="en-SG" sz="1002">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3786292829"/>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1508760" rtl="0" eaLnBrk="1" latinLnBrk="0" hangingPunct="1">
        <a:lnSpc>
          <a:spcPct val="90000"/>
        </a:lnSpc>
        <a:spcBef>
          <a:spcPct val="0"/>
        </a:spcBef>
        <a:buNone/>
        <a:defRPr sz="7260" kern="1200">
          <a:solidFill>
            <a:schemeClr val="tx1"/>
          </a:solidFill>
          <a:latin typeface="+mj-lt"/>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mn-lt"/>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
        <p:cNvGrpSpPr/>
        <p:nvPr/>
      </p:nvGrpSpPr>
      <p:grpSpPr>
        <a:xfrm>
          <a:off x="0" y="0"/>
          <a:ext cx="0" cy="0"/>
          <a:chOff x="0" y="0"/>
          <a:chExt cx="0" cy="0"/>
        </a:xfrm>
      </p:grpSpPr>
      <p:sp>
        <p:nvSpPr>
          <p:cNvPr id="102" name="Google Shape;102;p36"/>
          <p:cNvSpPr txBox="1">
            <a:spLocks noGrp="1"/>
          </p:cNvSpPr>
          <p:nvPr>
            <p:ph type="title"/>
          </p:nvPr>
        </p:nvSpPr>
        <p:spPr>
          <a:xfrm>
            <a:off x="5672520" y="1717598"/>
            <a:ext cx="8771762"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9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3" name="Google Shape;103;p36"/>
          <p:cNvSpPr txBox="1">
            <a:spLocks noGrp="1"/>
          </p:cNvSpPr>
          <p:nvPr>
            <p:ph type="body" idx="1"/>
          </p:nvPr>
        </p:nvSpPr>
        <p:spPr>
          <a:xfrm>
            <a:off x="3380250" y="3078753"/>
            <a:ext cx="13356717" cy="430887"/>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04" name="Google Shape;104;p36"/>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9pPr>
          </a:lstStyle>
          <a:p>
            <a:endParaRPr/>
          </a:p>
        </p:txBody>
      </p:sp>
      <p:sp>
        <p:nvSpPr>
          <p:cNvPr id="105" name="Google Shape;105;p36"/>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9pPr>
          </a:lstStyle>
          <a:p>
            <a:endParaRPr/>
          </a:p>
        </p:txBody>
      </p:sp>
      <p:sp>
        <p:nvSpPr>
          <p:cNvPr id="106" name="Google Shape;106;p36"/>
          <p:cNvSpPr txBox="1">
            <a:spLocks noGrp="1"/>
          </p:cNvSpPr>
          <p:nvPr>
            <p:ph type="sldNum" idx="12"/>
          </p:nvPr>
        </p:nvSpPr>
        <p:spPr>
          <a:xfrm>
            <a:off x="14484097" y="10523604"/>
            <a:ext cx="4626864"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9pPr>
          </a:lstStyle>
          <a:p>
            <a:fld id="{00000000-1234-1234-1234-123412341234}" type="slidenum">
              <a:rPr lang="en-GB" smtClean="0"/>
              <a:pPr/>
              <a:t>‹#›</a:t>
            </a:fld>
            <a:endParaRPr lang="en-GB"/>
          </a:p>
        </p:txBody>
      </p:sp>
      <p:sp>
        <p:nvSpPr>
          <p:cNvPr id="3" name="TextBox 2">
            <a:extLst>
              <a:ext uri="{FF2B5EF4-FFF2-40B4-BE49-F238E27FC236}">
                <a16:creationId xmlns:a16="http://schemas.microsoft.com/office/drawing/2014/main" id="{03B0A36C-A3A5-5ED5-98C8-84A5E7332339}"/>
              </a:ext>
            </a:extLst>
          </p:cNvPr>
          <p:cNvSpPr txBox="1"/>
          <p:nvPr userDrawn="1">
            <p:extLst>
              <p:ext uri="{1162E1C5-73C7-4A58-AE30-91384D911F3F}">
                <p184:classification xmlns:p184="http://schemas.microsoft.com/office/powerpoint/2018/4/main" val="hdr"/>
              </p:ext>
            </p:extLst>
          </p:nvPr>
        </p:nvSpPr>
        <p:spPr>
          <a:xfrm>
            <a:off x="0" y="2"/>
            <a:ext cx="775189" cy="154017"/>
          </a:xfrm>
          <a:prstGeom prst="rect">
            <a:avLst/>
          </a:prstGeom>
        </p:spPr>
        <p:txBody>
          <a:bodyPr horzOverflow="overflow" lIns="0" tIns="0" rIns="0" bIns="0">
            <a:spAutoFit/>
          </a:bodyPr>
          <a:lstStyle/>
          <a:p>
            <a:pPr algn="l"/>
            <a:r>
              <a:rPr lang="en-SG" sz="1002">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322448809"/>
      </p:ext>
    </p:extLst>
  </p:cSld>
  <p:clrMap bg1="lt1" tx1="dk1" bg2="dk2" tx2="lt2" accent1="accent1" accent2="accent2" accent3="accent3" accent4="accent4" accent5="accent5" accent6="accent6" hlink="hlink" folHlink="folHlink"/>
  <p:sldLayoutIdLst>
    <p:sldLayoutId id="214748379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85BBA3-7CF4-4719-BFA7-3C9EFE9E26F7}"/>
              </a:ext>
            </a:extLst>
          </p:cNvPr>
          <p:cNvSpPr>
            <a:spLocks noGrp="1"/>
          </p:cNvSpPr>
          <p:nvPr>
            <p:ph type="title"/>
          </p:nvPr>
        </p:nvSpPr>
        <p:spPr>
          <a:xfrm>
            <a:off x="1383030" y="602457"/>
            <a:ext cx="17350740" cy="2187179"/>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236E816-C279-4A04-9A48-D730D94E48F2}"/>
              </a:ext>
            </a:extLst>
          </p:cNvPr>
          <p:cNvSpPr>
            <a:spLocks noGrp="1"/>
          </p:cNvSpPr>
          <p:nvPr>
            <p:ph type="body" idx="1"/>
          </p:nvPr>
        </p:nvSpPr>
        <p:spPr>
          <a:xfrm>
            <a:off x="1383030" y="3012281"/>
            <a:ext cx="17350740" cy="71797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9BB6ECF-601C-4D4C-856C-E875DA7C2544}"/>
              </a:ext>
            </a:extLst>
          </p:cNvPr>
          <p:cNvSpPr>
            <a:spLocks noGrp="1"/>
          </p:cNvSpPr>
          <p:nvPr>
            <p:ph type="dt" sz="half" idx="2"/>
          </p:nvPr>
        </p:nvSpPr>
        <p:spPr>
          <a:xfrm>
            <a:off x="1383030" y="10487978"/>
            <a:ext cx="4526280" cy="602456"/>
          </a:xfrm>
          <a:prstGeom prst="rect">
            <a:avLst/>
          </a:prstGeom>
        </p:spPr>
        <p:txBody>
          <a:bodyPr vert="horz" lIns="91440" tIns="45720" rIns="91440" bIns="45720" rtlCol="0" anchor="ctr"/>
          <a:lstStyle>
            <a:lvl1pPr algn="l">
              <a:defRPr sz="1980">
                <a:solidFill>
                  <a:schemeClr val="tx1">
                    <a:tint val="75000"/>
                  </a:schemeClr>
                </a:solidFill>
              </a:defRPr>
            </a:lvl1pPr>
          </a:lstStyle>
          <a:p>
            <a:fld id="{4BB4028F-9E3D-48A3-9692-A4D7EB52C48E}" type="datetimeFigureOut">
              <a:rPr lang="en-SG" smtClean="0"/>
              <a:t>28/8/2023</a:t>
            </a:fld>
            <a:endParaRPr lang="en-SG"/>
          </a:p>
        </p:txBody>
      </p:sp>
      <p:sp>
        <p:nvSpPr>
          <p:cNvPr id="5" name="Footer Placeholder 4">
            <a:extLst>
              <a:ext uri="{FF2B5EF4-FFF2-40B4-BE49-F238E27FC236}">
                <a16:creationId xmlns:a16="http://schemas.microsoft.com/office/drawing/2014/main" id="{268C62D6-6056-4642-87E8-BB4A7B6C7306}"/>
              </a:ext>
            </a:extLst>
          </p:cNvPr>
          <p:cNvSpPr>
            <a:spLocks noGrp="1"/>
          </p:cNvSpPr>
          <p:nvPr>
            <p:ph type="ftr" sz="quarter" idx="3"/>
          </p:nvPr>
        </p:nvSpPr>
        <p:spPr>
          <a:xfrm>
            <a:off x="6663690" y="10487978"/>
            <a:ext cx="6789420" cy="6024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0997F231-A2CA-4729-A506-FA0C20021B62}"/>
              </a:ext>
            </a:extLst>
          </p:cNvPr>
          <p:cNvSpPr>
            <a:spLocks noGrp="1"/>
          </p:cNvSpPr>
          <p:nvPr>
            <p:ph type="sldNum" sz="quarter" idx="4"/>
          </p:nvPr>
        </p:nvSpPr>
        <p:spPr>
          <a:xfrm>
            <a:off x="14207490" y="10487978"/>
            <a:ext cx="4526280" cy="602456"/>
          </a:xfrm>
          <a:prstGeom prst="rect">
            <a:avLst/>
          </a:prstGeom>
        </p:spPr>
        <p:txBody>
          <a:bodyPr vert="horz" lIns="91440" tIns="45720" rIns="91440" bIns="45720" rtlCol="0" anchor="ctr"/>
          <a:lstStyle>
            <a:lvl1pPr algn="r">
              <a:defRPr sz="1980">
                <a:solidFill>
                  <a:schemeClr val="tx1">
                    <a:tint val="75000"/>
                  </a:schemeClr>
                </a:solidFill>
              </a:defRPr>
            </a:lvl1pPr>
          </a:lstStyle>
          <a:p>
            <a:fld id="{DD68B600-653A-4572-B837-EB50E255A7BA}" type="slidenum">
              <a:rPr lang="en-SG" smtClean="0"/>
              <a:t>‹#›</a:t>
            </a:fld>
            <a:endParaRPr lang="en-SG"/>
          </a:p>
        </p:txBody>
      </p:sp>
    </p:spTree>
    <p:extLst>
      <p:ext uri="{BB962C8B-B14F-4D97-AF65-F5344CB8AC3E}">
        <p14:creationId xmlns:p14="http://schemas.microsoft.com/office/powerpoint/2010/main" val="2141122258"/>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Lst>
  <p:txStyles>
    <p:titleStyle>
      <a:lvl1pPr algn="l" defTabSz="1508760" rtl="0" eaLnBrk="1" latinLnBrk="0" hangingPunct="1">
        <a:lnSpc>
          <a:spcPct val="90000"/>
        </a:lnSpc>
        <a:spcBef>
          <a:spcPct val="0"/>
        </a:spcBef>
        <a:buNone/>
        <a:defRPr sz="7260" kern="1200">
          <a:solidFill>
            <a:schemeClr val="tx1"/>
          </a:solidFill>
          <a:latin typeface="+mj-lt"/>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mn-lt"/>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22.png"/><Relationship Id="rId5" Type="http://schemas.openxmlformats.org/officeDocument/2006/relationships/image" Target="../media/image19.sv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3.png"/><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29.png"/><Relationship Id="rId5" Type="http://schemas.openxmlformats.org/officeDocument/2006/relationships/image" Target="../media/image19.sv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diagramLayout" Target="../diagrams/layout3.xml"/><Relationship Id="rId7" Type="http://schemas.openxmlformats.org/officeDocument/2006/relationships/image" Target="../media/image18.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32.png"/><Relationship Id="rId4" Type="http://schemas.openxmlformats.org/officeDocument/2006/relationships/diagramQuickStyle" Target="../diagrams/quickStyle3.xml"/><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4.png"/><Relationship Id="rId7" Type="http://schemas.openxmlformats.org/officeDocument/2006/relationships/diagramColors" Target="../diagrams/colors4.xml"/><Relationship Id="rId2" Type="http://schemas.openxmlformats.org/officeDocument/2006/relationships/image" Target="../media/image33.png"/><Relationship Id="rId1" Type="http://schemas.openxmlformats.org/officeDocument/2006/relationships/slideLayout" Target="../slideLayouts/slideLayout8.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19.svg"/><Relationship Id="rId4" Type="http://schemas.openxmlformats.org/officeDocument/2006/relationships/diagramData" Target="../diagrams/data4.xml"/><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5.png"/><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19.svg"/><Relationship Id="rId4" Type="http://schemas.openxmlformats.org/officeDocument/2006/relationships/diagramLayout" Target="../diagrams/layout5.xml"/><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0.png"/><Relationship Id="rId1" Type="http://schemas.openxmlformats.org/officeDocument/2006/relationships/slideLayout" Target="../slideLayouts/slideLayout8.xml"/><Relationship Id="rId4" Type="http://schemas.openxmlformats.org/officeDocument/2006/relationships/image" Target="../media/image19.sv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1.png"/><Relationship Id="rId1" Type="http://schemas.openxmlformats.org/officeDocument/2006/relationships/slideLayout" Target="../slideLayouts/slideLayout8.xml"/><Relationship Id="rId5" Type="http://schemas.openxmlformats.org/officeDocument/2006/relationships/image" Target="../media/image42.png"/><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1.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1.xml"/><Relationship Id="rId5" Type="http://schemas.openxmlformats.org/officeDocument/2006/relationships/image" Target="../media/image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8.png"/><Relationship Id="rId7" Type="http://schemas.openxmlformats.org/officeDocument/2006/relationships/diagramQuickStyle" Target="../diagrams/quickStyle1.xm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20.png"/><Relationship Id="rId4" Type="http://schemas.openxmlformats.org/officeDocument/2006/relationships/image" Target="../media/image19.sv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6"/>
          <p:cNvSpPr txBox="1">
            <a:spLocks noGrp="1"/>
          </p:cNvSpPr>
          <p:nvPr>
            <p:ph type="title"/>
          </p:nvPr>
        </p:nvSpPr>
        <p:spPr>
          <a:xfrm>
            <a:off x="1013784" y="2968554"/>
            <a:ext cx="11357610" cy="3570208"/>
          </a:xfrm>
          <a:prstGeom prst="rect">
            <a:avLst/>
          </a:prstGeom>
          <a:noFill/>
          <a:ln>
            <a:noFill/>
          </a:ln>
        </p:spPr>
        <p:txBody>
          <a:bodyPr spcFirstLastPara="1" wrap="square" lIns="0" tIns="0" rIns="0" bIns="0" anchor="b" anchorCtr="0">
            <a:spAutoFit/>
          </a:bodyPr>
          <a:lstStyle/>
          <a:p>
            <a:r>
              <a:rPr lang="en-GB" sz="8000" b="1" dirty="0">
                <a:effectLst>
                  <a:outerShdw blurRad="38100" dist="38100" dir="2700000" algn="tl">
                    <a:srgbClr val="000000">
                      <a:alpha val="43137"/>
                    </a:srgbClr>
                  </a:outerShdw>
                </a:effectLst>
              </a:rPr>
              <a:t>RPA Essential Training</a:t>
            </a:r>
            <a:br>
              <a:rPr lang="en-GB" sz="8000" b="1" dirty="0">
                <a:effectLst>
                  <a:outerShdw blurRad="38100" dist="38100" dir="2700000" algn="tl">
                    <a:srgbClr val="000000">
                      <a:alpha val="43137"/>
                    </a:srgbClr>
                  </a:outerShdw>
                </a:effectLst>
              </a:rPr>
            </a:br>
            <a:br>
              <a:rPr lang="en-GB" sz="8000" dirty="0"/>
            </a:br>
            <a:r>
              <a:rPr lang="en-GB" sz="3600" i="1" dirty="0"/>
              <a:t>Nanyang Polytechnic</a:t>
            </a:r>
            <a:br>
              <a:rPr lang="en-GB" sz="3600" i="1" dirty="0"/>
            </a:br>
            <a:r>
              <a:rPr lang="en-GB" sz="3600" i="1" dirty="0"/>
              <a:t>School of Information Technology</a:t>
            </a:r>
            <a:endParaRPr sz="4000" i="1" dirty="0"/>
          </a:p>
        </p:txBody>
      </p:sp>
      <p:pic>
        <p:nvPicPr>
          <p:cNvPr id="5" name="Picture 4">
            <a:extLst>
              <a:ext uri="{FF2B5EF4-FFF2-40B4-BE49-F238E27FC236}">
                <a16:creationId xmlns:a16="http://schemas.microsoft.com/office/drawing/2014/main" id="{B6149B69-5622-2B7F-846B-89A5E1AAB397}"/>
              </a:ext>
            </a:extLst>
          </p:cNvPr>
          <p:cNvPicPr>
            <a:picLocks noChangeAspect="1"/>
          </p:cNvPicPr>
          <p:nvPr/>
        </p:nvPicPr>
        <p:blipFill>
          <a:blip r:embed="rId3"/>
          <a:stretch>
            <a:fillRect/>
          </a:stretch>
        </p:blipFill>
        <p:spPr>
          <a:xfrm>
            <a:off x="566028" y="550119"/>
            <a:ext cx="2914650" cy="1304925"/>
          </a:xfrm>
          <a:prstGeom prst="rect">
            <a:avLst/>
          </a:prstGeom>
        </p:spPr>
      </p:pic>
      <p:pic>
        <p:nvPicPr>
          <p:cNvPr id="1026" name="Picture 2" descr="Uipath Logo PNG Vector (SVG) Free Download">
            <a:extLst>
              <a:ext uri="{FF2B5EF4-FFF2-40B4-BE49-F238E27FC236}">
                <a16:creationId xmlns:a16="http://schemas.microsoft.com/office/drawing/2014/main" id="{42EB8484-D2FD-9D56-78CD-BE287D983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82" y="716806"/>
            <a:ext cx="2857500" cy="971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2DEFB3-BDD6-247A-8C23-7C6DAA9596F2}"/>
              </a:ext>
            </a:extLst>
          </p:cNvPr>
          <p:cNvPicPr>
            <a:picLocks noChangeAspect="1"/>
          </p:cNvPicPr>
          <p:nvPr/>
        </p:nvPicPr>
        <p:blipFill>
          <a:blip r:embed="rId3"/>
          <a:stretch>
            <a:fillRect/>
          </a:stretch>
        </p:blipFill>
        <p:spPr>
          <a:xfrm>
            <a:off x="1801960" y="2602672"/>
            <a:ext cx="13433107" cy="5109690"/>
          </a:xfrm>
          <a:prstGeom prst="rect">
            <a:avLst/>
          </a:prstGeom>
          <a:ln>
            <a:solidFill>
              <a:schemeClr val="tx1"/>
            </a:solidFill>
          </a:ln>
        </p:spPr>
      </p:pic>
      <p:grpSp>
        <p:nvGrpSpPr>
          <p:cNvPr id="6" name="Group 5">
            <a:extLst>
              <a:ext uri="{FF2B5EF4-FFF2-40B4-BE49-F238E27FC236}">
                <a16:creationId xmlns:a16="http://schemas.microsoft.com/office/drawing/2014/main" id="{BD293AE7-C35E-5736-0D0E-A307A0537AF3}"/>
              </a:ext>
            </a:extLst>
          </p:cNvPr>
          <p:cNvGrpSpPr/>
          <p:nvPr/>
        </p:nvGrpSpPr>
        <p:grpSpPr>
          <a:xfrm>
            <a:off x="555685" y="175647"/>
            <a:ext cx="16145055" cy="2240726"/>
            <a:chOff x="1676400" y="8531095"/>
            <a:chExt cx="16145055" cy="2240726"/>
          </a:xfrm>
        </p:grpSpPr>
        <p:sp>
          <p:nvSpPr>
            <p:cNvPr id="7" name="TextBox 6">
              <a:extLst>
                <a:ext uri="{FF2B5EF4-FFF2-40B4-BE49-F238E27FC236}">
                  <a16:creationId xmlns:a16="http://schemas.microsoft.com/office/drawing/2014/main" id="{33DBF779-9924-D16E-6A5C-7367CCFB8D64}"/>
                </a:ext>
              </a:extLst>
            </p:cNvPr>
            <p:cNvSpPr txBox="1"/>
            <p:nvPr/>
          </p:nvSpPr>
          <p:spPr>
            <a:xfrm>
              <a:off x="2922675" y="8955939"/>
              <a:ext cx="14898780"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We will be sending this email to the auditee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kern="1200" dirty="0">
                  <a:solidFill>
                    <a:prstClr val="black"/>
                  </a:solidFill>
                  <a:latin typeface="Calibri" panose="020F0502020204030204"/>
                </a:rPr>
                <a:t>For now we will learn how to send a single email. After you learnt more about read excel rows, you can try reading a list of email address from excel and using a loop to send multiple emails.</a:t>
              </a:r>
              <a:endPar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8" name="Graphic 7" descr="Information with solid fill">
              <a:extLst>
                <a:ext uri="{FF2B5EF4-FFF2-40B4-BE49-F238E27FC236}">
                  <a16:creationId xmlns:a16="http://schemas.microsoft.com/office/drawing/2014/main" id="{15E63CB5-CBB6-6D51-C762-4B6EAA1510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8531095"/>
              <a:ext cx="1418804" cy="1418804"/>
            </a:xfrm>
            <a:prstGeom prst="rect">
              <a:avLst/>
            </a:prstGeom>
          </p:spPr>
        </p:pic>
      </p:grpSp>
      <p:pic>
        <p:nvPicPr>
          <p:cNvPr id="10" name="Picture 9">
            <a:extLst>
              <a:ext uri="{FF2B5EF4-FFF2-40B4-BE49-F238E27FC236}">
                <a16:creationId xmlns:a16="http://schemas.microsoft.com/office/drawing/2014/main" id="{7AA0DC6E-F778-BC2E-14BF-99A2C162B483}"/>
              </a:ext>
            </a:extLst>
          </p:cNvPr>
          <p:cNvPicPr>
            <a:picLocks noChangeAspect="1"/>
          </p:cNvPicPr>
          <p:nvPr/>
        </p:nvPicPr>
        <p:blipFill>
          <a:blip r:embed="rId6"/>
          <a:stretch>
            <a:fillRect/>
          </a:stretch>
        </p:blipFill>
        <p:spPr>
          <a:xfrm>
            <a:off x="10639436" y="6781829"/>
            <a:ext cx="8683734" cy="3862397"/>
          </a:xfrm>
          <a:prstGeom prst="rect">
            <a:avLst/>
          </a:prstGeom>
          <a:ln>
            <a:solidFill>
              <a:schemeClr val="tx1"/>
            </a:solidFill>
          </a:ln>
        </p:spPr>
      </p:pic>
      <p:sp>
        <p:nvSpPr>
          <p:cNvPr id="11" name="TextBox 10">
            <a:extLst>
              <a:ext uri="{FF2B5EF4-FFF2-40B4-BE49-F238E27FC236}">
                <a16:creationId xmlns:a16="http://schemas.microsoft.com/office/drawing/2014/main" id="{CCC6B030-1C0F-8F4E-FC1A-42462C541705}"/>
              </a:ext>
            </a:extLst>
          </p:cNvPr>
          <p:cNvSpPr txBox="1"/>
          <p:nvPr/>
        </p:nvSpPr>
        <p:spPr>
          <a:xfrm>
            <a:off x="3972942" y="8482159"/>
            <a:ext cx="5102047" cy="83099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kern="1200" dirty="0">
                <a:solidFill>
                  <a:prstClr val="black"/>
                </a:solidFill>
                <a:latin typeface="Calibri" panose="020F0502020204030204"/>
              </a:rPr>
              <a:t>The sample email can be found in the </a:t>
            </a:r>
            <a:r>
              <a:rPr lang="en-US" sz="2400" b="1" kern="1200" dirty="0">
                <a:solidFill>
                  <a:srgbClr val="C00000"/>
                </a:solidFill>
                <a:latin typeface="Calibri" panose="020F0502020204030204"/>
              </a:rPr>
              <a:t>Audit Sample Files folder</a:t>
            </a:r>
            <a:endParaRPr kumimoji="0" lang="en-US" sz="2400" i="0" u="none" strike="noStrike" kern="1200" cap="none" spc="0" normalizeH="0" baseline="0" noProof="0" dirty="0">
              <a:ln>
                <a:noFill/>
              </a:ln>
              <a:solidFill>
                <a:srgbClr val="C00000"/>
              </a:solidFill>
              <a:effectLst/>
              <a:uLnTx/>
              <a:uFillTx/>
              <a:latin typeface="Calibri" panose="020F0502020204030204"/>
              <a:ea typeface="+mn-ea"/>
              <a:cs typeface="+mn-cs"/>
              <a:sym typeface="Arial"/>
            </a:endParaRPr>
          </a:p>
        </p:txBody>
      </p:sp>
      <p:cxnSp>
        <p:nvCxnSpPr>
          <p:cNvPr id="12" name="Straight Arrow Connector 11">
            <a:extLst>
              <a:ext uri="{FF2B5EF4-FFF2-40B4-BE49-F238E27FC236}">
                <a16:creationId xmlns:a16="http://schemas.microsoft.com/office/drawing/2014/main" id="{38541454-A491-F863-8763-04C90AD183E9}"/>
              </a:ext>
            </a:extLst>
          </p:cNvPr>
          <p:cNvCxnSpPr>
            <a:cxnSpLocks/>
            <a:stCxn id="11" idx="3"/>
          </p:cNvCxnSpPr>
          <p:nvPr/>
        </p:nvCxnSpPr>
        <p:spPr>
          <a:xfrm>
            <a:off x="9074989" y="8897658"/>
            <a:ext cx="1708030" cy="41549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9862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1FB213D-9CF0-D510-3B81-19E6524DC2CC}"/>
              </a:ext>
            </a:extLst>
          </p:cNvPr>
          <p:cNvGraphicFramePr/>
          <p:nvPr>
            <p:extLst>
              <p:ext uri="{D42A27DB-BD31-4B8C-83A1-F6EECF244321}">
                <p14:modId xmlns:p14="http://schemas.microsoft.com/office/powerpoint/2010/main" val="2545035770"/>
              </p:ext>
            </p:extLst>
          </p:nvPr>
        </p:nvGraphicFramePr>
        <p:xfrm>
          <a:off x="1499198" y="155275"/>
          <a:ext cx="16735245" cy="2570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00AF19D-6883-0BB5-6617-70768D909271}"/>
              </a:ext>
            </a:extLst>
          </p:cNvPr>
          <p:cNvSpPr/>
          <p:nvPr/>
        </p:nvSpPr>
        <p:spPr>
          <a:xfrm>
            <a:off x="1293962" y="793629"/>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pic>
        <p:nvPicPr>
          <p:cNvPr id="9" name="Picture 8">
            <a:extLst>
              <a:ext uri="{FF2B5EF4-FFF2-40B4-BE49-F238E27FC236}">
                <a16:creationId xmlns:a16="http://schemas.microsoft.com/office/drawing/2014/main" id="{ADD22A43-D1D9-A600-7615-F8963DC810BA}"/>
              </a:ext>
            </a:extLst>
          </p:cNvPr>
          <p:cNvPicPr>
            <a:picLocks noChangeAspect="1"/>
          </p:cNvPicPr>
          <p:nvPr/>
        </p:nvPicPr>
        <p:blipFill>
          <a:blip r:embed="rId7"/>
          <a:stretch>
            <a:fillRect/>
          </a:stretch>
        </p:blipFill>
        <p:spPr>
          <a:xfrm>
            <a:off x="1499198" y="2621351"/>
            <a:ext cx="13547382" cy="5608249"/>
          </a:xfrm>
          <a:prstGeom prst="rect">
            <a:avLst/>
          </a:prstGeom>
          <a:ln>
            <a:solidFill>
              <a:schemeClr val="tx1"/>
            </a:solidFill>
          </a:ln>
        </p:spPr>
      </p:pic>
      <p:sp>
        <p:nvSpPr>
          <p:cNvPr id="10" name="TextBox 9">
            <a:extLst>
              <a:ext uri="{FF2B5EF4-FFF2-40B4-BE49-F238E27FC236}">
                <a16:creationId xmlns:a16="http://schemas.microsoft.com/office/drawing/2014/main" id="{C027144B-DE88-EC33-151F-D74345B5B6FC}"/>
              </a:ext>
            </a:extLst>
          </p:cNvPr>
          <p:cNvSpPr txBox="1"/>
          <p:nvPr/>
        </p:nvSpPr>
        <p:spPr>
          <a:xfrm>
            <a:off x="2937654" y="8442567"/>
            <a:ext cx="4116468"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lvl="0"/>
            <a:r>
              <a:rPr lang="en-US" sz="2400" kern="1200" dirty="0">
                <a:solidFill>
                  <a:schemeClr val="tx1"/>
                </a:solidFill>
              </a:rPr>
              <a:t>Search for Outlook and drag </a:t>
            </a:r>
            <a:r>
              <a:rPr lang="en-US" sz="2400" b="1" kern="1200" dirty="0">
                <a:solidFill>
                  <a:schemeClr val="tx1"/>
                </a:solidFill>
              </a:rPr>
              <a:t>Send Outlook Mail </a:t>
            </a:r>
            <a:r>
              <a:rPr lang="en-US" sz="2400" kern="1200" dirty="0">
                <a:solidFill>
                  <a:schemeClr val="tx1"/>
                </a:solidFill>
              </a:rPr>
              <a:t>to the Main Sequence.</a:t>
            </a:r>
          </a:p>
        </p:txBody>
      </p:sp>
      <p:cxnSp>
        <p:nvCxnSpPr>
          <p:cNvPr id="15" name="Straight Arrow Connector 14">
            <a:extLst>
              <a:ext uri="{FF2B5EF4-FFF2-40B4-BE49-F238E27FC236}">
                <a16:creationId xmlns:a16="http://schemas.microsoft.com/office/drawing/2014/main" id="{FB03DD3F-1D5B-0266-A6F0-6ED70E3F4F38}"/>
              </a:ext>
            </a:extLst>
          </p:cNvPr>
          <p:cNvCxnSpPr>
            <a:cxnSpLocks/>
          </p:cNvCxnSpPr>
          <p:nvPr/>
        </p:nvCxnSpPr>
        <p:spPr>
          <a:xfrm>
            <a:off x="1639019" y="3100836"/>
            <a:ext cx="393940" cy="42125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C689B45D-AA35-D10A-03FD-2F02532D624E}"/>
              </a:ext>
            </a:extLst>
          </p:cNvPr>
          <p:cNvCxnSpPr>
            <a:cxnSpLocks/>
          </p:cNvCxnSpPr>
          <p:nvPr/>
        </p:nvCxnSpPr>
        <p:spPr>
          <a:xfrm>
            <a:off x="2740684" y="4452039"/>
            <a:ext cx="393940" cy="42125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85B063B3-5796-3990-B51D-4A5D3FE7FE9F}"/>
              </a:ext>
            </a:extLst>
          </p:cNvPr>
          <p:cNvCxnSpPr>
            <a:cxnSpLocks/>
          </p:cNvCxnSpPr>
          <p:nvPr/>
        </p:nvCxnSpPr>
        <p:spPr>
          <a:xfrm flipV="1">
            <a:off x="5530970" y="5444883"/>
            <a:ext cx="3613030" cy="225931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2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E28A9AA-69B4-3564-F513-9E0DB7CB7C8B}"/>
              </a:ext>
            </a:extLst>
          </p:cNvPr>
          <p:cNvGrpSpPr/>
          <p:nvPr/>
        </p:nvGrpSpPr>
        <p:grpSpPr>
          <a:xfrm>
            <a:off x="555685" y="175647"/>
            <a:ext cx="16317583" cy="1599769"/>
            <a:chOff x="1676400" y="8531095"/>
            <a:chExt cx="16317583" cy="1599769"/>
          </a:xfrm>
        </p:grpSpPr>
        <p:sp>
          <p:nvSpPr>
            <p:cNvPr id="5" name="TextBox 4">
              <a:extLst>
                <a:ext uri="{FF2B5EF4-FFF2-40B4-BE49-F238E27FC236}">
                  <a16:creationId xmlns:a16="http://schemas.microsoft.com/office/drawing/2014/main" id="{FF9E1BAF-8ADC-5472-EBAB-0B48D36C897B}"/>
                </a:ext>
              </a:extLst>
            </p:cNvPr>
            <p:cNvSpPr txBox="1"/>
            <p:nvPr/>
          </p:nvSpPr>
          <p:spPr>
            <a:xfrm>
              <a:off x="3095203" y="8745869"/>
              <a:ext cx="14898780" cy="138499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IMPORTANT</a:t>
              </a:r>
              <a:r>
                <a:rPr lang="en-US" sz="2800" b="1" kern="1200" dirty="0">
                  <a:solidFill>
                    <a:prstClr val="black"/>
                  </a:solidFill>
                  <a:latin typeface="Calibri" panose="020F0502020204030204"/>
                  <a:sym typeface="Wingdings" panose="05000000000000000000" pitchFamily="2" charset="2"/>
                </a:rPr>
                <a:t></a:t>
              </a:r>
              <a:r>
                <a:rPr lang="en-US" sz="2800" b="1" kern="1200" dirty="0">
                  <a:solidFill>
                    <a:prstClr val="black"/>
                  </a:solidFill>
                  <a:latin typeface="Calibri" panose="020F0502020204030204"/>
                </a:rPr>
                <a:t> Click on the Send Outlook Mail activity and go to the property panel on the right.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srgbClr val="C00000"/>
                  </a:solidFill>
                  <a:latin typeface="Calibri" panose="020F0502020204030204"/>
                </a:rPr>
                <a:t>Property panel </a:t>
              </a:r>
              <a:r>
                <a:rPr lang="en-US" sz="2800" kern="1200" dirty="0">
                  <a:solidFill>
                    <a:prstClr val="black"/>
                  </a:solidFill>
                  <a:latin typeface="Calibri" panose="020F0502020204030204"/>
                </a:rPr>
                <a:t>allows you to update information, add text to email body and other important properties of the email</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6" name="Graphic 5" descr="Information with solid fill">
              <a:extLst>
                <a:ext uri="{FF2B5EF4-FFF2-40B4-BE49-F238E27FC236}">
                  <a16:creationId xmlns:a16="http://schemas.microsoft.com/office/drawing/2014/main" id="{14EACBC5-45E6-9694-D8FB-F308496A89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76400" y="8531095"/>
              <a:ext cx="1418804" cy="1418804"/>
            </a:xfrm>
            <a:prstGeom prst="rect">
              <a:avLst/>
            </a:prstGeom>
          </p:spPr>
        </p:pic>
      </p:grpSp>
      <p:sp>
        <p:nvSpPr>
          <p:cNvPr id="9" name="TextBox 8">
            <a:extLst>
              <a:ext uri="{FF2B5EF4-FFF2-40B4-BE49-F238E27FC236}">
                <a16:creationId xmlns:a16="http://schemas.microsoft.com/office/drawing/2014/main" id="{C3B702EC-6A26-3792-A12A-67DDB4947B31}"/>
              </a:ext>
            </a:extLst>
          </p:cNvPr>
          <p:cNvSpPr txBox="1"/>
          <p:nvPr/>
        </p:nvSpPr>
        <p:spPr>
          <a:xfrm>
            <a:off x="781167" y="2549307"/>
            <a:ext cx="5343587" cy="6555641"/>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srgbClr val="C00000"/>
                </a:solidFill>
                <a:latin typeface="Calibri" panose="020F0502020204030204"/>
              </a:rPr>
              <a:t>Attachments</a:t>
            </a:r>
            <a:r>
              <a:rPr lang="en-US" sz="2800" b="1" kern="1200" dirty="0">
                <a:solidFill>
                  <a:prstClr val="black"/>
                </a:solidFill>
                <a:latin typeface="Calibri" panose="020F0502020204030204"/>
              </a:rPr>
              <a:t> </a:t>
            </a:r>
            <a:r>
              <a:rPr lang="en-US" sz="2800" b="1" kern="1200" dirty="0">
                <a:solidFill>
                  <a:prstClr val="black"/>
                </a:solidFill>
                <a:latin typeface="Calibri" panose="020F0502020204030204"/>
                <a:sym typeface="Wingdings" panose="05000000000000000000" pitchFamily="2" charset="2"/>
              </a:rPr>
              <a:t> Can add </a:t>
            </a:r>
            <a:r>
              <a:rPr lang="en-US" sz="2800" b="1" kern="1200" dirty="0" err="1">
                <a:solidFill>
                  <a:prstClr val="black"/>
                </a:solidFill>
                <a:latin typeface="Calibri" panose="020F0502020204030204"/>
                <a:sym typeface="Wingdings" panose="05000000000000000000" pitchFamily="2" charset="2"/>
              </a:rPr>
              <a:t>filePaths</a:t>
            </a:r>
            <a:r>
              <a:rPr lang="en-US" sz="2800" b="1" kern="1200" dirty="0">
                <a:solidFill>
                  <a:prstClr val="black"/>
                </a:solidFill>
                <a:latin typeface="Calibri" panose="020F0502020204030204"/>
                <a:sym typeface="Wingdings" panose="05000000000000000000" pitchFamily="2" charset="2"/>
              </a:rPr>
              <a:t> to attachments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srgbClr val="C00000"/>
                </a:solidFill>
                <a:latin typeface="Calibri" panose="020F0502020204030204"/>
                <a:sym typeface="Wingdings" panose="05000000000000000000" pitchFamily="2" charset="2"/>
              </a:rPr>
              <a:t>Body </a:t>
            </a:r>
            <a:r>
              <a:rPr lang="en-US" sz="2800" b="1" kern="1200" dirty="0">
                <a:solidFill>
                  <a:prstClr val="black"/>
                </a:solidFill>
                <a:latin typeface="Calibri" panose="020F0502020204030204"/>
                <a:sym typeface="Wingdings" panose="05000000000000000000" pitchFamily="2" charset="2"/>
              </a:rPr>
              <a:t> The body Text of the email, preferably in HTML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b="1" kern="1200" dirty="0">
              <a:solidFill>
                <a:prstClr val="black"/>
              </a:solidFill>
              <a:latin typeface="Calibri" panose="020F0502020204030204"/>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srgbClr val="C00000"/>
                </a:solidFill>
                <a:latin typeface="Calibri" panose="020F0502020204030204"/>
                <a:sym typeface="Wingdings" panose="05000000000000000000" pitchFamily="2" charset="2"/>
              </a:rPr>
              <a:t>Subject</a:t>
            </a:r>
            <a:r>
              <a:rPr lang="en-US" sz="2800" b="1" kern="1200" dirty="0">
                <a:solidFill>
                  <a:prstClr val="black"/>
                </a:solidFill>
                <a:latin typeface="Calibri" panose="020F0502020204030204"/>
                <a:sym typeface="Wingdings" panose="05000000000000000000" pitchFamily="2" charset="2"/>
              </a:rPr>
              <a:t>  Email subject text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b="1" kern="1200" dirty="0">
              <a:solidFill>
                <a:prstClr val="black"/>
              </a:solidFill>
              <a:latin typeface="Calibri" panose="020F0502020204030204"/>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err="1">
                <a:solidFill>
                  <a:srgbClr val="C00000"/>
                </a:solidFill>
                <a:latin typeface="Calibri" panose="020F0502020204030204"/>
                <a:sym typeface="Wingdings" panose="05000000000000000000" pitchFamily="2" charset="2"/>
              </a:rPr>
              <a:t>IsBodyHTML</a:t>
            </a:r>
            <a:r>
              <a:rPr lang="en-US" sz="2800" b="1" kern="1200" dirty="0">
                <a:solidFill>
                  <a:prstClr val="black"/>
                </a:solidFill>
                <a:latin typeface="Calibri" panose="020F0502020204030204"/>
                <a:sym typeface="Wingdings" panose="05000000000000000000" pitchFamily="2" charset="2"/>
              </a:rPr>
              <a:t>  Check it so that you can format your email properly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err="1">
                <a:solidFill>
                  <a:srgbClr val="C00000"/>
                </a:solidFill>
                <a:latin typeface="Calibri" panose="020F0502020204030204"/>
                <a:sym typeface="Wingdings" panose="05000000000000000000" pitchFamily="2" charset="2"/>
              </a:rPr>
              <a:t>IsDraft</a:t>
            </a:r>
            <a:r>
              <a:rPr lang="en-US" sz="2800" b="1" kern="1200" dirty="0">
                <a:solidFill>
                  <a:srgbClr val="C00000"/>
                </a:solidFill>
                <a:latin typeface="Calibri" panose="020F0502020204030204"/>
                <a:sym typeface="Wingdings" panose="05000000000000000000" pitchFamily="2" charset="2"/>
              </a:rPr>
              <a:t> </a:t>
            </a:r>
            <a:r>
              <a:rPr lang="en-US" sz="2800" b="1" kern="1200" dirty="0">
                <a:solidFill>
                  <a:prstClr val="black"/>
                </a:solidFill>
                <a:latin typeface="Calibri" panose="020F0502020204030204"/>
                <a:sym typeface="Wingdings" panose="05000000000000000000" pitchFamily="2" charset="2"/>
              </a:rPr>
              <a:t> Set this to checked first so email will be send to draft folder instead.</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11" name="Picture 10">
            <a:extLst>
              <a:ext uri="{FF2B5EF4-FFF2-40B4-BE49-F238E27FC236}">
                <a16:creationId xmlns:a16="http://schemas.microsoft.com/office/drawing/2014/main" id="{7A9FDAFC-3EF7-3E68-DAEB-C1A0E49D32ED}"/>
              </a:ext>
            </a:extLst>
          </p:cNvPr>
          <p:cNvPicPr>
            <a:picLocks noChangeAspect="1"/>
          </p:cNvPicPr>
          <p:nvPr/>
        </p:nvPicPr>
        <p:blipFill>
          <a:blip r:embed="rId4"/>
          <a:stretch>
            <a:fillRect/>
          </a:stretch>
        </p:blipFill>
        <p:spPr>
          <a:xfrm>
            <a:off x="7815533" y="1990190"/>
            <a:ext cx="12089114" cy="9191941"/>
          </a:xfrm>
          <a:prstGeom prst="rect">
            <a:avLst/>
          </a:prstGeom>
          <a:ln>
            <a:solidFill>
              <a:schemeClr val="tx1"/>
            </a:solidFill>
          </a:ln>
        </p:spPr>
      </p:pic>
    </p:spTree>
    <p:extLst>
      <p:ext uri="{BB962C8B-B14F-4D97-AF65-F5344CB8AC3E}">
        <p14:creationId xmlns:p14="http://schemas.microsoft.com/office/powerpoint/2010/main" val="5279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E28A9AA-69B4-3564-F513-9E0DB7CB7C8B}"/>
              </a:ext>
            </a:extLst>
          </p:cNvPr>
          <p:cNvGrpSpPr/>
          <p:nvPr/>
        </p:nvGrpSpPr>
        <p:grpSpPr>
          <a:xfrm>
            <a:off x="555685" y="175647"/>
            <a:ext cx="7691167" cy="1418804"/>
            <a:chOff x="1676400" y="8531095"/>
            <a:chExt cx="7691167" cy="1418804"/>
          </a:xfrm>
        </p:grpSpPr>
        <p:sp>
          <p:nvSpPr>
            <p:cNvPr id="5" name="TextBox 4">
              <a:extLst>
                <a:ext uri="{FF2B5EF4-FFF2-40B4-BE49-F238E27FC236}">
                  <a16:creationId xmlns:a16="http://schemas.microsoft.com/office/drawing/2014/main" id="{FF9E1BAF-8ADC-5472-EBAB-0B48D36C897B}"/>
                </a:ext>
              </a:extLst>
            </p:cNvPr>
            <p:cNvSpPr txBox="1"/>
            <p:nvPr/>
          </p:nvSpPr>
          <p:spPr>
            <a:xfrm>
              <a:off x="3095202" y="8745869"/>
              <a:ext cx="6272365" cy="95410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1) Add Email Subject and To email address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6" name="Graphic 5" descr="Information with solid fill">
              <a:extLst>
                <a:ext uri="{FF2B5EF4-FFF2-40B4-BE49-F238E27FC236}">
                  <a16:creationId xmlns:a16="http://schemas.microsoft.com/office/drawing/2014/main" id="{14EACBC5-45E6-9694-D8FB-F308496A89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76400" y="8531095"/>
              <a:ext cx="1418804" cy="1418804"/>
            </a:xfrm>
            <a:prstGeom prst="rect">
              <a:avLst/>
            </a:prstGeom>
          </p:spPr>
        </p:pic>
      </p:grpSp>
      <p:sp>
        <p:nvSpPr>
          <p:cNvPr id="8" name="TextBox 7">
            <a:extLst>
              <a:ext uri="{FF2B5EF4-FFF2-40B4-BE49-F238E27FC236}">
                <a16:creationId xmlns:a16="http://schemas.microsoft.com/office/drawing/2014/main" id="{72EF5B35-DDAF-9E47-F9F7-2D48403D84EC}"/>
              </a:ext>
            </a:extLst>
          </p:cNvPr>
          <p:cNvSpPr txBox="1"/>
          <p:nvPr/>
        </p:nvSpPr>
        <p:spPr>
          <a:xfrm>
            <a:off x="7308930" y="2763332"/>
            <a:ext cx="6876213" cy="29238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In the Subject field, type </a:t>
            </a:r>
            <a:r>
              <a:rPr lang="en-SG" sz="2000" dirty="0">
                <a:sym typeface="Wingdings" panose="05000000000000000000" pitchFamily="2" charset="2"/>
              </a:rPr>
              <a:t> </a:t>
            </a:r>
          </a:p>
          <a:p>
            <a:r>
              <a:rPr lang="en-SG" sz="2800" dirty="0">
                <a:solidFill>
                  <a:srgbClr val="800000"/>
                </a:solidFill>
              </a:rPr>
              <a:t>"[FY23/24 Audit] Confirmation of Balances“</a:t>
            </a:r>
          </a:p>
          <a:p>
            <a:endParaRPr lang="en-SG" sz="2800" dirty="0">
              <a:solidFill>
                <a:srgbClr val="800000"/>
              </a:solidFill>
            </a:endParaRPr>
          </a:p>
          <a:p>
            <a:r>
              <a:rPr lang="en-SG" sz="2000" dirty="0"/>
              <a:t>In the To field, type </a:t>
            </a:r>
            <a:r>
              <a:rPr lang="en-SG" sz="2000" dirty="0">
                <a:sym typeface="Wingdings" panose="05000000000000000000" pitchFamily="2" charset="2"/>
              </a:rPr>
              <a:t></a:t>
            </a:r>
          </a:p>
          <a:p>
            <a:r>
              <a:rPr lang="en-SG" sz="2800" dirty="0">
                <a:solidFill>
                  <a:srgbClr val="800000"/>
                </a:solidFill>
              </a:rPr>
              <a:t>"lookitfan@gmail.com" </a:t>
            </a:r>
          </a:p>
          <a:p>
            <a:endParaRPr lang="en-SG" sz="2000" dirty="0">
              <a:sym typeface="Wingdings" panose="05000000000000000000" pitchFamily="2" charset="2"/>
            </a:endParaRPr>
          </a:p>
          <a:p>
            <a:r>
              <a:rPr lang="en-SG" sz="2000" dirty="0">
                <a:sym typeface="Wingdings" panose="05000000000000000000" pitchFamily="2" charset="2"/>
              </a:rPr>
              <a:t>Please note that you can also updated these values in the property panel</a:t>
            </a:r>
          </a:p>
        </p:txBody>
      </p:sp>
      <p:pic>
        <p:nvPicPr>
          <p:cNvPr id="12" name="Picture 11">
            <a:extLst>
              <a:ext uri="{FF2B5EF4-FFF2-40B4-BE49-F238E27FC236}">
                <a16:creationId xmlns:a16="http://schemas.microsoft.com/office/drawing/2014/main" id="{FF23A63F-9C45-1996-4B83-5196351DCBCD}"/>
              </a:ext>
            </a:extLst>
          </p:cNvPr>
          <p:cNvPicPr>
            <a:picLocks noChangeAspect="1"/>
          </p:cNvPicPr>
          <p:nvPr/>
        </p:nvPicPr>
        <p:blipFill>
          <a:blip r:embed="rId4"/>
          <a:stretch>
            <a:fillRect/>
          </a:stretch>
        </p:blipFill>
        <p:spPr>
          <a:xfrm>
            <a:off x="1038022" y="1594451"/>
            <a:ext cx="6121904" cy="4399726"/>
          </a:xfrm>
          <a:prstGeom prst="rect">
            <a:avLst/>
          </a:prstGeom>
        </p:spPr>
      </p:pic>
      <p:grpSp>
        <p:nvGrpSpPr>
          <p:cNvPr id="14" name="Group 13">
            <a:extLst>
              <a:ext uri="{FF2B5EF4-FFF2-40B4-BE49-F238E27FC236}">
                <a16:creationId xmlns:a16="http://schemas.microsoft.com/office/drawing/2014/main" id="{75E8988B-60C4-9718-B451-781AC1B0FDFB}"/>
              </a:ext>
            </a:extLst>
          </p:cNvPr>
          <p:cNvGrpSpPr/>
          <p:nvPr/>
        </p:nvGrpSpPr>
        <p:grpSpPr>
          <a:xfrm>
            <a:off x="555685" y="6040200"/>
            <a:ext cx="6259183" cy="1418804"/>
            <a:chOff x="1676400" y="8531095"/>
            <a:chExt cx="6259183" cy="1418804"/>
          </a:xfrm>
        </p:grpSpPr>
        <p:sp>
          <p:nvSpPr>
            <p:cNvPr id="15" name="TextBox 14">
              <a:extLst>
                <a:ext uri="{FF2B5EF4-FFF2-40B4-BE49-F238E27FC236}">
                  <a16:creationId xmlns:a16="http://schemas.microsoft.com/office/drawing/2014/main" id="{F90953FC-2BD9-D695-DEF9-E29F055B5DF2}"/>
                </a:ext>
              </a:extLst>
            </p:cNvPr>
            <p:cNvSpPr txBox="1"/>
            <p:nvPr/>
          </p:nvSpPr>
          <p:spPr>
            <a:xfrm>
              <a:off x="3095202" y="8745869"/>
              <a:ext cx="4840381" cy="95410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2) Add Attachment file for Excel</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16" name="Graphic 15" descr="Information with solid fill">
              <a:extLst>
                <a:ext uri="{FF2B5EF4-FFF2-40B4-BE49-F238E27FC236}">
                  <a16:creationId xmlns:a16="http://schemas.microsoft.com/office/drawing/2014/main" id="{4A83BAA6-9A64-A2EE-EC09-FD0BBA0253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76400" y="8531095"/>
              <a:ext cx="1418804" cy="1418804"/>
            </a:xfrm>
            <a:prstGeom prst="rect">
              <a:avLst/>
            </a:prstGeom>
          </p:spPr>
        </p:pic>
      </p:grpSp>
      <p:pic>
        <p:nvPicPr>
          <p:cNvPr id="17" name="Picture 16">
            <a:extLst>
              <a:ext uri="{FF2B5EF4-FFF2-40B4-BE49-F238E27FC236}">
                <a16:creationId xmlns:a16="http://schemas.microsoft.com/office/drawing/2014/main" id="{92244BFB-2921-8B5F-59AE-F1D27F6538C6}"/>
              </a:ext>
            </a:extLst>
          </p:cNvPr>
          <p:cNvPicPr>
            <a:picLocks noChangeAspect="1"/>
          </p:cNvPicPr>
          <p:nvPr/>
        </p:nvPicPr>
        <p:blipFill rotWithShape="1">
          <a:blip r:embed="rId4"/>
          <a:srcRect l="-360" t="14568" r="360" b="10655"/>
          <a:stretch/>
        </p:blipFill>
        <p:spPr>
          <a:xfrm>
            <a:off x="1038022" y="7673778"/>
            <a:ext cx="6121904" cy="3290015"/>
          </a:xfrm>
          <a:prstGeom prst="rect">
            <a:avLst/>
          </a:prstGeom>
        </p:spPr>
      </p:pic>
      <p:cxnSp>
        <p:nvCxnSpPr>
          <p:cNvPr id="18" name="Straight Arrow Connector 17">
            <a:extLst>
              <a:ext uri="{FF2B5EF4-FFF2-40B4-BE49-F238E27FC236}">
                <a16:creationId xmlns:a16="http://schemas.microsoft.com/office/drawing/2014/main" id="{B0B05C6C-F52C-EA24-F6FB-30AB517A8DA0}"/>
              </a:ext>
            </a:extLst>
          </p:cNvPr>
          <p:cNvCxnSpPr>
            <a:cxnSpLocks/>
          </p:cNvCxnSpPr>
          <p:nvPr/>
        </p:nvCxnSpPr>
        <p:spPr>
          <a:xfrm flipH="1">
            <a:off x="6297283" y="4002657"/>
            <a:ext cx="1011647"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83D4172B-CB07-AA95-1DCC-C5922232E3AC}"/>
              </a:ext>
            </a:extLst>
          </p:cNvPr>
          <p:cNvSpPr txBox="1"/>
          <p:nvPr/>
        </p:nvSpPr>
        <p:spPr>
          <a:xfrm>
            <a:off x="7159926" y="10039815"/>
            <a:ext cx="2404413"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Select “Attach Files”</a:t>
            </a:r>
            <a:endParaRPr lang="en-SG" sz="2000" dirty="0">
              <a:sym typeface="Wingdings" panose="05000000000000000000" pitchFamily="2" charset="2"/>
            </a:endParaRPr>
          </a:p>
        </p:txBody>
      </p:sp>
      <p:cxnSp>
        <p:nvCxnSpPr>
          <p:cNvPr id="22" name="Straight Arrow Connector 21">
            <a:extLst>
              <a:ext uri="{FF2B5EF4-FFF2-40B4-BE49-F238E27FC236}">
                <a16:creationId xmlns:a16="http://schemas.microsoft.com/office/drawing/2014/main" id="{5A2D964B-52CD-D365-D2A4-14BA514817CA}"/>
              </a:ext>
            </a:extLst>
          </p:cNvPr>
          <p:cNvCxnSpPr>
            <a:cxnSpLocks/>
          </p:cNvCxnSpPr>
          <p:nvPr/>
        </p:nvCxnSpPr>
        <p:spPr>
          <a:xfrm flipH="1">
            <a:off x="4604845" y="10268895"/>
            <a:ext cx="255508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29" name="Picture 28">
            <a:extLst>
              <a:ext uri="{FF2B5EF4-FFF2-40B4-BE49-F238E27FC236}">
                <a16:creationId xmlns:a16="http://schemas.microsoft.com/office/drawing/2014/main" id="{FC80F295-6C6E-34C7-B075-56E8FC3588D4}"/>
              </a:ext>
            </a:extLst>
          </p:cNvPr>
          <p:cNvPicPr>
            <a:picLocks noChangeAspect="1"/>
          </p:cNvPicPr>
          <p:nvPr/>
        </p:nvPicPr>
        <p:blipFill>
          <a:blip r:embed="rId5"/>
          <a:stretch>
            <a:fillRect/>
          </a:stretch>
        </p:blipFill>
        <p:spPr>
          <a:xfrm>
            <a:off x="7508576" y="6410155"/>
            <a:ext cx="10896600" cy="2857500"/>
          </a:xfrm>
          <a:prstGeom prst="rect">
            <a:avLst/>
          </a:prstGeom>
        </p:spPr>
      </p:pic>
      <p:sp>
        <p:nvSpPr>
          <p:cNvPr id="30" name="TextBox 29">
            <a:extLst>
              <a:ext uri="{FF2B5EF4-FFF2-40B4-BE49-F238E27FC236}">
                <a16:creationId xmlns:a16="http://schemas.microsoft.com/office/drawing/2014/main" id="{8FF0FB34-432B-78FE-C052-5399669902D3}"/>
              </a:ext>
            </a:extLst>
          </p:cNvPr>
          <p:cNvSpPr txBox="1"/>
          <p:nvPr/>
        </p:nvSpPr>
        <p:spPr>
          <a:xfrm>
            <a:off x="12298394" y="9790546"/>
            <a:ext cx="5247734"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Type in the path to the </a:t>
            </a:r>
            <a:r>
              <a:rPr lang="en-SG" sz="2000" b="1" dirty="0">
                <a:solidFill>
                  <a:srgbClr val="C00000"/>
                </a:solidFill>
                <a:highlight>
                  <a:srgbClr val="FFFF00"/>
                </a:highlight>
              </a:rPr>
              <a:t>Auditee_input_File.xlsx </a:t>
            </a:r>
            <a:r>
              <a:rPr lang="en-SG" sz="2000" dirty="0"/>
              <a:t>in the Value. This will attach the file into the email</a:t>
            </a:r>
            <a:endParaRPr lang="en-SG" sz="2000" dirty="0">
              <a:sym typeface="Wingdings" panose="05000000000000000000" pitchFamily="2" charset="2"/>
            </a:endParaRPr>
          </a:p>
        </p:txBody>
      </p:sp>
      <p:cxnSp>
        <p:nvCxnSpPr>
          <p:cNvPr id="31" name="Straight Arrow Connector 30">
            <a:extLst>
              <a:ext uri="{FF2B5EF4-FFF2-40B4-BE49-F238E27FC236}">
                <a16:creationId xmlns:a16="http://schemas.microsoft.com/office/drawing/2014/main" id="{17315846-5D8F-B233-4711-92A9B27F5DF3}"/>
              </a:ext>
            </a:extLst>
          </p:cNvPr>
          <p:cNvCxnSpPr>
            <a:cxnSpLocks/>
            <a:stCxn id="30" idx="0"/>
          </p:cNvCxnSpPr>
          <p:nvPr/>
        </p:nvCxnSpPr>
        <p:spPr>
          <a:xfrm flipH="1" flipV="1">
            <a:off x="13500600" y="8022566"/>
            <a:ext cx="1421661" cy="176798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8CC62DE4-7355-199F-7596-CB5D6D456755}"/>
              </a:ext>
            </a:extLst>
          </p:cNvPr>
          <p:cNvPicPr>
            <a:picLocks noChangeAspect="1"/>
          </p:cNvPicPr>
          <p:nvPr/>
        </p:nvPicPr>
        <p:blipFill>
          <a:blip r:embed="rId6"/>
          <a:stretch>
            <a:fillRect/>
          </a:stretch>
        </p:blipFill>
        <p:spPr>
          <a:xfrm>
            <a:off x="14334147" y="2557040"/>
            <a:ext cx="5517510" cy="3491642"/>
          </a:xfrm>
          <a:prstGeom prst="rect">
            <a:avLst/>
          </a:prstGeom>
          <a:ln>
            <a:solidFill>
              <a:schemeClr val="tx1"/>
            </a:solidFill>
          </a:ln>
        </p:spPr>
      </p:pic>
      <p:cxnSp>
        <p:nvCxnSpPr>
          <p:cNvPr id="37" name="Straight Arrow Connector 36">
            <a:extLst>
              <a:ext uri="{FF2B5EF4-FFF2-40B4-BE49-F238E27FC236}">
                <a16:creationId xmlns:a16="http://schemas.microsoft.com/office/drawing/2014/main" id="{3CD3ABD1-667A-0031-1173-53461236DB70}"/>
              </a:ext>
            </a:extLst>
          </p:cNvPr>
          <p:cNvCxnSpPr>
            <a:cxnSpLocks/>
          </p:cNvCxnSpPr>
          <p:nvPr/>
        </p:nvCxnSpPr>
        <p:spPr>
          <a:xfrm flipH="1">
            <a:off x="15943772" y="3571336"/>
            <a:ext cx="1602356" cy="22297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1516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43B31-D4BA-A032-AA68-01B263EF972A}"/>
              </a:ext>
            </a:extLst>
          </p:cNvPr>
          <p:cNvPicPr>
            <a:picLocks noChangeAspect="1"/>
          </p:cNvPicPr>
          <p:nvPr/>
        </p:nvPicPr>
        <p:blipFill>
          <a:blip r:embed="rId3"/>
          <a:stretch>
            <a:fillRect/>
          </a:stretch>
        </p:blipFill>
        <p:spPr>
          <a:xfrm>
            <a:off x="674299" y="1418805"/>
            <a:ext cx="11247408" cy="3063659"/>
          </a:xfrm>
          <a:prstGeom prst="rect">
            <a:avLst/>
          </a:prstGeom>
          <a:ln>
            <a:solidFill>
              <a:schemeClr val="tx1"/>
            </a:solidFill>
          </a:ln>
        </p:spPr>
      </p:pic>
      <p:grpSp>
        <p:nvGrpSpPr>
          <p:cNvPr id="10" name="Group 9">
            <a:extLst>
              <a:ext uri="{FF2B5EF4-FFF2-40B4-BE49-F238E27FC236}">
                <a16:creationId xmlns:a16="http://schemas.microsoft.com/office/drawing/2014/main" id="{E0DB816F-E7C2-556E-6466-9021E4A2F278}"/>
              </a:ext>
            </a:extLst>
          </p:cNvPr>
          <p:cNvGrpSpPr/>
          <p:nvPr/>
        </p:nvGrpSpPr>
        <p:grpSpPr>
          <a:xfrm>
            <a:off x="1056016" y="0"/>
            <a:ext cx="6259183" cy="1418804"/>
            <a:chOff x="1676400" y="8531095"/>
            <a:chExt cx="6259183" cy="1418804"/>
          </a:xfrm>
        </p:grpSpPr>
        <p:sp>
          <p:nvSpPr>
            <p:cNvPr id="11" name="TextBox 10">
              <a:extLst>
                <a:ext uri="{FF2B5EF4-FFF2-40B4-BE49-F238E27FC236}">
                  <a16:creationId xmlns:a16="http://schemas.microsoft.com/office/drawing/2014/main" id="{915512BF-7C9D-9BE9-1509-FE3637DD9FB5}"/>
                </a:ext>
              </a:extLst>
            </p:cNvPr>
            <p:cNvSpPr txBox="1"/>
            <p:nvPr/>
          </p:nvSpPr>
          <p:spPr>
            <a:xfrm>
              <a:off x="3095202" y="8745869"/>
              <a:ext cx="4840381" cy="523220"/>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kern="1200" dirty="0">
                  <a:solidFill>
                    <a:prstClr val="black"/>
                  </a:solidFill>
                  <a:latin typeface="Calibri" panose="020F0502020204030204"/>
                </a:rPr>
                <a:t>3) Add Email body to email</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12" name="Graphic 11" descr="Information with solid fill">
              <a:extLst>
                <a:ext uri="{FF2B5EF4-FFF2-40B4-BE49-F238E27FC236}">
                  <a16:creationId xmlns:a16="http://schemas.microsoft.com/office/drawing/2014/main" id="{EF940C7C-DA97-943A-F13C-552887E5E4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8531095"/>
              <a:ext cx="1418804" cy="1418804"/>
            </a:xfrm>
            <a:prstGeom prst="rect">
              <a:avLst/>
            </a:prstGeom>
          </p:spPr>
        </p:pic>
      </p:grpSp>
      <p:sp>
        <p:nvSpPr>
          <p:cNvPr id="13" name="TextBox 12">
            <a:extLst>
              <a:ext uri="{FF2B5EF4-FFF2-40B4-BE49-F238E27FC236}">
                <a16:creationId xmlns:a16="http://schemas.microsoft.com/office/drawing/2014/main" id="{8C1B1584-FCA5-1AC5-874B-16AF8536501D}"/>
              </a:ext>
            </a:extLst>
          </p:cNvPr>
          <p:cNvSpPr txBox="1"/>
          <p:nvPr/>
        </p:nvSpPr>
        <p:spPr>
          <a:xfrm>
            <a:off x="5873626" y="3774578"/>
            <a:ext cx="5247734"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1) Open the </a:t>
            </a:r>
            <a:r>
              <a:rPr lang="en-SG" sz="2000" b="1" dirty="0">
                <a:solidFill>
                  <a:srgbClr val="C00000"/>
                </a:solidFill>
                <a:highlight>
                  <a:srgbClr val="FFFF00"/>
                </a:highlight>
              </a:rPr>
              <a:t>sample audit email HTML </a:t>
            </a:r>
            <a:r>
              <a:rPr lang="en-SG" sz="2000" dirty="0"/>
              <a:t> text file</a:t>
            </a:r>
            <a:r>
              <a:rPr lang="en-SG" sz="2000" dirty="0">
                <a:sym typeface="Wingdings" panose="05000000000000000000" pitchFamily="2" charset="2"/>
              </a:rPr>
              <a:t>, and open the text inside the file</a:t>
            </a:r>
            <a:endParaRPr lang="en-SG" sz="2000" dirty="0"/>
          </a:p>
        </p:txBody>
      </p:sp>
      <p:cxnSp>
        <p:nvCxnSpPr>
          <p:cNvPr id="14" name="Straight Arrow Connector 13">
            <a:extLst>
              <a:ext uri="{FF2B5EF4-FFF2-40B4-BE49-F238E27FC236}">
                <a16:creationId xmlns:a16="http://schemas.microsoft.com/office/drawing/2014/main" id="{CD1DE38A-8DC7-C84C-F489-58D41D477DD1}"/>
              </a:ext>
            </a:extLst>
          </p:cNvPr>
          <p:cNvCxnSpPr>
            <a:cxnSpLocks/>
          </p:cNvCxnSpPr>
          <p:nvPr/>
        </p:nvCxnSpPr>
        <p:spPr>
          <a:xfrm flipH="1">
            <a:off x="3588589" y="4175185"/>
            <a:ext cx="2294627" cy="13802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0A01F28-31C0-16F3-F9EC-71FD775086A7}"/>
              </a:ext>
            </a:extLst>
          </p:cNvPr>
          <p:cNvCxnSpPr>
            <a:cxnSpLocks/>
          </p:cNvCxnSpPr>
          <p:nvPr/>
        </p:nvCxnSpPr>
        <p:spPr>
          <a:xfrm flipV="1">
            <a:off x="8301831" y="3056362"/>
            <a:ext cx="391323" cy="7182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21" name="Picture 20">
            <a:extLst>
              <a:ext uri="{FF2B5EF4-FFF2-40B4-BE49-F238E27FC236}">
                <a16:creationId xmlns:a16="http://schemas.microsoft.com/office/drawing/2014/main" id="{D1659EBF-FBFE-715D-0BD0-5BBE51FFEDD1}"/>
              </a:ext>
            </a:extLst>
          </p:cNvPr>
          <p:cNvPicPr>
            <a:picLocks noChangeAspect="1"/>
          </p:cNvPicPr>
          <p:nvPr/>
        </p:nvPicPr>
        <p:blipFill>
          <a:blip r:embed="rId6"/>
          <a:stretch>
            <a:fillRect/>
          </a:stretch>
        </p:blipFill>
        <p:spPr>
          <a:xfrm>
            <a:off x="674299" y="4757276"/>
            <a:ext cx="8743950" cy="6343650"/>
          </a:xfrm>
          <a:prstGeom prst="rect">
            <a:avLst/>
          </a:prstGeom>
          <a:ln>
            <a:solidFill>
              <a:schemeClr val="tx1"/>
            </a:solidFill>
          </a:ln>
        </p:spPr>
      </p:pic>
      <p:cxnSp>
        <p:nvCxnSpPr>
          <p:cNvPr id="27" name="Straight Arrow Connector 26">
            <a:extLst>
              <a:ext uri="{FF2B5EF4-FFF2-40B4-BE49-F238E27FC236}">
                <a16:creationId xmlns:a16="http://schemas.microsoft.com/office/drawing/2014/main" id="{6A7C53E5-5274-0E7A-CBD6-37477629190E}"/>
              </a:ext>
            </a:extLst>
          </p:cNvPr>
          <p:cNvCxnSpPr>
            <a:cxnSpLocks/>
          </p:cNvCxnSpPr>
          <p:nvPr/>
        </p:nvCxnSpPr>
        <p:spPr>
          <a:xfrm flipH="1">
            <a:off x="8301831" y="9279147"/>
            <a:ext cx="2294627" cy="13802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163D9C5A-27B2-CFEF-3A3E-7BAAE62DF31A}"/>
              </a:ext>
            </a:extLst>
          </p:cNvPr>
          <p:cNvSpPr txBox="1"/>
          <p:nvPr/>
        </p:nvSpPr>
        <p:spPr>
          <a:xfrm>
            <a:off x="9648637" y="8686438"/>
            <a:ext cx="3000563"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2) Check the </a:t>
            </a:r>
            <a:r>
              <a:rPr lang="en-SG" sz="2000" b="1" dirty="0" err="1"/>
              <a:t>IsBodyHTML</a:t>
            </a:r>
            <a:r>
              <a:rPr lang="en-SG" sz="2000" dirty="0"/>
              <a:t> option to yes.</a:t>
            </a:r>
          </a:p>
          <a:p>
            <a:r>
              <a:rPr lang="en-SG" sz="2000" dirty="0"/>
              <a:t>3) Check the </a:t>
            </a:r>
            <a:r>
              <a:rPr lang="en-SG" sz="2000" b="1" dirty="0" err="1"/>
              <a:t>IsDraft</a:t>
            </a:r>
            <a:r>
              <a:rPr lang="en-SG" sz="2000" dirty="0"/>
              <a:t>  option to yes.</a:t>
            </a:r>
          </a:p>
        </p:txBody>
      </p:sp>
      <p:cxnSp>
        <p:nvCxnSpPr>
          <p:cNvPr id="29" name="Straight Arrow Connector 28">
            <a:extLst>
              <a:ext uri="{FF2B5EF4-FFF2-40B4-BE49-F238E27FC236}">
                <a16:creationId xmlns:a16="http://schemas.microsoft.com/office/drawing/2014/main" id="{F037C195-6F0E-5BCD-146E-2C55E25A7CD2}"/>
              </a:ext>
            </a:extLst>
          </p:cNvPr>
          <p:cNvCxnSpPr>
            <a:cxnSpLocks/>
          </p:cNvCxnSpPr>
          <p:nvPr/>
        </p:nvCxnSpPr>
        <p:spPr>
          <a:xfrm flipH="1">
            <a:off x="9284531" y="6812834"/>
            <a:ext cx="2294627" cy="13802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2114332F-5D73-F3E5-650A-6FE850E2273E}"/>
              </a:ext>
            </a:extLst>
          </p:cNvPr>
          <p:cNvSpPr txBox="1"/>
          <p:nvPr/>
        </p:nvSpPr>
        <p:spPr>
          <a:xfrm>
            <a:off x="9813737" y="6102208"/>
            <a:ext cx="200996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4) Click on the </a:t>
            </a:r>
            <a:r>
              <a:rPr lang="en-SG" sz="2000" b="1" dirty="0"/>
              <a:t>Body </a:t>
            </a:r>
            <a:r>
              <a:rPr lang="en-SG" sz="2000" dirty="0"/>
              <a:t>3 Dots to open the bigger window for email body.</a:t>
            </a:r>
          </a:p>
        </p:txBody>
      </p:sp>
      <p:pic>
        <p:nvPicPr>
          <p:cNvPr id="32" name="Picture 31">
            <a:extLst>
              <a:ext uri="{FF2B5EF4-FFF2-40B4-BE49-F238E27FC236}">
                <a16:creationId xmlns:a16="http://schemas.microsoft.com/office/drawing/2014/main" id="{B1DF917D-ADC9-820E-4446-331D34CB4BA1}"/>
              </a:ext>
            </a:extLst>
          </p:cNvPr>
          <p:cNvPicPr>
            <a:picLocks noChangeAspect="1"/>
          </p:cNvPicPr>
          <p:nvPr/>
        </p:nvPicPr>
        <p:blipFill rotWithShape="1">
          <a:blip r:embed="rId7"/>
          <a:srcRect l="1961" t="3822" r="1028" b="3855"/>
          <a:stretch/>
        </p:blipFill>
        <p:spPr>
          <a:xfrm>
            <a:off x="11974646" y="4550081"/>
            <a:ext cx="7884544" cy="3381715"/>
          </a:xfrm>
          <a:prstGeom prst="rect">
            <a:avLst/>
          </a:prstGeom>
          <a:ln>
            <a:solidFill>
              <a:schemeClr val="tx1"/>
            </a:solidFill>
          </a:ln>
        </p:spPr>
      </p:pic>
      <p:cxnSp>
        <p:nvCxnSpPr>
          <p:cNvPr id="33" name="Straight Arrow Connector 32">
            <a:extLst>
              <a:ext uri="{FF2B5EF4-FFF2-40B4-BE49-F238E27FC236}">
                <a16:creationId xmlns:a16="http://schemas.microsoft.com/office/drawing/2014/main" id="{D2DE598E-F97A-42EB-153A-FCE2EDF32E26}"/>
              </a:ext>
            </a:extLst>
          </p:cNvPr>
          <p:cNvCxnSpPr>
            <a:cxnSpLocks/>
          </p:cNvCxnSpPr>
          <p:nvPr/>
        </p:nvCxnSpPr>
        <p:spPr>
          <a:xfrm flipH="1" flipV="1">
            <a:off x="15532100" y="7086600"/>
            <a:ext cx="1298733" cy="178363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CB32CF94-C699-F8B0-1B12-BFC4596397AF}"/>
              </a:ext>
            </a:extLst>
          </p:cNvPr>
          <p:cNvSpPr txBox="1"/>
          <p:nvPr/>
        </p:nvSpPr>
        <p:spPr>
          <a:xfrm>
            <a:off x="15065412" y="8159608"/>
            <a:ext cx="2009963"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SG" sz="2000" dirty="0"/>
              <a:t>5) Paste HTML email body into the editor. Click OK.</a:t>
            </a:r>
          </a:p>
        </p:txBody>
      </p:sp>
      <p:cxnSp>
        <p:nvCxnSpPr>
          <p:cNvPr id="36" name="Straight Arrow Connector 35">
            <a:extLst>
              <a:ext uri="{FF2B5EF4-FFF2-40B4-BE49-F238E27FC236}">
                <a16:creationId xmlns:a16="http://schemas.microsoft.com/office/drawing/2014/main" id="{08F95771-3296-D9B5-FD97-EEA7F2B947F6}"/>
              </a:ext>
            </a:extLst>
          </p:cNvPr>
          <p:cNvCxnSpPr>
            <a:cxnSpLocks/>
          </p:cNvCxnSpPr>
          <p:nvPr/>
        </p:nvCxnSpPr>
        <p:spPr>
          <a:xfrm flipV="1">
            <a:off x="17937551" y="7733424"/>
            <a:ext cx="540949" cy="31837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nvGrpSpPr>
          <p:cNvPr id="39" name="Group 38">
            <a:extLst>
              <a:ext uri="{FF2B5EF4-FFF2-40B4-BE49-F238E27FC236}">
                <a16:creationId xmlns:a16="http://schemas.microsoft.com/office/drawing/2014/main" id="{BEEEC0A2-D333-ADE9-07DF-176ACABA7DFC}"/>
              </a:ext>
            </a:extLst>
          </p:cNvPr>
          <p:cNvGrpSpPr/>
          <p:nvPr/>
        </p:nvGrpSpPr>
        <p:grpSpPr>
          <a:xfrm>
            <a:off x="13051874" y="9483047"/>
            <a:ext cx="6259183" cy="1599769"/>
            <a:chOff x="1676400" y="8531095"/>
            <a:chExt cx="6259183" cy="1599769"/>
          </a:xfrm>
        </p:grpSpPr>
        <p:sp>
          <p:nvSpPr>
            <p:cNvPr id="40" name="TextBox 39">
              <a:extLst>
                <a:ext uri="{FF2B5EF4-FFF2-40B4-BE49-F238E27FC236}">
                  <a16:creationId xmlns:a16="http://schemas.microsoft.com/office/drawing/2014/main" id="{CE2AA293-415A-93C3-4689-7B44DF140750}"/>
                </a:ext>
              </a:extLst>
            </p:cNvPr>
            <p:cNvSpPr txBox="1"/>
            <p:nvPr/>
          </p:nvSpPr>
          <p:spPr>
            <a:xfrm>
              <a:off x="3095202" y="8745869"/>
              <a:ext cx="4840381" cy="138499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1200" cap="none" spc="0" normalizeH="0" baseline="0" noProof="0" dirty="0">
                  <a:ln>
                    <a:noFill/>
                  </a:ln>
                  <a:solidFill>
                    <a:schemeClr val="accent6">
                      <a:lumMod val="75000"/>
                    </a:schemeClr>
                  </a:solidFill>
                  <a:effectLst/>
                  <a:uLnTx/>
                  <a:uFillTx/>
                  <a:latin typeface="Calibri" panose="020F0502020204030204"/>
                  <a:ea typeface="+mn-ea"/>
                  <a:cs typeface="+mn-cs"/>
                  <a:sym typeface="Arial"/>
                </a:rPr>
                <a:t>Run your program to test. The email will be in your Outlook </a:t>
              </a:r>
              <a:r>
                <a:rPr kumimoji="0" lang="en-US" sz="2800" b="1" i="0" u="none" strike="noStrike" kern="1200" cap="none" spc="0" normalizeH="0" baseline="0" noProof="0" dirty="0">
                  <a:ln>
                    <a:noFill/>
                  </a:ln>
                  <a:solidFill>
                    <a:schemeClr val="accent6">
                      <a:lumMod val="75000"/>
                    </a:schemeClr>
                  </a:solidFill>
                  <a:effectLst/>
                  <a:uLnTx/>
                  <a:uFillTx/>
                  <a:latin typeface="Calibri" panose="020F0502020204030204"/>
                  <a:ea typeface="+mn-ea"/>
                  <a:cs typeface="+mn-cs"/>
                  <a:sym typeface="Arial"/>
                </a:rPr>
                <a:t>Draft Folder</a:t>
              </a:r>
            </a:p>
          </p:txBody>
        </p:sp>
        <p:pic>
          <p:nvPicPr>
            <p:cNvPr id="41" name="Graphic 40" descr="Information with solid fill">
              <a:extLst>
                <a:ext uri="{FF2B5EF4-FFF2-40B4-BE49-F238E27FC236}">
                  <a16:creationId xmlns:a16="http://schemas.microsoft.com/office/drawing/2014/main" id="{606D0F78-F14B-ED35-2868-71B2EEEEA5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6400" y="8531095"/>
              <a:ext cx="1418804" cy="1418804"/>
            </a:xfrm>
            <a:prstGeom prst="rect">
              <a:avLst/>
            </a:prstGeom>
          </p:spPr>
        </p:pic>
      </p:grpSp>
    </p:spTree>
    <p:extLst>
      <p:ext uri="{BB962C8B-B14F-4D97-AF65-F5344CB8AC3E}">
        <p14:creationId xmlns:p14="http://schemas.microsoft.com/office/powerpoint/2010/main" val="414639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8" grpId="0" animBg="1"/>
      <p:bldP spid="30" grpId="0" animBg="1"/>
      <p:bldP spid="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a:bodyPr>
          <a:lstStyle/>
          <a:p>
            <a:pPr>
              <a:buClr>
                <a:srgbClr val="002060"/>
              </a:buClr>
              <a:buSzPct val="111111"/>
            </a:pPr>
            <a:r>
              <a:rPr lang="en-GB" sz="9607" dirty="0"/>
              <a:t>Email Functions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1801" dirty="0"/>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8" name="Google Shape;180;p28">
              <a:extLst>
                <a:ext uri="{FF2B5EF4-FFF2-40B4-BE49-F238E27FC236}">
                  <a16:creationId xmlns:a16="http://schemas.microsoft.com/office/drawing/2014/main" id="{8CA4795F-5202-E04D-6463-89E06F8871A3}"/>
                </a:ext>
              </a:extLst>
            </p:cNvPr>
            <p:cNvSpPr txBox="1"/>
            <p:nvPr/>
          </p:nvSpPr>
          <p:spPr>
            <a:xfrm>
              <a:off x="0" y="1310521"/>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r>
                <a:rPr lang="en-SG" sz="3203" b="1" dirty="0">
                  <a:solidFill>
                    <a:schemeClr val="tx1"/>
                  </a:solidFill>
                  <a:latin typeface="Calibri"/>
                  <a:ea typeface="Calibri"/>
                  <a:cs typeface="Calibri"/>
                  <a:sym typeface="Calibri"/>
                </a:rPr>
                <a:t>Downloading email attachments</a:t>
              </a:r>
              <a:endParaRPr sz="3203" b="1" dirty="0">
                <a:solidFill>
                  <a:schemeClr val="tx1"/>
                </a:solidFill>
                <a:latin typeface="Calibri"/>
                <a:ea typeface="Calibri"/>
                <a:cs typeface="Calibri"/>
                <a:sym typeface="Calibri"/>
              </a:endParaRPr>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a:solidFill>
                  <a:srgbClr val="833C0B"/>
                </a:solidFill>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224915" y="4637633"/>
            <a:ext cx="10125176" cy="535997"/>
          </a:xfrm>
          <a:prstGeom prst="rect">
            <a:avLst/>
          </a:prstGeom>
          <a:noFill/>
        </p:spPr>
        <p:txBody>
          <a:bodyPr wrap="square">
            <a:spAutoFit/>
          </a:bodyPr>
          <a:lstStyle/>
          <a:p>
            <a:pPr defTabSz="914491">
              <a:lnSpc>
                <a:spcPct val="90000"/>
              </a:lnSpc>
              <a:buSzPts val="2400"/>
              <a:defRPr/>
            </a:pPr>
            <a:r>
              <a:rPr lang="en-SG" sz="3203" b="1" dirty="0">
                <a:solidFill>
                  <a:srgbClr val="C00000"/>
                </a:solidFill>
                <a:latin typeface="Calibri"/>
                <a:ea typeface="Calibri"/>
                <a:cs typeface="Calibri"/>
                <a:sym typeface="Calibri"/>
              </a:rPr>
              <a:t>Adding sample emails to Outlook folder</a:t>
            </a:r>
            <a:endParaRPr lang="en-SG" sz="3203" dirty="0">
              <a:solidFill>
                <a:srgbClr val="C00000"/>
              </a:solidFill>
              <a:latin typeface="Calibri"/>
              <a:ea typeface="Calibri"/>
              <a:cs typeface="Calibri"/>
              <a:sym typeface="Calibri"/>
            </a:endParaRPr>
          </a:p>
        </p:txBody>
      </p:sp>
    </p:spTree>
    <p:extLst>
      <p:ext uri="{BB962C8B-B14F-4D97-AF65-F5344CB8AC3E}">
        <p14:creationId xmlns:p14="http://schemas.microsoft.com/office/powerpoint/2010/main" val="40306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916F4D6-5103-F1D8-8099-4F453069EE82}"/>
              </a:ext>
            </a:extLst>
          </p:cNvPr>
          <p:cNvGraphicFramePr/>
          <p:nvPr>
            <p:extLst>
              <p:ext uri="{D42A27DB-BD31-4B8C-83A1-F6EECF244321}">
                <p14:modId xmlns:p14="http://schemas.microsoft.com/office/powerpoint/2010/main" val="411520081"/>
              </p:ext>
            </p:extLst>
          </p:nvPr>
        </p:nvGraphicFramePr>
        <p:xfrm>
          <a:off x="1346798" y="212425"/>
          <a:ext cx="16735245" cy="2570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E1A70B6-7505-5763-53F2-D372BE9408AF}"/>
              </a:ext>
            </a:extLst>
          </p:cNvPr>
          <p:cNvSpPr/>
          <p:nvPr/>
        </p:nvSpPr>
        <p:spPr>
          <a:xfrm>
            <a:off x="5427812" y="876658"/>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6" name="Arrow: Down 5">
            <a:extLst>
              <a:ext uri="{FF2B5EF4-FFF2-40B4-BE49-F238E27FC236}">
                <a16:creationId xmlns:a16="http://schemas.microsoft.com/office/drawing/2014/main" id="{14ED7C00-A019-5307-FDF6-9EF797506A4A}"/>
              </a:ext>
            </a:extLst>
          </p:cNvPr>
          <p:cNvSpPr/>
          <p:nvPr/>
        </p:nvSpPr>
        <p:spPr>
          <a:xfrm rot="10800000">
            <a:off x="7563209" y="2118863"/>
            <a:ext cx="484632" cy="97840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4B2CE57A-A33B-94BF-B62F-A532311208ED}"/>
              </a:ext>
            </a:extLst>
          </p:cNvPr>
          <p:cNvSpPr txBox="1"/>
          <p:nvPr/>
        </p:nvSpPr>
        <p:spPr>
          <a:xfrm>
            <a:off x="6125675" y="3097271"/>
            <a:ext cx="3844331"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Our </a:t>
            </a:r>
            <a:r>
              <a:rPr lang="en-US" sz="2800" b="1" kern="1200" dirty="0">
                <a:solidFill>
                  <a:prstClr val="black"/>
                </a:solidFill>
                <a:latin typeface="Calibri" panose="020F0502020204030204"/>
              </a:rPr>
              <a:t>second process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extract emails from Outlook and download attachments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8" name="Graphic 7" descr="Information with solid fill">
            <a:extLst>
              <a:ext uri="{FF2B5EF4-FFF2-40B4-BE49-F238E27FC236}">
                <a16:creationId xmlns:a16="http://schemas.microsoft.com/office/drawing/2014/main" id="{5A270899-6E1C-C515-6FE1-8159C6073E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95265" y="3097271"/>
            <a:ext cx="1418804" cy="1418804"/>
          </a:xfrm>
          <a:prstGeom prst="rect">
            <a:avLst/>
          </a:prstGeom>
        </p:spPr>
      </p:pic>
      <p:pic>
        <p:nvPicPr>
          <p:cNvPr id="10" name="Picture 9">
            <a:extLst>
              <a:ext uri="{FF2B5EF4-FFF2-40B4-BE49-F238E27FC236}">
                <a16:creationId xmlns:a16="http://schemas.microsoft.com/office/drawing/2014/main" id="{E0FCE4DF-A6F9-1AFF-1D69-625D79CE95AE}"/>
              </a:ext>
            </a:extLst>
          </p:cNvPr>
          <p:cNvPicPr>
            <a:picLocks noChangeAspect="1"/>
          </p:cNvPicPr>
          <p:nvPr/>
        </p:nvPicPr>
        <p:blipFill>
          <a:blip r:embed="rId9"/>
          <a:stretch>
            <a:fillRect/>
          </a:stretch>
        </p:blipFill>
        <p:spPr>
          <a:xfrm>
            <a:off x="1032469" y="5227327"/>
            <a:ext cx="7015372" cy="4758589"/>
          </a:xfrm>
          <a:prstGeom prst="rect">
            <a:avLst/>
          </a:prstGeom>
          <a:ln>
            <a:solidFill>
              <a:schemeClr val="tx1"/>
            </a:solidFill>
          </a:ln>
        </p:spPr>
      </p:pic>
      <p:sp>
        <p:nvSpPr>
          <p:cNvPr id="11" name="TextBox 10">
            <a:extLst>
              <a:ext uri="{FF2B5EF4-FFF2-40B4-BE49-F238E27FC236}">
                <a16:creationId xmlns:a16="http://schemas.microsoft.com/office/drawing/2014/main" id="{9B642767-FD8D-A7E2-FF82-AD84D39370C4}"/>
              </a:ext>
            </a:extLst>
          </p:cNvPr>
          <p:cNvSpPr txBox="1"/>
          <p:nvPr/>
        </p:nvSpPr>
        <p:spPr>
          <a:xfrm>
            <a:off x="8811725" y="5494607"/>
            <a:ext cx="3844331" cy="44012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To simulate receiving replied emails form Auditees, we will have to create a mail</a:t>
            </a:r>
            <a:r>
              <a:rPr kumimoji="0" lang="en-US" sz="2800" i="0" u="none" strike="noStrike" kern="1200" cap="none" spc="0" normalizeH="0" noProof="0" dirty="0">
                <a:ln>
                  <a:noFill/>
                </a:ln>
                <a:solidFill>
                  <a:prstClr val="black"/>
                </a:solidFill>
                <a:effectLst/>
                <a:uLnTx/>
                <a:uFillTx/>
                <a:latin typeface="Calibri" panose="020F0502020204030204"/>
                <a:sym typeface="Arial"/>
              </a:rPr>
              <a:t> folder in Inbox.</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kern="1200" baseline="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noProof="0" dirty="0">
                <a:ln>
                  <a:noFill/>
                </a:ln>
                <a:solidFill>
                  <a:prstClr val="black"/>
                </a:solidFill>
                <a:effectLst/>
                <a:uLnTx/>
                <a:uFillTx/>
                <a:latin typeface="Calibri" panose="020F0502020204030204"/>
                <a:sym typeface="Arial"/>
              </a:rPr>
              <a:t>Right Click the </a:t>
            </a:r>
            <a:r>
              <a:rPr kumimoji="0" lang="en-US" sz="2800" b="1" i="0" u="none" strike="noStrike" kern="1200" cap="none" spc="0" normalizeH="0" noProof="0" dirty="0">
                <a:ln>
                  <a:noFill/>
                </a:ln>
                <a:solidFill>
                  <a:prstClr val="black"/>
                </a:solidFill>
                <a:effectLst/>
                <a:uLnTx/>
                <a:uFillTx/>
                <a:latin typeface="Calibri" panose="020F0502020204030204"/>
                <a:sym typeface="Arial"/>
              </a:rPr>
              <a:t>Inbox</a:t>
            </a:r>
            <a:r>
              <a:rPr kumimoji="0" lang="en-US" sz="2800" i="0" u="none" strike="noStrike" kern="1200" cap="none" spc="0" normalizeH="0" noProof="0" dirty="0">
                <a:ln>
                  <a:noFill/>
                </a:ln>
                <a:solidFill>
                  <a:prstClr val="black"/>
                </a:solidFill>
                <a:effectLst/>
                <a:uLnTx/>
                <a:uFillTx/>
                <a:latin typeface="Calibri" panose="020F0502020204030204"/>
                <a:sym typeface="Arial"/>
              </a:rPr>
              <a:t> in your </a:t>
            </a:r>
            <a:r>
              <a:rPr kumimoji="0" lang="en-US" sz="2800" b="1" i="0" u="none" strike="noStrike" kern="1200" cap="none" spc="0" normalizeH="0" noProof="0" dirty="0">
                <a:ln>
                  <a:noFill/>
                </a:ln>
                <a:solidFill>
                  <a:prstClr val="black"/>
                </a:solidFill>
                <a:effectLst/>
                <a:uLnTx/>
                <a:uFillTx/>
                <a:latin typeface="Calibri" panose="020F0502020204030204"/>
                <a:sym typeface="Arial"/>
              </a:rPr>
              <a:t>Outlook</a:t>
            </a:r>
            <a:r>
              <a:rPr kumimoji="0" lang="en-US" sz="2800" i="0" u="none" strike="noStrike" kern="1200" cap="none" spc="0" normalizeH="0" noProof="0" dirty="0">
                <a:ln>
                  <a:noFill/>
                </a:ln>
                <a:solidFill>
                  <a:prstClr val="black"/>
                </a:solidFill>
                <a:effectLst/>
                <a:uLnTx/>
                <a:uFillTx/>
                <a:latin typeface="Calibri" panose="020F0502020204030204"/>
                <a:sym typeface="Arial"/>
              </a:rPr>
              <a:t> and select </a:t>
            </a:r>
            <a:r>
              <a:rPr kumimoji="0" lang="en-US" sz="2800" b="1" i="0" u="none" strike="noStrike" kern="1200" cap="none" spc="0" normalizeH="0" noProof="0" dirty="0">
                <a:ln>
                  <a:noFill/>
                </a:ln>
                <a:solidFill>
                  <a:prstClr val="black"/>
                </a:solidFill>
                <a:effectLst/>
                <a:uLnTx/>
                <a:uFillTx/>
                <a:latin typeface="Calibri" panose="020F0502020204030204"/>
                <a:sym typeface="Arial"/>
              </a:rPr>
              <a:t>New Folder</a:t>
            </a:r>
            <a:r>
              <a:rPr kumimoji="0" lang="en-US" sz="2800" i="0" u="none" strike="noStrike" kern="1200" cap="none" spc="0" normalizeH="0" noProof="0" dirty="0">
                <a:ln>
                  <a:noFill/>
                </a:ln>
                <a:solidFill>
                  <a:prstClr val="black"/>
                </a:solidFill>
                <a:effectLst/>
                <a:uLnTx/>
                <a:uFillTx/>
                <a:latin typeface="Calibri" panose="020F0502020204030204"/>
                <a:sym typeface="Arial"/>
              </a:rPr>
              <a:t>. Name the new Folder </a:t>
            </a:r>
            <a:r>
              <a:rPr kumimoji="0" lang="en-US" sz="2800" b="1" i="0" u="none" strike="noStrike" kern="1200" cap="none" spc="0" normalizeH="0" noProof="0" dirty="0">
                <a:ln>
                  <a:noFill/>
                </a:ln>
                <a:solidFill>
                  <a:prstClr val="black"/>
                </a:solidFill>
                <a:effectLst/>
                <a:uLnTx/>
                <a:uFillTx/>
                <a:latin typeface="Calibri" panose="020F0502020204030204"/>
                <a:sym typeface="Arial"/>
              </a:rPr>
              <a:t>Audit RPA</a:t>
            </a:r>
            <a:r>
              <a:rPr kumimoji="0" lang="en-US" sz="2800" i="0" u="none" strike="noStrike" kern="1200" cap="none" spc="0" normalizeH="0" noProof="0" dirty="0">
                <a:ln>
                  <a:noFill/>
                </a:ln>
                <a:solidFill>
                  <a:prstClr val="black"/>
                </a:solidFill>
                <a:effectLst/>
                <a:uLnTx/>
                <a:uFillTx/>
                <a:latin typeface="Calibri" panose="020F0502020204030204"/>
                <a:sym typeface="Arial"/>
              </a:rPr>
              <a:t>.</a:t>
            </a:r>
            <a:endParaRPr kumimoji="0" lang="en-US" sz="2800" i="0" u="none" strike="noStrike" kern="1200" cap="none" spc="0" normalizeH="0" baseline="0" noProof="0" dirty="0">
              <a:ln>
                <a:noFill/>
              </a:ln>
              <a:solidFill>
                <a:prstClr val="black"/>
              </a:solidFill>
              <a:effectLst/>
              <a:uLnTx/>
              <a:uFillTx/>
              <a:latin typeface="Calibri" panose="020F0502020204030204"/>
              <a:sym typeface="Arial"/>
            </a:endParaRPr>
          </a:p>
        </p:txBody>
      </p:sp>
      <p:cxnSp>
        <p:nvCxnSpPr>
          <p:cNvPr id="12" name="Straight Arrow Connector 11">
            <a:extLst>
              <a:ext uri="{FF2B5EF4-FFF2-40B4-BE49-F238E27FC236}">
                <a16:creationId xmlns:a16="http://schemas.microsoft.com/office/drawing/2014/main" id="{D55BF4E2-9272-55FB-2EC3-5132EB918FF8}"/>
              </a:ext>
            </a:extLst>
          </p:cNvPr>
          <p:cNvCxnSpPr>
            <a:cxnSpLocks/>
            <a:stCxn id="11" idx="1"/>
          </p:cNvCxnSpPr>
          <p:nvPr/>
        </p:nvCxnSpPr>
        <p:spPr>
          <a:xfrm flipH="1" flipV="1">
            <a:off x="6762750" y="6819900"/>
            <a:ext cx="2048975" cy="87531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6" name="Picture 15">
            <a:extLst>
              <a:ext uri="{FF2B5EF4-FFF2-40B4-BE49-F238E27FC236}">
                <a16:creationId xmlns:a16="http://schemas.microsoft.com/office/drawing/2014/main" id="{0F727CE9-45EA-0887-A316-AD74F7A11DCF}"/>
              </a:ext>
            </a:extLst>
          </p:cNvPr>
          <p:cNvPicPr>
            <a:picLocks noChangeAspect="1"/>
          </p:cNvPicPr>
          <p:nvPr/>
        </p:nvPicPr>
        <p:blipFill>
          <a:blip r:embed="rId10"/>
          <a:stretch>
            <a:fillRect/>
          </a:stretch>
        </p:blipFill>
        <p:spPr>
          <a:xfrm>
            <a:off x="13606462" y="5657850"/>
            <a:ext cx="3534569" cy="1162050"/>
          </a:xfrm>
          <a:prstGeom prst="rect">
            <a:avLst/>
          </a:prstGeom>
        </p:spPr>
      </p:pic>
      <p:cxnSp>
        <p:nvCxnSpPr>
          <p:cNvPr id="17" name="Straight Arrow Connector 16">
            <a:extLst>
              <a:ext uri="{FF2B5EF4-FFF2-40B4-BE49-F238E27FC236}">
                <a16:creationId xmlns:a16="http://schemas.microsoft.com/office/drawing/2014/main" id="{3BC2E643-D7AC-1E5F-C970-E3A3D2089A3C}"/>
              </a:ext>
            </a:extLst>
          </p:cNvPr>
          <p:cNvCxnSpPr>
            <a:cxnSpLocks/>
          </p:cNvCxnSpPr>
          <p:nvPr/>
        </p:nvCxnSpPr>
        <p:spPr>
          <a:xfrm flipH="1" flipV="1">
            <a:off x="15500765" y="6382245"/>
            <a:ext cx="558385" cy="131296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20CF5703-8EEF-C3B4-03D6-0D14E003F1D1}"/>
              </a:ext>
            </a:extLst>
          </p:cNvPr>
          <p:cNvSpPr txBox="1"/>
          <p:nvPr/>
        </p:nvSpPr>
        <p:spPr>
          <a:xfrm>
            <a:off x="14136984" y="7433599"/>
            <a:ext cx="3844331" cy="310854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New Mail Folder created called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Audit RPA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inside Inbox.</a:t>
            </a:r>
            <a:r>
              <a:rPr kumimoji="0" lang="en-US" sz="2800" i="0" u="none" strike="noStrike" kern="1200" cap="none" spc="0" normalizeH="0" noProof="0" dirty="0">
                <a:ln>
                  <a:noFill/>
                </a:ln>
                <a:solidFill>
                  <a:prstClr val="black"/>
                </a:solidFill>
                <a:effectLst/>
                <a:uLnTx/>
                <a:uFillTx/>
                <a:latin typeface="Calibri" panose="020F0502020204030204"/>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kern="1200" baseline="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noProof="0" dirty="0">
                <a:ln>
                  <a:noFill/>
                </a:ln>
                <a:solidFill>
                  <a:prstClr val="black"/>
                </a:solidFill>
                <a:effectLst/>
                <a:uLnTx/>
                <a:uFillTx/>
                <a:latin typeface="Calibri" panose="020F0502020204030204"/>
                <a:sym typeface="Arial"/>
              </a:rPr>
              <a:t>This is where we add in the sample received emails form auditees.</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 </a:t>
            </a:r>
          </a:p>
        </p:txBody>
      </p:sp>
    </p:spTree>
    <p:extLst>
      <p:ext uri="{BB962C8B-B14F-4D97-AF65-F5344CB8AC3E}">
        <p14:creationId xmlns:p14="http://schemas.microsoft.com/office/powerpoint/2010/main" val="321495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A360AC-9CC9-553D-3B48-AAB2C35CFC24}"/>
              </a:ext>
            </a:extLst>
          </p:cNvPr>
          <p:cNvPicPr>
            <a:picLocks noChangeAspect="1"/>
          </p:cNvPicPr>
          <p:nvPr/>
        </p:nvPicPr>
        <p:blipFill>
          <a:blip r:embed="rId2"/>
          <a:stretch>
            <a:fillRect/>
          </a:stretch>
        </p:blipFill>
        <p:spPr>
          <a:xfrm>
            <a:off x="502189" y="3338512"/>
            <a:ext cx="9213311" cy="4262438"/>
          </a:xfrm>
          <a:prstGeom prst="rect">
            <a:avLst/>
          </a:prstGeom>
        </p:spPr>
      </p:pic>
      <p:pic>
        <p:nvPicPr>
          <p:cNvPr id="7" name="Picture 6">
            <a:extLst>
              <a:ext uri="{FF2B5EF4-FFF2-40B4-BE49-F238E27FC236}">
                <a16:creationId xmlns:a16="http://schemas.microsoft.com/office/drawing/2014/main" id="{D23F14C4-9700-73D1-7124-B137383098FA}"/>
              </a:ext>
            </a:extLst>
          </p:cNvPr>
          <p:cNvPicPr>
            <a:picLocks noChangeAspect="1"/>
          </p:cNvPicPr>
          <p:nvPr/>
        </p:nvPicPr>
        <p:blipFill>
          <a:blip r:embed="rId3"/>
          <a:stretch>
            <a:fillRect/>
          </a:stretch>
        </p:blipFill>
        <p:spPr>
          <a:xfrm>
            <a:off x="10258425" y="3390900"/>
            <a:ext cx="9515475" cy="4210050"/>
          </a:xfrm>
          <a:prstGeom prst="rect">
            <a:avLst/>
          </a:prstGeom>
        </p:spPr>
      </p:pic>
      <p:graphicFrame>
        <p:nvGraphicFramePr>
          <p:cNvPr id="8" name="Diagram 7">
            <a:extLst>
              <a:ext uri="{FF2B5EF4-FFF2-40B4-BE49-F238E27FC236}">
                <a16:creationId xmlns:a16="http://schemas.microsoft.com/office/drawing/2014/main" id="{1685768F-8DE0-84DA-33FC-336CE7ABBDEE}"/>
              </a:ext>
            </a:extLst>
          </p:cNvPr>
          <p:cNvGraphicFramePr/>
          <p:nvPr>
            <p:extLst>
              <p:ext uri="{D42A27DB-BD31-4B8C-83A1-F6EECF244321}">
                <p14:modId xmlns:p14="http://schemas.microsoft.com/office/powerpoint/2010/main" val="3956807262"/>
              </p:ext>
            </p:extLst>
          </p:nvPr>
        </p:nvGraphicFramePr>
        <p:xfrm>
          <a:off x="1346798" y="212425"/>
          <a:ext cx="16735245" cy="25706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Arrow Connector 8">
            <a:extLst>
              <a:ext uri="{FF2B5EF4-FFF2-40B4-BE49-F238E27FC236}">
                <a16:creationId xmlns:a16="http://schemas.microsoft.com/office/drawing/2014/main" id="{4F665012-6642-9640-8EB7-FD429C74F045}"/>
              </a:ext>
            </a:extLst>
          </p:cNvPr>
          <p:cNvCxnSpPr>
            <a:cxnSpLocks/>
          </p:cNvCxnSpPr>
          <p:nvPr/>
        </p:nvCxnSpPr>
        <p:spPr>
          <a:xfrm flipV="1">
            <a:off x="5314950" y="5867400"/>
            <a:ext cx="9315450" cy="95250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3BE09646-302D-20C7-E337-A452B966D8E3}"/>
              </a:ext>
            </a:extLst>
          </p:cNvPr>
          <p:cNvSpPr txBox="1"/>
          <p:nvPr/>
        </p:nvSpPr>
        <p:spPr>
          <a:xfrm>
            <a:off x="8024603" y="8162774"/>
            <a:ext cx="7460561" cy="255454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sym typeface="Arial"/>
              </a:rPr>
              <a:t>Drag the 3 sample emails into your Audit RPA email folder.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3200" b="1" kern="12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sym typeface="Arial"/>
              </a:rPr>
              <a:t>Once done, we will start to read the emails and download the attachments!</a:t>
            </a:r>
            <a:endParaRPr kumimoji="0" lang="en-US" sz="3200" b="0" i="0" u="none" strike="noStrike" kern="1200" cap="none" spc="0" normalizeH="0" baseline="0" noProof="0" dirty="0">
              <a:ln>
                <a:noFill/>
              </a:ln>
              <a:solidFill>
                <a:prstClr val="black"/>
              </a:solidFill>
              <a:effectLst/>
              <a:uLnTx/>
              <a:uFillTx/>
              <a:latin typeface="Calibri" panose="020F0502020204030204"/>
              <a:sym typeface="Arial"/>
            </a:endParaRPr>
          </a:p>
        </p:txBody>
      </p:sp>
      <p:pic>
        <p:nvPicPr>
          <p:cNvPr id="13" name="Graphic 12" descr="Information with solid fill">
            <a:extLst>
              <a:ext uri="{FF2B5EF4-FFF2-40B4-BE49-F238E27FC236}">
                <a16:creationId xmlns:a16="http://schemas.microsoft.com/office/drawing/2014/main" id="{7BB7B95A-BF9D-347D-1D71-5676F422DB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05800" y="7916921"/>
            <a:ext cx="1418804" cy="1418804"/>
          </a:xfrm>
          <a:prstGeom prst="rect">
            <a:avLst/>
          </a:prstGeom>
        </p:spPr>
      </p:pic>
      <p:sp>
        <p:nvSpPr>
          <p:cNvPr id="14" name="Rectangle 13">
            <a:extLst>
              <a:ext uri="{FF2B5EF4-FFF2-40B4-BE49-F238E27FC236}">
                <a16:creationId xmlns:a16="http://schemas.microsoft.com/office/drawing/2014/main" id="{241478D9-1121-73C8-991F-99375FCD148E}"/>
              </a:ext>
            </a:extLst>
          </p:cNvPr>
          <p:cNvSpPr/>
          <p:nvPr/>
        </p:nvSpPr>
        <p:spPr>
          <a:xfrm>
            <a:off x="5427812" y="876658"/>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62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a:bodyPr>
          <a:lstStyle/>
          <a:p>
            <a:pPr>
              <a:buClr>
                <a:srgbClr val="002060"/>
              </a:buClr>
              <a:buSzPct val="111111"/>
            </a:pPr>
            <a:r>
              <a:rPr lang="en-GB" sz="9607" dirty="0"/>
              <a:t>Email Functions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1801" dirty="0"/>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8" name="Google Shape;180;p28">
              <a:extLst>
                <a:ext uri="{FF2B5EF4-FFF2-40B4-BE49-F238E27FC236}">
                  <a16:creationId xmlns:a16="http://schemas.microsoft.com/office/drawing/2014/main" id="{8CA4795F-5202-E04D-6463-89E06F8871A3}"/>
                </a:ext>
              </a:extLst>
            </p:cNvPr>
            <p:cNvSpPr txBox="1"/>
            <p:nvPr/>
          </p:nvSpPr>
          <p:spPr>
            <a:xfrm>
              <a:off x="0" y="1310521"/>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r>
                <a:rPr lang="en-SG" sz="3203" b="1" dirty="0">
                  <a:solidFill>
                    <a:srgbClr val="C00000"/>
                  </a:solidFill>
                  <a:latin typeface="Calibri"/>
                  <a:ea typeface="Calibri"/>
                  <a:cs typeface="Calibri"/>
                  <a:sym typeface="Calibri"/>
                </a:rPr>
                <a:t>Downloading email attachments</a:t>
              </a:r>
              <a:endParaRPr sz="3203" b="1" dirty="0">
                <a:solidFill>
                  <a:srgbClr val="C00000"/>
                </a:solidFill>
                <a:latin typeface="Calibri"/>
                <a:ea typeface="Calibri"/>
                <a:cs typeface="Calibri"/>
                <a:sym typeface="Calibri"/>
              </a:endParaRPr>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a:solidFill>
                  <a:srgbClr val="833C0B"/>
                </a:solidFill>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224915" y="4637633"/>
            <a:ext cx="10125176" cy="535997"/>
          </a:xfrm>
          <a:prstGeom prst="rect">
            <a:avLst/>
          </a:prstGeom>
          <a:noFill/>
        </p:spPr>
        <p:txBody>
          <a:bodyPr wrap="square">
            <a:spAutoFit/>
          </a:bodyPr>
          <a:lstStyle/>
          <a:p>
            <a:pPr defTabSz="914491">
              <a:lnSpc>
                <a:spcPct val="90000"/>
              </a:lnSpc>
              <a:buSzPts val="2400"/>
              <a:defRPr/>
            </a:pPr>
            <a:r>
              <a:rPr lang="en-SG" sz="3203" b="1" dirty="0">
                <a:solidFill>
                  <a:schemeClr val="tx1"/>
                </a:solidFill>
                <a:latin typeface="Calibri"/>
                <a:ea typeface="Calibri"/>
                <a:cs typeface="Calibri"/>
                <a:sym typeface="Calibri"/>
              </a:rPr>
              <a:t>Adding sample emails to Outlook folder</a:t>
            </a:r>
            <a:endParaRPr lang="en-SG" sz="3203"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411055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5E26E15C-E6BE-AF9B-734D-992E2527F793}"/>
              </a:ext>
            </a:extLst>
          </p:cNvPr>
          <p:cNvPicPr>
            <a:picLocks noChangeAspect="1"/>
          </p:cNvPicPr>
          <p:nvPr/>
        </p:nvPicPr>
        <p:blipFill>
          <a:blip r:embed="rId2"/>
          <a:stretch>
            <a:fillRect/>
          </a:stretch>
        </p:blipFill>
        <p:spPr>
          <a:xfrm>
            <a:off x="7174434" y="2751292"/>
            <a:ext cx="12687154" cy="5834345"/>
          </a:xfrm>
          <a:prstGeom prst="rect">
            <a:avLst/>
          </a:prstGeom>
          <a:ln>
            <a:solidFill>
              <a:schemeClr val="tx1"/>
            </a:solidFill>
          </a:ln>
        </p:spPr>
      </p:pic>
      <p:graphicFrame>
        <p:nvGraphicFramePr>
          <p:cNvPr id="4" name="Diagram 3">
            <a:extLst>
              <a:ext uri="{FF2B5EF4-FFF2-40B4-BE49-F238E27FC236}">
                <a16:creationId xmlns:a16="http://schemas.microsoft.com/office/drawing/2014/main" id="{212DE16B-E869-3115-C08F-F07E379C0FC7}"/>
              </a:ext>
            </a:extLst>
          </p:cNvPr>
          <p:cNvGraphicFramePr/>
          <p:nvPr>
            <p:extLst>
              <p:ext uri="{D42A27DB-BD31-4B8C-83A1-F6EECF244321}">
                <p14:modId xmlns:p14="http://schemas.microsoft.com/office/powerpoint/2010/main" val="3164778090"/>
              </p:ext>
            </p:extLst>
          </p:nvPr>
        </p:nvGraphicFramePr>
        <p:xfrm>
          <a:off x="1346798" y="212425"/>
          <a:ext cx="16735245" cy="2570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71705550-A702-4013-BE69-52B0AA355808}"/>
              </a:ext>
            </a:extLst>
          </p:cNvPr>
          <p:cNvSpPr/>
          <p:nvPr/>
        </p:nvSpPr>
        <p:spPr>
          <a:xfrm>
            <a:off x="9714420" y="876658"/>
            <a:ext cx="4433978" cy="1242205"/>
          </a:xfrm>
          <a:prstGeom prst="rect">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pic>
        <p:nvPicPr>
          <p:cNvPr id="7" name="Picture 6">
            <a:extLst>
              <a:ext uri="{FF2B5EF4-FFF2-40B4-BE49-F238E27FC236}">
                <a16:creationId xmlns:a16="http://schemas.microsoft.com/office/drawing/2014/main" id="{CCFFA951-C5E0-6D93-1DBA-D14C003A996A}"/>
              </a:ext>
            </a:extLst>
          </p:cNvPr>
          <p:cNvPicPr>
            <a:picLocks noChangeAspect="1"/>
          </p:cNvPicPr>
          <p:nvPr/>
        </p:nvPicPr>
        <p:blipFill>
          <a:blip r:embed="rId8"/>
          <a:stretch>
            <a:fillRect/>
          </a:stretch>
        </p:blipFill>
        <p:spPr>
          <a:xfrm>
            <a:off x="529627" y="2718102"/>
            <a:ext cx="5887918" cy="3340007"/>
          </a:xfrm>
          <a:prstGeom prst="rect">
            <a:avLst/>
          </a:prstGeom>
          <a:ln>
            <a:solidFill>
              <a:schemeClr val="tx1"/>
            </a:solidFill>
          </a:ln>
        </p:spPr>
      </p:pic>
      <p:sp>
        <p:nvSpPr>
          <p:cNvPr id="8" name="TextBox 7">
            <a:extLst>
              <a:ext uri="{FF2B5EF4-FFF2-40B4-BE49-F238E27FC236}">
                <a16:creationId xmlns:a16="http://schemas.microsoft.com/office/drawing/2014/main" id="{F936E319-9859-C13F-51F8-897BFA8133DD}"/>
              </a:ext>
            </a:extLst>
          </p:cNvPr>
          <p:cNvSpPr txBox="1"/>
          <p:nvPr/>
        </p:nvSpPr>
        <p:spPr>
          <a:xfrm>
            <a:off x="1346798" y="6338868"/>
            <a:ext cx="4998740" cy="2246769"/>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rPr>
              <a:t>Add a new Sequence</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 XAML file named </a:t>
            </a:r>
            <a:r>
              <a:rPr kumimoji="0" lang="en-US" sz="2800" b="1" i="0" u="none" strike="noStrike" kern="1200" cap="none" spc="0" normalizeH="0" noProof="0" dirty="0" err="1">
                <a:ln>
                  <a:noFill/>
                </a:ln>
                <a:solidFill>
                  <a:prstClr val="black"/>
                </a:solidFill>
                <a:effectLst/>
                <a:uLnTx/>
                <a:uFillTx/>
                <a:latin typeface="Calibri" panose="020F0502020204030204"/>
                <a:ea typeface="+mn-ea"/>
                <a:cs typeface="+mn-cs"/>
                <a:sym typeface="Arial"/>
              </a:rPr>
              <a:t>downloadAttachment</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 to the project.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kern="1200" baseline="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noProof="0" dirty="0">
                <a:ln>
                  <a:noFill/>
                </a:ln>
                <a:solidFill>
                  <a:prstClr val="black"/>
                </a:solidFill>
                <a:effectLst/>
                <a:uLnTx/>
                <a:uFillTx/>
                <a:latin typeface="Calibri" panose="020F0502020204030204"/>
                <a:ea typeface="+mn-ea"/>
                <a:cs typeface="+mn-cs"/>
                <a:sym typeface="Arial"/>
              </a:rPr>
              <a:t>Design</a:t>
            </a:r>
            <a:r>
              <a:rPr kumimoji="0" lang="en-US" sz="2800" b="1" i="0" u="none" strike="noStrike" kern="1200" cap="none" spc="0" normalizeH="0" noProof="0" dirty="0">
                <a:ln>
                  <a:noFill/>
                </a:ln>
                <a:solidFill>
                  <a:prstClr val="black"/>
                </a:solidFill>
                <a:effectLst/>
                <a:uLnTx/>
                <a:uFillTx/>
                <a:latin typeface="Calibri" panose="020F0502020204030204"/>
                <a:ea typeface="+mn-ea"/>
                <a:cs typeface="+mn-cs"/>
                <a:sym typeface="Wingdings" panose="05000000000000000000" pitchFamily="2" charset="2"/>
              </a:rPr>
              <a:t> New  Sequence</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9" name="Graphic 8" descr="Information with solid fill">
            <a:extLst>
              <a:ext uri="{FF2B5EF4-FFF2-40B4-BE49-F238E27FC236}">
                <a16:creationId xmlns:a16="http://schemas.microsoft.com/office/drawing/2014/main" id="{82821C64-432A-1EFB-1FE4-6A47CCD2D2C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006" y="6093015"/>
            <a:ext cx="1418804" cy="1418804"/>
          </a:xfrm>
          <a:prstGeom prst="rect">
            <a:avLst/>
          </a:prstGeom>
        </p:spPr>
      </p:pic>
      <p:cxnSp>
        <p:nvCxnSpPr>
          <p:cNvPr id="25" name="Straight Arrow Connector 24">
            <a:extLst>
              <a:ext uri="{FF2B5EF4-FFF2-40B4-BE49-F238E27FC236}">
                <a16:creationId xmlns:a16="http://schemas.microsoft.com/office/drawing/2014/main" id="{B30D2E52-D45E-F90B-3841-9CFCEE73025C}"/>
              </a:ext>
            </a:extLst>
          </p:cNvPr>
          <p:cNvCxnSpPr>
            <a:cxnSpLocks/>
          </p:cNvCxnSpPr>
          <p:nvPr/>
        </p:nvCxnSpPr>
        <p:spPr>
          <a:xfrm flipH="1">
            <a:off x="8395115" y="3120003"/>
            <a:ext cx="806035" cy="59104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8EADE8AC-1217-2FD6-E263-87557553ECAD}"/>
              </a:ext>
            </a:extLst>
          </p:cNvPr>
          <p:cNvSpPr txBox="1"/>
          <p:nvPr/>
        </p:nvSpPr>
        <p:spPr>
          <a:xfrm>
            <a:off x="10384134" y="9032628"/>
            <a:ext cx="7446666" cy="13849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Search for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Outlook</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 and Add a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Get Outlook Mail Messages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activity to the sequence.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This will help us get the list of emails from the folder we want.</a:t>
            </a:r>
            <a:endParaRPr kumimoji="0" lang="en-US" sz="2800" i="0" u="none" strike="noStrike" kern="1200" cap="none" spc="0" normalizeH="0" baseline="0" noProof="0" dirty="0">
              <a:ln>
                <a:noFill/>
              </a:ln>
              <a:solidFill>
                <a:prstClr val="black"/>
              </a:solidFill>
              <a:effectLst/>
              <a:uLnTx/>
              <a:uFillTx/>
              <a:latin typeface="Calibri" panose="020F0502020204030204"/>
              <a:sym typeface="Arial"/>
            </a:endParaRPr>
          </a:p>
        </p:txBody>
      </p:sp>
      <p:cxnSp>
        <p:nvCxnSpPr>
          <p:cNvPr id="27" name="Straight Arrow Connector 26">
            <a:extLst>
              <a:ext uri="{FF2B5EF4-FFF2-40B4-BE49-F238E27FC236}">
                <a16:creationId xmlns:a16="http://schemas.microsoft.com/office/drawing/2014/main" id="{5EC656EA-AB46-E0AF-26B8-C0AE61D3A248}"/>
              </a:ext>
            </a:extLst>
          </p:cNvPr>
          <p:cNvCxnSpPr>
            <a:cxnSpLocks/>
          </p:cNvCxnSpPr>
          <p:nvPr/>
        </p:nvCxnSpPr>
        <p:spPr>
          <a:xfrm>
            <a:off x="11524170" y="5977208"/>
            <a:ext cx="3468180" cy="148504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6334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AA873AD-4425-48D2-A9A2-FDF7A93C5996}"/>
              </a:ext>
            </a:extLst>
          </p:cNvPr>
          <p:cNvGrpSpPr/>
          <p:nvPr/>
        </p:nvGrpSpPr>
        <p:grpSpPr>
          <a:xfrm>
            <a:off x="3122098" y="504530"/>
            <a:ext cx="15784555" cy="8323288"/>
            <a:chOff x="1892180" y="305776"/>
            <a:chExt cx="9566397" cy="5044417"/>
          </a:xfrm>
        </p:grpSpPr>
        <p:sp>
          <p:nvSpPr>
            <p:cNvPr id="39" name="Text Placeholder 1">
              <a:extLst>
                <a:ext uri="{FF2B5EF4-FFF2-40B4-BE49-F238E27FC236}">
                  <a16:creationId xmlns:a16="http://schemas.microsoft.com/office/drawing/2014/main" id="{FA9814F2-DC53-4A67-889D-31E0E112A654}"/>
                </a:ext>
              </a:extLst>
            </p:cNvPr>
            <p:cNvSpPr txBox="1">
              <a:spLocks/>
            </p:cNvSpPr>
            <p:nvPr/>
          </p:nvSpPr>
          <p:spPr>
            <a:xfrm>
              <a:off x="1892180" y="305776"/>
              <a:ext cx="9513750" cy="499165"/>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508760">
                <a:spcBef>
                  <a:spcPts val="1650"/>
                </a:spcBef>
                <a:buClrTx/>
                <a:defRPr/>
              </a:pPr>
              <a:r>
                <a:rPr lang="en-US" sz="5280" spc="41" dirty="0">
                  <a:solidFill>
                    <a:srgbClr val="7F7F7F"/>
                  </a:solidFill>
                  <a:latin typeface="Arial" panose="020B0604020202020204" pitchFamily="34" charset="0"/>
                  <a:cs typeface="Arial" panose="020B0604020202020204" pitchFamily="34" charset="0"/>
                </a:rPr>
                <a:t>Need for </a:t>
              </a:r>
              <a:r>
                <a:rPr lang="en-US" sz="5280" spc="41" dirty="0">
                  <a:solidFill>
                    <a:srgbClr val="0085CA"/>
                  </a:solidFill>
                  <a:latin typeface="Arial" panose="020B0604020202020204" pitchFamily="34" charset="0"/>
                  <a:cs typeface="Arial" panose="020B0604020202020204" pitchFamily="34" charset="0"/>
                </a:rPr>
                <a:t>Email Automation</a:t>
              </a:r>
            </a:p>
          </p:txBody>
        </p:sp>
        <p:sp>
          <p:nvSpPr>
            <p:cNvPr id="54" name="Rectangle 53">
              <a:extLst>
                <a:ext uri="{FF2B5EF4-FFF2-40B4-BE49-F238E27FC236}">
                  <a16:creationId xmlns:a16="http://schemas.microsoft.com/office/drawing/2014/main" id="{791ECC46-CF78-4F80-8E53-0E89A83C7561}"/>
                </a:ext>
              </a:extLst>
            </p:cNvPr>
            <p:cNvSpPr/>
            <p:nvPr/>
          </p:nvSpPr>
          <p:spPr>
            <a:xfrm>
              <a:off x="6076949" y="2268755"/>
              <a:ext cx="5381627" cy="979289"/>
            </a:xfrm>
            <a:prstGeom prst="rect">
              <a:avLst/>
            </a:prstGeom>
          </p:spPr>
          <p:txBody>
            <a:bodyPr wrap="square">
              <a:spAutoFit/>
            </a:bodyPr>
            <a:lstStyle/>
            <a:p>
              <a:pPr defTabSz="1508760">
                <a:buClrTx/>
              </a:pPr>
              <a:r>
                <a:rPr lang="en-US" sz="3300" b="1" kern="1200" dirty="0">
                  <a:solidFill>
                    <a:srgbClr val="7F7F7F"/>
                  </a:solidFill>
                  <a:latin typeface="Arial" panose="020B0604020202020204" pitchFamily="34" charset="0"/>
                  <a:ea typeface="Open Sans" panose="020B0606030504020204" pitchFamily="34" charset="0"/>
                  <a:cs typeface="Arial" panose="020B0604020202020204" pitchFamily="34" charset="0"/>
                </a:rPr>
                <a:t>What emails would you automate in your personal life? What about University or work?</a:t>
              </a:r>
            </a:p>
          </p:txBody>
        </p:sp>
        <p:sp>
          <p:nvSpPr>
            <p:cNvPr id="55" name="Rectangle 54">
              <a:extLst>
                <a:ext uri="{FF2B5EF4-FFF2-40B4-BE49-F238E27FC236}">
                  <a16:creationId xmlns:a16="http://schemas.microsoft.com/office/drawing/2014/main" id="{F28DBE22-FB04-4A9F-8BB6-6DC79A618A30}"/>
                </a:ext>
              </a:extLst>
            </p:cNvPr>
            <p:cNvSpPr/>
            <p:nvPr/>
          </p:nvSpPr>
          <p:spPr>
            <a:xfrm>
              <a:off x="6076949" y="3469032"/>
              <a:ext cx="5381628" cy="1163955"/>
            </a:xfrm>
            <a:prstGeom prst="rect">
              <a:avLst/>
            </a:prstGeom>
          </p:spPr>
          <p:txBody>
            <a:bodyPr wrap="square">
              <a:spAutoFit/>
            </a:bodyPr>
            <a:lstStyle/>
            <a:p>
              <a:pPr marL="471488" indent="-471488" defTabSz="1508760">
                <a:buClr>
                  <a:prstClr val="white">
                    <a:lumMod val="50000"/>
                  </a:prstClr>
                </a:buClr>
                <a:buFont typeface="Arial" panose="020B0604020202020204" pitchFamily="34" charset="0"/>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rPr>
                <a:t>Consider emails received as well as sent</a:t>
              </a:r>
            </a:p>
            <a:p>
              <a:pPr marL="471488" indent="-471488" defTabSz="1508760">
                <a:buClr>
                  <a:prstClr val="white">
                    <a:lumMod val="50000"/>
                  </a:prstClr>
                </a:buClr>
                <a:buFont typeface="Arial" panose="020B0604020202020204" pitchFamily="34" charset="0"/>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rPr>
                <a:t>Consider complexity vs. benefits</a:t>
              </a:r>
            </a:p>
            <a:p>
              <a:pPr marL="471488" indent="-471488" defTabSz="1508760">
                <a:buClr>
                  <a:prstClr val="white">
                    <a:lumMod val="50000"/>
                  </a:prstClr>
                </a:buClr>
                <a:buFont typeface="Arial" panose="020B0604020202020204" pitchFamily="34" charset="0"/>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rPr>
                <a:t>Take into account your personal life, the university and work</a:t>
              </a:r>
            </a:p>
          </p:txBody>
        </p:sp>
        <p:pic>
          <p:nvPicPr>
            <p:cNvPr id="56" name="Picture 55">
              <a:extLst>
                <a:ext uri="{FF2B5EF4-FFF2-40B4-BE49-F238E27FC236}">
                  <a16:creationId xmlns:a16="http://schemas.microsoft.com/office/drawing/2014/main" id="{8ADC5C1C-13CF-4F10-8544-5DBB07033F7B}"/>
                </a:ext>
              </a:extLst>
            </p:cNvPr>
            <p:cNvPicPr>
              <a:picLocks noChangeAspect="1"/>
            </p:cNvPicPr>
            <p:nvPr/>
          </p:nvPicPr>
          <p:blipFill>
            <a:blip r:embed="rId3"/>
            <a:stretch>
              <a:fillRect/>
            </a:stretch>
          </p:blipFill>
          <p:spPr>
            <a:xfrm>
              <a:off x="2105023" y="1997393"/>
              <a:ext cx="3352800" cy="3352800"/>
            </a:xfrm>
            <a:prstGeom prst="rect">
              <a:avLst/>
            </a:prstGeom>
          </p:spPr>
        </p:pic>
      </p:grpSp>
    </p:spTree>
    <p:extLst>
      <p:ext uri="{BB962C8B-B14F-4D97-AF65-F5344CB8AC3E}">
        <p14:creationId xmlns:p14="http://schemas.microsoft.com/office/powerpoint/2010/main" val="151739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5831B57-C3B8-6275-27D2-01051AC2BB29}"/>
              </a:ext>
            </a:extLst>
          </p:cNvPr>
          <p:cNvSpPr txBox="1"/>
          <p:nvPr/>
        </p:nvSpPr>
        <p:spPr>
          <a:xfrm>
            <a:off x="1418804" y="742950"/>
            <a:ext cx="4998740" cy="9417963"/>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i="0" u="none" strike="noStrike" kern="1200" cap="none" spc="0" normalizeH="0" baseline="0" noProof="0" dirty="0">
                <a:ln>
                  <a:noFill/>
                </a:ln>
                <a:solidFill>
                  <a:prstClr val="black"/>
                </a:solidFill>
                <a:effectLst/>
                <a:uLnTx/>
                <a:uFillTx/>
                <a:latin typeface="+mj-lt"/>
                <a:sym typeface="Arial"/>
              </a:rPr>
              <a:t>Go to</a:t>
            </a:r>
            <a:r>
              <a:rPr kumimoji="0" lang="en-US" sz="2400" i="0" u="none" strike="noStrike" kern="1200" cap="none" spc="0" normalizeH="0" noProof="0" dirty="0">
                <a:ln>
                  <a:noFill/>
                </a:ln>
                <a:solidFill>
                  <a:prstClr val="black"/>
                </a:solidFill>
                <a:effectLst/>
                <a:uLnTx/>
                <a:uFillTx/>
                <a:latin typeface="+mj-lt"/>
                <a:sym typeface="Arial"/>
              </a:rPr>
              <a:t> the property panel: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2400" dirty="0">
                <a:latin typeface="+mj-lt"/>
                <a:ea typeface="Arial" panose="020B0604020202020204" pitchFamily="34" charset="0"/>
                <a:cs typeface="Arial" panose="020B0604020202020204" pitchFamily="34" charset="0"/>
              </a:rPr>
              <a:t>The most important are: </a:t>
            </a:r>
            <a:r>
              <a:rPr lang="en-GB" sz="2400" b="1" dirty="0">
                <a:latin typeface="+mj-lt"/>
                <a:ea typeface="Arial" panose="020B0604020202020204" pitchFamily="34" charset="0"/>
                <a:cs typeface="Arial" panose="020B0604020202020204" pitchFamily="34" charset="0"/>
              </a:rPr>
              <a:t>Account, </a:t>
            </a:r>
            <a:r>
              <a:rPr lang="en-GB" sz="2400" b="1" dirty="0" err="1">
                <a:latin typeface="+mj-lt"/>
                <a:ea typeface="Arial" panose="020B0604020202020204" pitchFamily="34" charset="0"/>
                <a:cs typeface="Arial" panose="020B0604020202020204" pitchFamily="34" charset="0"/>
              </a:rPr>
              <a:t>MailFolder</a:t>
            </a:r>
            <a:r>
              <a:rPr lang="en-GB" sz="2400" b="1" dirty="0">
                <a:latin typeface="+mj-lt"/>
                <a:ea typeface="Arial" panose="020B0604020202020204" pitchFamily="34" charset="0"/>
                <a:cs typeface="Arial" panose="020B0604020202020204" pitchFamily="34" charset="0"/>
              </a:rPr>
              <a:t> and </a:t>
            </a:r>
            <a:r>
              <a:rPr lang="en-GB" sz="2400" b="1" dirty="0" err="1">
                <a:latin typeface="+mj-lt"/>
                <a:ea typeface="Arial" panose="020B0604020202020204" pitchFamily="34" charset="0"/>
                <a:cs typeface="Arial" panose="020B0604020202020204" pitchFamily="34" charset="0"/>
              </a:rPr>
              <a:t>MailMessages</a:t>
            </a:r>
            <a:r>
              <a:rPr lang="en-GB" sz="2400" dirty="0">
                <a:latin typeface="+mj-lt"/>
                <a:ea typeface="Arial" panose="020B0604020202020204" pitchFamily="34" charset="0"/>
                <a:cs typeface="Arial" panose="020B0604020202020204" pitchFamily="34" charset="0"/>
              </a:rPr>
              <a:t>. Without these properties the activity will not work.</a:t>
            </a:r>
            <a:endParaRPr lang="en-SG" sz="2400" dirty="0">
              <a:latin typeface="+mj-lt"/>
              <a:ea typeface="Times New Roman" panose="02020603050405020304" pitchFamily="18" charset="0"/>
            </a:endParaRPr>
          </a:p>
          <a:p>
            <a:pPr marL="457200">
              <a:spcBef>
                <a:spcPts val="575"/>
              </a:spcBef>
            </a:pPr>
            <a:r>
              <a:rPr lang="en-GB" sz="2400" dirty="0">
                <a:latin typeface="+mj-lt"/>
                <a:ea typeface="Arial" panose="020B0604020202020204" pitchFamily="34" charset="0"/>
                <a:cs typeface="Arial" panose="020B0604020202020204" pitchFamily="34" charset="0"/>
              </a:rPr>
              <a:t> </a:t>
            </a:r>
            <a:endParaRPr lang="en-SG" sz="2400" dirty="0">
              <a:latin typeface="+mj-lt"/>
              <a:ea typeface="Times New Roman" panose="02020603050405020304" pitchFamily="18" charset="0"/>
            </a:endParaRPr>
          </a:p>
          <a:p>
            <a:pPr marL="342900" lvl="0" indent="-342900">
              <a:spcBef>
                <a:spcPts val="575"/>
              </a:spcBef>
              <a:buFont typeface="Symbol" panose="05050102010706020507" pitchFamily="18" charset="2"/>
              <a:buChar char=""/>
            </a:pPr>
            <a:r>
              <a:rPr lang="en-GB" sz="2400" b="1" dirty="0">
                <a:latin typeface="+mj-lt"/>
                <a:ea typeface="Arial" panose="020B0604020202020204" pitchFamily="34" charset="0"/>
                <a:cs typeface="Arial" panose="020B0604020202020204" pitchFamily="34" charset="0"/>
              </a:rPr>
              <a:t>Account</a:t>
            </a:r>
            <a:r>
              <a:rPr lang="en-GB" sz="2400" dirty="0">
                <a:latin typeface="+mj-lt"/>
                <a:ea typeface="Arial" panose="020B0604020202020204" pitchFamily="34" charset="0"/>
                <a:cs typeface="Arial" panose="020B0604020202020204" pitchFamily="34" charset="0"/>
              </a:rPr>
              <a:t>:  </a:t>
            </a:r>
            <a:r>
              <a:rPr lang="en-SG" sz="2400" dirty="0">
                <a:latin typeface="+mj-lt"/>
                <a:ea typeface="Arial" panose="020B0604020202020204" pitchFamily="34" charset="0"/>
                <a:cs typeface="Arial" panose="020B0604020202020204" pitchFamily="34" charset="0"/>
              </a:rPr>
              <a:t>Can leave as blank, or add the email address that you wish to access in Outlook. Blank will default to the main account.</a:t>
            </a:r>
            <a:endParaRPr lang="en-SG" sz="2400" dirty="0">
              <a:latin typeface="+mj-lt"/>
              <a:ea typeface="Times New Roman" panose="02020603050405020304" pitchFamily="18" charset="0"/>
            </a:endParaRPr>
          </a:p>
          <a:p>
            <a:pPr marL="914400">
              <a:spcBef>
                <a:spcPts val="575"/>
              </a:spcBef>
            </a:pPr>
            <a:r>
              <a:rPr lang="en-GB" sz="2400" dirty="0">
                <a:latin typeface="+mj-lt"/>
                <a:ea typeface="Arial" panose="020B0604020202020204" pitchFamily="34" charset="0"/>
                <a:cs typeface="Arial" panose="020B0604020202020204" pitchFamily="34" charset="0"/>
              </a:rPr>
              <a:t> </a:t>
            </a:r>
            <a:endParaRPr lang="en-SG" sz="2400" dirty="0">
              <a:latin typeface="+mj-lt"/>
              <a:ea typeface="Times New Roman" panose="02020603050405020304" pitchFamily="18" charset="0"/>
            </a:endParaRPr>
          </a:p>
          <a:p>
            <a:pPr marL="342900" lvl="0" indent="-342900">
              <a:spcBef>
                <a:spcPts val="575"/>
              </a:spcBef>
              <a:buFont typeface="Symbol" panose="05050102010706020507" pitchFamily="18" charset="2"/>
              <a:buChar char=""/>
            </a:pPr>
            <a:r>
              <a:rPr lang="en-GB" sz="2400" b="1" dirty="0" err="1">
                <a:latin typeface="+mj-lt"/>
                <a:ea typeface="Arial" panose="020B0604020202020204" pitchFamily="34" charset="0"/>
                <a:cs typeface="Arial" panose="020B0604020202020204" pitchFamily="34" charset="0"/>
              </a:rPr>
              <a:t>MailFolder</a:t>
            </a:r>
            <a:r>
              <a:rPr lang="en-GB" sz="2400" dirty="0">
                <a:latin typeface="+mj-lt"/>
                <a:ea typeface="Arial" panose="020B0604020202020204" pitchFamily="34" charset="0"/>
                <a:cs typeface="Arial" panose="020B0604020202020204" pitchFamily="34" charset="0"/>
              </a:rPr>
              <a:t>:  Generally you will grab your emails from "Inbox", but you could also place there any folder from your Outlook application.</a:t>
            </a:r>
            <a:endParaRPr lang="en-SG" sz="2400" dirty="0">
              <a:latin typeface="+mj-lt"/>
              <a:ea typeface="Times New Roman" panose="02020603050405020304" pitchFamily="18" charset="0"/>
            </a:endParaRPr>
          </a:p>
          <a:p>
            <a:pPr>
              <a:spcBef>
                <a:spcPts val="575"/>
              </a:spcBef>
            </a:pPr>
            <a:r>
              <a:rPr lang="en-GB" sz="2400" dirty="0">
                <a:latin typeface="+mj-lt"/>
                <a:ea typeface="Arial" panose="020B0604020202020204" pitchFamily="34" charset="0"/>
                <a:cs typeface="Arial" panose="020B0604020202020204" pitchFamily="34" charset="0"/>
              </a:rPr>
              <a:t> </a:t>
            </a:r>
            <a:endParaRPr lang="en-SG" sz="2400" dirty="0">
              <a:latin typeface="+mj-lt"/>
              <a:ea typeface="Times New Roman" panose="02020603050405020304" pitchFamily="18" charset="0"/>
            </a:endParaRPr>
          </a:p>
          <a:p>
            <a:pPr marL="342900" lvl="0" indent="-342900">
              <a:spcBef>
                <a:spcPts val="575"/>
              </a:spcBef>
              <a:buFont typeface="Symbol" panose="05050102010706020507" pitchFamily="18" charset="2"/>
              <a:buChar char=""/>
            </a:pPr>
            <a:r>
              <a:rPr lang="en-GB" sz="2400" b="1" dirty="0">
                <a:latin typeface="+mj-lt"/>
                <a:ea typeface="Arial" panose="020B0604020202020204" pitchFamily="34" charset="0"/>
                <a:cs typeface="Arial" panose="020B0604020202020204" pitchFamily="34" charset="0"/>
              </a:rPr>
              <a:t>Output </a:t>
            </a:r>
            <a:r>
              <a:rPr lang="en-GB" sz="2400" b="1" dirty="0">
                <a:latin typeface="+mj-lt"/>
                <a:ea typeface="Arial" panose="020B0604020202020204" pitchFamily="34" charset="0"/>
                <a:cs typeface="Arial" panose="020B0604020202020204" pitchFamily="34" charset="0"/>
                <a:sym typeface="Wingdings" panose="05000000000000000000" pitchFamily="2" charset="2"/>
              </a:rPr>
              <a:t></a:t>
            </a:r>
            <a:r>
              <a:rPr lang="en-GB" sz="2400" b="1" dirty="0">
                <a:latin typeface="+mj-lt"/>
                <a:ea typeface="Arial" panose="020B0604020202020204" pitchFamily="34" charset="0"/>
                <a:cs typeface="Arial" panose="020B0604020202020204" pitchFamily="34" charset="0"/>
              </a:rPr>
              <a:t>Messages</a:t>
            </a:r>
            <a:r>
              <a:rPr lang="en-GB" sz="2400" dirty="0">
                <a:latin typeface="+mj-lt"/>
                <a:ea typeface="Arial" panose="020B0604020202020204" pitchFamily="34" charset="0"/>
                <a:cs typeface="Arial" panose="020B0604020202020204" pitchFamily="34" charset="0"/>
              </a:rPr>
              <a:t>: The easiest way is to press right click in the blank space ( or </a:t>
            </a:r>
            <a:r>
              <a:rPr lang="en-GB" sz="2400" dirty="0" err="1">
                <a:latin typeface="+mj-lt"/>
                <a:ea typeface="Arial" panose="020B0604020202020204" pitchFamily="34" charset="0"/>
                <a:cs typeface="Arial" panose="020B0604020202020204" pitchFamily="34" charset="0"/>
              </a:rPr>
              <a:t>Ctrl+K</a:t>
            </a:r>
            <a:r>
              <a:rPr lang="en-GB" sz="2400" dirty="0">
                <a:latin typeface="+mj-lt"/>
                <a:ea typeface="Arial" panose="020B0604020202020204" pitchFamily="34" charset="0"/>
                <a:cs typeface="Arial" panose="020B0604020202020204" pitchFamily="34" charset="0"/>
              </a:rPr>
              <a:t> ) to create the output variable which is a list of </a:t>
            </a:r>
            <a:r>
              <a:rPr lang="en-GB" sz="2400" b="1" dirty="0" err="1">
                <a:latin typeface="+mj-lt"/>
                <a:ea typeface="Arial" panose="020B0604020202020204" pitchFamily="34" charset="0"/>
                <a:cs typeface="Arial" panose="020B0604020202020204" pitchFamily="34" charset="0"/>
              </a:rPr>
              <a:t>MailMessages</a:t>
            </a:r>
            <a:r>
              <a:rPr lang="en-GB" sz="2400" dirty="0">
                <a:latin typeface="+mj-lt"/>
                <a:ea typeface="Arial" panose="020B0604020202020204" pitchFamily="34" charset="0"/>
                <a:cs typeface="Arial" panose="020B0604020202020204" pitchFamily="34" charset="0"/>
              </a:rPr>
              <a:t>.</a:t>
            </a:r>
            <a:endParaRPr lang="en-SG" sz="2400" dirty="0">
              <a:latin typeface="+mj-l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1200" cap="none" spc="0" normalizeH="0" baseline="0" noProof="0" dirty="0">
              <a:ln>
                <a:noFill/>
              </a:ln>
              <a:solidFill>
                <a:prstClr val="black"/>
              </a:solidFill>
              <a:effectLst/>
              <a:uLnTx/>
              <a:uFillTx/>
              <a:latin typeface="+mj-lt"/>
              <a:sym typeface="Arial"/>
            </a:endParaRPr>
          </a:p>
        </p:txBody>
      </p:sp>
      <p:pic>
        <p:nvPicPr>
          <p:cNvPr id="15" name="Graphic 14" descr="Information with solid fill">
            <a:extLst>
              <a:ext uri="{FF2B5EF4-FFF2-40B4-BE49-F238E27FC236}">
                <a16:creationId xmlns:a16="http://schemas.microsoft.com/office/drawing/2014/main" id="{9A185BA6-0211-574F-EF8A-BFE202F389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0500" y="287547"/>
            <a:ext cx="1418804" cy="1418804"/>
          </a:xfrm>
          <a:prstGeom prst="rect">
            <a:avLst/>
          </a:prstGeom>
        </p:spPr>
      </p:pic>
      <p:pic>
        <p:nvPicPr>
          <p:cNvPr id="23" name="Picture 22">
            <a:extLst>
              <a:ext uri="{FF2B5EF4-FFF2-40B4-BE49-F238E27FC236}">
                <a16:creationId xmlns:a16="http://schemas.microsoft.com/office/drawing/2014/main" id="{97665929-B8D6-D18A-3C1D-0C02D1711984}"/>
              </a:ext>
            </a:extLst>
          </p:cNvPr>
          <p:cNvPicPr>
            <a:picLocks noChangeAspect="1"/>
          </p:cNvPicPr>
          <p:nvPr/>
        </p:nvPicPr>
        <p:blipFill>
          <a:blip r:embed="rId4"/>
          <a:stretch>
            <a:fillRect/>
          </a:stretch>
        </p:blipFill>
        <p:spPr>
          <a:xfrm>
            <a:off x="6621759" y="1036027"/>
            <a:ext cx="7200903" cy="7754818"/>
          </a:xfrm>
          <a:prstGeom prst="rect">
            <a:avLst/>
          </a:prstGeom>
          <a:ln>
            <a:solidFill>
              <a:schemeClr val="tx1"/>
            </a:solidFill>
          </a:ln>
        </p:spPr>
      </p:pic>
      <p:cxnSp>
        <p:nvCxnSpPr>
          <p:cNvPr id="24" name="Straight Arrow Connector 23">
            <a:extLst>
              <a:ext uri="{FF2B5EF4-FFF2-40B4-BE49-F238E27FC236}">
                <a16:creationId xmlns:a16="http://schemas.microsoft.com/office/drawing/2014/main" id="{59B999E5-151B-6EEE-71A4-F2657DC3ADBD}"/>
              </a:ext>
            </a:extLst>
          </p:cNvPr>
          <p:cNvCxnSpPr>
            <a:cxnSpLocks/>
          </p:cNvCxnSpPr>
          <p:nvPr/>
        </p:nvCxnSpPr>
        <p:spPr>
          <a:xfrm flipH="1">
            <a:off x="13258941" y="2514218"/>
            <a:ext cx="1561959" cy="98689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D774B47B-D15F-BABF-AE6E-D66FFB2F440D}"/>
              </a:ext>
            </a:extLst>
          </p:cNvPr>
          <p:cNvSpPr txBox="1"/>
          <p:nvPr/>
        </p:nvSpPr>
        <p:spPr>
          <a:xfrm>
            <a:off x="14663738" y="2052553"/>
            <a:ext cx="271666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Account</a:t>
            </a:r>
            <a:r>
              <a:rPr lang="en-GB" sz="2400" dirty="0">
                <a:solidFill>
                  <a:srgbClr val="000000"/>
                </a:solidFill>
                <a:latin typeface="Arial"/>
                <a:ea typeface="Arial" panose="020B0604020202020204" pitchFamily="34" charset="0"/>
                <a:cs typeface="Arial" panose="020B0604020202020204" pitchFamily="34" charset="0"/>
                <a:sym typeface="Wingdings" panose="05000000000000000000" pitchFamily="2" charset="2"/>
              </a:rPr>
              <a:t></a:t>
            </a:r>
            <a:r>
              <a:rPr lang="en-GB" sz="2400" dirty="0">
                <a:solidFill>
                  <a:srgbClr val="000000"/>
                </a:solidFill>
                <a:latin typeface="Arial"/>
                <a:ea typeface="Arial" panose="020B0604020202020204" pitchFamily="34" charset="0"/>
                <a:cs typeface="Arial" panose="020B0604020202020204" pitchFamily="34" charset="0"/>
              </a:rPr>
              <a:t> Blank</a:t>
            </a:r>
            <a:endParaRPr kumimoji="0" lang="en-SG" sz="24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mn-cs"/>
              <a:sym typeface="Arial"/>
            </a:endParaRPr>
          </a:p>
        </p:txBody>
      </p:sp>
      <p:cxnSp>
        <p:nvCxnSpPr>
          <p:cNvPr id="30" name="Straight Arrow Connector 29">
            <a:extLst>
              <a:ext uri="{FF2B5EF4-FFF2-40B4-BE49-F238E27FC236}">
                <a16:creationId xmlns:a16="http://schemas.microsoft.com/office/drawing/2014/main" id="{7D1B5864-6281-D3DA-F0F2-ED43C1BC7B3B}"/>
              </a:ext>
            </a:extLst>
          </p:cNvPr>
          <p:cNvCxnSpPr>
            <a:cxnSpLocks/>
          </p:cNvCxnSpPr>
          <p:nvPr/>
        </p:nvCxnSpPr>
        <p:spPr>
          <a:xfrm flipH="1">
            <a:off x="11525250" y="5768458"/>
            <a:ext cx="2957808" cy="97524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A8AB4A76-8C83-D939-4EC6-108C7FB8358D}"/>
              </a:ext>
            </a:extLst>
          </p:cNvPr>
          <p:cNvSpPr txBox="1"/>
          <p:nvPr/>
        </p:nvSpPr>
        <p:spPr>
          <a:xfrm>
            <a:off x="14483058" y="5242351"/>
            <a:ext cx="3981154"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err="1">
                <a:ln>
                  <a:noFill/>
                </a:ln>
                <a:solidFill>
                  <a:srgbClr val="000000"/>
                </a:solidFill>
                <a:effectLst/>
                <a:uLnTx/>
                <a:uFillTx/>
                <a:latin typeface="Arial"/>
                <a:ea typeface="Arial" panose="020B0604020202020204" pitchFamily="34" charset="0"/>
                <a:cs typeface="Arial" panose="020B0604020202020204" pitchFamily="34" charset="0"/>
                <a:sym typeface="Arial"/>
              </a:rPr>
              <a:t>OnlyUnreadMessages</a:t>
            </a:r>
            <a:r>
              <a:rPr lang="en-GB" sz="2400" dirty="0">
                <a:solidFill>
                  <a:srgbClr val="000000"/>
                </a:solidFill>
                <a:latin typeface="Arial"/>
                <a:ea typeface="Arial" panose="020B0604020202020204" pitchFamily="34" charset="0"/>
                <a:cs typeface="Arial" panose="020B0604020202020204" pitchFamily="34" charset="0"/>
                <a:sym typeface="Wingdings" panose="05000000000000000000" pitchFamily="2" charset="2"/>
              </a:rPr>
              <a:t></a:t>
            </a:r>
            <a:r>
              <a:rPr lang="en-GB" sz="2400" dirty="0">
                <a:solidFill>
                  <a:srgbClr val="000000"/>
                </a:solidFill>
                <a:latin typeface="Arial"/>
                <a:ea typeface="Arial" panose="020B0604020202020204" pitchFamily="34" charset="0"/>
                <a:cs typeface="Arial" panose="020B0604020202020204" pitchFamily="34" charset="0"/>
              </a:rPr>
              <a:t> Uncheck</a:t>
            </a:r>
            <a:endParaRPr kumimoji="0" lang="en-SG" sz="24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mn-cs"/>
              <a:sym typeface="Arial"/>
            </a:endParaRPr>
          </a:p>
        </p:txBody>
      </p:sp>
      <p:cxnSp>
        <p:nvCxnSpPr>
          <p:cNvPr id="32" name="Straight Arrow Connector 31">
            <a:extLst>
              <a:ext uri="{FF2B5EF4-FFF2-40B4-BE49-F238E27FC236}">
                <a16:creationId xmlns:a16="http://schemas.microsoft.com/office/drawing/2014/main" id="{C21B08FF-C5EF-A9E2-0FCE-71AA7ADA709A}"/>
              </a:ext>
            </a:extLst>
          </p:cNvPr>
          <p:cNvCxnSpPr>
            <a:cxnSpLocks/>
          </p:cNvCxnSpPr>
          <p:nvPr/>
        </p:nvCxnSpPr>
        <p:spPr>
          <a:xfrm flipH="1">
            <a:off x="13258941" y="3238500"/>
            <a:ext cx="1561959" cy="98689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FE73BA6C-2162-8F6E-9310-F99B45E24E26}"/>
              </a:ext>
            </a:extLst>
          </p:cNvPr>
          <p:cNvSpPr txBox="1"/>
          <p:nvPr/>
        </p:nvSpPr>
        <p:spPr>
          <a:xfrm>
            <a:off x="14663738" y="2776835"/>
            <a:ext cx="4443412" cy="8925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err="1">
                <a:ln>
                  <a:noFill/>
                </a:ln>
                <a:solidFill>
                  <a:srgbClr val="000000"/>
                </a:solidFill>
                <a:effectLst/>
                <a:uLnTx/>
                <a:uFillTx/>
                <a:latin typeface="Arial"/>
                <a:ea typeface="Arial" panose="020B0604020202020204" pitchFamily="34" charset="0"/>
                <a:cs typeface="Arial" panose="020B0604020202020204" pitchFamily="34" charset="0"/>
                <a:sym typeface="Arial"/>
              </a:rPr>
              <a:t>MailFolder</a:t>
            </a:r>
            <a:r>
              <a:rPr lang="en-GB" sz="2400" dirty="0">
                <a:solidFill>
                  <a:srgbClr val="000000"/>
                </a:solidFill>
                <a:latin typeface="Arial"/>
                <a:ea typeface="Arial" panose="020B0604020202020204" pitchFamily="34" charset="0"/>
                <a:cs typeface="Arial" panose="020B0604020202020204" pitchFamily="34" charset="0"/>
                <a:sym typeface="Wingdings" panose="05000000000000000000" pitchFamily="2" charset="2"/>
              </a:rPr>
              <a:t> Type:</a:t>
            </a:r>
            <a:r>
              <a:rPr lang="en-GB" sz="2400" dirty="0">
                <a:solidFill>
                  <a:srgbClr val="000000"/>
                </a:solidFill>
                <a:latin typeface="Arial"/>
                <a:ea typeface="Arial" panose="020B0604020202020204" pitchFamily="34" charset="0"/>
                <a:cs typeface="Arial" panose="020B0604020202020204" pitchFamily="34" charset="0"/>
              </a:rPr>
              <a:t> </a:t>
            </a:r>
            <a:r>
              <a:rPr lang="en-SG" sz="2800" dirty="0">
                <a:solidFill>
                  <a:srgbClr val="800000"/>
                </a:solidFill>
              </a:rPr>
              <a:t>"Inbox\Audit RPA"</a:t>
            </a:r>
            <a:endParaRPr kumimoji="0" lang="en-SG" sz="24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mn-cs"/>
              <a:sym typeface="Arial"/>
            </a:endParaRPr>
          </a:p>
        </p:txBody>
      </p:sp>
      <p:pic>
        <p:nvPicPr>
          <p:cNvPr id="36" name="Picture 35">
            <a:extLst>
              <a:ext uri="{FF2B5EF4-FFF2-40B4-BE49-F238E27FC236}">
                <a16:creationId xmlns:a16="http://schemas.microsoft.com/office/drawing/2014/main" id="{0793A3DD-B58A-2950-A0D6-006816842090}"/>
              </a:ext>
            </a:extLst>
          </p:cNvPr>
          <p:cNvPicPr>
            <a:picLocks noChangeAspect="1"/>
          </p:cNvPicPr>
          <p:nvPr/>
        </p:nvPicPr>
        <p:blipFill>
          <a:blip r:embed="rId5"/>
          <a:stretch>
            <a:fillRect/>
          </a:stretch>
        </p:blipFill>
        <p:spPr>
          <a:xfrm>
            <a:off x="12619779" y="8538865"/>
            <a:ext cx="4087917" cy="2147888"/>
          </a:xfrm>
          <a:prstGeom prst="rect">
            <a:avLst/>
          </a:prstGeom>
          <a:ln>
            <a:solidFill>
              <a:schemeClr val="tx1"/>
            </a:solidFill>
          </a:ln>
        </p:spPr>
      </p:pic>
      <p:cxnSp>
        <p:nvCxnSpPr>
          <p:cNvPr id="37" name="Straight Arrow Connector 36">
            <a:extLst>
              <a:ext uri="{FF2B5EF4-FFF2-40B4-BE49-F238E27FC236}">
                <a16:creationId xmlns:a16="http://schemas.microsoft.com/office/drawing/2014/main" id="{85D6DDDF-09CA-D5F1-1337-15391B7E2E8B}"/>
              </a:ext>
            </a:extLst>
          </p:cNvPr>
          <p:cNvCxnSpPr>
            <a:cxnSpLocks/>
          </p:cNvCxnSpPr>
          <p:nvPr/>
        </p:nvCxnSpPr>
        <p:spPr>
          <a:xfrm flipH="1">
            <a:off x="13029337" y="7467446"/>
            <a:ext cx="2957808" cy="97524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0144C4B2-2D46-3CB8-125C-33F5EDFAD986}"/>
              </a:ext>
            </a:extLst>
          </p:cNvPr>
          <p:cNvSpPr txBox="1"/>
          <p:nvPr/>
        </p:nvSpPr>
        <p:spPr>
          <a:xfrm>
            <a:off x="14483058" y="6547876"/>
            <a:ext cx="3981154" cy="180049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Select the text box </a:t>
            </a: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Wingdings" panose="05000000000000000000" pitchFamily="2" charset="2"/>
              </a:rPr>
              <a:t></a:t>
            </a:r>
          </a:p>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Right click </a:t>
            </a: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Wingdings" panose="05000000000000000000" pitchFamily="2" charset="2"/>
              </a:rPr>
              <a:t></a:t>
            </a:r>
          </a:p>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select Create Variable</a:t>
            </a: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Wingdings" panose="05000000000000000000" pitchFamily="2" charset="2"/>
              </a:rPr>
              <a:t></a:t>
            </a:r>
          </a:p>
          <a:p>
            <a:pPr marR="0" lvl="0" algn="l" defTabSz="914400" rtl="0" eaLnBrk="1" fontAlgn="auto" latinLnBrk="0" hangingPunct="1">
              <a:lnSpc>
                <a:spcPct val="100000"/>
              </a:lnSpc>
              <a:spcBef>
                <a:spcPts val="575"/>
              </a:spcBef>
              <a:spcAft>
                <a:spcPts val="0"/>
              </a:spcAft>
              <a:buClr>
                <a:srgbClr val="000000"/>
              </a:buClr>
              <a:buSzTx/>
              <a:tabLst/>
              <a:defRPr/>
            </a:pPr>
            <a:r>
              <a:rPr lang="en-GB" sz="2400" b="1" dirty="0" err="1">
                <a:solidFill>
                  <a:srgbClr val="C00000"/>
                </a:solidFill>
                <a:latin typeface="Arial"/>
                <a:ea typeface="Times New Roman" panose="02020603050405020304" pitchFamily="18" charset="0"/>
                <a:cs typeface="Arial" panose="020B0604020202020204" pitchFamily="34" charset="0"/>
                <a:sym typeface="Wingdings" panose="05000000000000000000" pitchFamily="2" charset="2"/>
              </a:rPr>
              <a:t>listOfEmails</a:t>
            </a:r>
            <a:endParaRPr kumimoji="0" lang="en-SG" sz="2400" b="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spTree>
    <p:extLst>
      <p:ext uri="{BB962C8B-B14F-4D97-AF65-F5344CB8AC3E}">
        <p14:creationId xmlns:p14="http://schemas.microsoft.com/office/powerpoint/2010/main" val="352057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099374-5DAB-480F-C1FB-52EFE6443D77}"/>
              </a:ext>
            </a:extLst>
          </p:cNvPr>
          <p:cNvSpPr txBox="1"/>
          <p:nvPr/>
        </p:nvSpPr>
        <p:spPr>
          <a:xfrm>
            <a:off x="2699348" y="643502"/>
            <a:ext cx="7892452" cy="954107"/>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rPr>
              <a:t>We will now loops through</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 the emails using </a:t>
            </a:r>
            <a:r>
              <a:rPr kumimoji="0" lang="en-US" sz="2800" b="1" i="0" u="none" strike="noStrike" kern="1200" cap="none" spc="0" normalizeH="0" noProof="0" dirty="0">
                <a:ln>
                  <a:noFill/>
                </a:ln>
                <a:solidFill>
                  <a:prstClr val="black"/>
                </a:solidFill>
                <a:effectLst/>
                <a:uLnTx/>
                <a:uFillTx/>
                <a:latin typeface="Calibri" panose="020F0502020204030204"/>
                <a:ea typeface="+mn-ea"/>
                <a:cs typeface="+mn-cs"/>
                <a:sym typeface="Arial"/>
              </a:rPr>
              <a:t>For Each </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Loop</a:t>
            </a:r>
          </a:p>
        </p:txBody>
      </p:sp>
      <p:pic>
        <p:nvPicPr>
          <p:cNvPr id="5" name="Graphic 4" descr="Information with solid fill">
            <a:extLst>
              <a:ext uri="{FF2B5EF4-FFF2-40B4-BE49-F238E27FC236}">
                <a16:creationId xmlns:a16="http://schemas.microsoft.com/office/drawing/2014/main" id="{02D5B2CC-E6AA-EF74-B1DD-6A9F56F063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0544" y="397649"/>
            <a:ext cx="1418804" cy="1418804"/>
          </a:xfrm>
          <a:prstGeom prst="rect">
            <a:avLst/>
          </a:prstGeom>
        </p:spPr>
      </p:pic>
      <p:pic>
        <p:nvPicPr>
          <p:cNvPr id="7" name="Picture 6">
            <a:extLst>
              <a:ext uri="{FF2B5EF4-FFF2-40B4-BE49-F238E27FC236}">
                <a16:creationId xmlns:a16="http://schemas.microsoft.com/office/drawing/2014/main" id="{ADE634A6-8734-9D06-6BB9-C160F44DB6F3}"/>
              </a:ext>
            </a:extLst>
          </p:cNvPr>
          <p:cNvPicPr>
            <a:picLocks noChangeAspect="1"/>
          </p:cNvPicPr>
          <p:nvPr/>
        </p:nvPicPr>
        <p:blipFill>
          <a:blip r:embed="rId4"/>
          <a:stretch>
            <a:fillRect/>
          </a:stretch>
        </p:blipFill>
        <p:spPr>
          <a:xfrm>
            <a:off x="1280544" y="2295524"/>
            <a:ext cx="14264256" cy="7864444"/>
          </a:xfrm>
          <a:prstGeom prst="rect">
            <a:avLst/>
          </a:prstGeom>
          <a:ln>
            <a:solidFill>
              <a:schemeClr val="tx1"/>
            </a:solidFill>
          </a:ln>
        </p:spPr>
      </p:pic>
      <p:sp>
        <p:nvSpPr>
          <p:cNvPr id="8" name="TextBox 7">
            <a:extLst>
              <a:ext uri="{FF2B5EF4-FFF2-40B4-BE49-F238E27FC236}">
                <a16:creationId xmlns:a16="http://schemas.microsoft.com/office/drawing/2014/main" id="{17BDA130-A078-4D71-38F6-1281CA9EEB86}"/>
              </a:ext>
            </a:extLst>
          </p:cNvPr>
          <p:cNvSpPr txBox="1"/>
          <p:nvPr/>
        </p:nvSpPr>
        <p:spPr>
          <a:xfrm>
            <a:off x="4950496" y="9694543"/>
            <a:ext cx="7446666" cy="13849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Search for </a:t>
            </a:r>
            <a:r>
              <a:rPr kumimoji="0" lang="en-US" sz="2800" b="1" i="0" u="none" strike="noStrike" kern="1200" cap="none" spc="0" normalizeH="0" baseline="0" noProof="0" dirty="0" err="1">
                <a:ln>
                  <a:noFill/>
                </a:ln>
                <a:solidFill>
                  <a:prstClr val="black"/>
                </a:solidFill>
                <a:effectLst/>
                <a:uLnTx/>
                <a:uFillTx/>
                <a:latin typeface="Calibri" panose="020F0502020204030204"/>
                <a:sym typeface="Arial"/>
              </a:rPr>
              <a:t>For</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Each</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 and Add a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Workflow</a:t>
            </a:r>
            <a:r>
              <a:rPr kumimoji="0" lang="en-US" sz="2800" b="1" i="0" u="none" strike="noStrike" kern="1200" cap="none" spc="0" normalizeH="0" baseline="0" noProof="0" dirty="0">
                <a:ln>
                  <a:noFill/>
                </a:ln>
                <a:solidFill>
                  <a:prstClr val="black"/>
                </a:solidFill>
                <a:effectLst/>
                <a:uLnTx/>
                <a:uFillTx/>
                <a:latin typeface="Calibri" panose="020F0502020204030204"/>
                <a:sym typeface="Wingdings" panose="05000000000000000000" pitchFamily="2" charset="2"/>
              </a:rPr>
              <a:t> Control For Each</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activity to the sequence.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This</a:t>
            </a:r>
            <a:r>
              <a:rPr kumimoji="0" lang="en-US" sz="2800" b="1" i="0" u="none" strike="noStrike" kern="1200" cap="none" spc="0" normalizeH="0" noProof="0" dirty="0">
                <a:ln>
                  <a:noFill/>
                </a:ln>
                <a:solidFill>
                  <a:prstClr val="black"/>
                </a:solidFill>
                <a:effectLst/>
                <a:uLnTx/>
                <a:uFillTx/>
                <a:latin typeface="Calibri" panose="020F0502020204030204"/>
                <a:sym typeface="Arial"/>
              </a:rPr>
              <a:t> will help us loop through the emails.</a:t>
            </a:r>
            <a:endParaRPr kumimoji="0" lang="en-US" sz="2800" i="0" u="none" strike="noStrike" kern="1200" cap="none" spc="0" normalizeH="0" baseline="0" noProof="0" dirty="0">
              <a:ln>
                <a:noFill/>
              </a:ln>
              <a:solidFill>
                <a:prstClr val="black"/>
              </a:solidFill>
              <a:effectLst/>
              <a:uLnTx/>
              <a:uFillTx/>
              <a:latin typeface="Calibri" panose="020F0502020204030204"/>
              <a:sym typeface="Arial"/>
            </a:endParaRPr>
          </a:p>
        </p:txBody>
      </p:sp>
      <p:cxnSp>
        <p:nvCxnSpPr>
          <p:cNvPr id="9" name="Straight Arrow Connector 8">
            <a:extLst>
              <a:ext uri="{FF2B5EF4-FFF2-40B4-BE49-F238E27FC236}">
                <a16:creationId xmlns:a16="http://schemas.microsoft.com/office/drawing/2014/main" id="{4040E3C9-0EF6-010B-F6C2-2486C3D53F94}"/>
              </a:ext>
            </a:extLst>
          </p:cNvPr>
          <p:cNvCxnSpPr>
            <a:cxnSpLocks/>
          </p:cNvCxnSpPr>
          <p:nvPr/>
        </p:nvCxnSpPr>
        <p:spPr>
          <a:xfrm flipH="1">
            <a:off x="9734550" y="3927269"/>
            <a:ext cx="323850" cy="283548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FA6AC234-CCD9-497B-E7BB-A8DA7279955E}"/>
              </a:ext>
            </a:extLst>
          </p:cNvPr>
          <p:cNvSpPr txBox="1"/>
          <p:nvPr/>
        </p:nvSpPr>
        <p:spPr>
          <a:xfrm>
            <a:off x="9511008" y="2726940"/>
            <a:ext cx="4890792"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Change the name from </a:t>
            </a:r>
            <a:r>
              <a:rPr lang="en-GB" sz="2400" b="1" dirty="0">
                <a:solidFill>
                  <a:srgbClr val="C00000"/>
                </a:solidFill>
                <a:latin typeface="Arial"/>
                <a:ea typeface="Arial" panose="020B0604020202020204" pitchFamily="34" charset="0"/>
                <a:cs typeface="Arial" panose="020B0604020202020204" pitchFamily="34" charset="0"/>
              </a:rPr>
              <a:t>c</a:t>
            </a:r>
            <a:r>
              <a:rPr kumimoji="0" lang="en-GB" sz="2400" b="1" i="0" u="none" strike="noStrike" kern="0" cap="none" spc="0" normalizeH="0" baseline="0" noProof="0" dirty="0" err="1">
                <a:ln>
                  <a:noFill/>
                </a:ln>
                <a:solidFill>
                  <a:srgbClr val="C00000"/>
                </a:solidFill>
                <a:effectLst/>
                <a:uLnTx/>
                <a:uFillTx/>
                <a:latin typeface="Arial"/>
                <a:ea typeface="Arial" panose="020B0604020202020204" pitchFamily="34" charset="0"/>
                <a:cs typeface="Arial" panose="020B0604020202020204" pitchFamily="34" charset="0"/>
                <a:sym typeface="Arial"/>
              </a:rPr>
              <a:t>urrentItem</a:t>
            </a:r>
            <a:r>
              <a:rPr kumimoji="0" lang="en-GB" sz="2400" b="1" i="0" u="none" strike="noStrike" kern="0" cap="none" spc="0" normalizeH="0" baseline="0" noProof="0" dirty="0">
                <a:ln>
                  <a:noFill/>
                </a:ln>
                <a:solidFill>
                  <a:srgbClr val="C00000"/>
                </a:solidFill>
                <a:effectLst/>
                <a:uLnTx/>
                <a:uFillTx/>
                <a:latin typeface="Arial"/>
                <a:ea typeface="Arial" panose="020B0604020202020204" pitchFamily="34" charset="0"/>
                <a:cs typeface="Arial" panose="020B0604020202020204" pitchFamily="34" charset="0"/>
                <a:sym typeface="Arial"/>
              </a:rPr>
              <a:t> to </a:t>
            </a:r>
            <a:r>
              <a:rPr kumimoji="0" lang="en-GB" sz="2400" b="1" i="0" u="none" strike="noStrike" kern="0" cap="none" spc="0" normalizeH="0" baseline="0" noProof="0" dirty="0" err="1">
                <a:ln>
                  <a:noFill/>
                </a:ln>
                <a:solidFill>
                  <a:srgbClr val="C00000"/>
                </a:solidFill>
                <a:effectLst/>
                <a:uLnTx/>
                <a:uFillTx/>
                <a:latin typeface="Arial"/>
                <a:ea typeface="Arial" panose="020B0604020202020204" pitchFamily="34" charset="0"/>
                <a:cs typeface="Arial" panose="020B0604020202020204" pitchFamily="34" charset="0"/>
                <a:sym typeface="Arial"/>
              </a:rPr>
              <a:t>currentEmail</a:t>
            </a:r>
            <a:r>
              <a:rPr kumimoji="0" lang="en-GB" sz="2400" b="1" i="0" u="none" strike="noStrike" kern="0" cap="none" spc="0" normalizeH="0" baseline="0" noProof="0" dirty="0">
                <a:ln>
                  <a:noFill/>
                </a:ln>
                <a:solidFill>
                  <a:srgbClr val="C00000"/>
                </a:solidFill>
                <a:effectLst/>
                <a:uLnTx/>
                <a:uFillTx/>
                <a:latin typeface="Arial"/>
                <a:ea typeface="Arial" panose="020B0604020202020204" pitchFamily="34" charset="0"/>
                <a:cs typeface="Arial" panose="020B0604020202020204" pitchFamily="34" charset="0"/>
                <a:sym typeface="Arial"/>
              </a:rPr>
              <a:t> </a:t>
            </a: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for easier reference later</a:t>
            </a:r>
            <a:endParaRPr kumimoji="0" lang="en-SG" sz="240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cxnSp>
        <p:nvCxnSpPr>
          <p:cNvPr id="12" name="Straight Arrow Connector 11">
            <a:extLst>
              <a:ext uri="{FF2B5EF4-FFF2-40B4-BE49-F238E27FC236}">
                <a16:creationId xmlns:a16="http://schemas.microsoft.com/office/drawing/2014/main" id="{3CE0D26F-F535-C832-6B9D-CF469CB175A3}"/>
              </a:ext>
            </a:extLst>
          </p:cNvPr>
          <p:cNvCxnSpPr>
            <a:cxnSpLocks/>
          </p:cNvCxnSpPr>
          <p:nvPr/>
        </p:nvCxnSpPr>
        <p:spPr>
          <a:xfrm flipV="1">
            <a:off x="3744269" y="7753350"/>
            <a:ext cx="4371031" cy="98292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A573581A-84D1-43EB-DAA0-5CB834BC313A}"/>
              </a:ext>
            </a:extLst>
          </p:cNvPr>
          <p:cNvSpPr txBox="1"/>
          <p:nvPr/>
        </p:nvSpPr>
        <p:spPr>
          <a:xfrm>
            <a:off x="14673558" y="4744844"/>
            <a:ext cx="4890792"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Make sure your are looping the list of emails.</a:t>
            </a:r>
          </a:p>
          <a:p>
            <a:pPr marR="0" lvl="0" algn="l" defTabSz="914400" rtl="0" eaLnBrk="1" fontAlgn="auto" latinLnBrk="0" hangingPunct="1">
              <a:lnSpc>
                <a:spcPct val="100000"/>
              </a:lnSpc>
              <a:spcBef>
                <a:spcPts val="575"/>
              </a:spcBef>
              <a:spcAft>
                <a:spcPts val="0"/>
              </a:spcAft>
              <a:buClr>
                <a:srgbClr val="000000"/>
              </a:buClr>
              <a:buSzTx/>
              <a:tabLst/>
              <a:defRPr/>
            </a:pPr>
            <a:endParaRPr lang="en-GB" sz="2400" dirty="0">
              <a:solidFill>
                <a:srgbClr val="000000"/>
              </a:solidFill>
              <a:latin typeface="Arial"/>
              <a:ea typeface="Times New Roman" panose="02020603050405020304" pitchFamily="18" charset="0"/>
              <a:cs typeface="Arial" panose="020B0604020202020204" pitchFamily="34" charset="0"/>
            </a:endParaRPr>
          </a:p>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Times New Roman" panose="02020603050405020304" pitchFamily="18" charset="0"/>
                <a:cs typeface="Arial" panose="020B0604020202020204" pitchFamily="34" charset="0"/>
                <a:sym typeface="Arial"/>
              </a:rPr>
              <a:t>Update this to </a:t>
            </a:r>
            <a:r>
              <a:rPr kumimoji="0" lang="en-GB" sz="2400" b="1" i="0" u="none" strike="noStrike" kern="0" cap="none" spc="0" normalizeH="0" baseline="0" noProof="0" dirty="0" err="1">
                <a:ln>
                  <a:noFill/>
                </a:ln>
                <a:solidFill>
                  <a:srgbClr val="C00000"/>
                </a:solidFill>
                <a:effectLst/>
                <a:uLnTx/>
                <a:uFillTx/>
                <a:latin typeface="Arial"/>
                <a:ea typeface="Times New Roman" panose="02020603050405020304" pitchFamily="18" charset="0"/>
                <a:cs typeface="Arial" panose="020B0604020202020204" pitchFamily="34" charset="0"/>
                <a:sym typeface="Arial"/>
              </a:rPr>
              <a:t>listOfEmails</a:t>
            </a:r>
            <a:r>
              <a:rPr kumimoji="0" lang="en-GB" sz="2400" i="0" u="none" strike="noStrike" kern="0" cap="none" spc="0" normalizeH="0" baseline="0" noProof="0" dirty="0">
                <a:ln>
                  <a:noFill/>
                </a:ln>
                <a:solidFill>
                  <a:srgbClr val="000000"/>
                </a:solidFill>
                <a:effectLst/>
                <a:uLnTx/>
                <a:uFillTx/>
                <a:latin typeface="Arial"/>
                <a:ea typeface="Times New Roman" panose="02020603050405020304" pitchFamily="18" charset="0"/>
                <a:cs typeface="Arial" panose="020B0604020202020204" pitchFamily="34" charset="0"/>
                <a:sym typeface="Arial"/>
              </a:rPr>
              <a:t> (the same variable that retrieve our emails in the previous step.</a:t>
            </a:r>
            <a:endParaRPr kumimoji="0" lang="en-SG" sz="240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cxnSp>
        <p:nvCxnSpPr>
          <p:cNvPr id="19" name="Straight Arrow Connector 18">
            <a:extLst>
              <a:ext uri="{FF2B5EF4-FFF2-40B4-BE49-F238E27FC236}">
                <a16:creationId xmlns:a16="http://schemas.microsoft.com/office/drawing/2014/main" id="{9DAA57FC-9318-FCA4-036E-A424E85508AB}"/>
              </a:ext>
            </a:extLst>
          </p:cNvPr>
          <p:cNvCxnSpPr>
            <a:cxnSpLocks/>
          </p:cNvCxnSpPr>
          <p:nvPr/>
        </p:nvCxnSpPr>
        <p:spPr>
          <a:xfrm flipH="1">
            <a:off x="12397162" y="5975950"/>
            <a:ext cx="2276396" cy="107255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0921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055155-DEF0-B76B-592A-DAF9292B2746}"/>
              </a:ext>
            </a:extLst>
          </p:cNvPr>
          <p:cNvPicPr>
            <a:picLocks noChangeAspect="1"/>
          </p:cNvPicPr>
          <p:nvPr/>
        </p:nvPicPr>
        <p:blipFill>
          <a:blip r:embed="rId2"/>
          <a:stretch>
            <a:fillRect/>
          </a:stretch>
        </p:blipFill>
        <p:spPr>
          <a:xfrm>
            <a:off x="446895" y="2555677"/>
            <a:ext cx="14381191" cy="8337371"/>
          </a:xfrm>
          <a:prstGeom prst="rect">
            <a:avLst/>
          </a:prstGeom>
          <a:ln>
            <a:solidFill>
              <a:schemeClr val="tx1"/>
            </a:solidFill>
          </a:ln>
        </p:spPr>
      </p:pic>
      <p:sp>
        <p:nvSpPr>
          <p:cNvPr id="6" name="TextBox 5">
            <a:extLst>
              <a:ext uri="{FF2B5EF4-FFF2-40B4-BE49-F238E27FC236}">
                <a16:creationId xmlns:a16="http://schemas.microsoft.com/office/drawing/2014/main" id="{A722C42E-4B98-11AE-6B06-2F0CDC0FFF8C}"/>
              </a:ext>
            </a:extLst>
          </p:cNvPr>
          <p:cNvSpPr txBox="1"/>
          <p:nvPr/>
        </p:nvSpPr>
        <p:spPr>
          <a:xfrm>
            <a:off x="2508848" y="199110"/>
            <a:ext cx="13283602"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lvl="0"/>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sym typeface="Arial"/>
              </a:rPr>
              <a:t>We will now create filter</a:t>
            </a:r>
            <a:r>
              <a:rPr kumimoji="0" lang="en-US" sz="2800" i="0" u="none" strike="noStrike" kern="1200" cap="none" spc="0" normalizeH="0" noProof="0" dirty="0">
                <a:ln>
                  <a:noFill/>
                </a:ln>
                <a:solidFill>
                  <a:prstClr val="black"/>
                </a:solidFill>
                <a:effectLst/>
                <a:uLnTx/>
                <a:uFillTx/>
                <a:latin typeface="Calibri" panose="020F0502020204030204"/>
                <a:ea typeface="+mn-ea"/>
                <a:cs typeface="+mn-cs"/>
                <a:sym typeface="Arial"/>
              </a:rPr>
              <a:t> that checks if email subject contains </a:t>
            </a:r>
            <a:r>
              <a:rPr kumimoji="0" lang="en-US" sz="2800" i="0" u="none" strike="noStrike" kern="1200" cap="none" spc="0" normalizeH="0" noProof="0" dirty="0">
                <a:ln>
                  <a:noFill/>
                </a:ln>
                <a:solidFill>
                  <a:srgbClr val="C00000"/>
                </a:solidFill>
                <a:effectLst/>
                <a:uLnTx/>
                <a:uFillTx/>
                <a:latin typeface="Calibri" panose="020F0502020204030204"/>
                <a:ea typeface="+mn-ea"/>
                <a:cs typeface="+mn-cs"/>
                <a:sym typeface="Arial"/>
              </a:rPr>
              <a:t>“</a:t>
            </a:r>
            <a:r>
              <a:rPr lang="en-SG" sz="2800" kern="1200" dirty="0">
                <a:solidFill>
                  <a:srgbClr val="C00000"/>
                </a:solidFill>
                <a:latin typeface="Calibri" panose="020F0502020204030204"/>
              </a:rPr>
              <a:t>[FY23/24 Audit] Confirmation of Balances</a:t>
            </a:r>
            <a:r>
              <a:rPr kumimoji="0" lang="en-US" sz="2800" i="0" u="none" strike="noStrike" kern="1200" cap="none" spc="0" normalizeH="0" noProof="0" dirty="0">
                <a:ln>
                  <a:noFill/>
                </a:ln>
                <a:solidFill>
                  <a:srgbClr val="C00000"/>
                </a:solidFill>
                <a:effectLst/>
                <a:uLnTx/>
                <a:uFillTx/>
                <a:latin typeface="Calibri" panose="020F0502020204030204"/>
                <a:ea typeface="+mn-ea"/>
                <a:cs typeface="+mn-cs"/>
                <a:sym typeface="Arial"/>
              </a:rPr>
              <a:t>”</a:t>
            </a:r>
          </a:p>
          <a:p>
            <a:pPr lvl="0"/>
            <a:endParaRPr lang="en-US" sz="2800" kern="1200" dirty="0">
              <a:solidFill>
                <a:srgbClr val="C00000"/>
              </a:solidFill>
              <a:latin typeface="Calibri" panose="020F0502020204030204"/>
            </a:endParaRPr>
          </a:p>
          <a:p>
            <a:pPr lvl="0"/>
            <a:r>
              <a:rPr kumimoji="0" lang="en-US" sz="2800" b="1" i="0" u="none" strike="noStrike" kern="1200" cap="none" spc="0" normalizeH="0" noProof="0" dirty="0">
                <a:ln>
                  <a:noFill/>
                </a:ln>
                <a:solidFill>
                  <a:srgbClr val="C00000"/>
                </a:solidFill>
                <a:effectLst/>
                <a:uLnTx/>
                <a:uFillTx/>
                <a:latin typeface="Calibri" panose="020F0502020204030204"/>
                <a:ea typeface="+mn-ea"/>
                <a:cs typeface="+mn-cs"/>
                <a:sym typeface="Arial"/>
              </a:rPr>
              <a:t>Remember, we only want to download attachments form these types of emails!</a:t>
            </a:r>
          </a:p>
        </p:txBody>
      </p:sp>
      <p:pic>
        <p:nvPicPr>
          <p:cNvPr id="7" name="Graphic 6" descr="Information with solid fill">
            <a:extLst>
              <a:ext uri="{FF2B5EF4-FFF2-40B4-BE49-F238E27FC236}">
                <a16:creationId xmlns:a16="http://schemas.microsoft.com/office/drawing/2014/main" id="{E4D64543-840A-F548-3013-1E155C2F20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0544" y="397649"/>
            <a:ext cx="1418804" cy="1418804"/>
          </a:xfrm>
          <a:prstGeom prst="rect">
            <a:avLst/>
          </a:prstGeom>
        </p:spPr>
      </p:pic>
      <p:sp>
        <p:nvSpPr>
          <p:cNvPr id="10" name="TextBox 9">
            <a:extLst>
              <a:ext uri="{FF2B5EF4-FFF2-40B4-BE49-F238E27FC236}">
                <a16:creationId xmlns:a16="http://schemas.microsoft.com/office/drawing/2014/main" id="{B78F93AF-CE78-89A7-1F81-6E0E80E26897}"/>
              </a:ext>
            </a:extLst>
          </p:cNvPr>
          <p:cNvSpPr txBox="1"/>
          <p:nvPr/>
        </p:nvSpPr>
        <p:spPr>
          <a:xfrm>
            <a:off x="1113646" y="6744287"/>
            <a:ext cx="5077604" cy="13849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Search for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IF ELSE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and </a:t>
            </a:r>
            <a:r>
              <a:rPr lang="en-US" sz="2800" kern="1200" dirty="0">
                <a:solidFill>
                  <a:prstClr val="black"/>
                </a:solidFill>
                <a:latin typeface="Calibri" panose="020F0502020204030204"/>
              </a:rPr>
              <a:t>add the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activity to the Body of the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For Each.</a:t>
            </a:r>
          </a:p>
        </p:txBody>
      </p:sp>
      <p:cxnSp>
        <p:nvCxnSpPr>
          <p:cNvPr id="11" name="Straight Arrow Connector 10">
            <a:extLst>
              <a:ext uri="{FF2B5EF4-FFF2-40B4-BE49-F238E27FC236}">
                <a16:creationId xmlns:a16="http://schemas.microsoft.com/office/drawing/2014/main" id="{0488D790-EF8D-4023-A4D9-DB74CE83F2FF}"/>
              </a:ext>
            </a:extLst>
          </p:cNvPr>
          <p:cNvCxnSpPr>
            <a:cxnSpLocks/>
          </p:cNvCxnSpPr>
          <p:nvPr/>
        </p:nvCxnSpPr>
        <p:spPr>
          <a:xfrm>
            <a:off x="2699348" y="5010150"/>
            <a:ext cx="4692052" cy="188595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D367233A-E8DE-F9C8-31E3-8106E2937E8E}"/>
              </a:ext>
            </a:extLst>
          </p:cNvPr>
          <p:cNvCxnSpPr>
            <a:cxnSpLocks/>
          </p:cNvCxnSpPr>
          <p:nvPr/>
        </p:nvCxnSpPr>
        <p:spPr>
          <a:xfrm flipH="1">
            <a:off x="13374365" y="6381596"/>
            <a:ext cx="2957808" cy="97524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4189B31-9ED4-E9D0-22C2-A1ABB27AA186}"/>
              </a:ext>
            </a:extLst>
          </p:cNvPr>
          <p:cNvSpPr txBox="1"/>
          <p:nvPr/>
        </p:nvSpPr>
        <p:spPr>
          <a:xfrm>
            <a:off x="14828086" y="5462026"/>
            <a:ext cx="5077604" cy="43550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Update the condition to:</a:t>
            </a:r>
            <a:endParaRPr kumimoji="0" lang="en-GB" sz="2400" b="1"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Wingdings" panose="05000000000000000000" pitchFamily="2" charset="2"/>
            </a:endParaRPr>
          </a:p>
          <a:p>
            <a:pPr marR="0" lvl="0" algn="l" defTabSz="914400" rtl="0" eaLnBrk="1" fontAlgn="auto" latinLnBrk="0" hangingPunct="1">
              <a:lnSpc>
                <a:spcPct val="100000"/>
              </a:lnSpc>
              <a:spcBef>
                <a:spcPts val="575"/>
              </a:spcBef>
              <a:spcAft>
                <a:spcPts val="0"/>
              </a:spcAft>
              <a:buClr>
                <a:srgbClr val="000000"/>
              </a:buClr>
              <a:buSzTx/>
              <a:tabLst/>
              <a:defRPr/>
            </a:pPr>
            <a:r>
              <a:rPr lang="en-SG" sz="2000" dirty="0" err="1">
                <a:solidFill>
                  <a:srgbClr val="000000"/>
                </a:solidFill>
              </a:rPr>
              <a:t>currentEmail.Subject.Contains</a:t>
            </a:r>
            <a:r>
              <a:rPr lang="en-SG" sz="2000" dirty="0">
                <a:solidFill>
                  <a:srgbClr val="000000"/>
                </a:solidFill>
              </a:rPr>
              <a:t>(</a:t>
            </a:r>
            <a:r>
              <a:rPr lang="en-SG" sz="2000" dirty="0">
                <a:solidFill>
                  <a:srgbClr val="800000"/>
                </a:solidFill>
              </a:rPr>
              <a:t>"[FY23/24 Audit] Confirmation of Balances"</a:t>
            </a:r>
            <a:r>
              <a:rPr lang="en-SG" sz="2000" dirty="0">
                <a:solidFill>
                  <a:srgbClr val="000000"/>
                </a:solidFill>
              </a:rPr>
              <a:t>)</a:t>
            </a:r>
          </a:p>
          <a:p>
            <a:pPr marR="0" lvl="0" algn="l" defTabSz="914400" rtl="0" eaLnBrk="1" fontAlgn="auto" latinLnBrk="0" hangingPunct="1">
              <a:lnSpc>
                <a:spcPct val="100000"/>
              </a:lnSpc>
              <a:spcBef>
                <a:spcPts val="575"/>
              </a:spcBef>
              <a:spcAft>
                <a:spcPts val="0"/>
              </a:spcAft>
              <a:buClr>
                <a:srgbClr val="000000"/>
              </a:buClr>
              <a:buSzTx/>
              <a:tabLst/>
              <a:defRPr/>
            </a:pPr>
            <a:endParaRPr kumimoji="0" lang="en-SG" sz="20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mn-cs"/>
              <a:sym typeface="Arial"/>
            </a:endParaRPr>
          </a:p>
          <a:p>
            <a:pPr marR="0" lvl="0" algn="l" defTabSz="914400" rtl="0" eaLnBrk="1" fontAlgn="auto" latinLnBrk="0" hangingPunct="1">
              <a:lnSpc>
                <a:spcPct val="100000"/>
              </a:lnSpc>
              <a:spcBef>
                <a:spcPts val="575"/>
              </a:spcBef>
              <a:spcAft>
                <a:spcPts val="0"/>
              </a:spcAft>
              <a:buClr>
                <a:srgbClr val="000000"/>
              </a:buClr>
              <a:buSzTx/>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This will mean that ONLY emails containing this text will proceed to the Body of the IF ELSE.</a:t>
            </a:r>
          </a:p>
          <a:p>
            <a:pPr marR="0" lvl="0" algn="l" defTabSz="914400" rtl="0" eaLnBrk="1" fontAlgn="auto" latinLnBrk="0" hangingPunct="1">
              <a:lnSpc>
                <a:spcPct val="100000"/>
              </a:lnSpc>
              <a:spcBef>
                <a:spcPts val="575"/>
              </a:spcBef>
              <a:spcAft>
                <a:spcPts val="0"/>
              </a:spcAft>
              <a:buClr>
                <a:srgbClr val="000000"/>
              </a:buClr>
              <a:buSzTx/>
              <a:tabLst/>
              <a:defRPr/>
            </a:pPr>
            <a:endParaRPr lang="en-US" sz="2800" kern="1200" dirty="0">
              <a:solidFill>
                <a:prstClr val="black"/>
              </a:solidFill>
              <a:latin typeface="Calibri" panose="020F0502020204030204"/>
            </a:endParaRPr>
          </a:p>
          <a:p>
            <a:pPr marR="0" lvl="0" algn="l" defTabSz="914400" rtl="0" eaLnBrk="1" fontAlgn="auto" latinLnBrk="0" hangingPunct="1">
              <a:lnSpc>
                <a:spcPct val="100000"/>
              </a:lnSpc>
              <a:spcBef>
                <a:spcPts val="575"/>
              </a:spcBef>
              <a:spcAft>
                <a:spcPts val="0"/>
              </a:spcAft>
              <a:buClr>
                <a:srgbClr val="000000"/>
              </a:buClr>
              <a:buSzTx/>
              <a:tabLst/>
              <a:defRPr/>
            </a:pPr>
            <a:r>
              <a:rPr kumimoji="0" lang="en-US" sz="2800" i="0" u="none" strike="noStrike" kern="1200" cap="none" spc="0" normalizeH="0" baseline="0" noProof="0" dirty="0">
                <a:ln>
                  <a:noFill/>
                </a:ln>
                <a:solidFill>
                  <a:prstClr val="black"/>
                </a:solidFill>
                <a:effectLst/>
                <a:uLnTx/>
                <a:uFillTx/>
                <a:latin typeface="Calibri" panose="020F0502020204030204"/>
                <a:ea typeface="Times New Roman" panose="02020603050405020304" pitchFamily="18" charset="0"/>
                <a:cs typeface="+mn-cs"/>
                <a:sym typeface="Arial"/>
              </a:rPr>
              <a:t>If the email subject is different, it will not proceed.</a:t>
            </a:r>
            <a:endParaRPr kumimoji="0" lang="en-SG" sz="160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spTree>
    <p:extLst>
      <p:ext uri="{BB962C8B-B14F-4D97-AF65-F5344CB8AC3E}">
        <p14:creationId xmlns:p14="http://schemas.microsoft.com/office/powerpoint/2010/main" val="125384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0B8445-13EC-559E-9957-ED21A2029E09}"/>
              </a:ext>
            </a:extLst>
          </p:cNvPr>
          <p:cNvPicPr>
            <a:picLocks noChangeAspect="1"/>
          </p:cNvPicPr>
          <p:nvPr/>
        </p:nvPicPr>
        <p:blipFill>
          <a:blip r:embed="rId2"/>
          <a:stretch>
            <a:fillRect/>
          </a:stretch>
        </p:blipFill>
        <p:spPr>
          <a:xfrm>
            <a:off x="12086804" y="357612"/>
            <a:ext cx="5367672" cy="1996242"/>
          </a:xfrm>
          <a:prstGeom prst="rect">
            <a:avLst/>
          </a:prstGeom>
          <a:ln>
            <a:solidFill>
              <a:schemeClr val="tx1"/>
            </a:solidFill>
          </a:ln>
        </p:spPr>
      </p:pic>
      <p:sp>
        <p:nvSpPr>
          <p:cNvPr id="6" name="TextBox 5">
            <a:extLst>
              <a:ext uri="{FF2B5EF4-FFF2-40B4-BE49-F238E27FC236}">
                <a16:creationId xmlns:a16="http://schemas.microsoft.com/office/drawing/2014/main" id="{A722C42E-4B98-11AE-6B06-2F0CDC0FFF8C}"/>
              </a:ext>
            </a:extLst>
          </p:cNvPr>
          <p:cNvSpPr txBox="1"/>
          <p:nvPr/>
        </p:nvSpPr>
        <p:spPr>
          <a:xfrm>
            <a:off x="2356448" y="447792"/>
            <a:ext cx="8521102"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We will </a:t>
            </a:r>
            <a:r>
              <a:rPr kumimoji="0" lang="en-SG"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rPr>
              <a:t>now proceed to download the attachments from the email.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sz="2800" kern="1200" dirty="0">
                <a:solidFill>
                  <a:prstClr val="black"/>
                </a:solidFill>
                <a:latin typeface="Calibri" panose="020F0502020204030204"/>
              </a:rPr>
              <a:t>As default, we can create a </a:t>
            </a:r>
            <a:r>
              <a:rPr lang="en-SG" sz="2800" b="1" kern="1200" dirty="0">
                <a:solidFill>
                  <a:prstClr val="black"/>
                </a:solidFill>
                <a:latin typeface="Calibri" panose="020F0502020204030204"/>
              </a:rPr>
              <a:t>Audit Attachments folder </a:t>
            </a:r>
            <a:r>
              <a:rPr lang="en-SG" sz="2800" kern="1200" dirty="0">
                <a:solidFill>
                  <a:prstClr val="black"/>
                </a:solidFill>
                <a:latin typeface="Calibri" panose="020F0502020204030204"/>
              </a:rPr>
              <a:t>in C:/ as the location to download attachments</a:t>
            </a:r>
            <a:endParaRPr kumimoji="0" lang="en-SG"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7" name="Graphic 6" descr="Information with solid fill">
            <a:extLst>
              <a:ext uri="{FF2B5EF4-FFF2-40B4-BE49-F238E27FC236}">
                <a16:creationId xmlns:a16="http://schemas.microsoft.com/office/drawing/2014/main" id="{E4D64543-840A-F548-3013-1E155C2F20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7194" y="0"/>
            <a:ext cx="1418804" cy="1418804"/>
          </a:xfrm>
          <a:prstGeom prst="rect">
            <a:avLst/>
          </a:prstGeom>
        </p:spPr>
      </p:pic>
      <p:cxnSp>
        <p:nvCxnSpPr>
          <p:cNvPr id="14" name="Straight Arrow Connector 13">
            <a:extLst>
              <a:ext uri="{FF2B5EF4-FFF2-40B4-BE49-F238E27FC236}">
                <a16:creationId xmlns:a16="http://schemas.microsoft.com/office/drawing/2014/main" id="{D367233A-E8DE-F9C8-31E3-8106E2937E8E}"/>
              </a:ext>
            </a:extLst>
          </p:cNvPr>
          <p:cNvCxnSpPr>
            <a:cxnSpLocks/>
          </p:cNvCxnSpPr>
          <p:nvPr/>
        </p:nvCxnSpPr>
        <p:spPr>
          <a:xfrm>
            <a:off x="10877550" y="1148731"/>
            <a:ext cx="2190750" cy="93326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2" name="Picture 11">
            <a:extLst>
              <a:ext uri="{FF2B5EF4-FFF2-40B4-BE49-F238E27FC236}">
                <a16:creationId xmlns:a16="http://schemas.microsoft.com/office/drawing/2014/main" id="{96934218-92F0-D154-F9CF-003E8DF5DF6A}"/>
              </a:ext>
            </a:extLst>
          </p:cNvPr>
          <p:cNvPicPr>
            <a:picLocks noChangeAspect="1"/>
          </p:cNvPicPr>
          <p:nvPr/>
        </p:nvPicPr>
        <p:blipFill>
          <a:blip r:embed="rId5"/>
          <a:stretch>
            <a:fillRect/>
          </a:stretch>
        </p:blipFill>
        <p:spPr>
          <a:xfrm>
            <a:off x="704659" y="3054793"/>
            <a:ext cx="13268745" cy="7517957"/>
          </a:xfrm>
          <a:prstGeom prst="rect">
            <a:avLst/>
          </a:prstGeom>
          <a:ln>
            <a:solidFill>
              <a:schemeClr val="tx1"/>
            </a:solidFill>
          </a:ln>
        </p:spPr>
      </p:pic>
      <p:cxnSp>
        <p:nvCxnSpPr>
          <p:cNvPr id="17" name="Straight Arrow Connector 16">
            <a:extLst>
              <a:ext uri="{FF2B5EF4-FFF2-40B4-BE49-F238E27FC236}">
                <a16:creationId xmlns:a16="http://schemas.microsoft.com/office/drawing/2014/main" id="{F8C992B2-CBAE-216D-5FCE-21EC80A06667}"/>
              </a:ext>
            </a:extLst>
          </p:cNvPr>
          <p:cNvCxnSpPr>
            <a:cxnSpLocks/>
          </p:cNvCxnSpPr>
          <p:nvPr/>
        </p:nvCxnSpPr>
        <p:spPr>
          <a:xfrm>
            <a:off x="3962400" y="5448300"/>
            <a:ext cx="4419600" cy="205740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1688759C-6FC7-C6A7-DD13-687BCC5F0926}"/>
              </a:ext>
            </a:extLst>
          </p:cNvPr>
          <p:cNvSpPr txBox="1"/>
          <p:nvPr/>
        </p:nvSpPr>
        <p:spPr>
          <a:xfrm>
            <a:off x="935547" y="8206639"/>
            <a:ext cx="6053706" cy="181588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i="0" u="none" strike="noStrike" kern="1200" cap="none" spc="0" normalizeH="0" baseline="0" noProof="0" dirty="0">
                <a:ln>
                  <a:noFill/>
                </a:ln>
                <a:solidFill>
                  <a:prstClr val="black"/>
                </a:solidFill>
                <a:effectLst/>
                <a:uLnTx/>
                <a:uFillTx/>
                <a:latin typeface="Calibri" panose="020F0502020204030204"/>
                <a:sym typeface="Arial"/>
              </a:rPr>
              <a:t>Search for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attachments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and Add a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Save Attachment </a:t>
            </a:r>
            <a:r>
              <a:rPr kumimoji="0" lang="en-US" sz="2800" i="0" u="none" strike="noStrike" kern="1200" cap="none" spc="0" normalizeH="0" baseline="0" noProof="0" dirty="0">
                <a:ln>
                  <a:noFill/>
                </a:ln>
                <a:solidFill>
                  <a:prstClr val="black"/>
                </a:solidFill>
                <a:effectLst/>
                <a:uLnTx/>
                <a:uFillTx/>
                <a:latin typeface="Calibri" panose="020F0502020204030204"/>
                <a:sym typeface="Arial"/>
              </a:rPr>
              <a:t>activity to the sequence. </a:t>
            </a:r>
            <a:r>
              <a:rPr kumimoji="0" lang="en-US" sz="2800" b="1" i="0" u="none" strike="noStrike" kern="1200" cap="none" spc="0" normalizeH="0" baseline="0" noProof="0" dirty="0">
                <a:ln>
                  <a:noFill/>
                </a:ln>
                <a:solidFill>
                  <a:prstClr val="black"/>
                </a:solidFill>
                <a:effectLst/>
                <a:uLnTx/>
                <a:uFillTx/>
                <a:latin typeface="Calibri" panose="020F0502020204030204"/>
                <a:sym typeface="Arial"/>
              </a:rPr>
              <a:t> This</a:t>
            </a:r>
            <a:r>
              <a:rPr kumimoji="0" lang="en-US" sz="2800" b="1" i="0" u="none" strike="noStrike" kern="1200" cap="none" spc="0" normalizeH="0" noProof="0" dirty="0">
                <a:ln>
                  <a:noFill/>
                </a:ln>
                <a:solidFill>
                  <a:prstClr val="black"/>
                </a:solidFill>
                <a:effectLst/>
                <a:uLnTx/>
                <a:uFillTx/>
                <a:latin typeface="Calibri" panose="020F0502020204030204"/>
                <a:sym typeface="Arial"/>
              </a:rPr>
              <a:t> will help us loop through the emails.</a:t>
            </a:r>
            <a:endParaRPr kumimoji="0" lang="en-US" sz="2800" i="0" u="none" strike="noStrike" kern="1200" cap="none" spc="0" normalizeH="0" baseline="0" noProof="0" dirty="0">
              <a:ln>
                <a:noFill/>
              </a:ln>
              <a:solidFill>
                <a:prstClr val="black"/>
              </a:solidFill>
              <a:effectLst/>
              <a:uLnTx/>
              <a:uFillTx/>
              <a:latin typeface="Calibri" panose="020F0502020204030204"/>
              <a:sym typeface="Arial"/>
            </a:endParaRPr>
          </a:p>
        </p:txBody>
      </p:sp>
      <p:cxnSp>
        <p:nvCxnSpPr>
          <p:cNvPr id="22" name="Straight Arrow Connector 21">
            <a:extLst>
              <a:ext uri="{FF2B5EF4-FFF2-40B4-BE49-F238E27FC236}">
                <a16:creationId xmlns:a16="http://schemas.microsoft.com/office/drawing/2014/main" id="{96CCD5B4-4FEA-2E98-065E-601D66A5A612}"/>
              </a:ext>
            </a:extLst>
          </p:cNvPr>
          <p:cNvCxnSpPr>
            <a:cxnSpLocks/>
            <a:stCxn id="23" idx="1"/>
          </p:cNvCxnSpPr>
          <p:nvPr/>
        </p:nvCxnSpPr>
        <p:spPr>
          <a:xfrm flipH="1">
            <a:off x="12750571" y="5657850"/>
            <a:ext cx="1478904" cy="238478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BF8E5E47-D564-1B1B-1057-BEE67C1A2159}"/>
              </a:ext>
            </a:extLst>
          </p:cNvPr>
          <p:cNvSpPr txBox="1"/>
          <p:nvPr/>
        </p:nvSpPr>
        <p:spPr>
          <a:xfrm>
            <a:off x="14229475" y="5242351"/>
            <a:ext cx="2445408"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Update this to </a:t>
            </a:r>
            <a:r>
              <a:rPr kumimoji="0" lang="en-GB" sz="2400" b="1" i="0" u="none" strike="noStrike" kern="0" cap="none" spc="0" normalizeH="0" baseline="0" noProof="0" dirty="0" err="1">
                <a:ln>
                  <a:noFill/>
                </a:ln>
                <a:solidFill>
                  <a:srgbClr val="000000"/>
                </a:solidFill>
                <a:effectLst/>
                <a:uLnTx/>
                <a:uFillTx/>
                <a:latin typeface="Arial"/>
                <a:ea typeface="Arial" panose="020B0604020202020204" pitchFamily="34" charset="0"/>
                <a:cs typeface="Arial" panose="020B0604020202020204" pitchFamily="34" charset="0"/>
                <a:sym typeface="Arial"/>
              </a:rPr>
              <a:t>currentEmail</a:t>
            </a:r>
            <a:endParaRPr kumimoji="0" lang="en-SG" sz="2400" b="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cxnSp>
        <p:nvCxnSpPr>
          <p:cNvPr id="24" name="Straight Arrow Connector 23">
            <a:extLst>
              <a:ext uri="{FF2B5EF4-FFF2-40B4-BE49-F238E27FC236}">
                <a16:creationId xmlns:a16="http://schemas.microsoft.com/office/drawing/2014/main" id="{ECA74258-2503-24AC-D883-56C8728CA0EF}"/>
              </a:ext>
            </a:extLst>
          </p:cNvPr>
          <p:cNvCxnSpPr>
            <a:cxnSpLocks/>
            <a:stCxn id="25" idx="1"/>
          </p:cNvCxnSpPr>
          <p:nvPr/>
        </p:nvCxnSpPr>
        <p:spPr>
          <a:xfrm flipH="1">
            <a:off x="12998237" y="7162369"/>
            <a:ext cx="1275101" cy="136808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5C82B92F-84B2-FE32-DEE3-7625FC90C8D8}"/>
              </a:ext>
            </a:extLst>
          </p:cNvPr>
          <p:cNvSpPr txBox="1"/>
          <p:nvPr/>
        </p:nvSpPr>
        <p:spPr>
          <a:xfrm>
            <a:off x="14273338" y="6400622"/>
            <a:ext cx="2957807" cy="152349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0" lvl="0" algn="l" defTabSz="914400" rtl="0" eaLnBrk="1" fontAlgn="auto" latinLnBrk="0" hangingPunct="1">
              <a:lnSpc>
                <a:spcPct val="100000"/>
              </a:lnSpc>
              <a:spcBef>
                <a:spcPts val="575"/>
              </a:spcBef>
              <a:spcAft>
                <a:spcPts val="0"/>
              </a:spcAft>
              <a:buClr>
                <a:srgbClr val="000000"/>
              </a:buClr>
              <a:buSzTx/>
              <a:tabLst/>
              <a:defRPr/>
            </a:pPr>
            <a:r>
              <a:rPr kumimoji="0" lang="en-GB" sz="2400" i="0" u="none" strike="noStrike" kern="0" cap="none" spc="0" normalizeH="0" baseline="0" noProof="0" dirty="0">
                <a:ln>
                  <a:noFill/>
                </a:ln>
                <a:solidFill>
                  <a:srgbClr val="000000"/>
                </a:solidFill>
                <a:effectLst/>
                <a:uLnTx/>
                <a:uFillTx/>
                <a:latin typeface="Arial"/>
                <a:ea typeface="Arial" panose="020B0604020202020204" pitchFamily="34" charset="0"/>
                <a:cs typeface="Arial" panose="020B0604020202020204" pitchFamily="34" charset="0"/>
                <a:sym typeface="Arial"/>
              </a:rPr>
              <a:t>Update this to </a:t>
            </a:r>
            <a:endParaRPr lang="en-GB" sz="2400" b="1" dirty="0">
              <a:solidFill>
                <a:srgbClr val="000000"/>
              </a:solidFill>
              <a:latin typeface="Arial"/>
              <a:ea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575"/>
              </a:spcBef>
              <a:spcAft>
                <a:spcPts val="0"/>
              </a:spcAft>
              <a:buClr>
                <a:srgbClr val="000000"/>
              </a:buClr>
              <a:buSzTx/>
              <a:tabLst/>
              <a:defRPr/>
            </a:pPr>
            <a:r>
              <a:rPr lang="en-SG" sz="3200" dirty="0">
                <a:solidFill>
                  <a:srgbClr val="800000"/>
                </a:solidFill>
              </a:rPr>
              <a:t>"C:/Audit Attachments"</a:t>
            </a:r>
            <a:endParaRPr kumimoji="0" lang="en-SG" sz="2400" b="0" i="0" u="none" strike="noStrike" kern="0" cap="none" spc="0" normalizeH="0" baseline="0" noProof="0" dirty="0">
              <a:ln>
                <a:noFill/>
              </a:ln>
              <a:solidFill>
                <a:srgbClr val="C00000"/>
              </a:solidFill>
              <a:effectLst/>
              <a:uLnTx/>
              <a:uFillTx/>
              <a:latin typeface="Arial"/>
              <a:ea typeface="Times New Roman" panose="02020603050405020304" pitchFamily="18" charset="0"/>
              <a:cs typeface="+mn-cs"/>
              <a:sym typeface="Arial"/>
            </a:endParaRPr>
          </a:p>
        </p:txBody>
      </p:sp>
      <p:grpSp>
        <p:nvGrpSpPr>
          <p:cNvPr id="31" name="Group 30">
            <a:extLst>
              <a:ext uri="{FF2B5EF4-FFF2-40B4-BE49-F238E27FC236}">
                <a16:creationId xmlns:a16="http://schemas.microsoft.com/office/drawing/2014/main" id="{649C7AE7-8F98-7753-B627-7F7EEF9E1254}"/>
              </a:ext>
            </a:extLst>
          </p:cNvPr>
          <p:cNvGrpSpPr/>
          <p:nvPr/>
        </p:nvGrpSpPr>
        <p:grpSpPr>
          <a:xfrm>
            <a:off x="13490023" y="9235091"/>
            <a:ext cx="6259183" cy="1599769"/>
            <a:chOff x="1676400" y="8531095"/>
            <a:chExt cx="6259183" cy="1599769"/>
          </a:xfrm>
        </p:grpSpPr>
        <p:sp>
          <p:nvSpPr>
            <p:cNvPr id="32" name="TextBox 31">
              <a:extLst>
                <a:ext uri="{FF2B5EF4-FFF2-40B4-BE49-F238E27FC236}">
                  <a16:creationId xmlns:a16="http://schemas.microsoft.com/office/drawing/2014/main" id="{5F26C22E-2957-2748-536E-11E8BDD195D3}"/>
                </a:ext>
              </a:extLst>
            </p:cNvPr>
            <p:cNvSpPr txBox="1"/>
            <p:nvPr/>
          </p:nvSpPr>
          <p:spPr>
            <a:xfrm>
              <a:off x="3095202" y="8745869"/>
              <a:ext cx="4840381" cy="1384995"/>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1200" cap="none" spc="0" normalizeH="0" baseline="0" noProof="0" dirty="0">
                  <a:ln>
                    <a:noFill/>
                  </a:ln>
                  <a:solidFill>
                    <a:schemeClr val="accent6">
                      <a:lumMod val="75000"/>
                    </a:schemeClr>
                  </a:solidFill>
                  <a:effectLst/>
                  <a:uLnTx/>
                  <a:uFillTx/>
                  <a:latin typeface="Calibri" panose="020F0502020204030204"/>
                  <a:ea typeface="+mn-ea"/>
                  <a:cs typeface="+mn-cs"/>
                  <a:sym typeface="Arial"/>
                </a:rPr>
                <a:t>Run your program to test. You will find the attachments in your C:/ folder.</a:t>
              </a:r>
              <a:endParaRPr kumimoji="0" lang="en-US" sz="2800" b="1" i="0" u="none" strike="noStrike" kern="1200" cap="none" spc="0" normalizeH="0" baseline="0" noProof="0" dirty="0">
                <a:ln>
                  <a:noFill/>
                </a:ln>
                <a:solidFill>
                  <a:schemeClr val="accent6">
                    <a:lumMod val="75000"/>
                  </a:schemeClr>
                </a:solidFill>
                <a:effectLst/>
                <a:uLnTx/>
                <a:uFillTx/>
                <a:latin typeface="Calibri" panose="020F0502020204030204"/>
                <a:ea typeface="+mn-ea"/>
                <a:cs typeface="+mn-cs"/>
                <a:sym typeface="Arial"/>
              </a:endParaRPr>
            </a:p>
          </p:txBody>
        </p:sp>
        <p:pic>
          <p:nvPicPr>
            <p:cNvPr id="33" name="Graphic 32" descr="Information with solid fill">
              <a:extLst>
                <a:ext uri="{FF2B5EF4-FFF2-40B4-BE49-F238E27FC236}">
                  <a16:creationId xmlns:a16="http://schemas.microsoft.com/office/drawing/2014/main" id="{82DC21F8-A2D2-4C0C-B52A-6025A54D7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6400" y="8531095"/>
              <a:ext cx="1418804" cy="1418804"/>
            </a:xfrm>
            <a:prstGeom prst="rect">
              <a:avLst/>
            </a:prstGeom>
          </p:spPr>
        </p:pic>
      </p:grpSp>
    </p:spTree>
    <p:extLst>
      <p:ext uri="{BB962C8B-B14F-4D97-AF65-F5344CB8AC3E}">
        <p14:creationId xmlns:p14="http://schemas.microsoft.com/office/powerpoint/2010/main" val="16089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3"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06B6CE3-A238-442C-A0A9-B678DBEFD4B8}"/>
              </a:ext>
            </a:extLst>
          </p:cNvPr>
          <p:cNvGrpSpPr/>
          <p:nvPr/>
        </p:nvGrpSpPr>
        <p:grpSpPr>
          <a:xfrm>
            <a:off x="3122097" y="504531"/>
            <a:ext cx="15697688" cy="9771500"/>
            <a:chOff x="1892180" y="305776"/>
            <a:chExt cx="9513750" cy="5922121"/>
          </a:xfrm>
        </p:grpSpPr>
        <p:grpSp>
          <p:nvGrpSpPr>
            <p:cNvPr id="2" name="Group 1">
              <a:extLst>
                <a:ext uri="{FF2B5EF4-FFF2-40B4-BE49-F238E27FC236}">
                  <a16:creationId xmlns:a16="http://schemas.microsoft.com/office/drawing/2014/main" id="{11278B60-25A7-4F4F-8754-E57A922665EA}"/>
                </a:ext>
              </a:extLst>
            </p:cNvPr>
            <p:cNvGrpSpPr/>
            <p:nvPr/>
          </p:nvGrpSpPr>
          <p:grpSpPr>
            <a:xfrm>
              <a:off x="2042636" y="1424725"/>
              <a:ext cx="7067243" cy="1115273"/>
              <a:chOff x="2103596" y="1424725"/>
              <a:chExt cx="7067243" cy="1115273"/>
            </a:xfrm>
          </p:grpSpPr>
          <p:sp>
            <p:nvSpPr>
              <p:cNvPr id="9" name="Google Shape;1421;p226">
                <a:extLst>
                  <a:ext uri="{FF2B5EF4-FFF2-40B4-BE49-F238E27FC236}">
                    <a16:creationId xmlns:a16="http://schemas.microsoft.com/office/drawing/2014/main" id="{A7FF2AB5-E293-492C-A162-67B220140E78}"/>
                  </a:ext>
                </a:extLst>
              </p:cNvPr>
              <p:cNvSpPr/>
              <p:nvPr/>
            </p:nvSpPr>
            <p:spPr>
              <a:xfrm>
                <a:off x="4073466" y="1424725"/>
                <a:ext cx="5097373" cy="609957"/>
              </a:xfrm>
              <a:prstGeom prst="rect">
                <a:avLst/>
              </a:prstGeom>
            </p:spPr>
            <p:txBody>
              <a:bodyPr wrap="square">
                <a:spAutoFit/>
              </a:bodyPr>
              <a:lstStyle/>
              <a:p>
                <a:pPr algn="just" defTabSz="1508760">
                  <a:buClrTx/>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To this day, many business processes are triggered by email or generate email output.</a:t>
                </a:r>
              </a:p>
            </p:txBody>
          </p:sp>
          <p:pic>
            <p:nvPicPr>
              <p:cNvPr id="11" name="Google Shape;1425;p226">
                <a:extLst>
                  <a:ext uri="{FF2B5EF4-FFF2-40B4-BE49-F238E27FC236}">
                    <a16:creationId xmlns:a16="http://schemas.microsoft.com/office/drawing/2014/main" id="{10C7B215-49C7-4F99-AB32-530BFB901F62}"/>
                  </a:ext>
                </a:extLst>
              </p:cNvPr>
              <p:cNvPicPr preferRelativeResize="0"/>
              <p:nvPr/>
            </p:nvPicPr>
            <p:blipFill>
              <a:blip r:embed="rId3"/>
              <a:stretch>
                <a:fillRect/>
              </a:stretch>
            </p:blipFill>
            <p:spPr>
              <a:xfrm>
                <a:off x="2103596" y="1500511"/>
                <a:ext cx="1039487" cy="1039487"/>
              </a:xfrm>
              <a:prstGeom prst="rect">
                <a:avLst/>
              </a:prstGeom>
              <a:noFill/>
              <a:ln>
                <a:noFill/>
              </a:ln>
            </p:spPr>
          </p:pic>
        </p:grpSp>
        <p:grpSp>
          <p:nvGrpSpPr>
            <p:cNvPr id="3" name="Group 2">
              <a:extLst>
                <a:ext uri="{FF2B5EF4-FFF2-40B4-BE49-F238E27FC236}">
                  <a16:creationId xmlns:a16="http://schemas.microsoft.com/office/drawing/2014/main" id="{9388ED4D-EBF6-4D87-927D-21B46B942580}"/>
                </a:ext>
              </a:extLst>
            </p:cNvPr>
            <p:cNvGrpSpPr/>
            <p:nvPr/>
          </p:nvGrpSpPr>
          <p:grpSpPr>
            <a:xfrm>
              <a:off x="2042636" y="2828835"/>
              <a:ext cx="6909644" cy="1129814"/>
              <a:chOff x="2103596" y="2701128"/>
              <a:chExt cx="6909644" cy="1129814"/>
            </a:xfrm>
          </p:grpSpPr>
          <p:sp>
            <p:nvSpPr>
              <p:cNvPr id="13" name="Rectangle 12">
                <a:extLst>
                  <a:ext uri="{FF2B5EF4-FFF2-40B4-BE49-F238E27FC236}">
                    <a16:creationId xmlns:a16="http://schemas.microsoft.com/office/drawing/2014/main" id="{AB2F54C6-9A9B-42A7-8885-0855AF9346AC}"/>
                  </a:ext>
                </a:extLst>
              </p:cNvPr>
              <p:cNvSpPr/>
              <p:nvPr/>
            </p:nvSpPr>
            <p:spPr>
              <a:xfrm>
                <a:off x="4073466" y="2701128"/>
                <a:ext cx="4939774" cy="886956"/>
              </a:xfrm>
              <a:prstGeom prst="rect">
                <a:avLst/>
              </a:prstGeom>
            </p:spPr>
            <p:txBody>
              <a:bodyPr wrap="square">
                <a:spAutoFit/>
              </a:bodyPr>
              <a:lstStyle/>
              <a:p>
                <a:pPr algn="just" defTabSz="1508760">
                  <a:buClrTx/>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Estimates show that an</a:t>
                </a:r>
                <a:r>
                  <a:rPr lang="en-US" sz="2970" b="1" kern="1200" dirty="0">
                    <a:solidFill>
                      <a:srgbClr val="FF0000"/>
                    </a:solidFill>
                    <a:latin typeface="Arial" panose="020B0604020202020204" pitchFamily="34" charset="0"/>
                    <a:ea typeface="Open Sans" panose="020B0606030504020204" pitchFamily="34" charset="0"/>
                    <a:cs typeface="Arial" panose="020B0604020202020204" pitchFamily="34" charset="0"/>
                    <a:sym typeface="Calibri"/>
                  </a:rPr>
                  <a:t> </a:t>
                </a: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average person spends between 5 and 11 hours a week checking, reading and responding to emails. </a:t>
                </a:r>
              </a:p>
            </p:txBody>
          </p:sp>
          <p:pic>
            <p:nvPicPr>
              <p:cNvPr id="15" name="Google Shape;1425;p226">
                <a:extLst>
                  <a:ext uri="{FF2B5EF4-FFF2-40B4-BE49-F238E27FC236}">
                    <a16:creationId xmlns:a16="http://schemas.microsoft.com/office/drawing/2014/main" id="{DC54D95F-D5DA-4629-A086-E14B3316615C}"/>
                  </a:ext>
                </a:extLst>
              </p:cNvPr>
              <p:cNvPicPr preferRelativeResize="0"/>
              <p:nvPr/>
            </p:nvPicPr>
            <p:blipFill>
              <a:blip r:embed="rId4"/>
              <a:stretch>
                <a:fillRect/>
              </a:stretch>
            </p:blipFill>
            <p:spPr>
              <a:xfrm>
                <a:off x="2103596" y="2791455"/>
                <a:ext cx="1039487" cy="1039487"/>
              </a:xfrm>
              <a:prstGeom prst="rect">
                <a:avLst/>
              </a:prstGeom>
              <a:noFill/>
              <a:ln>
                <a:noFill/>
              </a:ln>
            </p:spPr>
          </p:pic>
        </p:grpSp>
        <p:grpSp>
          <p:nvGrpSpPr>
            <p:cNvPr id="4" name="Group 3">
              <a:extLst>
                <a:ext uri="{FF2B5EF4-FFF2-40B4-BE49-F238E27FC236}">
                  <a16:creationId xmlns:a16="http://schemas.microsoft.com/office/drawing/2014/main" id="{02779065-7ED0-45B5-BAEF-ACC1F209C325}"/>
                </a:ext>
              </a:extLst>
            </p:cNvPr>
            <p:cNvGrpSpPr/>
            <p:nvPr/>
          </p:nvGrpSpPr>
          <p:grpSpPr>
            <a:xfrm>
              <a:off x="2042636" y="4509944"/>
              <a:ext cx="9033660" cy="1717953"/>
              <a:chOff x="2103596" y="4509944"/>
              <a:chExt cx="9033660" cy="1717953"/>
            </a:xfrm>
          </p:grpSpPr>
          <p:sp>
            <p:nvSpPr>
              <p:cNvPr id="18" name="Google Shape;1424;p226">
                <a:extLst>
                  <a:ext uri="{FF2B5EF4-FFF2-40B4-BE49-F238E27FC236}">
                    <a16:creationId xmlns:a16="http://schemas.microsoft.com/office/drawing/2014/main" id="{211427F4-D8AD-4201-BD3F-FF2A75FA9F07}"/>
                  </a:ext>
                </a:extLst>
              </p:cNvPr>
              <p:cNvSpPr/>
              <p:nvPr/>
            </p:nvSpPr>
            <p:spPr>
              <a:xfrm>
                <a:off x="4073466" y="4509944"/>
                <a:ext cx="7063790" cy="1717953"/>
              </a:xfrm>
              <a:prstGeom prst="rect">
                <a:avLst/>
              </a:prstGeom>
            </p:spPr>
            <p:txBody>
              <a:bodyPr wrap="square">
                <a:spAutoFit/>
              </a:bodyPr>
              <a:lstStyle/>
              <a:p>
                <a:pPr defTabSz="1508760">
                  <a:buClrTx/>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What can we automate?</a:t>
                </a:r>
                <a:endParaRPr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endParaRP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Generating and sending automated messages</a:t>
                </a: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Retrieving messages and extracting data</a:t>
                </a: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Managing messages</a:t>
                </a: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Saving attachments </a:t>
                </a:r>
              </a:p>
              <a:p>
                <a:pPr marL="471488" indent="-471488" defTabSz="1508760">
                  <a:buClr>
                    <a:srgbClr val="98A4AE"/>
                  </a:buClr>
                  <a:buFont typeface="Wingdings" panose="05000000000000000000" pitchFamily="2" charset="2"/>
                  <a:buChar char="§"/>
                </a:pPr>
                <a:r>
                  <a:rPr lang="en-US" sz="2970" kern="120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Saving messages</a:t>
                </a:r>
              </a:p>
            </p:txBody>
          </p:sp>
          <p:pic>
            <p:nvPicPr>
              <p:cNvPr id="19" name="Google Shape;1425;p226">
                <a:extLst>
                  <a:ext uri="{FF2B5EF4-FFF2-40B4-BE49-F238E27FC236}">
                    <a16:creationId xmlns:a16="http://schemas.microsoft.com/office/drawing/2014/main" id="{F5FFF910-1D7B-45A2-B2A9-8ECD3544673F}"/>
                  </a:ext>
                </a:extLst>
              </p:cNvPr>
              <p:cNvPicPr preferRelativeResize="0"/>
              <p:nvPr/>
            </p:nvPicPr>
            <p:blipFill>
              <a:blip r:embed="rId5"/>
              <a:stretch>
                <a:fillRect/>
              </a:stretch>
            </p:blipFill>
            <p:spPr>
              <a:xfrm>
                <a:off x="2103596" y="4558746"/>
                <a:ext cx="1039487" cy="1039487"/>
              </a:xfrm>
              <a:prstGeom prst="rect">
                <a:avLst/>
              </a:prstGeom>
              <a:noFill/>
              <a:ln>
                <a:noFill/>
              </a:ln>
            </p:spPr>
          </p:pic>
        </p:grpSp>
        <p:sp>
          <p:nvSpPr>
            <p:cNvPr id="14" name="Text Placeholder 1">
              <a:extLst>
                <a:ext uri="{FF2B5EF4-FFF2-40B4-BE49-F238E27FC236}">
                  <a16:creationId xmlns:a16="http://schemas.microsoft.com/office/drawing/2014/main" id="{31EE7F09-3203-4326-972C-C17F29CAACFD}"/>
                </a:ext>
              </a:extLst>
            </p:cNvPr>
            <p:cNvSpPr txBox="1">
              <a:spLocks/>
            </p:cNvSpPr>
            <p:nvPr/>
          </p:nvSpPr>
          <p:spPr>
            <a:xfrm>
              <a:off x="1892180" y="305776"/>
              <a:ext cx="9513750" cy="499165"/>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508760">
                <a:spcBef>
                  <a:spcPts val="1650"/>
                </a:spcBef>
                <a:buClrTx/>
                <a:defRPr/>
              </a:pPr>
              <a:r>
                <a:rPr lang="en-US" sz="5280" spc="41" dirty="0">
                  <a:solidFill>
                    <a:srgbClr val="7F7F7F"/>
                  </a:solidFill>
                  <a:latin typeface="Arial" panose="020B0604020202020204" pitchFamily="34" charset="0"/>
                  <a:cs typeface="Arial" panose="020B0604020202020204" pitchFamily="34" charset="0"/>
                </a:rPr>
                <a:t>Introduction to </a:t>
              </a:r>
              <a:r>
                <a:rPr lang="en-US" sz="5280" spc="41" dirty="0">
                  <a:solidFill>
                    <a:srgbClr val="0085CA"/>
                  </a:solidFill>
                  <a:latin typeface="Arial" panose="020B0604020202020204" pitchFamily="34" charset="0"/>
                  <a:cs typeface="Arial" panose="020B0604020202020204" pitchFamily="34" charset="0"/>
                </a:rPr>
                <a:t>Email Automation </a:t>
              </a:r>
            </a:p>
          </p:txBody>
        </p:sp>
      </p:grpSp>
    </p:spTree>
    <p:extLst>
      <p:ext uri="{BB962C8B-B14F-4D97-AF65-F5344CB8AC3E}">
        <p14:creationId xmlns:p14="http://schemas.microsoft.com/office/powerpoint/2010/main" val="365757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1">
            <a:extLst>
              <a:ext uri="{FF2B5EF4-FFF2-40B4-BE49-F238E27FC236}">
                <a16:creationId xmlns:a16="http://schemas.microsoft.com/office/drawing/2014/main" id="{FA9814F2-DC53-4A67-889D-31E0E112A654}"/>
              </a:ext>
            </a:extLst>
          </p:cNvPr>
          <p:cNvSpPr txBox="1">
            <a:spLocks/>
          </p:cNvSpPr>
          <p:nvPr/>
        </p:nvSpPr>
        <p:spPr>
          <a:xfrm>
            <a:off x="3178020" y="519861"/>
            <a:ext cx="15697687" cy="823622"/>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Tx/>
              <a:defRPr/>
            </a:pPr>
            <a:r>
              <a:rPr lang="en-US" sz="5280" dirty="0">
                <a:solidFill>
                  <a:srgbClr val="0085CA"/>
                </a:solidFill>
                <a:latin typeface="Arial" panose="020B0604020202020204" pitchFamily="34" charset="0"/>
                <a:cs typeface="Arial" panose="020B0604020202020204" pitchFamily="34" charset="0"/>
              </a:rPr>
              <a:t>UiPath Studio Activities</a:t>
            </a:r>
          </a:p>
        </p:txBody>
      </p:sp>
      <p:sp>
        <p:nvSpPr>
          <p:cNvPr id="8" name="Google Shape;1424;p226">
            <a:extLst>
              <a:ext uri="{FF2B5EF4-FFF2-40B4-BE49-F238E27FC236}">
                <a16:creationId xmlns:a16="http://schemas.microsoft.com/office/drawing/2014/main" id="{6C1DB35B-F769-4F60-A78A-EC55DA466D48}"/>
              </a:ext>
            </a:extLst>
          </p:cNvPr>
          <p:cNvSpPr/>
          <p:nvPr/>
        </p:nvSpPr>
        <p:spPr>
          <a:xfrm>
            <a:off x="3331846" y="2345944"/>
            <a:ext cx="9159361" cy="1772453"/>
          </a:xfrm>
          <a:prstGeom prst="rect">
            <a:avLst/>
          </a:prstGeom>
          <a:noFill/>
          <a:ln>
            <a:noFill/>
          </a:ln>
        </p:spPr>
        <p:txBody>
          <a:bodyPr spcFirstLastPara="1" wrap="square" lIns="150851" tIns="75405" rIns="150851" bIns="75405" anchor="t" anchorCtr="0">
            <a:noAutofit/>
          </a:bodyPr>
          <a:lstStyle/>
          <a:p>
            <a:pPr>
              <a:buClr>
                <a:srgbClr val="7F7F7F"/>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UiPath Studio includes activities for sending, retrieving and organizing messages. The available categories are:</a:t>
            </a:r>
          </a:p>
        </p:txBody>
      </p:sp>
      <p:sp>
        <p:nvSpPr>
          <p:cNvPr id="10" name="Google Shape;1424;p226">
            <a:extLst>
              <a:ext uri="{FF2B5EF4-FFF2-40B4-BE49-F238E27FC236}">
                <a16:creationId xmlns:a16="http://schemas.microsoft.com/office/drawing/2014/main" id="{2411501F-E55D-45CA-A931-61E4CCBDC9F1}"/>
              </a:ext>
            </a:extLst>
          </p:cNvPr>
          <p:cNvSpPr/>
          <p:nvPr/>
        </p:nvSpPr>
        <p:spPr>
          <a:xfrm>
            <a:off x="3331846" y="4118397"/>
            <a:ext cx="9159361" cy="1465283"/>
          </a:xfrm>
          <a:prstGeom prst="rect">
            <a:avLst/>
          </a:prstGeom>
          <a:noFill/>
          <a:ln>
            <a:noFill/>
          </a:ln>
        </p:spPr>
        <p:txBody>
          <a:bodyPr spcFirstLastPara="1" wrap="square" lIns="150851" tIns="75405" rIns="150851" bIns="75405" anchor="t" anchorCtr="0">
            <a:noAutofit/>
          </a:bodyPr>
          <a:lstStyle/>
          <a:p>
            <a:pPr>
              <a:buClr>
                <a:schemeClr val="dk1"/>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Generating and sending automated messages:</a:t>
            </a:r>
          </a:p>
          <a:p>
            <a:pPr marL="471488" lvl="1" indent="-471488">
              <a:buClr>
                <a:srgbClr val="7F7F7F"/>
              </a:buClr>
              <a:buSzPts val="1800"/>
              <a:buFont typeface="Wingdings" panose="05000000000000000000" pitchFamily="2" charset="2"/>
              <a:buChar char="§"/>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SMTP, Outlook and Exchange</a:t>
            </a:r>
          </a:p>
        </p:txBody>
      </p:sp>
      <p:sp>
        <p:nvSpPr>
          <p:cNvPr id="11" name="Google Shape;1424;p226">
            <a:extLst>
              <a:ext uri="{FF2B5EF4-FFF2-40B4-BE49-F238E27FC236}">
                <a16:creationId xmlns:a16="http://schemas.microsoft.com/office/drawing/2014/main" id="{A8453306-8529-45B8-A73E-90FAD0A3B2AE}"/>
              </a:ext>
            </a:extLst>
          </p:cNvPr>
          <p:cNvSpPr/>
          <p:nvPr/>
        </p:nvSpPr>
        <p:spPr>
          <a:xfrm>
            <a:off x="3331846" y="5940015"/>
            <a:ext cx="9159361" cy="1179928"/>
          </a:xfrm>
          <a:prstGeom prst="rect">
            <a:avLst/>
          </a:prstGeom>
          <a:noFill/>
          <a:ln>
            <a:noFill/>
          </a:ln>
        </p:spPr>
        <p:txBody>
          <a:bodyPr spcFirstLastPara="1" wrap="square" lIns="150851" tIns="75405" rIns="150851" bIns="75405" anchor="t" anchorCtr="0">
            <a:noAutofit/>
          </a:bodyPr>
          <a:lstStyle/>
          <a:p>
            <a:pPr>
              <a:buClr>
                <a:schemeClr val="dk1"/>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Retrieving messages and extracting data:</a:t>
            </a:r>
          </a:p>
          <a:p>
            <a:pPr marL="471488" lvl="2" indent="-471488">
              <a:buClr>
                <a:srgbClr val="7F7F7F"/>
              </a:buClr>
              <a:buSzPts val="1800"/>
              <a:buFont typeface="Wingdings" panose="05000000000000000000" pitchFamily="2" charset="2"/>
              <a:buChar char="§"/>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POP3, Outlook, IMAP and Exchange</a:t>
            </a:r>
          </a:p>
        </p:txBody>
      </p:sp>
      <p:sp>
        <p:nvSpPr>
          <p:cNvPr id="12" name="Google Shape;1424;p226">
            <a:extLst>
              <a:ext uri="{FF2B5EF4-FFF2-40B4-BE49-F238E27FC236}">
                <a16:creationId xmlns:a16="http://schemas.microsoft.com/office/drawing/2014/main" id="{BA37EF6C-98C0-49C8-9E40-C529BF695686}"/>
              </a:ext>
            </a:extLst>
          </p:cNvPr>
          <p:cNvSpPr/>
          <p:nvPr/>
        </p:nvSpPr>
        <p:spPr>
          <a:xfrm>
            <a:off x="3331846" y="7476279"/>
            <a:ext cx="9159361" cy="1179928"/>
          </a:xfrm>
          <a:prstGeom prst="rect">
            <a:avLst/>
          </a:prstGeom>
          <a:noFill/>
          <a:ln>
            <a:noFill/>
          </a:ln>
        </p:spPr>
        <p:txBody>
          <a:bodyPr spcFirstLastPara="1" wrap="square" lIns="150851" tIns="75405" rIns="150851" bIns="75405" anchor="t" anchorCtr="0">
            <a:noAutofit/>
          </a:bodyPr>
          <a:lstStyle/>
          <a:p>
            <a:pPr>
              <a:buClr>
                <a:schemeClr val="dk1"/>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Managing Messages:</a:t>
            </a:r>
          </a:p>
          <a:p>
            <a:pPr marL="471488" indent="-471488">
              <a:buClr>
                <a:srgbClr val="7F7F7F"/>
              </a:buClr>
              <a:buSzPts val="1800"/>
              <a:buFont typeface="Wingdings" panose="05000000000000000000" pitchFamily="2" charset="2"/>
              <a:buChar char="§"/>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Outlook, IMAP, Exchange</a:t>
            </a:r>
          </a:p>
        </p:txBody>
      </p:sp>
      <p:sp>
        <p:nvSpPr>
          <p:cNvPr id="13" name="Google Shape;1424;p226">
            <a:extLst>
              <a:ext uri="{FF2B5EF4-FFF2-40B4-BE49-F238E27FC236}">
                <a16:creationId xmlns:a16="http://schemas.microsoft.com/office/drawing/2014/main" id="{9EC192CC-763C-4841-901D-1DD26C074757}"/>
              </a:ext>
            </a:extLst>
          </p:cNvPr>
          <p:cNvSpPr/>
          <p:nvPr/>
        </p:nvSpPr>
        <p:spPr>
          <a:xfrm>
            <a:off x="3331846" y="9012543"/>
            <a:ext cx="9159361" cy="1179928"/>
          </a:xfrm>
          <a:prstGeom prst="rect">
            <a:avLst/>
          </a:prstGeom>
          <a:noFill/>
          <a:ln>
            <a:noFill/>
          </a:ln>
        </p:spPr>
        <p:txBody>
          <a:bodyPr spcFirstLastPara="1" wrap="square" lIns="150851" tIns="75405" rIns="150851" bIns="75405" anchor="t" anchorCtr="0">
            <a:noAutofit/>
          </a:bodyPr>
          <a:lstStyle/>
          <a:p>
            <a:pPr>
              <a:buClr>
                <a:schemeClr val="dk1"/>
              </a:buClr>
              <a:buSzPts val="1800"/>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Saving attachments and emails:</a:t>
            </a:r>
          </a:p>
          <a:p>
            <a:pPr marL="471488" indent="-471488">
              <a:buClr>
                <a:srgbClr val="7F7F7F"/>
              </a:buClr>
              <a:buSzPts val="1800"/>
              <a:buFont typeface="Wingdings" panose="05000000000000000000" pitchFamily="2" charset="2"/>
              <a:buChar char="§"/>
            </a:pPr>
            <a:r>
              <a:rPr lang="en-US"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rPr>
              <a:t>Generic Email Activities</a:t>
            </a:r>
            <a:endParaRPr sz="2970" dirty="0">
              <a:solidFill>
                <a:srgbClr val="7F7F7F"/>
              </a:solidFill>
              <a:latin typeface="Arial" panose="020B0604020202020204" pitchFamily="34" charset="0"/>
              <a:ea typeface="Open Sans" panose="020B0606030504020204" pitchFamily="34" charset="0"/>
              <a:cs typeface="Arial" panose="020B0604020202020204" pitchFamily="34" charset="0"/>
              <a:sym typeface="Calibri"/>
            </a:endParaRPr>
          </a:p>
        </p:txBody>
      </p:sp>
      <p:pic>
        <p:nvPicPr>
          <p:cNvPr id="5" name="Picture 4">
            <a:extLst>
              <a:ext uri="{FF2B5EF4-FFF2-40B4-BE49-F238E27FC236}">
                <a16:creationId xmlns:a16="http://schemas.microsoft.com/office/drawing/2014/main" id="{070556CD-ECCC-D717-A6B6-F095B5C54B2A}"/>
              </a:ext>
            </a:extLst>
          </p:cNvPr>
          <p:cNvPicPr>
            <a:picLocks noChangeAspect="1"/>
          </p:cNvPicPr>
          <p:nvPr/>
        </p:nvPicPr>
        <p:blipFill>
          <a:blip r:embed="rId3"/>
          <a:stretch>
            <a:fillRect/>
          </a:stretch>
        </p:blipFill>
        <p:spPr>
          <a:xfrm>
            <a:off x="12412860" y="200569"/>
            <a:ext cx="6911421" cy="10893001"/>
          </a:xfrm>
          <a:prstGeom prst="rect">
            <a:avLst/>
          </a:prstGeom>
          <a:ln>
            <a:solidFill>
              <a:schemeClr val="tx1"/>
            </a:solidFill>
          </a:ln>
        </p:spPr>
      </p:pic>
      <p:sp>
        <p:nvSpPr>
          <p:cNvPr id="6" name="Rectangle 5">
            <a:extLst>
              <a:ext uri="{FF2B5EF4-FFF2-40B4-BE49-F238E27FC236}">
                <a16:creationId xmlns:a16="http://schemas.microsoft.com/office/drawing/2014/main" id="{07B8DFC3-3DC5-AF03-1CF4-AC265EDD2123}"/>
              </a:ext>
            </a:extLst>
          </p:cNvPr>
          <p:cNvSpPr/>
          <p:nvPr/>
        </p:nvSpPr>
        <p:spPr>
          <a:xfrm>
            <a:off x="12905117" y="3588589"/>
            <a:ext cx="5607170" cy="3531354"/>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483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337824A-5501-4280-A62D-5CD1DE6478D3}"/>
              </a:ext>
            </a:extLst>
          </p:cNvPr>
          <p:cNvGrpSpPr/>
          <p:nvPr/>
        </p:nvGrpSpPr>
        <p:grpSpPr>
          <a:xfrm>
            <a:off x="3178019" y="519861"/>
            <a:ext cx="15697688" cy="8033274"/>
            <a:chOff x="1926072" y="315067"/>
            <a:chExt cx="9513750" cy="4868651"/>
          </a:xfrm>
        </p:grpSpPr>
        <p:sp>
          <p:nvSpPr>
            <p:cNvPr id="39" name="Text Placeholder 1">
              <a:extLst>
                <a:ext uri="{FF2B5EF4-FFF2-40B4-BE49-F238E27FC236}">
                  <a16:creationId xmlns:a16="http://schemas.microsoft.com/office/drawing/2014/main" id="{FA9814F2-DC53-4A67-889D-31E0E112A654}"/>
                </a:ext>
              </a:extLst>
            </p:cNvPr>
            <p:cNvSpPr txBox="1">
              <a:spLocks/>
            </p:cNvSpPr>
            <p:nvPr/>
          </p:nvSpPr>
          <p:spPr>
            <a:xfrm>
              <a:off x="1926072" y="315067"/>
              <a:ext cx="9513750" cy="499165"/>
            </a:xfrm>
            <a:prstGeom prst="rect">
              <a:avLst/>
            </a:prstGeom>
          </p:spPr>
          <p:txBody>
            <a:bodyPr wrap="square">
              <a:spAutoFit/>
            </a:bodyPr>
            <a:lstStyle>
              <a:lvl1pPr marL="0" indent="0" algn="l" defTabSz="914400" rtl="0" eaLnBrk="1" latinLnBrk="0" hangingPunct="1">
                <a:lnSpc>
                  <a:spcPct val="90000"/>
                </a:lnSpc>
                <a:spcBef>
                  <a:spcPts val="1000"/>
                </a:spcBef>
                <a:buFont typeface="Arial" panose="020B0604020202020204" pitchFamily="34" charset="0"/>
                <a:buNone/>
                <a:defRPr sz="4600" b="1" kern="1200" spc="25"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Tx/>
                <a:defRPr/>
              </a:pPr>
              <a:r>
                <a:rPr lang="en-US" sz="5280" dirty="0">
                  <a:solidFill>
                    <a:srgbClr val="0085CA"/>
                  </a:solidFill>
                  <a:latin typeface="Arial" panose="020B0604020202020204" pitchFamily="34" charset="0"/>
                  <a:cs typeface="Arial" panose="020B0604020202020204" pitchFamily="34" charset="0"/>
                </a:rPr>
                <a:t>UiPath Studio Activities (Contd.)</a:t>
              </a:r>
            </a:p>
          </p:txBody>
        </p:sp>
        <p:grpSp>
          <p:nvGrpSpPr>
            <p:cNvPr id="24" name="Group 23">
              <a:extLst>
                <a:ext uri="{FF2B5EF4-FFF2-40B4-BE49-F238E27FC236}">
                  <a16:creationId xmlns:a16="http://schemas.microsoft.com/office/drawing/2014/main" id="{B2C9E5C7-717E-4674-A7D4-BD810480B479}"/>
                </a:ext>
              </a:extLst>
            </p:cNvPr>
            <p:cNvGrpSpPr/>
            <p:nvPr/>
          </p:nvGrpSpPr>
          <p:grpSpPr>
            <a:xfrm>
              <a:off x="3402349" y="1499410"/>
              <a:ext cx="3434938" cy="3684308"/>
              <a:chOff x="4047122" y="1656291"/>
              <a:chExt cx="3337531" cy="3545418"/>
            </a:xfrm>
          </p:grpSpPr>
          <p:pic>
            <p:nvPicPr>
              <p:cNvPr id="28" name="Google Shape;1425;p226">
                <a:extLst>
                  <a:ext uri="{FF2B5EF4-FFF2-40B4-BE49-F238E27FC236}">
                    <a16:creationId xmlns:a16="http://schemas.microsoft.com/office/drawing/2014/main" id="{EE8171B2-D633-4AEA-A2C6-5A9CFE91BE27}"/>
                  </a:ext>
                </a:extLst>
              </p:cNvPr>
              <p:cNvPicPr preferRelativeResize="0"/>
              <p:nvPr/>
            </p:nvPicPr>
            <p:blipFill>
              <a:blip r:embed="rId3"/>
              <a:stretch>
                <a:fillRect/>
              </a:stretch>
            </p:blipFill>
            <p:spPr>
              <a:xfrm>
                <a:off x="4105433" y="1656291"/>
                <a:ext cx="1604078" cy="1604078"/>
              </a:xfrm>
              <a:prstGeom prst="rect">
                <a:avLst/>
              </a:prstGeom>
              <a:noFill/>
              <a:ln>
                <a:noFill/>
              </a:ln>
            </p:spPr>
          </p:pic>
          <p:sp>
            <p:nvSpPr>
              <p:cNvPr id="29" name="Google Shape;1424;p226">
                <a:extLst>
                  <a:ext uri="{FF2B5EF4-FFF2-40B4-BE49-F238E27FC236}">
                    <a16:creationId xmlns:a16="http://schemas.microsoft.com/office/drawing/2014/main" id="{6F23CA54-EAE6-4613-8D2F-EF9C175A532A}"/>
                  </a:ext>
                </a:extLst>
              </p:cNvPr>
              <p:cNvSpPr/>
              <p:nvPr/>
            </p:nvSpPr>
            <p:spPr>
              <a:xfrm>
                <a:off x="4047122" y="3570493"/>
                <a:ext cx="3337531" cy="1631216"/>
              </a:xfrm>
              <a:prstGeom prst="rect">
                <a:avLst/>
              </a:prstGeom>
              <a:noFill/>
              <a:ln>
                <a:noFill/>
              </a:ln>
            </p:spPr>
            <p:txBody>
              <a:bodyPr spcFirstLastPara="1" wrap="square" lIns="150851" tIns="75405" rIns="150851" bIns="75405" anchor="t" anchorCtr="0">
                <a:noAutofit/>
              </a:bodyPr>
              <a:lstStyle/>
              <a:p>
                <a:pPr>
                  <a:buClr>
                    <a:srgbClr val="7F7F7F"/>
                  </a:buClr>
                  <a:buSzPts val="1800"/>
                </a:pPr>
                <a:r>
                  <a:rPr lang="en-US" sz="2970" b="1" dirty="0">
                    <a:solidFill>
                      <a:srgbClr val="7F7F7F"/>
                    </a:solidFill>
                    <a:latin typeface="Arial" panose="020B0604020202020204" pitchFamily="34" charset="0"/>
                    <a:ea typeface="Calibri"/>
                    <a:cs typeface="Arial" panose="020B0604020202020204" pitchFamily="34" charset="0"/>
                    <a:sym typeface="Calibri"/>
                  </a:rPr>
                  <a:t>Input via email</a:t>
                </a:r>
                <a:endParaRPr sz="2970" b="1" dirty="0">
                  <a:solidFill>
                    <a:srgbClr val="7F7F7F"/>
                  </a:solidFill>
                  <a:latin typeface="Arial" panose="020B0604020202020204" pitchFamily="34" charset="0"/>
                  <a:ea typeface="Calibri"/>
                  <a:cs typeface="Arial" panose="020B0604020202020204" pitchFamily="34" charset="0"/>
                  <a:sym typeface="Calibri"/>
                </a:endParaRPr>
              </a:p>
              <a:p>
                <a:pPr>
                  <a:buClr>
                    <a:schemeClr val="dk1"/>
                  </a:buClr>
                  <a:buSzPts val="1800"/>
                </a:pPr>
                <a:endParaRPr sz="2970" dirty="0">
                  <a:solidFill>
                    <a:srgbClr val="7F7F7F"/>
                  </a:solidFill>
                  <a:latin typeface="Arial" panose="020B0604020202020204" pitchFamily="34" charset="0"/>
                  <a:ea typeface="Calibri"/>
                  <a:cs typeface="Arial" panose="020B0604020202020204" pitchFamily="34" charset="0"/>
                  <a:sym typeface="Calibri"/>
                </a:endParaRPr>
              </a:p>
              <a:p>
                <a:pPr marL="471488" indent="-471488">
                  <a:buClr>
                    <a:srgbClr val="7F7F7F"/>
                  </a:buClr>
                  <a:buSzPts val="1600"/>
                  <a:buFont typeface="Noto Sans Symbols"/>
                  <a:buChar char="▪"/>
                </a:pPr>
                <a:r>
                  <a:rPr lang="en-US" sz="2640" dirty="0">
                    <a:solidFill>
                      <a:srgbClr val="7F7F7F"/>
                    </a:solidFill>
                    <a:latin typeface="Arial" panose="020B0604020202020204" pitchFamily="34" charset="0"/>
                    <a:ea typeface="Calibri"/>
                    <a:cs typeface="Arial" panose="020B0604020202020204" pitchFamily="34" charset="0"/>
                    <a:sym typeface="Calibri"/>
                  </a:rPr>
                  <a:t>Names or ID numbers from the subject or body</a:t>
                </a:r>
              </a:p>
              <a:p>
                <a:pPr marL="471488" indent="-471488">
                  <a:buClr>
                    <a:srgbClr val="7F7F7F"/>
                  </a:buClr>
                  <a:buSzPts val="1600"/>
                  <a:buFont typeface="Noto Sans Symbols"/>
                  <a:buChar char="▪"/>
                </a:pPr>
                <a:r>
                  <a:rPr lang="en-US" sz="2640" dirty="0">
                    <a:solidFill>
                      <a:srgbClr val="7F7F7F"/>
                    </a:solidFill>
                    <a:latin typeface="Arial" panose="020B0604020202020204" pitchFamily="34" charset="0"/>
                    <a:cs typeface="Arial" panose="020B0604020202020204" pitchFamily="34" charset="0"/>
                    <a:sym typeface="Calibri"/>
                  </a:rPr>
                  <a:t>Input files coming as attachments (.</a:t>
                </a:r>
                <a:r>
                  <a:rPr lang="en-US" sz="2640" dirty="0" err="1">
                    <a:solidFill>
                      <a:srgbClr val="7F7F7F"/>
                    </a:solidFill>
                    <a:latin typeface="Arial" panose="020B0604020202020204" pitchFamily="34" charset="0"/>
                    <a:cs typeface="Arial" panose="020B0604020202020204" pitchFamily="34" charset="0"/>
                    <a:sym typeface="Calibri"/>
                  </a:rPr>
                  <a:t>xls</a:t>
                </a:r>
                <a:r>
                  <a:rPr lang="en-US" sz="2640" dirty="0">
                    <a:solidFill>
                      <a:srgbClr val="7F7F7F"/>
                    </a:solidFill>
                    <a:latin typeface="Arial" panose="020B0604020202020204" pitchFamily="34" charset="0"/>
                    <a:cs typeface="Arial" panose="020B0604020202020204" pitchFamily="34" charset="0"/>
                    <a:sym typeface="Calibri"/>
                  </a:rPr>
                  <a:t>. .pdf)</a:t>
                </a:r>
                <a:endParaRPr sz="2310" dirty="0"/>
              </a:p>
            </p:txBody>
          </p:sp>
        </p:grpSp>
        <p:grpSp>
          <p:nvGrpSpPr>
            <p:cNvPr id="30" name="Group 29">
              <a:extLst>
                <a:ext uri="{FF2B5EF4-FFF2-40B4-BE49-F238E27FC236}">
                  <a16:creationId xmlns:a16="http://schemas.microsoft.com/office/drawing/2014/main" id="{18B6ECAF-009C-42AD-B9E0-9412BCDC94B4}"/>
                </a:ext>
              </a:extLst>
            </p:cNvPr>
            <p:cNvGrpSpPr/>
            <p:nvPr/>
          </p:nvGrpSpPr>
          <p:grpSpPr>
            <a:xfrm>
              <a:off x="7348236" y="1453939"/>
              <a:ext cx="3681473" cy="3729779"/>
              <a:chOff x="8554183" y="2505355"/>
              <a:chExt cx="3449080" cy="3553538"/>
            </a:xfrm>
          </p:grpSpPr>
          <p:pic>
            <p:nvPicPr>
              <p:cNvPr id="31" name="Google Shape;1425;p226">
                <a:extLst>
                  <a:ext uri="{FF2B5EF4-FFF2-40B4-BE49-F238E27FC236}">
                    <a16:creationId xmlns:a16="http://schemas.microsoft.com/office/drawing/2014/main" id="{96873484-7D64-49BD-8724-93E2265783FA}"/>
                  </a:ext>
                </a:extLst>
              </p:cNvPr>
              <p:cNvPicPr preferRelativeResize="0"/>
              <p:nvPr/>
            </p:nvPicPr>
            <p:blipFill>
              <a:blip r:embed="rId4"/>
              <a:stretch>
                <a:fillRect/>
              </a:stretch>
            </p:blipFill>
            <p:spPr>
              <a:xfrm>
                <a:off x="8554183" y="2505355"/>
                <a:ext cx="1780314" cy="1631217"/>
              </a:xfrm>
              <a:prstGeom prst="rect">
                <a:avLst/>
              </a:prstGeom>
              <a:noFill/>
              <a:ln>
                <a:noFill/>
              </a:ln>
            </p:spPr>
          </p:pic>
          <p:sp>
            <p:nvSpPr>
              <p:cNvPr id="32" name="Google Shape;1424;p226">
                <a:extLst>
                  <a:ext uri="{FF2B5EF4-FFF2-40B4-BE49-F238E27FC236}">
                    <a16:creationId xmlns:a16="http://schemas.microsoft.com/office/drawing/2014/main" id="{877097B6-2210-494E-9D65-4E627C3119D1}"/>
                  </a:ext>
                </a:extLst>
              </p:cNvPr>
              <p:cNvSpPr/>
              <p:nvPr/>
            </p:nvSpPr>
            <p:spPr>
              <a:xfrm>
                <a:off x="8665732" y="4427677"/>
                <a:ext cx="3337531" cy="1631216"/>
              </a:xfrm>
              <a:prstGeom prst="rect">
                <a:avLst/>
              </a:prstGeom>
              <a:noFill/>
              <a:ln>
                <a:noFill/>
              </a:ln>
            </p:spPr>
            <p:txBody>
              <a:bodyPr spcFirstLastPara="1" wrap="square" lIns="150851" tIns="75405" rIns="150851" bIns="75405" anchor="t" anchorCtr="0">
                <a:noAutofit/>
              </a:bodyPr>
              <a:lstStyle/>
              <a:p>
                <a:pPr>
                  <a:buClr>
                    <a:srgbClr val="7F7F7F"/>
                  </a:buClr>
                  <a:buSzPts val="1800"/>
                </a:pPr>
                <a:r>
                  <a:rPr lang="en-US" sz="2970" b="1" dirty="0">
                    <a:solidFill>
                      <a:srgbClr val="7F7F7F"/>
                    </a:solidFill>
                    <a:latin typeface="Arial" panose="020B0604020202020204" pitchFamily="34" charset="0"/>
                    <a:ea typeface="Calibri"/>
                    <a:cs typeface="Arial" panose="020B0604020202020204" pitchFamily="34" charset="0"/>
                    <a:sym typeface="Calibri"/>
                  </a:rPr>
                  <a:t>Email as output</a:t>
                </a:r>
                <a:endParaRPr sz="2970" b="1" dirty="0">
                  <a:solidFill>
                    <a:srgbClr val="7F7F7F"/>
                  </a:solidFill>
                  <a:latin typeface="Arial" panose="020B0604020202020204" pitchFamily="34" charset="0"/>
                  <a:ea typeface="Calibri"/>
                  <a:cs typeface="Arial" panose="020B0604020202020204" pitchFamily="34" charset="0"/>
                  <a:sym typeface="Calibri"/>
                </a:endParaRPr>
              </a:p>
              <a:p>
                <a:pPr>
                  <a:buClr>
                    <a:schemeClr val="dk1"/>
                  </a:buClr>
                  <a:buSzPts val="1800"/>
                </a:pPr>
                <a:endParaRPr sz="2970" dirty="0">
                  <a:solidFill>
                    <a:srgbClr val="7F7F7F"/>
                  </a:solidFill>
                  <a:latin typeface="Arial" panose="020B0604020202020204" pitchFamily="34" charset="0"/>
                  <a:ea typeface="Calibri"/>
                  <a:cs typeface="Arial" panose="020B0604020202020204" pitchFamily="34" charset="0"/>
                  <a:sym typeface="Calibri"/>
                </a:endParaRPr>
              </a:p>
              <a:p>
                <a:pPr marL="471488" indent="-471488">
                  <a:buClr>
                    <a:srgbClr val="7F7F7F"/>
                  </a:buClr>
                  <a:buSzPts val="1600"/>
                  <a:buFont typeface="Noto Sans Symbols"/>
                  <a:buChar char="▪"/>
                </a:pPr>
                <a:r>
                  <a:rPr lang="en-US" sz="2640" dirty="0">
                    <a:solidFill>
                      <a:srgbClr val="7F7F7F"/>
                    </a:solidFill>
                    <a:latin typeface="Arial" panose="020B0604020202020204" pitchFamily="34" charset="0"/>
                    <a:ea typeface="Calibri"/>
                    <a:cs typeface="Arial" panose="020B0604020202020204" pitchFamily="34" charset="0"/>
                    <a:sym typeface="Calibri"/>
                  </a:rPr>
                  <a:t>Progress reports</a:t>
                </a:r>
              </a:p>
              <a:p>
                <a:pPr marL="471488" indent="-471488">
                  <a:buClr>
                    <a:srgbClr val="7F7F7F"/>
                  </a:buClr>
                  <a:buSzPts val="1600"/>
                  <a:buFont typeface="Noto Sans Symbols"/>
                  <a:buChar char="▪"/>
                </a:pPr>
                <a:r>
                  <a:rPr lang="en-US" sz="2640" dirty="0">
                    <a:solidFill>
                      <a:srgbClr val="7F7F7F"/>
                    </a:solidFill>
                    <a:latin typeface="Arial" panose="020B0604020202020204" pitchFamily="34" charset="0"/>
                    <a:cs typeface="Arial" panose="020B0604020202020204" pitchFamily="34" charset="0"/>
                    <a:sym typeface="Calibri"/>
                  </a:rPr>
                  <a:t>Exception alerts</a:t>
                </a:r>
                <a:endParaRPr sz="2310" dirty="0"/>
              </a:p>
            </p:txBody>
          </p:sp>
        </p:grpSp>
      </p:grpSp>
    </p:spTree>
    <p:extLst>
      <p:ext uri="{BB962C8B-B14F-4D97-AF65-F5344CB8AC3E}">
        <p14:creationId xmlns:p14="http://schemas.microsoft.com/office/powerpoint/2010/main" val="35313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8">
            <a:extLst>
              <a:ext uri="{FF2B5EF4-FFF2-40B4-BE49-F238E27FC236}">
                <a16:creationId xmlns:a16="http://schemas.microsoft.com/office/drawing/2014/main" id="{D12E7539-C8A6-412B-AFBC-BB73106378F8}"/>
              </a:ext>
            </a:extLst>
          </p:cNvPr>
          <p:cNvSpPr>
            <a:spLocks/>
          </p:cNvSpPr>
          <p:nvPr/>
        </p:nvSpPr>
        <p:spPr bwMode="auto">
          <a:xfrm>
            <a:off x="2821703" y="2098749"/>
            <a:ext cx="5390910" cy="1472836"/>
          </a:xfrm>
          <a:custGeom>
            <a:avLst/>
            <a:gdLst>
              <a:gd name="T0" fmla="*/ 2129 w 2274"/>
              <a:gd name="T1" fmla="*/ 0 h 441"/>
              <a:gd name="T2" fmla="*/ 2274 w 2274"/>
              <a:gd name="T3" fmla="*/ 219 h 441"/>
              <a:gd name="T4" fmla="*/ 2129 w 2274"/>
              <a:gd name="T5" fmla="*/ 441 h 441"/>
              <a:gd name="T6" fmla="*/ 1066 w 2274"/>
              <a:gd name="T7" fmla="*/ 441 h 441"/>
              <a:gd name="T8" fmla="*/ 0 w 2274"/>
              <a:gd name="T9" fmla="*/ 441 h 441"/>
              <a:gd name="T10" fmla="*/ 0 w 2274"/>
              <a:gd name="T11" fmla="*/ 219 h 441"/>
              <a:gd name="T12" fmla="*/ 0 w 2274"/>
              <a:gd name="T13" fmla="*/ 0 h 441"/>
              <a:gd name="T14" fmla="*/ 1066 w 2274"/>
              <a:gd name="T15" fmla="*/ 0 h 441"/>
              <a:gd name="T16" fmla="*/ 2129 w 2274"/>
              <a:gd name="T1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4" h="441">
                <a:moveTo>
                  <a:pt x="2129" y="0"/>
                </a:moveTo>
                <a:lnTo>
                  <a:pt x="2274" y="219"/>
                </a:lnTo>
                <a:lnTo>
                  <a:pt x="2129" y="441"/>
                </a:lnTo>
                <a:lnTo>
                  <a:pt x="1066" y="441"/>
                </a:lnTo>
                <a:lnTo>
                  <a:pt x="0" y="441"/>
                </a:lnTo>
                <a:lnTo>
                  <a:pt x="0" y="219"/>
                </a:lnTo>
                <a:lnTo>
                  <a:pt x="0" y="0"/>
                </a:lnTo>
                <a:lnTo>
                  <a:pt x="1066" y="0"/>
                </a:lnTo>
                <a:lnTo>
                  <a:pt x="2129" y="0"/>
                </a:lnTo>
                <a:close/>
              </a:path>
            </a:pathLst>
          </a:custGeom>
          <a:solidFill>
            <a:schemeClr val="accent1"/>
          </a:solidFill>
          <a:ln>
            <a:noFill/>
          </a:ln>
        </p:spPr>
        <p:txBody>
          <a:bodyPr vert="horz" wrap="square" lIns="150876" tIns="150876" rIns="754380" bIns="0" numCol="1" anchor="ctr" anchorCtr="0" compatLnSpc="1">
            <a:prstTxWarp prst="textNoShape">
              <a:avLst/>
            </a:prstTxWarp>
          </a:bodyPr>
          <a:lstStyle/>
          <a:p>
            <a:pPr algn="r" defTabSz="1508760">
              <a:buClrTx/>
              <a:defRPr/>
            </a:pPr>
            <a:endParaRPr lang="en-US" sz="5280" kern="1200" dirty="0">
              <a:solidFill>
                <a:srgbClr val="FFFFFF"/>
              </a:solidFill>
              <a:latin typeface="Arial" panose="020B0604020202020204" pitchFamily="34" charset="0"/>
              <a:ea typeface="linea-basic-10" charset="0"/>
              <a:cs typeface="Arial" panose="020B0604020202020204" pitchFamily="34" charset="0"/>
            </a:endParaRPr>
          </a:p>
        </p:txBody>
      </p:sp>
      <p:sp>
        <p:nvSpPr>
          <p:cNvPr id="26" name="Freeform 8">
            <a:extLst>
              <a:ext uri="{FF2B5EF4-FFF2-40B4-BE49-F238E27FC236}">
                <a16:creationId xmlns:a16="http://schemas.microsoft.com/office/drawing/2014/main" id="{45E2C919-ED9F-42B8-9982-84F16050D41C}"/>
              </a:ext>
            </a:extLst>
          </p:cNvPr>
          <p:cNvSpPr>
            <a:spLocks/>
          </p:cNvSpPr>
          <p:nvPr/>
        </p:nvSpPr>
        <p:spPr bwMode="auto">
          <a:xfrm>
            <a:off x="2821701" y="3542690"/>
            <a:ext cx="5609777" cy="1472836"/>
          </a:xfrm>
          <a:custGeom>
            <a:avLst/>
            <a:gdLst>
              <a:gd name="T0" fmla="*/ 2129 w 2274"/>
              <a:gd name="T1" fmla="*/ 0 h 441"/>
              <a:gd name="T2" fmla="*/ 2274 w 2274"/>
              <a:gd name="T3" fmla="*/ 219 h 441"/>
              <a:gd name="T4" fmla="*/ 2129 w 2274"/>
              <a:gd name="T5" fmla="*/ 441 h 441"/>
              <a:gd name="T6" fmla="*/ 1066 w 2274"/>
              <a:gd name="T7" fmla="*/ 441 h 441"/>
              <a:gd name="T8" fmla="*/ 0 w 2274"/>
              <a:gd name="T9" fmla="*/ 441 h 441"/>
              <a:gd name="T10" fmla="*/ 0 w 2274"/>
              <a:gd name="T11" fmla="*/ 219 h 441"/>
              <a:gd name="T12" fmla="*/ 0 w 2274"/>
              <a:gd name="T13" fmla="*/ 0 h 441"/>
              <a:gd name="T14" fmla="*/ 1066 w 2274"/>
              <a:gd name="T15" fmla="*/ 0 h 441"/>
              <a:gd name="T16" fmla="*/ 2129 w 2274"/>
              <a:gd name="T1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4" h="441">
                <a:moveTo>
                  <a:pt x="2129" y="0"/>
                </a:moveTo>
                <a:lnTo>
                  <a:pt x="2274" y="219"/>
                </a:lnTo>
                <a:lnTo>
                  <a:pt x="2129" y="441"/>
                </a:lnTo>
                <a:lnTo>
                  <a:pt x="1066" y="441"/>
                </a:lnTo>
                <a:lnTo>
                  <a:pt x="0" y="441"/>
                </a:lnTo>
                <a:lnTo>
                  <a:pt x="0" y="219"/>
                </a:lnTo>
                <a:lnTo>
                  <a:pt x="0" y="0"/>
                </a:lnTo>
                <a:lnTo>
                  <a:pt x="1066" y="0"/>
                </a:lnTo>
                <a:lnTo>
                  <a:pt x="2129" y="0"/>
                </a:lnTo>
                <a:close/>
              </a:path>
            </a:pathLst>
          </a:custGeom>
          <a:solidFill>
            <a:schemeClr val="accent2"/>
          </a:solidFill>
          <a:ln>
            <a:noFill/>
          </a:ln>
        </p:spPr>
        <p:txBody>
          <a:bodyPr vert="horz" wrap="square" lIns="150876" tIns="150876" rIns="754380" bIns="0" numCol="1" anchor="ctr" anchorCtr="0" compatLnSpc="1">
            <a:prstTxWarp prst="textNoShape">
              <a:avLst/>
            </a:prstTxWarp>
          </a:bodyPr>
          <a:lstStyle/>
          <a:p>
            <a:pPr algn="r" defTabSz="1508760">
              <a:buClrTx/>
              <a:defRPr/>
            </a:pPr>
            <a:endParaRPr lang="en-US" sz="5280" kern="1200" dirty="0">
              <a:solidFill>
                <a:srgbClr val="FFFFFF"/>
              </a:solidFill>
              <a:latin typeface="Arial" panose="020B0604020202020204" pitchFamily="34" charset="0"/>
              <a:ea typeface="linea-basic-10" charset="0"/>
              <a:cs typeface="Arial" panose="020B0604020202020204" pitchFamily="34" charset="0"/>
            </a:endParaRPr>
          </a:p>
        </p:txBody>
      </p:sp>
      <p:sp>
        <p:nvSpPr>
          <p:cNvPr id="20" name="Freeform 8"/>
          <p:cNvSpPr>
            <a:spLocks/>
          </p:cNvSpPr>
          <p:nvPr/>
        </p:nvSpPr>
        <p:spPr bwMode="auto">
          <a:xfrm>
            <a:off x="2821700" y="4986632"/>
            <a:ext cx="5667120" cy="1472836"/>
          </a:xfrm>
          <a:custGeom>
            <a:avLst/>
            <a:gdLst>
              <a:gd name="T0" fmla="*/ 2129 w 2274"/>
              <a:gd name="T1" fmla="*/ 0 h 441"/>
              <a:gd name="T2" fmla="*/ 2274 w 2274"/>
              <a:gd name="T3" fmla="*/ 219 h 441"/>
              <a:gd name="T4" fmla="*/ 2129 w 2274"/>
              <a:gd name="T5" fmla="*/ 441 h 441"/>
              <a:gd name="T6" fmla="*/ 1066 w 2274"/>
              <a:gd name="T7" fmla="*/ 441 h 441"/>
              <a:gd name="T8" fmla="*/ 0 w 2274"/>
              <a:gd name="T9" fmla="*/ 441 h 441"/>
              <a:gd name="T10" fmla="*/ 0 w 2274"/>
              <a:gd name="T11" fmla="*/ 219 h 441"/>
              <a:gd name="T12" fmla="*/ 0 w 2274"/>
              <a:gd name="T13" fmla="*/ 0 h 441"/>
              <a:gd name="T14" fmla="*/ 1066 w 2274"/>
              <a:gd name="T15" fmla="*/ 0 h 441"/>
              <a:gd name="T16" fmla="*/ 2129 w 2274"/>
              <a:gd name="T1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4" h="441">
                <a:moveTo>
                  <a:pt x="2129" y="0"/>
                </a:moveTo>
                <a:lnTo>
                  <a:pt x="2274" y="219"/>
                </a:lnTo>
                <a:lnTo>
                  <a:pt x="2129" y="441"/>
                </a:lnTo>
                <a:lnTo>
                  <a:pt x="1066" y="441"/>
                </a:lnTo>
                <a:lnTo>
                  <a:pt x="0" y="441"/>
                </a:lnTo>
                <a:lnTo>
                  <a:pt x="0" y="219"/>
                </a:lnTo>
                <a:lnTo>
                  <a:pt x="0" y="0"/>
                </a:lnTo>
                <a:lnTo>
                  <a:pt x="1066" y="0"/>
                </a:lnTo>
                <a:lnTo>
                  <a:pt x="2129" y="0"/>
                </a:lnTo>
                <a:close/>
              </a:path>
            </a:pathLst>
          </a:custGeom>
          <a:solidFill>
            <a:schemeClr val="accent3"/>
          </a:solidFill>
          <a:ln>
            <a:noFill/>
          </a:ln>
        </p:spPr>
        <p:txBody>
          <a:bodyPr vert="horz" wrap="square" lIns="150876" tIns="150876" rIns="754380" bIns="0" numCol="1" anchor="ctr" anchorCtr="0" compatLnSpc="1">
            <a:prstTxWarp prst="textNoShape">
              <a:avLst/>
            </a:prstTxWarp>
          </a:bodyPr>
          <a:lstStyle/>
          <a:p>
            <a:pPr algn="r" defTabSz="1508760">
              <a:buClrTx/>
              <a:defRPr/>
            </a:pPr>
            <a:endParaRPr lang="en-US" sz="5280" kern="1200" dirty="0">
              <a:solidFill>
                <a:srgbClr val="FFFFFF"/>
              </a:solidFill>
              <a:latin typeface="Arial" panose="020B0604020202020204" pitchFamily="34" charset="0"/>
              <a:ea typeface="linea-basic-10" charset="0"/>
              <a:cs typeface="Arial" panose="020B0604020202020204" pitchFamily="34" charset="0"/>
            </a:endParaRPr>
          </a:p>
        </p:txBody>
      </p:sp>
      <p:sp>
        <p:nvSpPr>
          <p:cNvPr id="21" name="Freeform 8"/>
          <p:cNvSpPr>
            <a:spLocks/>
          </p:cNvSpPr>
          <p:nvPr/>
        </p:nvSpPr>
        <p:spPr bwMode="auto">
          <a:xfrm>
            <a:off x="2817335" y="6430573"/>
            <a:ext cx="5667120" cy="1472836"/>
          </a:xfrm>
          <a:custGeom>
            <a:avLst/>
            <a:gdLst>
              <a:gd name="T0" fmla="*/ 2129 w 2274"/>
              <a:gd name="T1" fmla="*/ 0 h 441"/>
              <a:gd name="T2" fmla="*/ 2274 w 2274"/>
              <a:gd name="T3" fmla="*/ 219 h 441"/>
              <a:gd name="T4" fmla="*/ 2129 w 2274"/>
              <a:gd name="T5" fmla="*/ 441 h 441"/>
              <a:gd name="T6" fmla="*/ 1066 w 2274"/>
              <a:gd name="T7" fmla="*/ 441 h 441"/>
              <a:gd name="T8" fmla="*/ 0 w 2274"/>
              <a:gd name="T9" fmla="*/ 441 h 441"/>
              <a:gd name="T10" fmla="*/ 0 w 2274"/>
              <a:gd name="T11" fmla="*/ 219 h 441"/>
              <a:gd name="T12" fmla="*/ 0 w 2274"/>
              <a:gd name="T13" fmla="*/ 0 h 441"/>
              <a:gd name="T14" fmla="*/ 1066 w 2274"/>
              <a:gd name="T15" fmla="*/ 0 h 441"/>
              <a:gd name="T16" fmla="*/ 2129 w 2274"/>
              <a:gd name="T17"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4" h="441">
                <a:moveTo>
                  <a:pt x="2129" y="0"/>
                </a:moveTo>
                <a:lnTo>
                  <a:pt x="2274" y="219"/>
                </a:lnTo>
                <a:lnTo>
                  <a:pt x="2129" y="441"/>
                </a:lnTo>
                <a:lnTo>
                  <a:pt x="1066" y="441"/>
                </a:lnTo>
                <a:lnTo>
                  <a:pt x="0" y="441"/>
                </a:lnTo>
                <a:lnTo>
                  <a:pt x="0" y="219"/>
                </a:lnTo>
                <a:lnTo>
                  <a:pt x="0" y="0"/>
                </a:lnTo>
                <a:lnTo>
                  <a:pt x="1066" y="0"/>
                </a:lnTo>
                <a:lnTo>
                  <a:pt x="2129" y="0"/>
                </a:lnTo>
                <a:close/>
              </a:path>
            </a:pathLst>
          </a:custGeom>
          <a:solidFill>
            <a:schemeClr val="tx2"/>
          </a:solidFill>
          <a:ln>
            <a:noFill/>
          </a:ln>
        </p:spPr>
        <p:txBody>
          <a:bodyPr vert="horz" wrap="square" lIns="150876" tIns="150876" rIns="754380" bIns="0" numCol="1" anchor="ctr" anchorCtr="0" compatLnSpc="1">
            <a:prstTxWarp prst="textNoShape">
              <a:avLst/>
            </a:prstTxWarp>
          </a:bodyPr>
          <a:lstStyle/>
          <a:p>
            <a:pPr algn="r" defTabSz="1508760">
              <a:buClrTx/>
              <a:defRPr/>
            </a:pPr>
            <a:endParaRPr lang="en-US" sz="5280" kern="1200" dirty="0">
              <a:solidFill>
                <a:srgbClr val="FFFFFF">
                  <a:lumMod val="75000"/>
                </a:srgbClr>
              </a:solidFill>
              <a:latin typeface="Arial" panose="020B0604020202020204" pitchFamily="34" charset="0"/>
              <a:ea typeface="linea-basic-10" charset="0"/>
              <a:cs typeface="Arial" panose="020B0604020202020204" pitchFamily="34" charset="0"/>
            </a:endParaRPr>
          </a:p>
        </p:txBody>
      </p:sp>
      <p:sp>
        <p:nvSpPr>
          <p:cNvPr id="22" name="Rectangle 21"/>
          <p:cNvSpPr/>
          <p:nvPr/>
        </p:nvSpPr>
        <p:spPr>
          <a:xfrm>
            <a:off x="1" y="2086951"/>
            <a:ext cx="5671484" cy="5846463"/>
          </a:xfrm>
          <a:custGeom>
            <a:avLst/>
            <a:gdLst>
              <a:gd name="connsiteX0" fmla="*/ 0 w 3437263"/>
              <a:gd name="connsiteY0" fmla="*/ 0 h 3517976"/>
              <a:gd name="connsiteX1" fmla="*/ 3437263 w 3437263"/>
              <a:gd name="connsiteY1" fmla="*/ 0 h 3517976"/>
              <a:gd name="connsiteX2" fmla="*/ 3437263 w 3437263"/>
              <a:gd name="connsiteY2" fmla="*/ 3517976 h 3517976"/>
              <a:gd name="connsiteX3" fmla="*/ 0 w 3437263"/>
              <a:gd name="connsiteY3" fmla="*/ 3517976 h 3517976"/>
              <a:gd name="connsiteX4" fmla="*/ 0 w 3437263"/>
              <a:gd name="connsiteY4" fmla="*/ 0 h 3517976"/>
              <a:gd name="connsiteX0" fmla="*/ 0 w 3437263"/>
              <a:gd name="connsiteY0" fmla="*/ 0 h 3517976"/>
              <a:gd name="connsiteX1" fmla="*/ 3437263 w 3437263"/>
              <a:gd name="connsiteY1" fmla="*/ 0 h 3517976"/>
              <a:gd name="connsiteX2" fmla="*/ 3426246 w 3437263"/>
              <a:gd name="connsiteY2" fmla="*/ 749407 h 3517976"/>
              <a:gd name="connsiteX3" fmla="*/ 3437263 w 3437263"/>
              <a:gd name="connsiteY3" fmla="*/ 3517976 h 3517976"/>
              <a:gd name="connsiteX4" fmla="*/ 0 w 3437263"/>
              <a:gd name="connsiteY4" fmla="*/ 3517976 h 3517976"/>
              <a:gd name="connsiteX5" fmla="*/ 0 w 3437263"/>
              <a:gd name="connsiteY5" fmla="*/ 0 h 3517976"/>
              <a:gd name="connsiteX0" fmla="*/ 0 w 3542166"/>
              <a:gd name="connsiteY0" fmla="*/ 0 h 3517976"/>
              <a:gd name="connsiteX1" fmla="*/ 3437263 w 3542166"/>
              <a:gd name="connsiteY1" fmla="*/ 0 h 3517976"/>
              <a:gd name="connsiteX2" fmla="*/ 3426246 w 3542166"/>
              <a:gd name="connsiteY2" fmla="*/ 749407 h 3517976"/>
              <a:gd name="connsiteX3" fmla="*/ 2060154 w 3542166"/>
              <a:gd name="connsiteY3" fmla="*/ 628222 h 3517976"/>
              <a:gd name="connsiteX4" fmla="*/ 3437263 w 3542166"/>
              <a:gd name="connsiteY4" fmla="*/ 3517976 h 3517976"/>
              <a:gd name="connsiteX5" fmla="*/ 0 w 3542166"/>
              <a:gd name="connsiteY5" fmla="*/ 3517976 h 3517976"/>
              <a:gd name="connsiteX6" fmla="*/ 0 w 3542166"/>
              <a:gd name="connsiteY6" fmla="*/ 0 h 3517976"/>
              <a:gd name="connsiteX0" fmla="*/ 0 w 3542166"/>
              <a:gd name="connsiteY0" fmla="*/ 0 h 3517976"/>
              <a:gd name="connsiteX1" fmla="*/ 3437263 w 3542166"/>
              <a:gd name="connsiteY1" fmla="*/ 0 h 3517976"/>
              <a:gd name="connsiteX2" fmla="*/ 2610998 w 3542166"/>
              <a:gd name="connsiteY2" fmla="*/ 132463 h 3517976"/>
              <a:gd name="connsiteX3" fmla="*/ 2060154 w 3542166"/>
              <a:gd name="connsiteY3" fmla="*/ 628222 h 3517976"/>
              <a:gd name="connsiteX4" fmla="*/ 3437263 w 3542166"/>
              <a:gd name="connsiteY4" fmla="*/ 3517976 h 3517976"/>
              <a:gd name="connsiteX5" fmla="*/ 0 w 3542166"/>
              <a:gd name="connsiteY5" fmla="*/ 3517976 h 3517976"/>
              <a:gd name="connsiteX6" fmla="*/ 0 w 3542166"/>
              <a:gd name="connsiteY6" fmla="*/ 0 h 3517976"/>
              <a:gd name="connsiteX0" fmla="*/ 0 w 3533538"/>
              <a:gd name="connsiteY0" fmla="*/ 0 h 3517976"/>
              <a:gd name="connsiteX1" fmla="*/ 3437263 w 3533538"/>
              <a:gd name="connsiteY1" fmla="*/ 0 h 3517976"/>
              <a:gd name="connsiteX2" fmla="*/ 2610998 w 3533538"/>
              <a:gd name="connsiteY2" fmla="*/ 132463 h 3517976"/>
              <a:gd name="connsiteX3" fmla="*/ 1850834 w 3533538"/>
              <a:gd name="connsiteY3" fmla="*/ 980762 h 3517976"/>
              <a:gd name="connsiteX4" fmla="*/ 3437263 w 3533538"/>
              <a:gd name="connsiteY4" fmla="*/ 3517976 h 3517976"/>
              <a:gd name="connsiteX5" fmla="*/ 0 w 3533538"/>
              <a:gd name="connsiteY5" fmla="*/ 3517976 h 3517976"/>
              <a:gd name="connsiteX6" fmla="*/ 0 w 3533538"/>
              <a:gd name="connsiteY6" fmla="*/ 0 h 3517976"/>
              <a:gd name="connsiteX0" fmla="*/ 0 w 3569762"/>
              <a:gd name="connsiteY0" fmla="*/ 0 h 3517976"/>
              <a:gd name="connsiteX1" fmla="*/ 3437263 w 3569762"/>
              <a:gd name="connsiteY1" fmla="*/ 0 h 3517976"/>
              <a:gd name="connsiteX2" fmla="*/ 2610998 w 3569762"/>
              <a:gd name="connsiteY2" fmla="*/ 132463 h 3517976"/>
              <a:gd name="connsiteX3" fmla="*/ 1850834 w 3569762"/>
              <a:gd name="connsiteY3" fmla="*/ 980762 h 3517976"/>
              <a:gd name="connsiteX4" fmla="*/ 2765233 w 3569762"/>
              <a:gd name="connsiteY4" fmla="*/ 2137533 h 3517976"/>
              <a:gd name="connsiteX5" fmla="*/ 3437263 w 3569762"/>
              <a:gd name="connsiteY5" fmla="*/ 3517976 h 3517976"/>
              <a:gd name="connsiteX6" fmla="*/ 0 w 3569762"/>
              <a:gd name="connsiteY6" fmla="*/ 3517976 h 3517976"/>
              <a:gd name="connsiteX7" fmla="*/ 0 w 3569762"/>
              <a:gd name="connsiteY7" fmla="*/ 0 h 3517976"/>
              <a:gd name="connsiteX0" fmla="*/ 0 w 3518459"/>
              <a:gd name="connsiteY0" fmla="*/ 0 h 3517976"/>
              <a:gd name="connsiteX1" fmla="*/ 3437263 w 3518459"/>
              <a:gd name="connsiteY1" fmla="*/ 0 h 3517976"/>
              <a:gd name="connsiteX2" fmla="*/ 2610998 w 3518459"/>
              <a:gd name="connsiteY2" fmla="*/ 132463 h 3517976"/>
              <a:gd name="connsiteX3" fmla="*/ 1850834 w 3518459"/>
              <a:gd name="connsiteY3" fmla="*/ 980762 h 3517976"/>
              <a:gd name="connsiteX4" fmla="*/ 1994052 w 3518459"/>
              <a:gd name="connsiteY4" fmla="*/ 2379904 h 3517976"/>
              <a:gd name="connsiteX5" fmla="*/ 3437263 w 3518459"/>
              <a:gd name="connsiteY5" fmla="*/ 3517976 h 3517976"/>
              <a:gd name="connsiteX6" fmla="*/ 0 w 3518459"/>
              <a:gd name="connsiteY6" fmla="*/ 3517976 h 3517976"/>
              <a:gd name="connsiteX7" fmla="*/ 0 w 3518459"/>
              <a:gd name="connsiteY7" fmla="*/ 0 h 3517976"/>
              <a:gd name="connsiteX0" fmla="*/ 0 w 3518459"/>
              <a:gd name="connsiteY0" fmla="*/ 0 h 3517976"/>
              <a:gd name="connsiteX1" fmla="*/ 3437263 w 3518459"/>
              <a:gd name="connsiteY1" fmla="*/ 0 h 3517976"/>
              <a:gd name="connsiteX2" fmla="*/ 2610998 w 3518459"/>
              <a:gd name="connsiteY2" fmla="*/ 132463 h 3517976"/>
              <a:gd name="connsiteX3" fmla="*/ 1850834 w 3518459"/>
              <a:gd name="connsiteY3" fmla="*/ 980762 h 3517976"/>
              <a:gd name="connsiteX4" fmla="*/ 1994052 w 3518459"/>
              <a:gd name="connsiteY4" fmla="*/ 2379904 h 3517976"/>
              <a:gd name="connsiteX5" fmla="*/ 3437263 w 3518459"/>
              <a:gd name="connsiteY5" fmla="*/ 3517976 h 3517976"/>
              <a:gd name="connsiteX6" fmla="*/ 0 w 3518459"/>
              <a:gd name="connsiteY6" fmla="*/ 3517976 h 3517976"/>
              <a:gd name="connsiteX7" fmla="*/ 0 w 3518459"/>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1994052 w 3437263"/>
              <a:gd name="connsiteY4" fmla="*/ 2379904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1994052 w 3437263"/>
              <a:gd name="connsiteY4" fmla="*/ 2379904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7263" h="3517976">
                <a:moveTo>
                  <a:pt x="0" y="0"/>
                </a:moveTo>
                <a:lnTo>
                  <a:pt x="3437263" y="0"/>
                </a:lnTo>
                <a:cubicBezTo>
                  <a:pt x="3161841" y="44154"/>
                  <a:pt x="3029640" y="22208"/>
                  <a:pt x="2610998" y="132463"/>
                </a:cubicBezTo>
                <a:cubicBezTo>
                  <a:pt x="2234588" y="406092"/>
                  <a:pt x="1860014" y="596453"/>
                  <a:pt x="1762699" y="1476521"/>
                </a:cubicBezTo>
                <a:cubicBezTo>
                  <a:pt x="1733320" y="2031036"/>
                  <a:pt x="1905917" y="2276524"/>
                  <a:pt x="2302524" y="2831596"/>
                </a:cubicBezTo>
                <a:cubicBezTo>
                  <a:pt x="2368625" y="3078196"/>
                  <a:pt x="2256623" y="3508239"/>
                  <a:pt x="2644049" y="3517976"/>
                </a:cubicBezTo>
                <a:lnTo>
                  <a:pt x="0" y="3517976"/>
                </a:lnTo>
                <a:lnTo>
                  <a:pt x="0" y="0"/>
                </a:lnTo>
                <a:close/>
              </a:path>
            </a:pathLst>
          </a:custGeom>
          <a:solidFill>
            <a:srgbClr val="FCFCFC"/>
          </a:soli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508760" latinLnBrk="1">
              <a:buClrTx/>
              <a:defRPr/>
            </a:pPr>
            <a:endParaRPr lang="en-US" sz="4620" kern="1200" dirty="0">
              <a:solidFill>
                <a:srgbClr val="7F7F7F"/>
              </a:solidFill>
              <a:latin typeface="Arial" panose="020B0604020202020204" pitchFamily="34" charset="0"/>
              <a:ea typeface="굴림" charset="-127"/>
              <a:cs typeface="Arial" panose="020B0604020202020204" pitchFamily="34" charset="0"/>
            </a:endParaRPr>
          </a:p>
        </p:txBody>
      </p:sp>
      <p:sp>
        <p:nvSpPr>
          <p:cNvPr id="25" name="Rectangle 21">
            <a:extLst>
              <a:ext uri="{FF2B5EF4-FFF2-40B4-BE49-F238E27FC236}">
                <a16:creationId xmlns:a16="http://schemas.microsoft.com/office/drawing/2014/main" id="{527D3513-7C05-4477-8128-E29B25CCACC2}"/>
              </a:ext>
            </a:extLst>
          </p:cNvPr>
          <p:cNvSpPr/>
          <p:nvPr/>
        </p:nvSpPr>
        <p:spPr>
          <a:xfrm flipH="1">
            <a:off x="5164608" y="2089450"/>
            <a:ext cx="5671484" cy="5843962"/>
          </a:xfrm>
          <a:custGeom>
            <a:avLst/>
            <a:gdLst>
              <a:gd name="connsiteX0" fmla="*/ 0 w 3437263"/>
              <a:gd name="connsiteY0" fmla="*/ 0 h 3517976"/>
              <a:gd name="connsiteX1" fmla="*/ 3437263 w 3437263"/>
              <a:gd name="connsiteY1" fmla="*/ 0 h 3517976"/>
              <a:gd name="connsiteX2" fmla="*/ 3437263 w 3437263"/>
              <a:gd name="connsiteY2" fmla="*/ 3517976 h 3517976"/>
              <a:gd name="connsiteX3" fmla="*/ 0 w 3437263"/>
              <a:gd name="connsiteY3" fmla="*/ 3517976 h 3517976"/>
              <a:gd name="connsiteX4" fmla="*/ 0 w 3437263"/>
              <a:gd name="connsiteY4" fmla="*/ 0 h 3517976"/>
              <a:gd name="connsiteX0" fmla="*/ 0 w 3437263"/>
              <a:gd name="connsiteY0" fmla="*/ 0 h 3517976"/>
              <a:gd name="connsiteX1" fmla="*/ 3437263 w 3437263"/>
              <a:gd name="connsiteY1" fmla="*/ 0 h 3517976"/>
              <a:gd name="connsiteX2" fmla="*/ 3426246 w 3437263"/>
              <a:gd name="connsiteY2" fmla="*/ 749407 h 3517976"/>
              <a:gd name="connsiteX3" fmla="*/ 3437263 w 3437263"/>
              <a:gd name="connsiteY3" fmla="*/ 3517976 h 3517976"/>
              <a:gd name="connsiteX4" fmla="*/ 0 w 3437263"/>
              <a:gd name="connsiteY4" fmla="*/ 3517976 h 3517976"/>
              <a:gd name="connsiteX5" fmla="*/ 0 w 3437263"/>
              <a:gd name="connsiteY5" fmla="*/ 0 h 3517976"/>
              <a:gd name="connsiteX0" fmla="*/ 0 w 3542166"/>
              <a:gd name="connsiteY0" fmla="*/ 0 h 3517976"/>
              <a:gd name="connsiteX1" fmla="*/ 3437263 w 3542166"/>
              <a:gd name="connsiteY1" fmla="*/ 0 h 3517976"/>
              <a:gd name="connsiteX2" fmla="*/ 3426246 w 3542166"/>
              <a:gd name="connsiteY2" fmla="*/ 749407 h 3517976"/>
              <a:gd name="connsiteX3" fmla="*/ 2060154 w 3542166"/>
              <a:gd name="connsiteY3" fmla="*/ 628222 h 3517976"/>
              <a:gd name="connsiteX4" fmla="*/ 3437263 w 3542166"/>
              <a:gd name="connsiteY4" fmla="*/ 3517976 h 3517976"/>
              <a:gd name="connsiteX5" fmla="*/ 0 w 3542166"/>
              <a:gd name="connsiteY5" fmla="*/ 3517976 h 3517976"/>
              <a:gd name="connsiteX6" fmla="*/ 0 w 3542166"/>
              <a:gd name="connsiteY6" fmla="*/ 0 h 3517976"/>
              <a:gd name="connsiteX0" fmla="*/ 0 w 3542166"/>
              <a:gd name="connsiteY0" fmla="*/ 0 h 3517976"/>
              <a:gd name="connsiteX1" fmla="*/ 3437263 w 3542166"/>
              <a:gd name="connsiteY1" fmla="*/ 0 h 3517976"/>
              <a:gd name="connsiteX2" fmla="*/ 2610998 w 3542166"/>
              <a:gd name="connsiteY2" fmla="*/ 132463 h 3517976"/>
              <a:gd name="connsiteX3" fmla="*/ 2060154 w 3542166"/>
              <a:gd name="connsiteY3" fmla="*/ 628222 h 3517976"/>
              <a:gd name="connsiteX4" fmla="*/ 3437263 w 3542166"/>
              <a:gd name="connsiteY4" fmla="*/ 3517976 h 3517976"/>
              <a:gd name="connsiteX5" fmla="*/ 0 w 3542166"/>
              <a:gd name="connsiteY5" fmla="*/ 3517976 h 3517976"/>
              <a:gd name="connsiteX6" fmla="*/ 0 w 3542166"/>
              <a:gd name="connsiteY6" fmla="*/ 0 h 3517976"/>
              <a:gd name="connsiteX0" fmla="*/ 0 w 3533538"/>
              <a:gd name="connsiteY0" fmla="*/ 0 h 3517976"/>
              <a:gd name="connsiteX1" fmla="*/ 3437263 w 3533538"/>
              <a:gd name="connsiteY1" fmla="*/ 0 h 3517976"/>
              <a:gd name="connsiteX2" fmla="*/ 2610998 w 3533538"/>
              <a:gd name="connsiteY2" fmla="*/ 132463 h 3517976"/>
              <a:gd name="connsiteX3" fmla="*/ 1850834 w 3533538"/>
              <a:gd name="connsiteY3" fmla="*/ 980762 h 3517976"/>
              <a:gd name="connsiteX4" fmla="*/ 3437263 w 3533538"/>
              <a:gd name="connsiteY4" fmla="*/ 3517976 h 3517976"/>
              <a:gd name="connsiteX5" fmla="*/ 0 w 3533538"/>
              <a:gd name="connsiteY5" fmla="*/ 3517976 h 3517976"/>
              <a:gd name="connsiteX6" fmla="*/ 0 w 3533538"/>
              <a:gd name="connsiteY6" fmla="*/ 0 h 3517976"/>
              <a:gd name="connsiteX0" fmla="*/ 0 w 3569762"/>
              <a:gd name="connsiteY0" fmla="*/ 0 h 3517976"/>
              <a:gd name="connsiteX1" fmla="*/ 3437263 w 3569762"/>
              <a:gd name="connsiteY1" fmla="*/ 0 h 3517976"/>
              <a:gd name="connsiteX2" fmla="*/ 2610998 w 3569762"/>
              <a:gd name="connsiteY2" fmla="*/ 132463 h 3517976"/>
              <a:gd name="connsiteX3" fmla="*/ 1850834 w 3569762"/>
              <a:gd name="connsiteY3" fmla="*/ 980762 h 3517976"/>
              <a:gd name="connsiteX4" fmla="*/ 2765233 w 3569762"/>
              <a:gd name="connsiteY4" fmla="*/ 2137533 h 3517976"/>
              <a:gd name="connsiteX5" fmla="*/ 3437263 w 3569762"/>
              <a:gd name="connsiteY5" fmla="*/ 3517976 h 3517976"/>
              <a:gd name="connsiteX6" fmla="*/ 0 w 3569762"/>
              <a:gd name="connsiteY6" fmla="*/ 3517976 h 3517976"/>
              <a:gd name="connsiteX7" fmla="*/ 0 w 3569762"/>
              <a:gd name="connsiteY7" fmla="*/ 0 h 3517976"/>
              <a:gd name="connsiteX0" fmla="*/ 0 w 3518459"/>
              <a:gd name="connsiteY0" fmla="*/ 0 h 3517976"/>
              <a:gd name="connsiteX1" fmla="*/ 3437263 w 3518459"/>
              <a:gd name="connsiteY1" fmla="*/ 0 h 3517976"/>
              <a:gd name="connsiteX2" fmla="*/ 2610998 w 3518459"/>
              <a:gd name="connsiteY2" fmla="*/ 132463 h 3517976"/>
              <a:gd name="connsiteX3" fmla="*/ 1850834 w 3518459"/>
              <a:gd name="connsiteY3" fmla="*/ 980762 h 3517976"/>
              <a:gd name="connsiteX4" fmla="*/ 1994052 w 3518459"/>
              <a:gd name="connsiteY4" fmla="*/ 2379904 h 3517976"/>
              <a:gd name="connsiteX5" fmla="*/ 3437263 w 3518459"/>
              <a:gd name="connsiteY5" fmla="*/ 3517976 h 3517976"/>
              <a:gd name="connsiteX6" fmla="*/ 0 w 3518459"/>
              <a:gd name="connsiteY6" fmla="*/ 3517976 h 3517976"/>
              <a:gd name="connsiteX7" fmla="*/ 0 w 3518459"/>
              <a:gd name="connsiteY7" fmla="*/ 0 h 3517976"/>
              <a:gd name="connsiteX0" fmla="*/ 0 w 3518459"/>
              <a:gd name="connsiteY0" fmla="*/ 0 h 3517976"/>
              <a:gd name="connsiteX1" fmla="*/ 3437263 w 3518459"/>
              <a:gd name="connsiteY1" fmla="*/ 0 h 3517976"/>
              <a:gd name="connsiteX2" fmla="*/ 2610998 w 3518459"/>
              <a:gd name="connsiteY2" fmla="*/ 132463 h 3517976"/>
              <a:gd name="connsiteX3" fmla="*/ 1850834 w 3518459"/>
              <a:gd name="connsiteY3" fmla="*/ 980762 h 3517976"/>
              <a:gd name="connsiteX4" fmla="*/ 1994052 w 3518459"/>
              <a:gd name="connsiteY4" fmla="*/ 2379904 h 3517976"/>
              <a:gd name="connsiteX5" fmla="*/ 3437263 w 3518459"/>
              <a:gd name="connsiteY5" fmla="*/ 3517976 h 3517976"/>
              <a:gd name="connsiteX6" fmla="*/ 0 w 3518459"/>
              <a:gd name="connsiteY6" fmla="*/ 3517976 h 3517976"/>
              <a:gd name="connsiteX7" fmla="*/ 0 w 3518459"/>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1994052 w 3437263"/>
              <a:gd name="connsiteY4" fmla="*/ 2379904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1994052 w 3437263"/>
              <a:gd name="connsiteY4" fmla="*/ 2379904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850834 w 3437263"/>
              <a:gd name="connsiteY3" fmla="*/ 980762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 name="connsiteX0" fmla="*/ 0 w 3437263"/>
              <a:gd name="connsiteY0" fmla="*/ 0 h 3517976"/>
              <a:gd name="connsiteX1" fmla="*/ 3437263 w 3437263"/>
              <a:gd name="connsiteY1" fmla="*/ 0 h 3517976"/>
              <a:gd name="connsiteX2" fmla="*/ 2610998 w 3437263"/>
              <a:gd name="connsiteY2" fmla="*/ 132463 h 3517976"/>
              <a:gd name="connsiteX3" fmla="*/ 1762699 w 3437263"/>
              <a:gd name="connsiteY3" fmla="*/ 1476521 h 3517976"/>
              <a:gd name="connsiteX4" fmla="*/ 2302524 w 3437263"/>
              <a:gd name="connsiteY4" fmla="*/ 2831596 h 3517976"/>
              <a:gd name="connsiteX5" fmla="*/ 2644049 w 3437263"/>
              <a:gd name="connsiteY5" fmla="*/ 3517976 h 3517976"/>
              <a:gd name="connsiteX6" fmla="*/ 0 w 3437263"/>
              <a:gd name="connsiteY6" fmla="*/ 3517976 h 3517976"/>
              <a:gd name="connsiteX7" fmla="*/ 0 w 3437263"/>
              <a:gd name="connsiteY7" fmla="*/ 0 h 3517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7263" h="3517976">
                <a:moveTo>
                  <a:pt x="0" y="0"/>
                </a:moveTo>
                <a:lnTo>
                  <a:pt x="3437263" y="0"/>
                </a:lnTo>
                <a:cubicBezTo>
                  <a:pt x="3161841" y="44154"/>
                  <a:pt x="3029640" y="22208"/>
                  <a:pt x="2610998" y="132463"/>
                </a:cubicBezTo>
                <a:cubicBezTo>
                  <a:pt x="2234588" y="406092"/>
                  <a:pt x="1860014" y="596453"/>
                  <a:pt x="1762699" y="1476521"/>
                </a:cubicBezTo>
                <a:cubicBezTo>
                  <a:pt x="1733320" y="2031036"/>
                  <a:pt x="1905917" y="2276524"/>
                  <a:pt x="2302524" y="2831596"/>
                </a:cubicBezTo>
                <a:cubicBezTo>
                  <a:pt x="2368625" y="3078196"/>
                  <a:pt x="2256623" y="3508239"/>
                  <a:pt x="2644049" y="3517976"/>
                </a:cubicBezTo>
                <a:lnTo>
                  <a:pt x="0" y="3517976"/>
                </a:lnTo>
                <a:lnTo>
                  <a:pt x="0" y="0"/>
                </a:lnTo>
                <a:close/>
              </a:path>
            </a:pathLst>
          </a:custGeom>
          <a:solidFill>
            <a:srgbClr val="FCFCFC"/>
          </a:solidFill>
          <a:ln>
            <a:no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1508760" latinLnBrk="1">
              <a:buClrTx/>
              <a:defRPr/>
            </a:pPr>
            <a:endParaRPr lang="en-US" sz="4620" kern="1200" dirty="0">
              <a:solidFill>
                <a:srgbClr val="7F7F7F"/>
              </a:solidFill>
              <a:latin typeface="Arial" panose="020B0604020202020204" pitchFamily="34" charset="0"/>
              <a:ea typeface="굴림" charset="-127"/>
              <a:cs typeface="Arial" panose="020B0604020202020204" pitchFamily="34" charset="0"/>
            </a:endParaRPr>
          </a:p>
        </p:txBody>
      </p:sp>
      <p:sp>
        <p:nvSpPr>
          <p:cNvPr id="14" name="Freeform 13"/>
          <p:cNvSpPr/>
          <p:nvPr/>
        </p:nvSpPr>
        <p:spPr>
          <a:xfrm>
            <a:off x="2821702" y="2051842"/>
            <a:ext cx="5178649" cy="5977076"/>
          </a:xfrm>
          <a:custGeom>
            <a:avLst/>
            <a:gdLst>
              <a:gd name="connsiteX0" fmla="*/ 1578411 w 3138575"/>
              <a:gd name="connsiteY0" fmla="*/ 94556 h 3622470"/>
              <a:gd name="connsiteX1" fmla="*/ 1125622 w 3138575"/>
              <a:gd name="connsiteY1" fmla="*/ 167441 h 3622470"/>
              <a:gd name="connsiteX2" fmla="*/ 642534 w 3138575"/>
              <a:gd name="connsiteY2" fmla="*/ 411638 h 3622470"/>
              <a:gd name="connsiteX3" fmla="*/ 252276 w 3138575"/>
              <a:gd name="connsiteY3" fmla="*/ 884003 h 3622470"/>
              <a:gd name="connsiteX4" fmla="*/ 95034 w 3138575"/>
              <a:gd name="connsiteY4" fmla="*/ 1613823 h 3622470"/>
              <a:gd name="connsiteX5" fmla="*/ 468236 w 3138575"/>
              <a:gd name="connsiteY5" fmla="*/ 2567953 h 3622470"/>
              <a:gd name="connsiteX6" fmla="*/ 657684 w 3138575"/>
              <a:gd name="connsiteY6" fmla="*/ 2886006 h 3622470"/>
              <a:gd name="connsiteX7" fmla="*/ 670952 w 3138575"/>
              <a:gd name="connsiteY7" fmla="*/ 2992034 h 3622470"/>
              <a:gd name="connsiteX8" fmla="*/ 670952 w 3138575"/>
              <a:gd name="connsiteY8" fmla="*/ 2992977 h 3622470"/>
              <a:gd name="connsiteX9" fmla="*/ 670012 w 3138575"/>
              <a:gd name="connsiteY9" fmla="*/ 2999605 h 3622470"/>
              <a:gd name="connsiteX10" fmla="*/ 736305 w 3138575"/>
              <a:gd name="connsiteY10" fmla="*/ 3382972 h 3622470"/>
              <a:gd name="connsiteX11" fmla="*/ 961746 w 3138575"/>
              <a:gd name="connsiteY11" fmla="*/ 3521170 h 3622470"/>
              <a:gd name="connsiteX12" fmla="*/ 974074 w 3138575"/>
              <a:gd name="connsiteY12" fmla="*/ 3523084 h 3622470"/>
              <a:gd name="connsiteX13" fmla="*/ 987318 w 3138575"/>
              <a:gd name="connsiteY13" fmla="*/ 3523084 h 3622470"/>
              <a:gd name="connsiteX14" fmla="*/ 1580292 w 3138575"/>
              <a:gd name="connsiteY14" fmla="*/ 3523084 h 3622470"/>
              <a:gd name="connsiteX15" fmla="*/ 2173291 w 3138575"/>
              <a:gd name="connsiteY15" fmla="*/ 3523084 h 3622470"/>
              <a:gd name="connsiteX16" fmla="*/ 2185594 w 3138575"/>
              <a:gd name="connsiteY16" fmla="*/ 3523084 h 3622470"/>
              <a:gd name="connsiteX17" fmla="*/ 2198863 w 3138575"/>
              <a:gd name="connsiteY17" fmla="*/ 3521170 h 3622470"/>
              <a:gd name="connsiteX18" fmla="*/ 2424304 w 3138575"/>
              <a:gd name="connsiteY18" fmla="*/ 3382972 h 3622470"/>
              <a:gd name="connsiteX19" fmla="*/ 2490597 w 3138575"/>
              <a:gd name="connsiteY19" fmla="*/ 2999605 h 3622470"/>
              <a:gd name="connsiteX20" fmla="*/ 2489656 w 3138575"/>
              <a:gd name="connsiteY20" fmla="*/ 2992034 h 3622470"/>
              <a:gd name="connsiteX21" fmla="*/ 2488715 w 3138575"/>
              <a:gd name="connsiteY21" fmla="*/ 2990148 h 3622470"/>
              <a:gd name="connsiteX22" fmla="*/ 2501984 w 3138575"/>
              <a:gd name="connsiteY22" fmla="*/ 2884121 h 3622470"/>
              <a:gd name="connsiteX23" fmla="*/ 2690466 w 3138575"/>
              <a:gd name="connsiteY23" fmla="*/ 2569868 h 3622470"/>
              <a:gd name="connsiteX24" fmla="*/ 3065574 w 3138575"/>
              <a:gd name="connsiteY24" fmla="*/ 1613823 h 3622470"/>
              <a:gd name="connsiteX25" fmla="*/ 2527556 w 3138575"/>
              <a:gd name="connsiteY25" fmla="*/ 418266 h 3622470"/>
              <a:gd name="connsiteX26" fmla="*/ 1594501 w 3138575"/>
              <a:gd name="connsiteY26" fmla="*/ 94556 h 3622470"/>
              <a:gd name="connsiteX27" fmla="*/ 1578411 w 3138575"/>
              <a:gd name="connsiteY27" fmla="*/ 94556 h 3622470"/>
              <a:gd name="connsiteX28" fmla="*/ 1567287 w 3138575"/>
              <a:gd name="connsiteY28" fmla="*/ 0 h 3622470"/>
              <a:gd name="connsiteX29" fmla="*/ 1584288 w 3138575"/>
              <a:gd name="connsiteY29" fmla="*/ 0 h 3622470"/>
              <a:gd name="connsiteX30" fmla="*/ 2570122 w 3138575"/>
              <a:gd name="connsiteY30" fmla="*/ 342022 h 3622470"/>
              <a:gd name="connsiteX31" fmla="*/ 3138575 w 3138575"/>
              <a:gd name="connsiteY31" fmla="*/ 1605207 h 3622470"/>
              <a:gd name="connsiteX32" fmla="*/ 2742248 w 3138575"/>
              <a:gd name="connsiteY32" fmla="*/ 2615333 h 3622470"/>
              <a:gd name="connsiteX33" fmla="*/ 2543104 w 3138575"/>
              <a:gd name="connsiteY33" fmla="*/ 2947362 h 3622470"/>
              <a:gd name="connsiteX34" fmla="*/ 2529085 w 3138575"/>
              <a:gd name="connsiteY34" fmla="*/ 3059387 h 3622470"/>
              <a:gd name="connsiteX35" fmla="*/ 2530079 w 3138575"/>
              <a:gd name="connsiteY35" fmla="*/ 3061380 h 3622470"/>
              <a:gd name="connsiteX36" fmla="*/ 2531073 w 3138575"/>
              <a:gd name="connsiteY36" fmla="*/ 3069379 h 3622470"/>
              <a:gd name="connsiteX37" fmla="*/ 2461029 w 3138575"/>
              <a:gd name="connsiteY37" fmla="*/ 3474432 h 3622470"/>
              <a:gd name="connsiteX38" fmla="*/ 2222836 w 3138575"/>
              <a:gd name="connsiteY38" fmla="*/ 3620448 h 3622470"/>
              <a:gd name="connsiteX39" fmla="*/ 2208817 w 3138575"/>
              <a:gd name="connsiteY39" fmla="*/ 3622470 h 3622470"/>
              <a:gd name="connsiteX40" fmla="*/ 2195818 w 3138575"/>
              <a:gd name="connsiteY40" fmla="*/ 3622470 h 3622470"/>
              <a:gd name="connsiteX41" fmla="*/ 1569275 w 3138575"/>
              <a:gd name="connsiteY41" fmla="*/ 3622470 h 3622470"/>
              <a:gd name="connsiteX42" fmla="*/ 942757 w 3138575"/>
              <a:gd name="connsiteY42" fmla="*/ 3622470 h 3622470"/>
              <a:gd name="connsiteX43" fmla="*/ 928765 w 3138575"/>
              <a:gd name="connsiteY43" fmla="*/ 3622470 h 3622470"/>
              <a:gd name="connsiteX44" fmla="*/ 915739 w 3138575"/>
              <a:gd name="connsiteY44" fmla="*/ 3620448 h 3622470"/>
              <a:gd name="connsiteX45" fmla="*/ 677546 w 3138575"/>
              <a:gd name="connsiteY45" fmla="*/ 3474432 h 3622470"/>
              <a:gd name="connsiteX46" fmla="*/ 607503 w 3138575"/>
              <a:gd name="connsiteY46" fmla="*/ 3069379 h 3622470"/>
              <a:gd name="connsiteX47" fmla="*/ 608496 w 3138575"/>
              <a:gd name="connsiteY47" fmla="*/ 3062376 h 3622470"/>
              <a:gd name="connsiteX48" fmla="*/ 608496 w 3138575"/>
              <a:gd name="connsiteY48" fmla="*/ 3061380 h 3622470"/>
              <a:gd name="connsiteX49" fmla="*/ 594477 w 3138575"/>
              <a:gd name="connsiteY49" fmla="*/ 2949355 h 3622470"/>
              <a:gd name="connsiteX50" fmla="*/ 394313 w 3138575"/>
              <a:gd name="connsiteY50" fmla="*/ 2613310 h 3622470"/>
              <a:gd name="connsiteX51" fmla="*/ 0 w 3138575"/>
              <a:gd name="connsiteY51" fmla="*/ 1605207 h 3622470"/>
              <a:gd name="connsiteX52" fmla="*/ 166137 w 3138575"/>
              <a:gd name="connsiteY52" fmla="*/ 834104 h 3622470"/>
              <a:gd name="connsiteX53" fmla="*/ 578470 w 3138575"/>
              <a:gd name="connsiteY53" fmla="*/ 335018 h 3622470"/>
              <a:gd name="connsiteX54" fmla="*/ 1088885 w 3138575"/>
              <a:gd name="connsiteY54" fmla="*/ 77008 h 3622470"/>
              <a:gd name="connsiteX55" fmla="*/ 1567287 w 3138575"/>
              <a:gd name="connsiteY55" fmla="*/ 0 h 362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138575" h="3622470">
                <a:moveTo>
                  <a:pt x="1578411" y="94556"/>
                </a:moveTo>
                <a:cubicBezTo>
                  <a:pt x="1431590" y="96442"/>
                  <a:pt x="1275289" y="121984"/>
                  <a:pt x="1125622" y="167441"/>
                </a:cubicBezTo>
                <a:cubicBezTo>
                  <a:pt x="945655" y="222326"/>
                  <a:pt x="783661" y="304696"/>
                  <a:pt x="642534" y="411638"/>
                </a:cubicBezTo>
                <a:cubicBezTo>
                  <a:pt x="475811" y="538493"/>
                  <a:pt x="344141" y="697520"/>
                  <a:pt x="252276" y="884003"/>
                </a:cubicBezTo>
                <a:cubicBezTo>
                  <a:pt x="148059" y="1095086"/>
                  <a:pt x="95034" y="1340255"/>
                  <a:pt x="95034" y="1613823"/>
                </a:cubicBezTo>
                <a:cubicBezTo>
                  <a:pt x="95034" y="1877905"/>
                  <a:pt x="123428" y="2168501"/>
                  <a:pt x="468236" y="2567953"/>
                </a:cubicBezTo>
                <a:cubicBezTo>
                  <a:pt x="589485" y="2708066"/>
                  <a:pt x="637806" y="2817864"/>
                  <a:pt x="657684" y="2886006"/>
                </a:cubicBezTo>
                <a:cubicBezTo>
                  <a:pt x="674740" y="2946606"/>
                  <a:pt x="671893" y="2984462"/>
                  <a:pt x="670952" y="2992034"/>
                </a:cubicBezTo>
                <a:cubicBezTo>
                  <a:pt x="670952" y="2992977"/>
                  <a:pt x="670952" y="2992977"/>
                  <a:pt x="670952" y="2992977"/>
                </a:cubicBezTo>
                <a:cubicBezTo>
                  <a:pt x="670012" y="2999605"/>
                  <a:pt x="670012" y="2999605"/>
                  <a:pt x="670012" y="2999605"/>
                </a:cubicBezTo>
                <a:cubicBezTo>
                  <a:pt x="662412" y="3037462"/>
                  <a:pt x="632112" y="3235316"/>
                  <a:pt x="736305" y="3382972"/>
                </a:cubicBezTo>
                <a:cubicBezTo>
                  <a:pt x="789354" y="3457742"/>
                  <a:pt x="867034" y="3506027"/>
                  <a:pt x="961746" y="3521170"/>
                </a:cubicBezTo>
                <a:cubicBezTo>
                  <a:pt x="974074" y="3523084"/>
                  <a:pt x="974074" y="3523084"/>
                  <a:pt x="974074" y="3523084"/>
                </a:cubicBezTo>
                <a:cubicBezTo>
                  <a:pt x="987318" y="3523084"/>
                  <a:pt x="987318" y="3523084"/>
                  <a:pt x="987318" y="3523084"/>
                </a:cubicBezTo>
                <a:cubicBezTo>
                  <a:pt x="1580292" y="3523084"/>
                  <a:pt x="1580292" y="3523084"/>
                  <a:pt x="1580292" y="3523084"/>
                </a:cubicBezTo>
                <a:cubicBezTo>
                  <a:pt x="2173291" y="3523084"/>
                  <a:pt x="2173291" y="3523084"/>
                  <a:pt x="2173291" y="3523084"/>
                </a:cubicBezTo>
                <a:cubicBezTo>
                  <a:pt x="2185594" y="3523084"/>
                  <a:pt x="2185594" y="3523084"/>
                  <a:pt x="2185594" y="3523084"/>
                </a:cubicBezTo>
                <a:cubicBezTo>
                  <a:pt x="2198863" y="3521170"/>
                  <a:pt x="2198863" y="3521170"/>
                  <a:pt x="2198863" y="3521170"/>
                </a:cubicBezTo>
                <a:cubicBezTo>
                  <a:pt x="2293574" y="3506027"/>
                  <a:pt x="2371254" y="3457742"/>
                  <a:pt x="2424304" y="3382972"/>
                </a:cubicBezTo>
                <a:cubicBezTo>
                  <a:pt x="2528496" y="3235316"/>
                  <a:pt x="2498196" y="3037462"/>
                  <a:pt x="2490597" y="2999605"/>
                </a:cubicBezTo>
                <a:cubicBezTo>
                  <a:pt x="2489656" y="2992034"/>
                  <a:pt x="2489656" y="2992034"/>
                  <a:pt x="2489656" y="2992034"/>
                </a:cubicBezTo>
                <a:cubicBezTo>
                  <a:pt x="2488715" y="2990148"/>
                  <a:pt x="2488715" y="2990148"/>
                  <a:pt x="2488715" y="2990148"/>
                </a:cubicBezTo>
                <a:cubicBezTo>
                  <a:pt x="2487775" y="2982577"/>
                  <a:pt x="2484928" y="2945663"/>
                  <a:pt x="2501984" y="2884121"/>
                </a:cubicBezTo>
                <a:cubicBezTo>
                  <a:pt x="2520921" y="2816922"/>
                  <a:pt x="2569218" y="2708066"/>
                  <a:pt x="2690466" y="2569868"/>
                </a:cubicBezTo>
                <a:cubicBezTo>
                  <a:pt x="3021065" y="2194072"/>
                  <a:pt x="3065574" y="1875076"/>
                  <a:pt x="3065574" y="1613823"/>
                </a:cubicBezTo>
                <a:cubicBezTo>
                  <a:pt x="3065574" y="972974"/>
                  <a:pt x="2772899" y="609493"/>
                  <a:pt x="2527556" y="418266"/>
                </a:cubicBezTo>
                <a:cubicBezTo>
                  <a:pt x="2268943" y="215697"/>
                  <a:pt x="1920372" y="94556"/>
                  <a:pt x="1594501" y="94556"/>
                </a:cubicBezTo>
                <a:cubicBezTo>
                  <a:pt x="1588832" y="94556"/>
                  <a:pt x="1583139" y="94556"/>
                  <a:pt x="1578411" y="94556"/>
                </a:cubicBezTo>
                <a:close/>
                <a:moveTo>
                  <a:pt x="1567287" y="0"/>
                </a:moveTo>
                <a:cubicBezTo>
                  <a:pt x="1572282" y="0"/>
                  <a:pt x="1578298" y="0"/>
                  <a:pt x="1584288" y="0"/>
                </a:cubicBezTo>
                <a:cubicBezTo>
                  <a:pt x="1928592" y="0"/>
                  <a:pt x="2296881" y="127994"/>
                  <a:pt x="2570122" y="342022"/>
                </a:cubicBezTo>
                <a:cubicBezTo>
                  <a:pt x="2829344" y="544065"/>
                  <a:pt x="3138575" y="928107"/>
                  <a:pt x="3138575" y="1605207"/>
                </a:cubicBezTo>
                <a:cubicBezTo>
                  <a:pt x="3138575" y="1881239"/>
                  <a:pt x="3091548" y="2218280"/>
                  <a:pt x="2742248" y="2615333"/>
                </a:cubicBezTo>
                <a:cubicBezTo>
                  <a:pt x="2614141" y="2761349"/>
                  <a:pt x="2563112" y="2876362"/>
                  <a:pt x="2543104" y="2947362"/>
                </a:cubicBezTo>
                <a:cubicBezTo>
                  <a:pt x="2525083" y="3012386"/>
                  <a:pt x="2528091" y="3051388"/>
                  <a:pt x="2529085" y="3059387"/>
                </a:cubicBezTo>
                <a:cubicBezTo>
                  <a:pt x="2529085" y="3059387"/>
                  <a:pt x="2529085" y="3059387"/>
                  <a:pt x="2530079" y="3061380"/>
                </a:cubicBezTo>
                <a:cubicBezTo>
                  <a:pt x="2530079" y="3061380"/>
                  <a:pt x="2530079" y="3061380"/>
                  <a:pt x="2531073" y="3069379"/>
                </a:cubicBezTo>
                <a:cubicBezTo>
                  <a:pt x="2539102" y="3109377"/>
                  <a:pt x="2571116" y="3318424"/>
                  <a:pt x="2461029" y="3474432"/>
                </a:cubicBezTo>
                <a:cubicBezTo>
                  <a:pt x="2404979" y="3553432"/>
                  <a:pt x="2322905" y="3604448"/>
                  <a:pt x="2222836" y="3620448"/>
                </a:cubicBezTo>
                <a:cubicBezTo>
                  <a:pt x="2222836" y="3620448"/>
                  <a:pt x="2222836" y="3620448"/>
                  <a:pt x="2208817" y="3622470"/>
                </a:cubicBezTo>
                <a:cubicBezTo>
                  <a:pt x="2208817" y="3622470"/>
                  <a:pt x="2208817" y="3622470"/>
                  <a:pt x="2195818" y="3622470"/>
                </a:cubicBezTo>
                <a:cubicBezTo>
                  <a:pt x="2195818" y="3622470"/>
                  <a:pt x="2195818" y="3622470"/>
                  <a:pt x="1569275" y="3622470"/>
                </a:cubicBezTo>
                <a:cubicBezTo>
                  <a:pt x="1569275" y="3622470"/>
                  <a:pt x="1569275" y="3622470"/>
                  <a:pt x="942757" y="3622470"/>
                </a:cubicBezTo>
                <a:cubicBezTo>
                  <a:pt x="942757" y="3622470"/>
                  <a:pt x="942757" y="3622470"/>
                  <a:pt x="928765" y="3622470"/>
                </a:cubicBezTo>
                <a:cubicBezTo>
                  <a:pt x="928765" y="3622470"/>
                  <a:pt x="928765" y="3622470"/>
                  <a:pt x="915739" y="3620448"/>
                </a:cubicBezTo>
                <a:cubicBezTo>
                  <a:pt x="815670" y="3604448"/>
                  <a:pt x="733596" y="3553432"/>
                  <a:pt x="677546" y="3474432"/>
                </a:cubicBezTo>
                <a:cubicBezTo>
                  <a:pt x="567459" y="3318424"/>
                  <a:pt x="599473" y="3109377"/>
                  <a:pt x="607503" y="3069379"/>
                </a:cubicBezTo>
                <a:cubicBezTo>
                  <a:pt x="607503" y="3069379"/>
                  <a:pt x="607503" y="3069379"/>
                  <a:pt x="608496" y="3062376"/>
                </a:cubicBezTo>
                <a:cubicBezTo>
                  <a:pt x="608496" y="3062376"/>
                  <a:pt x="608496" y="3062376"/>
                  <a:pt x="608496" y="3061380"/>
                </a:cubicBezTo>
                <a:cubicBezTo>
                  <a:pt x="609490" y="3053380"/>
                  <a:pt x="612498" y="3013382"/>
                  <a:pt x="594477" y="2949355"/>
                </a:cubicBezTo>
                <a:cubicBezTo>
                  <a:pt x="573475" y="2877358"/>
                  <a:pt x="522420" y="2761349"/>
                  <a:pt x="394313" y="2613310"/>
                </a:cubicBezTo>
                <a:cubicBezTo>
                  <a:pt x="30000" y="2191262"/>
                  <a:pt x="0" y="1884228"/>
                  <a:pt x="0" y="1605207"/>
                </a:cubicBezTo>
                <a:cubicBezTo>
                  <a:pt x="0" y="1316164"/>
                  <a:pt x="56024" y="1057127"/>
                  <a:pt x="166137" y="834104"/>
                </a:cubicBezTo>
                <a:cubicBezTo>
                  <a:pt x="263198" y="637072"/>
                  <a:pt x="402316" y="469050"/>
                  <a:pt x="578470" y="335018"/>
                </a:cubicBezTo>
                <a:cubicBezTo>
                  <a:pt x="727580" y="222027"/>
                  <a:pt x="898739" y="134997"/>
                  <a:pt x="1088885" y="77008"/>
                </a:cubicBezTo>
                <a:cubicBezTo>
                  <a:pt x="1247019" y="28980"/>
                  <a:pt x="1412161" y="1992"/>
                  <a:pt x="1567287" y="0"/>
                </a:cubicBezTo>
                <a:close/>
              </a:path>
            </a:pathLst>
          </a:custGeom>
          <a:solidFill>
            <a:schemeClr val="bg1">
              <a:lumMod val="90000"/>
            </a:schemeClr>
          </a:solidFill>
          <a:ln>
            <a:noFill/>
          </a:ln>
        </p:spPr>
        <p:txBody>
          <a:bodyPr wrap="square"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grpSp>
        <p:nvGrpSpPr>
          <p:cNvPr id="5" name="Shape 2327"/>
          <p:cNvGrpSpPr/>
          <p:nvPr/>
        </p:nvGrpSpPr>
        <p:grpSpPr>
          <a:xfrm>
            <a:off x="4408974" y="7843378"/>
            <a:ext cx="2008477" cy="1980837"/>
            <a:chOff x="4178498" y="3597275"/>
            <a:chExt cx="779068" cy="768348"/>
          </a:xfrm>
        </p:grpSpPr>
        <p:sp>
          <p:nvSpPr>
            <p:cNvPr id="6" name="Shape 2328"/>
            <p:cNvSpPr/>
            <p:nvPr/>
          </p:nvSpPr>
          <p:spPr>
            <a:xfrm>
              <a:off x="4181475" y="3597275"/>
              <a:ext cx="773113" cy="138112"/>
            </a:xfrm>
            <a:prstGeom prst="rect">
              <a:avLst/>
            </a:prstGeom>
            <a:solidFill>
              <a:schemeClr val="tx1"/>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7" name="Shape 2329"/>
            <p:cNvSpPr/>
            <p:nvPr/>
          </p:nvSpPr>
          <p:spPr>
            <a:xfrm>
              <a:off x="4238625" y="3735387"/>
              <a:ext cx="644524" cy="384174"/>
            </a:xfrm>
            <a:prstGeom prst="rect">
              <a:avLst/>
            </a:prstGeom>
            <a:solidFill>
              <a:schemeClr val="tx1">
                <a:lumMod val="75000"/>
              </a:schemeClr>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8" name="Shape 2330"/>
            <p:cNvSpPr/>
            <p:nvPr/>
          </p:nvSpPr>
          <p:spPr>
            <a:xfrm>
              <a:off x="4213225" y="3744912"/>
              <a:ext cx="695325" cy="139699"/>
            </a:xfrm>
            <a:custGeom>
              <a:avLst/>
              <a:gdLst/>
              <a:ahLst/>
              <a:cxnLst/>
              <a:rect l="0" t="0" r="0" b="0"/>
              <a:pathLst>
                <a:path w="120000" h="120000" extrusionOk="0">
                  <a:moveTo>
                    <a:pt x="4506" y="119999"/>
                  </a:moveTo>
                  <a:cubicBezTo>
                    <a:pt x="2410" y="119999"/>
                    <a:pt x="628" y="112663"/>
                    <a:pt x="314" y="102183"/>
                  </a:cubicBezTo>
                  <a:cubicBezTo>
                    <a:pt x="0" y="90655"/>
                    <a:pt x="1572" y="80174"/>
                    <a:pt x="3877" y="78602"/>
                  </a:cubicBezTo>
                  <a:cubicBezTo>
                    <a:pt x="115074" y="1572"/>
                    <a:pt x="115074" y="1572"/>
                    <a:pt x="115074" y="1572"/>
                  </a:cubicBezTo>
                  <a:cubicBezTo>
                    <a:pt x="117275" y="0"/>
                    <a:pt x="119371" y="7860"/>
                    <a:pt x="119685" y="19388"/>
                  </a:cubicBezTo>
                  <a:cubicBezTo>
                    <a:pt x="120000" y="30917"/>
                    <a:pt x="118427" y="41397"/>
                    <a:pt x="116227" y="42969"/>
                  </a:cubicBezTo>
                  <a:cubicBezTo>
                    <a:pt x="5030" y="119999"/>
                    <a:pt x="5030" y="119999"/>
                    <a:pt x="5030" y="119999"/>
                  </a:cubicBezTo>
                  <a:cubicBezTo>
                    <a:pt x="4820" y="119999"/>
                    <a:pt x="4611" y="119999"/>
                    <a:pt x="4506" y="119999"/>
                  </a:cubicBezTo>
                  <a:close/>
                </a:path>
              </a:pathLst>
            </a:custGeom>
            <a:solidFill>
              <a:schemeClr val="tx2"/>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9" name="Shape 2331"/>
            <p:cNvSpPr/>
            <p:nvPr/>
          </p:nvSpPr>
          <p:spPr>
            <a:xfrm>
              <a:off x="4213224" y="3857625"/>
              <a:ext cx="695325" cy="138112"/>
            </a:xfrm>
            <a:custGeom>
              <a:avLst/>
              <a:gdLst/>
              <a:ahLst/>
              <a:cxnLst/>
              <a:rect l="0" t="0" r="0" b="0"/>
              <a:pathLst>
                <a:path w="120000" h="120000" extrusionOk="0">
                  <a:moveTo>
                    <a:pt x="4506" y="119999"/>
                  </a:moveTo>
                  <a:cubicBezTo>
                    <a:pt x="2410" y="119999"/>
                    <a:pt x="628" y="112663"/>
                    <a:pt x="314" y="102183"/>
                  </a:cubicBezTo>
                  <a:cubicBezTo>
                    <a:pt x="0" y="90655"/>
                    <a:pt x="1572" y="80174"/>
                    <a:pt x="3877" y="78602"/>
                  </a:cubicBezTo>
                  <a:cubicBezTo>
                    <a:pt x="115074" y="1572"/>
                    <a:pt x="115074" y="1572"/>
                    <a:pt x="115074" y="1572"/>
                  </a:cubicBezTo>
                  <a:cubicBezTo>
                    <a:pt x="117275" y="0"/>
                    <a:pt x="119371" y="7860"/>
                    <a:pt x="119685" y="19388"/>
                  </a:cubicBezTo>
                  <a:cubicBezTo>
                    <a:pt x="120000" y="30917"/>
                    <a:pt x="118427" y="41397"/>
                    <a:pt x="116227" y="42969"/>
                  </a:cubicBezTo>
                  <a:cubicBezTo>
                    <a:pt x="5030" y="119999"/>
                    <a:pt x="5030" y="119999"/>
                    <a:pt x="5030" y="119999"/>
                  </a:cubicBezTo>
                  <a:cubicBezTo>
                    <a:pt x="4820" y="119999"/>
                    <a:pt x="4611" y="119999"/>
                    <a:pt x="4506" y="119999"/>
                  </a:cubicBezTo>
                  <a:close/>
                </a:path>
              </a:pathLst>
            </a:custGeom>
            <a:solidFill>
              <a:schemeClr val="tx2"/>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10" name="Shape 2332"/>
            <p:cNvSpPr/>
            <p:nvPr/>
          </p:nvSpPr>
          <p:spPr>
            <a:xfrm>
              <a:off x="4213225" y="3968750"/>
              <a:ext cx="695325" cy="139699"/>
            </a:xfrm>
            <a:custGeom>
              <a:avLst/>
              <a:gdLst/>
              <a:ahLst/>
              <a:cxnLst/>
              <a:rect l="0" t="0" r="0" b="0"/>
              <a:pathLst>
                <a:path w="120000" h="120000" extrusionOk="0">
                  <a:moveTo>
                    <a:pt x="4506" y="120000"/>
                  </a:moveTo>
                  <a:cubicBezTo>
                    <a:pt x="2410" y="120000"/>
                    <a:pt x="628" y="112173"/>
                    <a:pt x="314" y="101739"/>
                  </a:cubicBezTo>
                  <a:cubicBezTo>
                    <a:pt x="0" y="90782"/>
                    <a:pt x="1572" y="80347"/>
                    <a:pt x="3877" y="78260"/>
                  </a:cubicBezTo>
                  <a:cubicBezTo>
                    <a:pt x="115074" y="1565"/>
                    <a:pt x="115074" y="1565"/>
                    <a:pt x="115074" y="1565"/>
                  </a:cubicBezTo>
                  <a:cubicBezTo>
                    <a:pt x="117275" y="0"/>
                    <a:pt x="119371" y="7826"/>
                    <a:pt x="119685" y="19304"/>
                  </a:cubicBezTo>
                  <a:cubicBezTo>
                    <a:pt x="120000" y="30782"/>
                    <a:pt x="118427" y="41217"/>
                    <a:pt x="116227" y="42782"/>
                  </a:cubicBezTo>
                  <a:cubicBezTo>
                    <a:pt x="5030" y="119478"/>
                    <a:pt x="5030" y="119478"/>
                    <a:pt x="5030" y="119478"/>
                  </a:cubicBezTo>
                  <a:cubicBezTo>
                    <a:pt x="4820" y="119478"/>
                    <a:pt x="4611" y="120000"/>
                    <a:pt x="4506" y="120000"/>
                  </a:cubicBezTo>
                  <a:close/>
                </a:path>
              </a:pathLst>
            </a:custGeom>
            <a:solidFill>
              <a:schemeClr val="tx2"/>
            </a:solidFill>
            <a:ln w="12700" cap="flat" cmpd="sng">
              <a:noFill/>
              <a:prstDash val="solid"/>
              <a:round/>
              <a:headEnd type="none" w="med" len="med"/>
              <a:tailEnd type="none" w="med" len="med"/>
            </a:ln>
          </p:spPr>
          <p:txBody>
            <a:bodyPr lIns="150851" tIns="75405" rIns="150851" bIns="75405" anchor="t" anchorCtr="0">
              <a:noAutofit/>
            </a:bodyPr>
            <a:lstStyle/>
            <a:p>
              <a:pPr defTabSz="1508760">
                <a:buClrTx/>
                <a:defRPr/>
              </a:pPr>
              <a:endParaRPr sz="1980" kern="1200" dirty="0">
                <a:solidFill>
                  <a:srgbClr val="7F7F7F"/>
                </a:solidFill>
                <a:latin typeface="Arial" panose="020B0604020202020204" pitchFamily="34" charset="0"/>
                <a:ea typeface="Source Sans Pro" charset="0"/>
                <a:cs typeface="Arial" panose="020B0604020202020204" pitchFamily="34" charset="0"/>
                <a:sym typeface="Calibri"/>
              </a:endParaRPr>
            </a:p>
          </p:txBody>
        </p:sp>
        <p:sp>
          <p:nvSpPr>
            <p:cNvPr id="11" name="Shape 2333"/>
            <p:cNvSpPr/>
            <p:nvPr/>
          </p:nvSpPr>
          <p:spPr>
            <a:xfrm>
              <a:off x="4178498" y="4116387"/>
              <a:ext cx="779068" cy="249236"/>
            </a:xfrm>
            <a:custGeom>
              <a:avLst/>
              <a:gdLst/>
              <a:ahLst/>
              <a:cxnLst/>
              <a:rect l="0" t="0" r="0" b="0"/>
              <a:pathLst>
                <a:path w="120000" h="120000" extrusionOk="0">
                  <a:moveTo>
                    <a:pt x="0" y="0"/>
                  </a:moveTo>
                  <a:lnTo>
                    <a:pt x="120000" y="0"/>
                  </a:lnTo>
                  <a:lnTo>
                    <a:pt x="115049" y="28507"/>
                  </a:lnTo>
                  <a:cubicBezTo>
                    <a:pt x="103119" y="83707"/>
                    <a:pt x="82915" y="120000"/>
                    <a:pt x="59999" y="120000"/>
                  </a:cubicBezTo>
                  <a:cubicBezTo>
                    <a:pt x="37084" y="120000"/>
                    <a:pt x="16880" y="83707"/>
                    <a:pt x="4950" y="28507"/>
                  </a:cubicBezTo>
                  <a:lnTo>
                    <a:pt x="0" y="0"/>
                  </a:lnTo>
                  <a:close/>
                </a:path>
              </a:pathLst>
            </a:custGeom>
            <a:solidFill>
              <a:schemeClr val="tx1"/>
            </a:solidFill>
            <a:ln w="12700" cap="flat" cmpd="sng">
              <a:noFill/>
              <a:prstDash val="solid"/>
              <a:miter/>
              <a:headEnd type="none" w="med" len="med"/>
              <a:tailEnd type="none" w="med" len="med"/>
            </a:ln>
          </p:spPr>
          <p:txBody>
            <a:bodyPr lIns="150851" tIns="75405" rIns="150851" bIns="75405" anchor="ctr" anchorCtr="0">
              <a:noAutofit/>
            </a:bodyPr>
            <a:lstStyle/>
            <a:p>
              <a:pPr algn="ctr" defTabSz="1508760">
                <a:buClrTx/>
                <a:defRPr/>
              </a:pPr>
              <a:endParaRPr sz="1980" kern="1200" dirty="0">
                <a:solidFill>
                  <a:srgbClr val="FFFFFF"/>
                </a:solidFill>
                <a:latin typeface="Arial" panose="020B0604020202020204" pitchFamily="34" charset="0"/>
                <a:ea typeface="Source Sans Pro" charset="0"/>
                <a:cs typeface="Arial" panose="020B0604020202020204" pitchFamily="34" charset="0"/>
                <a:sym typeface="Calibri"/>
              </a:endParaRPr>
            </a:p>
          </p:txBody>
        </p:sp>
      </p:grpSp>
      <p:sp>
        <p:nvSpPr>
          <p:cNvPr id="23" name="Google Shape;1684;p250">
            <a:extLst>
              <a:ext uri="{FF2B5EF4-FFF2-40B4-BE49-F238E27FC236}">
                <a16:creationId xmlns:a16="http://schemas.microsoft.com/office/drawing/2014/main" id="{D9F734F5-C85E-4500-8FA5-5F205833FF45}"/>
              </a:ext>
            </a:extLst>
          </p:cNvPr>
          <p:cNvSpPr txBox="1">
            <a:spLocks/>
          </p:cNvSpPr>
          <p:nvPr/>
        </p:nvSpPr>
        <p:spPr>
          <a:xfrm>
            <a:off x="3144839" y="477523"/>
            <a:ext cx="15650729" cy="1292712"/>
          </a:xfrm>
          <a:prstGeom prst="rect">
            <a:avLst/>
          </a:prstGeom>
          <a:noFill/>
          <a:ln>
            <a:noFill/>
          </a:ln>
        </p:spPr>
        <p:txBody>
          <a:bodyPr spcFirstLastPara="1" wrap="square" lIns="150851" tIns="75405" rIns="150851" bIns="75405" anchor="t" anchorCtr="0">
            <a:noAutofit/>
          </a:bodyPr>
          <a:lstStyle>
            <a:defPPr marR="0" lvl="0" algn="l" rtl="0">
              <a:lnSpc>
                <a:spcPct val="100000"/>
              </a:lnSpc>
              <a:spcBef>
                <a:spcPts val="0"/>
              </a:spcBef>
              <a:spcAft>
                <a:spcPts val="0"/>
              </a:spcAft>
            </a:defPPr>
            <a:lvl1pPr marR="0" lvl="0" algn="l" rtl="0">
              <a:lnSpc>
                <a:spcPct val="75000"/>
              </a:lnSpc>
              <a:spcBef>
                <a:spcPts val="0"/>
              </a:spcBef>
              <a:spcAft>
                <a:spcPts val="0"/>
              </a:spcAft>
              <a:buClr>
                <a:schemeClr val="dk1"/>
              </a:buClr>
              <a:buSzPts val="3200"/>
              <a:buFont typeface="Poppins"/>
              <a:buNone/>
              <a:defRPr sz="32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508760">
              <a:lnSpc>
                <a:spcPct val="100000"/>
              </a:lnSpc>
              <a:buClr>
                <a:srgbClr val="7F7F7F"/>
              </a:buClr>
              <a:defRPr/>
            </a:pPr>
            <a:r>
              <a:rPr lang="en-US" sz="5280" dirty="0">
                <a:solidFill>
                  <a:srgbClr val="7F7F7F"/>
                </a:solidFill>
                <a:latin typeface="Arial" panose="020B0604020202020204" pitchFamily="34" charset="0"/>
                <a:cs typeface="Arial" panose="020B0604020202020204" pitchFamily="34" charset="0"/>
              </a:rPr>
              <a:t>Simple Example - </a:t>
            </a:r>
            <a:r>
              <a:rPr lang="en-US" sz="5280" kern="1200" dirty="0">
                <a:solidFill>
                  <a:srgbClr val="0085CA"/>
                </a:solidFill>
                <a:latin typeface="Arial" panose="020B0604020202020204" pitchFamily="34" charset="0"/>
                <a:cs typeface="Arial" panose="020B0604020202020204" pitchFamily="34" charset="0"/>
              </a:rPr>
              <a:t>R</a:t>
            </a:r>
            <a:r>
              <a:rPr lang="en-US" sz="5280" dirty="0">
                <a:solidFill>
                  <a:srgbClr val="0085CA"/>
                </a:solidFill>
                <a:latin typeface="Arial" panose="020B0604020202020204" pitchFamily="34" charset="0"/>
                <a:cs typeface="Arial" panose="020B0604020202020204" pitchFamily="34" charset="0"/>
              </a:rPr>
              <a:t>etrieving </a:t>
            </a:r>
            <a:r>
              <a:rPr lang="en-US" sz="5280" kern="1200" dirty="0">
                <a:solidFill>
                  <a:srgbClr val="0085CA"/>
                </a:solidFill>
                <a:latin typeface="Arial" panose="020B0604020202020204" pitchFamily="34" charset="0"/>
                <a:cs typeface="Arial" panose="020B0604020202020204" pitchFamily="34" charset="0"/>
              </a:rPr>
              <a:t>E</a:t>
            </a:r>
            <a:r>
              <a:rPr lang="en-US" sz="5280" dirty="0">
                <a:solidFill>
                  <a:srgbClr val="0085CA"/>
                </a:solidFill>
                <a:latin typeface="Arial" panose="020B0604020202020204" pitchFamily="34" charset="0"/>
                <a:cs typeface="Arial" panose="020B0604020202020204" pitchFamily="34" charset="0"/>
              </a:rPr>
              <a:t>mails</a:t>
            </a:r>
          </a:p>
        </p:txBody>
      </p:sp>
      <p:sp>
        <p:nvSpPr>
          <p:cNvPr id="18" name="Rectangle 17">
            <a:extLst>
              <a:ext uri="{FF2B5EF4-FFF2-40B4-BE49-F238E27FC236}">
                <a16:creationId xmlns:a16="http://schemas.microsoft.com/office/drawing/2014/main" id="{AB69899D-6C8A-44F7-A846-2C7D5F36B765}"/>
              </a:ext>
            </a:extLst>
          </p:cNvPr>
          <p:cNvSpPr/>
          <p:nvPr/>
        </p:nvSpPr>
        <p:spPr>
          <a:xfrm>
            <a:off x="9232415" y="3871653"/>
            <a:ext cx="10021338" cy="3958199"/>
          </a:xfrm>
          <a:prstGeom prst="rect">
            <a:avLst/>
          </a:prstGeom>
        </p:spPr>
        <p:txBody>
          <a:bodyPr wrap="square">
            <a:spAutoFit/>
          </a:bodyPr>
          <a:lstStyle/>
          <a:p>
            <a:pPr lvl="1" defTabSz="1508760">
              <a:lnSpc>
                <a:spcPct val="150000"/>
              </a:lnSpc>
              <a:spcBef>
                <a:spcPts val="1650"/>
              </a:spcBef>
              <a:buClrTx/>
            </a:pPr>
            <a:r>
              <a:rPr lang="en-US" sz="3300" kern="1200" dirty="0">
                <a:solidFill>
                  <a:srgbClr val="7F7F7F"/>
                </a:solidFill>
                <a:latin typeface="Arial" panose="020B0604020202020204" pitchFamily="34" charset="0"/>
                <a:ea typeface="Open Sans" panose="020B0606030504020204" pitchFamily="34" charset="0"/>
                <a:cs typeface="Arial" panose="020B0604020202020204" pitchFamily="34" charset="0"/>
              </a:rPr>
              <a:t>Can you write an automation project in UiPath Studio to retrieve emails from Outlook and save attachments for the emails sent by </a:t>
            </a:r>
            <a:r>
              <a:rPr lang="en-US" sz="3300" kern="1200" dirty="0" err="1">
                <a:solidFill>
                  <a:srgbClr val="7F7F7F"/>
                </a:solidFill>
                <a:latin typeface="Arial" panose="020B0604020202020204" pitchFamily="34" charset="0"/>
                <a:ea typeface="Open Sans" panose="020B0606030504020204" pitchFamily="34" charset="0"/>
                <a:cs typeface="Arial" panose="020B0604020202020204" pitchFamily="34" charset="0"/>
              </a:rPr>
              <a:t>teacher@address</a:t>
            </a:r>
            <a:r>
              <a:rPr lang="en-US" sz="3300" kern="1200" dirty="0">
                <a:solidFill>
                  <a:srgbClr val="7F7F7F"/>
                </a:solidFill>
                <a:latin typeface="Arial" panose="020B0604020202020204" pitchFamily="34" charset="0"/>
                <a:ea typeface="Open Sans" panose="020B0606030504020204" pitchFamily="34" charset="0"/>
                <a:cs typeface="Arial" panose="020B0604020202020204" pitchFamily="34" charset="0"/>
              </a:rPr>
              <a:t>?</a:t>
            </a:r>
          </a:p>
          <a:p>
            <a:pPr lvl="1" defTabSz="1508760">
              <a:lnSpc>
                <a:spcPct val="150000"/>
              </a:lnSpc>
              <a:spcBef>
                <a:spcPts val="1650"/>
              </a:spcBef>
              <a:buClrTx/>
            </a:pPr>
            <a:endParaRPr lang="en-US" sz="2970" b="1" kern="1200" dirty="0">
              <a:solidFill>
                <a:srgbClr val="7F7F7F"/>
              </a:solidFill>
              <a:latin typeface="Arial" panose="020B0604020202020204" pitchFamily="34" charset="0"/>
              <a:ea typeface="Open Sans" panose="020B0606030504020204" pitchFamily="34" charset="0"/>
              <a:cs typeface="Arial" panose="020B0604020202020204" pitchFamily="34" charset="0"/>
            </a:endParaRPr>
          </a:p>
        </p:txBody>
      </p:sp>
      <p:pic>
        <p:nvPicPr>
          <p:cNvPr id="28" name="Picture 27">
            <a:extLst>
              <a:ext uri="{FF2B5EF4-FFF2-40B4-BE49-F238E27FC236}">
                <a16:creationId xmlns:a16="http://schemas.microsoft.com/office/drawing/2014/main" id="{955938EB-0E52-49C7-B695-ADBD7F39A6C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3871" y="531759"/>
            <a:ext cx="1628562" cy="594244"/>
          </a:xfrm>
          <a:prstGeom prst="rect">
            <a:avLst/>
          </a:prstGeom>
        </p:spPr>
      </p:pic>
      <p:sp>
        <p:nvSpPr>
          <p:cNvPr id="29" name="Rectangle 28">
            <a:extLst>
              <a:ext uri="{FF2B5EF4-FFF2-40B4-BE49-F238E27FC236}">
                <a16:creationId xmlns:a16="http://schemas.microsoft.com/office/drawing/2014/main" id="{FFABF21D-9FDE-427C-8634-AA020D6E9315}"/>
              </a:ext>
            </a:extLst>
          </p:cNvPr>
          <p:cNvSpPr/>
          <p:nvPr/>
        </p:nvSpPr>
        <p:spPr>
          <a:xfrm>
            <a:off x="-1" y="2"/>
            <a:ext cx="2584314" cy="11315700"/>
          </a:xfrm>
          <a:prstGeom prst="rect">
            <a:avLst/>
          </a:prstGeom>
          <a:solidFill>
            <a:srgbClr val="58595B"/>
          </a:solidFill>
          <a:ln w="25400" cap="flat" cmpd="sng" algn="ctr">
            <a:noFill/>
            <a:prstDash val="solid"/>
          </a:ln>
          <a:effectLst/>
        </p:spPr>
        <p:txBody>
          <a:bodyPr rtlCol="0" anchor="ctr"/>
          <a:lstStyle/>
          <a:p>
            <a:pPr algn="ctr" defTabSz="754380">
              <a:buClrTx/>
              <a:defRPr/>
            </a:pPr>
            <a:endParaRPr lang="en-US" sz="2970" kern="1200">
              <a:solidFill>
                <a:srgbClr val="FFFFFF"/>
              </a:solidFill>
              <a:ea typeface="+mn-ea"/>
              <a:cs typeface="+mn-cs"/>
            </a:endParaRPr>
          </a:p>
        </p:txBody>
      </p:sp>
      <p:sp>
        <p:nvSpPr>
          <p:cNvPr id="30" name="Freeform: Shape 29">
            <a:extLst>
              <a:ext uri="{FF2B5EF4-FFF2-40B4-BE49-F238E27FC236}">
                <a16:creationId xmlns:a16="http://schemas.microsoft.com/office/drawing/2014/main" id="{8D95D67E-92C3-4094-A5BE-687AB6363AD5}"/>
              </a:ext>
            </a:extLst>
          </p:cNvPr>
          <p:cNvSpPr/>
          <p:nvPr/>
        </p:nvSpPr>
        <p:spPr>
          <a:xfrm>
            <a:off x="417165" y="366877"/>
            <a:ext cx="1755803" cy="10572245"/>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defTabSz="754380">
              <a:buClrTx/>
              <a:defRPr/>
            </a:pPr>
            <a:endParaRPr lang="en-US" sz="2970" kern="1200">
              <a:solidFill>
                <a:sysClr val="windowText" lastClr="000000"/>
              </a:solidFill>
              <a:latin typeface="Calibri" panose="020F0502020204030204"/>
              <a:ea typeface="+mn-ea"/>
              <a:cs typeface="+mn-cs"/>
            </a:endParaRPr>
          </a:p>
        </p:txBody>
      </p:sp>
      <p:sp>
        <p:nvSpPr>
          <p:cNvPr id="31" name="Graphic 16">
            <a:extLst>
              <a:ext uri="{FF2B5EF4-FFF2-40B4-BE49-F238E27FC236}">
                <a16:creationId xmlns:a16="http://schemas.microsoft.com/office/drawing/2014/main" id="{3995D4CD-DBE3-4AD5-9403-15B1F80ABE31}"/>
              </a:ext>
            </a:extLst>
          </p:cNvPr>
          <p:cNvSpPr>
            <a:spLocks noChangeAspect="1"/>
          </p:cNvSpPr>
          <p:nvPr/>
        </p:nvSpPr>
        <p:spPr>
          <a:xfrm>
            <a:off x="606743" y="5416754"/>
            <a:ext cx="1370823" cy="485691"/>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defTabSz="754380">
              <a:buClrTx/>
              <a:defRPr/>
            </a:pPr>
            <a:endParaRPr lang="en-US" sz="2970" kern="1200">
              <a:solidFill>
                <a:sysClr val="windowText" lastClr="000000"/>
              </a:solidFill>
              <a:latin typeface="Calibri" panose="020F0502020204030204"/>
              <a:ea typeface="+mn-ea"/>
              <a:cs typeface="+mn-cs"/>
            </a:endParaRPr>
          </a:p>
        </p:txBody>
      </p:sp>
      <p:grpSp>
        <p:nvGrpSpPr>
          <p:cNvPr id="32" name="Group 31">
            <a:extLst>
              <a:ext uri="{FF2B5EF4-FFF2-40B4-BE49-F238E27FC236}">
                <a16:creationId xmlns:a16="http://schemas.microsoft.com/office/drawing/2014/main" id="{C89F6082-25BE-4CC1-BB3E-81E876103928}"/>
              </a:ext>
            </a:extLst>
          </p:cNvPr>
          <p:cNvGrpSpPr/>
          <p:nvPr/>
        </p:nvGrpSpPr>
        <p:grpSpPr>
          <a:xfrm>
            <a:off x="-5314" y="-110013"/>
            <a:ext cx="2591495" cy="10465401"/>
            <a:chOff x="-3221" y="0"/>
            <a:chExt cx="1570603" cy="6342667"/>
          </a:xfrm>
        </p:grpSpPr>
        <p:sp>
          <p:nvSpPr>
            <p:cNvPr id="33" name="Freeform: Shape 41">
              <a:extLst>
                <a:ext uri="{FF2B5EF4-FFF2-40B4-BE49-F238E27FC236}">
                  <a16:creationId xmlns:a16="http://schemas.microsoft.com/office/drawing/2014/main" id="{4E36FD45-F573-44C2-AE94-20C1978F3FA5}"/>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34" name="Freeform: Shape 42">
              <a:extLst>
                <a:ext uri="{FF2B5EF4-FFF2-40B4-BE49-F238E27FC236}">
                  <a16:creationId xmlns:a16="http://schemas.microsoft.com/office/drawing/2014/main" id="{E902E17C-8CE8-45DA-9F3E-72CFC2DF69DB}"/>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35" name="Freeform: Shape 81">
              <a:extLst>
                <a:ext uri="{FF2B5EF4-FFF2-40B4-BE49-F238E27FC236}">
                  <a16:creationId xmlns:a16="http://schemas.microsoft.com/office/drawing/2014/main" id="{89EB1AAD-1D3F-4594-BD9F-C004AD2BF07F}"/>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36" name="Freeform: Shape 41">
              <a:extLst>
                <a:ext uri="{FF2B5EF4-FFF2-40B4-BE49-F238E27FC236}">
                  <a16:creationId xmlns:a16="http://schemas.microsoft.com/office/drawing/2014/main" id="{16CAD506-4BC5-4711-99C9-FE941D9A671C}"/>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37" name="Freeform: Shape 81">
              <a:extLst>
                <a:ext uri="{FF2B5EF4-FFF2-40B4-BE49-F238E27FC236}">
                  <a16:creationId xmlns:a16="http://schemas.microsoft.com/office/drawing/2014/main" id="{E1CD096B-913F-4061-9D40-4A3B847D7C22}"/>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grpSp>
    </p:spTree>
    <p:extLst>
      <p:ext uri="{BB962C8B-B14F-4D97-AF65-F5344CB8AC3E}">
        <p14:creationId xmlns:p14="http://schemas.microsoft.com/office/powerpoint/2010/main" val="299724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99BBF49-77B7-4754-A6A2-E257CA94FE0A}"/>
              </a:ext>
            </a:extLst>
          </p:cNvPr>
          <p:cNvGrpSpPr/>
          <p:nvPr/>
        </p:nvGrpSpPr>
        <p:grpSpPr>
          <a:xfrm>
            <a:off x="2973533" y="222613"/>
            <a:ext cx="16579238" cy="9734548"/>
            <a:chOff x="1802141" y="134917"/>
            <a:chExt cx="10048023" cy="5899726"/>
          </a:xfrm>
        </p:grpSpPr>
        <p:pic>
          <p:nvPicPr>
            <p:cNvPr id="2" name="Picture 1">
              <a:extLst>
                <a:ext uri="{FF2B5EF4-FFF2-40B4-BE49-F238E27FC236}">
                  <a16:creationId xmlns:a16="http://schemas.microsoft.com/office/drawing/2014/main" id="{EE77430D-2443-4AD6-AD1D-4E20F66EC71F}"/>
                </a:ext>
              </a:extLst>
            </p:cNvPr>
            <p:cNvPicPr>
              <a:picLocks noChangeAspect="1"/>
            </p:cNvPicPr>
            <p:nvPr/>
          </p:nvPicPr>
          <p:blipFill>
            <a:blip r:embed="rId3"/>
            <a:stretch>
              <a:fillRect/>
            </a:stretch>
          </p:blipFill>
          <p:spPr>
            <a:xfrm>
              <a:off x="10076022" y="134917"/>
              <a:ext cx="1058779" cy="759922"/>
            </a:xfrm>
            <a:prstGeom prst="rect">
              <a:avLst/>
            </a:prstGeom>
          </p:spPr>
        </p:pic>
        <p:sp>
          <p:nvSpPr>
            <p:cNvPr id="23" name="Google Shape;1684;p250">
              <a:extLst>
                <a:ext uri="{FF2B5EF4-FFF2-40B4-BE49-F238E27FC236}">
                  <a16:creationId xmlns:a16="http://schemas.microsoft.com/office/drawing/2014/main" id="{D9F734F5-C85E-4500-8FA5-5F205833FF45}"/>
                </a:ext>
              </a:extLst>
            </p:cNvPr>
            <p:cNvSpPr txBox="1">
              <a:spLocks/>
            </p:cNvSpPr>
            <p:nvPr/>
          </p:nvSpPr>
          <p:spPr>
            <a:xfrm>
              <a:off x="1924112" y="358307"/>
              <a:ext cx="9926052" cy="440734"/>
            </a:xfrm>
            <a:prstGeom prst="rect">
              <a:avLst/>
            </a:prstGeom>
            <a:noFill/>
            <a:ln>
              <a:noFill/>
            </a:ln>
          </p:spPr>
          <p:txBody>
            <a:bodyPr spcFirstLastPara="1" wrap="square" lIns="150851" tIns="75405" rIns="150851" bIns="75405" anchor="t" anchorCtr="0">
              <a:noAutofit/>
            </a:bodyPr>
            <a:lstStyle>
              <a:defPPr marR="0" lvl="0" algn="l" rtl="0">
                <a:lnSpc>
                  <a:spcPct val="100000"/>
                </a:lnSpc>
                <a:spcBef>
                  <a:spcPts val="0"/>
                </a:spcBef>
                <a:spcAft>
                  <a:spcPts val="0"/>
                </a:spcAft>
              </a:defPPr>
              <a:lvl1pPr marR="0" lvl="0" algn="l" rtl="0">
                <a:lnSpc>
                  <a:spcPct val="75000"/>
                </a:lnSpc>
                <a:spcBef>
                  <a:spcPts val="0"/>
                </a:spcBef>
                <a:spcAft>
                  <a:spcPts val="0"/>
                </a:spcAft>
                <a:buClr>
                  <a:schemeClr val="dk1"/>
                </a:buClr>
                <a:buSzPts val="3200"/>
                <a:buFont typeface="Poppins"/>
                <a:buNone/>
                <a:defRPr sz="32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1508760">
                <a:buClr>
                  <a:srgbClr val="7F7F7F"/>
                </a:buClr>
                <a:defRPr/>
              </a:pPr>
              <a:r>
                <a:rPr lang="en-US" sz="5280" dirty="0">
                  <a:solidFill>
                    <a:srgbClr val="0085CA"/>
                  </a:solidFill>
                  <a:latin typeface="Arial" panose="020B0604020202020204" pitchFamily="34" charset="0"/>
                  <a:cs typeface="Arial" panose="020B0604020202020204" pitchFamily="34" charset="0"/>
                </a:rPr>
                <a:t>Retrieve and Save </a:t>
              </a:r>
              <a:r>
                <a:rPr lang="en-US" sz="5280" kern="1200" dirty="0">
                  <a:solidFill>
                    <a:srgbClr val="0085CA"/>
                  </a:solidFill>
                  <a:latin typeface="Arial" panose="020B0604020202020204" pitchFamily="34" charset="0"/>
                  <a:cs typeface="Arial" panose="020B0604020202020204" pitchFamily="34" charset="0"/>
                </a:rPr>
                <a:t>E</a:t>
              </a:r>
              <a:r>
                <a:rPr lang="en-US" sz="5280" dirty="0">
                  <a:solidFill>
                    <a:srgbClr val="0085CA"/>
                  </a:solidFill>
                  <a:latin typeface="Arial" panose="020B0604020202020204" pitchFamily="34" charset="0"/>
                  <a:cs typeface="Arial" panose="020B0604020202020204" pitchFamily="34" charset="0"/>
                </a:rPr>
                <a:t>mails </a:t>
              </a:r>
              <a:r>
                <a:rPr lang="en-US" sz="5280" dirty="0">
                  <a:solidFill>
                    <a:prstClr val="white">
                      <a:lumMod val="50000"/>
                    </a:prstClr>
                  </a:solidFill>
                  <a:latin typeface="Arial" panose="020B0604020202020204" pitchFamily="34" charset="0"/>
                  <a:cs typeface="Arial" panose="020B0604020202020204" pitchFamily="34" charset="0"/>
                </a:rPr>
                <a:t>from Outlook</a:t>
              </a:r>
            </a:p>
          </p:txBody>
        </p:sp>
        <p:pic>
          <p:nvPicPr>
            <p:cNvPr id="40" name="Picture 39">
              <a:extLst>
                <a:ext uri="{FF2B5EF4-FFF2-40B4-BE49-F238E27FC236}">
                  <a16:creationId xmlns:a16="http://schemas.microsoft.com/office/drawing/2014/main" id="{04A0E3D3-8E4C-45EB-8E6B-C73BE462C70D}"/>
                </a:ext>
              </a:extLst>
            </p:cNvPr>
            <p:cNvPicPr>
              <a:picLocks noChangeAspect="1"/>
            </p:cNvPicPr>
            <p:nvPr/>
          </p:nvPicPr>
          <p:blipFill>
            <a:blip r:embed="rId4"/>
            <a:stretch>
              <a:fillRect/>
            </a:stretch>
          </p:blipFill>
          <p:spPr>
            <a:xfrm>
              <a:off x="1802141" y="1230496"/>
              <a:ext cx="3253090" cy="4687167"/>
            </a:xfrm>
            <a:prstGeom prst="rect">
              <a:avLst/>
            </a:prstGeom>
            <a:ln>
              <a:solidFill>
                <a:srgbClr val="0085CA"/>
              </a:solidFill>
            </a:ln>
          </p:spPr>
        </p:pic>
        <p:sp>
          <p:nvSpPr>
            <p:cNvPr id="41" name="TextBox 40">
              <a:extLst>
                <a:ext uri="{FF2B5EF4-FFF2-40B4-BE49-F238E27FC236}">
                  <a16:creationId xmlns:a16="http://schemas.microsoft.com/office/drawing/2014/main" id="{09A6417B-E20A-42E5-BCC3-7744237ADC17}"/>
                </a:ext>
              </a:extLst>
            </p:cNvPr>
            <p:cNvSpPr txBox="1"/>
            <p:nvPr/>
          </p:nvSpPr>
          <p:spPr>
            <a:xfrm>
              <a:off x="5161547" y="1398564"/>
              <a:ext cx="6370053" cy="4636079"/>
            </a:xfrm>
            <a:prstGeom prst="rect">
              <a:avLst/>
            </a:prstGeom>
            <a:noFill/>
          </p:spPr>
          <p:txBody>
            <a:bodyPr wrap="square" rtlCol="0">
              <a:spAutoFit/>
            </a:bodyPr>
            <a:lstStyle/>
            <a:p>
              <a:pPr algn="just" defTabSz="1508760">
                <a:buClrTx/>
              </a:pPr>
              <a:r>
                <a:rPr lang="en-US" sz="3960" b="1" kern="1200" dirty="0">
                  <a:solidFill>
                    <a:srgbClr val="4472C4"/>
                  </a:solidFill>
                  <a:latin typeface="Arial" panose="020B0604020202020204" pitchFamily="34" charset="0"/>
                  <a:ea typeface="+mn-ea"/>
                  <a:cs typeface="Arial" panose="020B0604020202020204" pitchFamily="34" charset="0"/>
                </a:rPr>
                <a:t>Main steps of the solution</a:t>
              </a:r>
            </a:p>
            <a:p>
              <a:pPr marL="654844" indent="-455771" algn="just" defTabSz="1508760">
                <a:lnSpc>
                  <a:spcPct val="120000"/>
                </a:lnSpc>
                <a:spcBef>
                  <a:spcPts val="1980"/>
                </a:spcBef>
                <a:buClr>
                  <a:srgbClr val="4472C4"/>
                </a:buClr>
                <a:buFont typeface="+mj-lt"/>
                <a:buAutoNum type="arabicPeriod"/>
              </a:pPr>
              <a:r>
                <a:rPr lang="en-US" sz="3300" b="1" kern="1200" dirty="0">
                  <a:solidFill>
                    <a:srgbClr val="4472C4"/>
                  </a:solidFill>
                  <a:latin typeface="Arial" panose="020B0604020202020204" pitchFamily="34" charset="0"/>
                  <a:ea typeface="+mn-ea"/>
                  <a:cs typeface="Arial" panose="020B0604020202020204" pitchFamily="34" charset="0"/>
                </a:rPr>
                <a:t>Get Outlook Mail Messages </a:t>
              </a:r>
              <a:r>
                <a:rPr lang="en-US" sz="2970" kern="1200" dirty="0">
                  <a:solidFill>
                    <a:prstClr val="white">
                      <a:lumMod val="50000"/>
                    </a:prstClr>
                  </a:solidFill>
                  <a:latin typeface="Arial" panose="020B0604020202020204" pitchFamily="34" charset="0"/>
                  <a:ea typeface="+mn-ea"/>
                  <a:cs typeface="Arial" panose="020B0604020202020204" pitchFamily="34" charset="0"/>
                </a:rPr>
                <a:t>- Retrieve a set amount of emails from the Outlook inbox.</a:t>
              </a:r>
            </a:p>
            <a:p>
              <a:pPr marL="654844" indent="-455771" algn="just" defTabSz="1508760">
                <a:lnSpc>
                  <a:spcPct val="120000"/>
                </a:lnSpc>
                <a:spcBef>
                  <a:spcPts val="1980"/>
                </a:spcBef>
                <a:buClr>
                  <a:srgbClr val="4472C4"/>
                </a:buClr>
                <a:buFont typeface="+mj-lt"/>
                <a:buAutoNum type="arabicPeriod"/>
              </a:pPr>
              <a:r>
                <a:rPr lang="en-US" sz="2970" kern="1200" dirty="0">
                  <a:solidFill>
                    <a:prstClr val="white">
                      <a:lumMod val="50000"/>
                    </a:prstClr>
                  </a:solidFill>
                  <a:latin typeface="Arial" panose="020B0604020202020204" pitchFamily="34" charset="0"/>
                  <a:ea typeface="+mn-ea"/>
                  <a:cs typeface="Arial" panose="020B0604020202020204" pitchFamily="34" charset="0"/>
                </a:rPr>
                <a:t> </a:t>
              </a:r>
              <a:r>
                <a:rPr lang="en-US" sz="3300" b="1" kern="1200" dirty="0">
                  <a:solidFill>
                    <a:srgbClr val="4472C4"/>
                  </a:solidFill>
                  <a:latin typeface="Arial" panose="020B0604020202020204" pitchFamily="34" charset="0"/>
                  <a:ea typeface="+mn-ea"/>
                  <a:cs typeface="Arial" panose="020B0604020202020204" pitchFamily="34" charset="0"/>
                </a:rPr>
                <a:t>For each </a:t>
              </a:r>
              <a:r>
                <a:rPr lang="en-US" sz="2970" kern="1200" dirty="0">
                  <a:solidFill>
                    <a:prstClr val="white">
                      <a:lumMod val="50000"/>
                    </a:prstClr>
                  </a:solidFill>
                  <a:latin typeface="Arial" panose="020B0604020202020204" pitchFamily="34" charset="0"/>
                  <a:ea typeface="+mn-ea"/>
                  <a:cs typeface="Arial" panose="020B0604020202020204" pitchFamily="34" charset="0"/>
                </a:rPr>
                <a:t>- Type of argument used is </a:t>
              </a:r>
              <a:r>
                <a:rPr lang="en-US" sz="2970" kern="1200" dirty="0" err="1">
                  <a:solidFill>
                    <a:prstClr val="white">
                      <a:lumMod val="50000"/>
                    </a:prstClr>
                  </a:solidFill>
                  <a:latin typeface="Arial" panose="020B0604020202020204" pitchFamily="34" charset="0"/>
                  <a:ea typeface="+mn-ea"/>
                  <a:cs typeface="Arial" panose="020B0604020202020204" pitchFamily="34" charset="0"/>
                </a:rPr>
                <a:t>System.Net.Mail.MailMessage</a:t>
              </a:r>
              <a:endParaRPr lang="en-US" sz="2970" kern="1200" dirty="0">
                <a:solidFill>
                  <a:prstClr val="white">
                    <a:lumMod val="50000"/>
                  </a:prstClr>
                </a:solidFill>
                <a:latin typeface="Arial" panose="020B0604020202020204" pitchFamily="34" charset="0"/>
                <a:ea typeface="+mn-ea"/>
                <a:cs typeface="Arial" panose="020B0604020202020204" pitchFamily="34" charset="0"/>
              </a:endParaRPr>
            </a:p>
            <a:p>
              <a:pPr marL="654844" indent="-455771" algn="just" defTabSz="1508760">
                <a:lnSpc>
                  <a:spcPct val="120000"/>
                </a:lnSpc>
                <a:spcBef>
                  <a:spcPts val="1980"/>
                </a:spcBef>
                <a:buClr>
                  <a:srgbClr val="4472C4"/>
                </a:buClr>
                <a:buFont typeface="+mj-lt"/>
                <a:buAutoNum type="arabicPeriod"/>
              </a:pPr>
              <a:r>
                <a:rPr lang="en-US" sz="2970" b="1" kern="1200" dirty="0">
                  <a:solidFill>
                    <a:srgbClr val="FF0000"/>
                  </a:solidFill>
                  <a:latin typeface="Arial" panose="020B0604020202020204" pitchFamily="34" charset="0"/>
                  <a:ea typeface="+mn-ea"/>
                  <a:cs typeface="Arial" panose="020B0604020202020204" pitchFamily="34" charset="0"/>
                </a:rPr>
                <a:t> </a:t>
              </a:r>
              <a:r>
                <a:rPr lang="en-US" sz="3300" b="1" kern="1200" dirty="0">
                  <a:solidFill>
                    <a:srgbClr val="4472C4"/>
                  </a:solidFill>
                  <a:latin typeface="Arial" panose="020B0604020202020204" pitchFamily="34" charset="0"/>
                  <a:ea typeface="+mn-ea"/>
                  <a:cs typeface="Arial" panose="020B0604020202020204" pitchFamily="34" charset="0"/>
                </a:rPr>
                <a:t>If</a:t>
              </a:r>
              <a:r>
                <a:rPr lang="en-US" sz="3960" b="1" kern="1200" dirty="0">
                  <a:solidFill>
                    <a:srgbClr val="4472C4"/>
                  </a:solidFill>
                  <a:latin typeface="Arial" panose="020B0604020202020204" pitchFamily="34" charset="0"/>
                  <a:ea typeface="+mn-ea"/>
                  <a:cs typeface="Arial" panose="020B0604020202020204" pitchFamily="34" charset="0"/>
                </a:rPr>
                <a:t>  </a:t>
              </a:r>
              <a:r>
                <a:rPr lang="en-US" sz="2970" kern="1200" dirty="0">
                  <a:solidFill>
                    <a:prstClr val="white">
                      <a:lumMod val="50000"/>
                    </a:prstClr>
                  </a:solidFill>
                  <a:latin typeface="Arial" panose="020B0604020202020204" pitchFamily="34" charset="0"/>
                  <a:ea typeface="+mn-ea"/>
                  <a:cs typeface="Arial" panose="020B0604020202020204" pitchFamily="34" charset="0"/>
                </a:rPr>
                <a:t>- The condition here is used to see if one of the emails in the list retrieved is from the teacher or not. </a:t>
              </a:r>
            </a:p>
            <a:p>
              <a:pPr marL="654844" indent="-455771" algn="just" defTabSz="1508760">
                <a:lnSpc>
                  <a:spcPct val="120000"/>
                </a:lnSpc>
                <a:spcBef>
                  <a:spcPts val="1980"/>
                </a:spcBef>
                <a:buClr>
                  <a:srgbClr val="4472C4"/>
                </a:buClr>
                <a:buFont typeface="+mj-lt"/>
                <a:buAutoNum type="arabicPeriod"/>
              </a:pPr>
              <a:r>
                <a:rPr lang="en-US" sz="2970" kern="1200" dirty="0">
                  <a:solidFill>
                    <a:prstClr val="white">
                      <a:lumMod val="50000"/>
                    </a:prstClr>
                  </a:solidFill>
                  <a:latin typeface="Arial" panose="020B0604020202020204" pitchFamily="34" charset="0"/>
                  <a:ea typeface="+mn-ea"/>
                  <a:cs typeface="Arial" panose="020B0604020202020204" pitchFamily="34" charset="0"/>
                </a:rPr>
                <a:t>Inside the ‘</a:t>
              </a:r>
              <a:r>
                <a:rPr lang="en-US" sz="3960" kern="1200" dirty="0">
                  <a:solidFill>
                    <a:prstClr val="white">
                      <a:lumMod val="50000"/>
                    </a:prstClr>
                  </a:solidFill>
                  <a:latin typeface="Arial" panose="020B0604020202020204" pitchFamily="34" charset="0"/>
                  <a:ea typeface="+mn-ea"/>
                  <a:cs typeface="Arial" panose="020B0604020202020204" pitchFamily="34" charset="0"/>
                </a:rPr>
                <a:t>If’</a:t>
              </a:r>
              <a:r>
                <a:rPr lang="en-US" sz="3960" b="1" kern="1200" dirty="0">
                  <a:solidFill>
                    <a:srgbClr val="4472C4"/>
                  </a:solidFill>
                  <a:latin typeface="Arial" panose="020B0604020202020204" pitchFamily="34" charset="0"/>
                  <a:ea typeface="+mn-ea"/>
                  <a:cs typeface="Arial" panose="020B0604020202020204" pitchFamily="34" charset="0"/>
                </a:rPr>
                <a:t> </a:t>
              </a:r>
              <a:r>
                <a:rPr lang="en-US" sz="2970" kern="1200" dirty="0">
                  <a:solidFill>
                    <a:prstClr val="white">
                      <a:lumMod val="50000"/>
                    </a:prstClr>
                  </a:solidFill>
                  <a:latin typeface="Arial" panose="020B0604020202020204" pitchFamily="34" charset="0"/>
                  <a:ea typeface="+mn-ea"/>
                  <a:cs typeface="Arial" panose="020B0604020202020204" pitchFamily="34" charset="0"/>
                </a:rPr>
                <a:t>we have the </a:t>
              </a:r>
              <a:r>
                <a:rPr lang="en-US" sz="3300" b="1" kern="1200" dirty="0">
                  <a:solidFill>
                    <a:srgbClr val="4472C4"/>
                  </a:solidFill>
                  <a:latin typeface="Arial" panose="020B0604020202020204" pitchFamily="34" charset="0"/>
                  <a:ea typeface="+mn-ea"/>
                  <a:cs typeface="Arial" panose="020B0604020202020204" pitchFamily="34" charset="0"/>
                </a:rPr>
                <a:t>Save Attachments </a:t>
              </a:r>
              <a:r>
                <a:rPr lang="en-US" sz="2970" kern="1200" dirty="0">
                  <a:solidFill>
                    <a:prstClr val="white">
                      <a:lumMod val="50000"/>
                    </a:prstClr>
                  </a:solidFill>
                  <a:latin typeface="Arial" panose="020B0604020202020204" pitchFamily="34" charset="0"/>
                  <a:ea typeface="+mn-ea"/>
                  <a:cs typeface="Arial" panose="020B0604020202020204" pitchFamily="34" charset="0"/>
                </a:rPr>
                <a:t>activity, which saves the attachments from the email sent from the teacher. The attachments are saved in the local folder of the project.</a:t>
              </a:r>
            </a:p>
          </p:txBody>
        </p:sp>
        <p:sp>
          <p:nvSpPr>
            <p:cNvPr id="8" name="Rectangle 7">
              <a:extLst>
                <a:ext uri="{FF2B5EF4-FFF2-40B4-BE49-F238E27FC236}">
                  <a16:creationId xmlns:a16="http://schemas.microsoft.com/office/drawing/2014/main" id="{B81D3E52-FF68-4E8B-A45E-E155CAB2E3D9}"/>
                </a:ext>
              </a:extLst>
            </p:cNvPr>
            <p:cNvSpPr/>
            <p:nvPr/>
          </p:nvSpPr>
          <p:spPr>
            <a:xfrm>
              <a:off x="2740221" y="1650442"/>
              <a:ext cx="1319313" cy="198455"/>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8760">
                <a:buClrTx/>
              </a:pPr>
              <a:endParaRPr lang="en-GB" sz="2970" kern="1200">
                <a:solidFill>
                  <a:prstClr val="white"/>
                </a:solidFill>
                <a:latin typeface="Calibri" panose="020F0502020204030204"/>
              </a:endParaRPr>
            </a:p>
          </p:txBody>
        </p:sp>
        <p:sp>
          <p:nvSpPr>
            <p:cNvPr id="9" name="Rectangle 8">
              <a:extLst>
                <a:ext uri="{FF2B5EF4-FFF2-40B4-BE49-F238E27FC236}">
                  <a16:creationId xmlns:a16="http://schemas.microsoft.com/office/drawing/2014/main" id="{03DE07D1-83C7-483C-AB23-DC2C1C9EF0CA}"/>
                </a:ext>
              </a:extLst>
            </p:cNvPr>
            <p:cNvSpPr/>
            <p:nvPr/>
          </p:nvSpPr>
          <p:spPr>
            <a:xfrm>
              <a:off x="1863153" y="2069960"/>
              <a:ext cx="638888" cy="150726"/>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8760">
                <a:buClrTx/>
              </a:pPr>
              <a:endParaRPr lang="en-GB" sz="2970" kern="1200">
                <a:solidFill>
                  <a:prstClr val="white"/>
                </a:solidFill>
                <a:latin typeface="Calibri" panose="020F0502020204030204"/>
              </a:endParaRPr>
            </a:p>
          </p:txBody>
        </p:sp>
        <p:sp>
          <p:nvSpPr>
            <p:cNvPr id="10" name="Rectangle 9">
              <a:extLst>
                <a:ext uri="{FF2B5EF4-FFF2-40B4-BE49-F238E27FC236}">
                  <a16:creationId xmlns:a16="http://schemas.microsoft.com/office/drawing/2014/main" id="{6CC3C054-3CCC-4C0F-A14B-89FA75602F62}"/>
                </a:ext>
              </a:extLst>
            </p:cNvPr>
            <p:cNvSpPr/>
            <p:nvPr/>
          </p:nvSpPr>
          <p:spPr>
            <a:xfrm>
              <a:off x="1965312" y="3166905"/>
              <a:ext cx="355857" cy="150726"/>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8760">
                <a:buClrTx/>
              </a:pPr>
              <a:endParaRPr lang="en-GB" sz="2970" kern="1200">
                <a:solidFill>
                  <a:prstClr val="white"/>
                </a:solidFill>
                <a:latin typeface="Calibri" panose="020F0502020204030204"/>
              </a:endParaRPr>
            </a:p>
          </p:txBody>
        </p:sp>
        <p:sp>
          <p:nvSpPr>
            <p:cNvPr id="11" name="Rectangle 10">
              <a:extLst>
                <a:ext uri="{FF2B5EF4-FFF2-40B4-BE49-F238E27FC236}">
                  <a16:creationId xmlns:a16="http://schemas.microsoft.com/office/drawing/2014/main" id="{5B0E94F1-BA64-4184-ABFC-036451644F1B}"/>
                </a:ext>
              </a:extLst>
            </p:cNvPr>
            <p:cNvSpPr/>
            <p:nvPr/>
          </p:nvSpPr>
          <p:spPr>
            <a:xfrm>
              <a:off x="2115667" y="4343829"/>
              <a:ext cx="876303" cy="198455"/>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508760">
                <a:buClrTx/>
              </a:pPr>
              <a:endParaRPr lang="en-GB" sz="2970" kern="1200">
                <a:solidFill>
                  <a:prstClr val="white"/>
                </a:solidFill>
                <a:latin typeface="Calibri" panose="020F0502020204030204"/>
              </a:endParaRPr>
            </a:p>
          </p:txBody>
        </p:sp>
      </p:grpSp>
      <p:pic>
        <p:nvPicPr>
          <p:cNvPr id="12" name="Picture 11">
            <a:extLst>
              <a:ext uri="{FF2B5EF4-FFF2-40B4-BE49-F238E27FC236}">
                <a16:creationId xmlns:a16="http://schemas.microsoft.com/office/drawing/2014/main" id="{E05272FC-742B-4E4B-AE32-BFE7A456F43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33871" y="531759"/>
            <a:ext cx="1628562" cy="594244"/>
          </a:xfrm>
          <a:prstGeom prst="rect">
            <a:avLst/>
          </a:prstGeom>
        </p:spPr>
      </p:pic>
      <p:sp>
        <p:nvSpPr>
          <p:cNvPr id="13" name="Rectangle 12">
            <a:extLst>
              <a:ext uri="{FF2B5EF4-FFF2-40B4-BE49-F238E27FC236}">
                <a16:creationId xmlns:a16="http://schemas.microsoft.com/office/drawing/2014/main" id="{8F0768B3-6609-4B06-8979-98ADC058864A}"/>
              </a:ext>
            </a:extLst>
          </p:cNvPr>
          <p:cNvSpPr/>
          <p:nvPr/>
        </p:nvSpPr>
        <p:spPr>
          <a:xfrm>
            <a:off x="-1" y="2"/>
            <a:ext cx="2584314" cy="11315700"/>
          </a:xfrm>
          <a:prstGeom prst="rect">
            <a:avLst/>
          </a:prstGeom>
          <a:solidFill>
            <a:srgbClr val="58595B"/>
          </a:solidFill>
          <a:ln w="25400" cap="flat" cmpd="sng" algn="ctr">
            <a:noFill/>
            <a:prstDash val="solid"/>
          </a:ln>
          <a:effectLst/>
        </p:spPr>
        <p:txBody>
          <a:bodyPr rtlCol="0" anchor="ctr"/>
          <a:lstStyle/>
          <a:p>
            <a:pPr algn="ctr" defTabSz="754380">
              <a:buClrTx/>
              <a:defRPr/>
            </a:pPr>
            <a:endParaRPr lang="en-US" sz="2970" kern="1200">
              <a:solidFill>
                <a:srgbClr val="FFFFFF"/>
              </a:solidFill>
              <a:ea typeface="+mn-ea"/>
              <a:cs typeface="+mn-cs"/>
            </a:endParaRPr>
          </a:p>
        </p:txBody>
      </p:sp>
      <p:sp>
        <p:nvSpPr>
          <p:cNvPr id="14" name="Freeform: Shape 13">
            <a:extLst>
              <a:ext uri="{FF2B5EF4-FFF2-40B4-BE49-F238E27FC236}">
                <a16:creationId xmlns:a16="http://schemas.microsoft.com/office/drawing/2014/main" id="{AC1E3AFB-0B47-40B8-9464-99F2E28FC96E}"/>
              </a:ext>
            </a:extLst>
          </p:cNvPr>
          <p:cNvSpPr/>
          <p:nvPr/>
        </p:nvSpPr>
        <p:spPr>
          <a:xfrm>
            <a:off x="417165" y="366877"/>
            <a:ext cx="1755803" cy="10572245"/>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defTabSz="754380">
              <a:buClrTx/>
              <a:defRPr/>
            </a:pPr>
            <a:endParaRPr lang="en-US" sz="2970" kern="1200">
              <a:solidFill>
                <a:sysClr val="windowText" lastClr="000000"/>
              </a:solidFill>
              <a:latin typeface="Calibri" panose="020F0502020204030204"/>
              <a:ea typeface="+mn-ea"/>
              <a:cs typeface="+mn-cs"/>
            </a:endParaRPr>
          </a:p>
        </p:txBody>
      </p:sp>
      <p:sp>
        <p:nvSpPr>
          <p:cNvPr id="15" name="Graphic 16">
            <a:extLst>
              <a:ext uri="{FF2B5EF4-FFF2-40B4-BE49-F238E27FC236}">
                <a16:creationId xmlns:a16="http://schemas.microsoft.com/office/drawing/2014/main" id="{3F358EE9-0998-4C7B-90E4-25A182EB84E9}"/>
              </a:ext>
            </a:extLst>
          </p:cNvPr>
          <p:cNvSpPr>
            <a:spLocks noChangeAspect="1"/>
          </p:cNvSpPr>
          <p:nvPr/>
        </p:nvSpPr>
        <p:spPr>
          <a:xfrm>
            <a:off x="606743" y="5416754"/>
            <a:ext cx="1370823" cy="485691"/>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defTabSz="754380">
              <a:buClrTx/>
              <a:defRPr/>
            </a:pPr>
            <a:endParaRPr lang="en-US" sz="2970" kern="1200">
              <a:solidFill>
                <a:sysClr val="windowText" lastClr="000000"/>
              </a:solidFill>
              <a:latin typeface="Calibri" panose="020F0502020204030204"/>
              <a:ea typeface="+mn-ea"/>
              <a:cs typeface="+mn-cs"/>
            </a:endParaRPr>
          </a:p>
        </p:txBody>
      </p:sp>
      <p:grpSp>
        <p:nvGrpSpPr>
          <p:cNvPr id="16" name="Group 15">
            <a:extLst>
              <a:ext uri="{FF2B5EF4-FFF2-40B4-BE49-F238E27FC236}">
                <a16:creationId xmlns:a16="http://schemas.microsoft.com/office/drawing/2014/main" id="{3C17069E-BD2C-4804-AC8E-B52DDEFCC32D}"/>
              </a:ext>
            </a:extLst>
          </p:cNvPr>
          <p:cNvGrpSpPr/>
          <p:nvPr/>
        </p:nvGrpSpPr>
        <p:grpSpPr>
          <a:xfrm>
            <a:off x="-5314" y="-110013"/>
            <a:ext cx="2591495" cy="10465401"/>
            <a:chOff x="-3221" y="0"/>
            <a:chExt cx="1570603" cy="6342667"/>
          </a:xfrm>
        </p:grpSpPr>
        <p:sp>
          <p:nvSpPr>
            <p:cNvPr id="17" name="Freeform: Shape 41">
              <a:extLst>
                <a:ext uri="{FF2B5EF4-FFF2-40B4-BE49-F238E27FC236}">
                  <a16:creationId xmlns:a16="http://schemas.microsoft.com/office/drawing/2014/main" id="{E66DD679-D247-492A-9A00-976545D28D14}"/>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18" name="Freeform: Shape 42">
              <a:extLst>
                <a:ext uri="{FF2B5EF4-FFF2-40B4-BE49-F238E27FC236}">
                  <a16:creationId xmlns:a16="http://schemas.microsoft.com/office/drawing/2014/main" id="{EF669292-E1A6-42DD-9270-FD595A8C0CF7}"/>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19" name="Freeform: Shape 81">
              <a:extLst>
                <a:ext uri="{FF2B5EF4-FFF2-40B4-BE49-F238E27FC236}">
                  <a16:creationId xmlns:a16="http://schemas.microsoft.com/office/drawing/2014/main" id="{0556A5BF-224E-4CA1-A09F-B728278CA53A}"/>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20" name="Freeform: Shape 41">
              <a:extLst>
                <a:ext uri="{FF2B5EF4-FFF2-40B4-BE49-F238E27FC236}">
                  <a16:creationId xmlns:a16="http://schemas.microsoft.com/office/drawing/2014/main" id="{9E60C56A-1A28-4CBD-8D24-FBB10BEC9190}"/>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sp>
          <p:nvSpPr>
            <p:cNvPr id="21" name="Freeform: Shape 81">
              <a:extLst>
                <a:ext uri="{FF2B5EF4-FFF2-40B4-BE49-F238E27FC236}">
                  <a16:creationId xmlns:a16="http://schemas.microsoft.com/office/drawing/2014/main" id="{DCE3B9B9-1E86-45EC-AC99-49EE817CC480}"/>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754380">
                <a:spcBef>
                  <a:spcPts val="1650"/>
                </a:spcBef>
                <a:buClrTx/>
                <a:defRPr/>
              </a:pPr>
              <a:r>
                <a:rPr lang="en-US" sz="2310">
                  <a:solidFill>
                    <a:srgbClr val="FFFFFF">
                      <a:alpha val="0"/>
                    </a:srgbClr>
                  </a:solidFill>
                </a:rPr>
                <a:t> </a:t>
              </a:r>
              <a:endParaRPr lang="en-US" sz="2310" dirty="0">
                <a:solidFill>
                  <a:srgbClr val="FFFFFF">
                    <a:alpha val="0"/>
                  </a:srgbClr>
                </a:solidFill>
              </a:endParaRPr>
            </a:p>
          </p:txBody>
        </p:sp>
      </p:grpSp>
    </p:spTree>
    <p:extLst>
      <p:ext uri="{BB962C8B-B14F-4D97-AF65-F5344CB8AC3E}">
        <p14:creationId xmlns:p14="http://schemas.microsoft.com/office/powerpoint/2010/main" val="191175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a:bodyPr>
          <a:lstStyle/>
          <a:p>
            <a:pPr>
              <a:buClr>
                <a:srgbClr val="002060"/>
              </a:buClr>
              <a:buSzPct val="111111"/>
            </a:pPr>
            <a:r>
              <a:rPr lang="en-GB" sz="9607" dirty="0"/>
              <a:t>Email Functions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1801" dirty="0"/>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8" name="Google Shape;180;p28">
              <a:extLst>
                <a:ext uri="{FF2B5EF4-FFF2-40B4-BE49-F238E27FC236}">
                  <a16:creationId xmlns:a16="http://schemas.microsoft.com/office/drawing/2014/main" id="{8CA4795F-5202-E04D-6463-89E06F8871A3}"/>
                </a:ext>
              </a:extLst>
            </p:cNvPr>
            <p:cNvSpPr txBox="1"/>
            <p:nvPr/>
          </p:nvSpPr>
          <p:spPr>
            <a:xfrm>
              <a:off x="0" y="1310521"/>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dirty="0">
                <a:solidFill>
                  <a:srgbClr val="833C0B"/>
                </a:solidFill>
                <a:latin typeface="Calibri"/>
                <a:ea typeface="Calibri"/>
                <a:cs typeface="Calibri"/>
                <a:sym typeface="Calibri"/>
              </a:endParaRPr>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a:solidFill>
                  <a:srgbClr val="833C0B"/>
                </a:solidFill>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224915" y="4637633"/>
            <a:ext cx="10125176" cy="535997"/>
          </a:xfrm>
          <a:prstGeom prst="rect">
            <a:avLst/>
          </a:prstGeom>
          <a:noFill/>
        </p:spPr>
        <p:txBody>
          <a:bodyPr wrap="square">
            <a:spAutoFit/>
          </a:bodyPr>
          <a:lstStyle/>
          <a:p>
            <a:pPr defTabSz="914491">
              <a:lnSpc>
                <a:spcPct val="90000"/>
              </a:lnSpc>
              <a:buSzPts val="2400"/>
              <a:defRPr/>
            </a:pPr>
            <a:r>
              <a:rPr lang="en-SG" sz="3203" b="1" dirty="0">
                <a:solidFill>
                  <a:srgbClr val="C00000"/>
                </a:solidFill>
                <a:latin typeface="Calibri"/>
                <a:ea typeface="Calibri"/>
                <a:cs typeface="Calibri"/>
                <a:sym typeface="Calibri"/>
              </a:rPr>
              <a:t>Audit case study</a:t>
            </a:r>
            <a:endParaRPr lang="en-SG" sz="3203" dirty="0">
              <a:solidFill>
                <a:srgbClr val="C00000"/>
              </a:solidFill>
              <a:latin typeface="Calibri"/>
              <a:ea typeface="Calibri"/>
              <a:cs typeface="Calibri"/>
              <a:sym typeface="Calibri"/>
            </a:endParaRPr>
          </a:p>
        </p:txBody>
      </p:sp>
    </p:spTree>
    <p:extLst>
      <p:ext uri="{BB962C8B-B14F-4D97-AF65-F5344CB8AC3E}">
        <p14:creationId xmlns:p14="http://schemas.microsoft.com/office/powerpoint/2010/main" val="358441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9773019-73B2-926A-CAB8-CDF451FD78E5}"/>
              </a:ext>
            </a:extLst>
          </p:cNvPr>
          <p:cNvGrpSpPr/>
          <p:nvPr/>
        </p:nvGrpSpPr>
        <p:grpSpPr>
          <a:xfrm>
            <a:off x="607444" y="731808"/>
            <a:ext cx="9086850" cy="4185092"/>
            <a:chOff x="1676400" y="8531095"/>
            <a:chExt cx="9086850" cy="4185092"/>
          </a:xfrm>
        </p:grpSpPr>
        <p:sp>
          <p:nvSpPr>
            <p:cNvPr id="22" name="TextBox 21">
              <a:extLst>
                <a:ext uri="{FF2B5EF4-FFF2-40B4-BE49-F238E27FC236}">
                  <a16:creationId xmlns:a16="http://schemas.microsoft.com/office/drawing/2014/main" id="{462104DA-6645-77EE-D622-4C126400D16D}"/>
                </a:ext>
              </a:extLst>
            </p:cNvPr>
            <p:cNvSpPr txBox="1"/>
            <p:nvPr/>
          </p:nvSpPr>
          <p:spPr>
            <a:xfrm>
              <a:off x="3095204" y="8745869"/>
              <a:ext cx="7668046" cy="3970318"/>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We will be using an Audit Process to learn how to use RPA.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srgbClr val="C00000"/>
                  </a:solidFill>
                  <a:effectLst/>
                  <a:uLnTx/>
                  <a:uFillTx/>
                  <a:latin typeface="Calibri" panose="020F0502020204030204"/>
                  <a:ea typeface="+mn-ea"/>
                  <a:cs typeface="+mn-cs"/>
                  <a:sym typeface="Arial"/>
                </a:rPr>
                <a:t>Create a new Process Project named Audit Process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b="1" kern="12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In the process you will learn:</a:t>
              </a:r>
            </a:p>
            <a:p>
              <a:pPr marL="514350" marR="0" lvl="0" indent="-514350" algn="l" defTabSz="914400" rtl="0" eaLnBrk="1" fontAlgn="auto" latinLnBrk="0" hangingPunct="1">
                <a:lnSpc>
                  <a:spcPct val="100000"/>
                </a:lnSpc>
                <a:spcBef>
                  <a:spcPts val="0"/>
                </a:spcBef>
                <a:spcAft>
                  <a:spcPts val="0"/>
                </a:spcAft>
                <a:buClr>
                  <a:srgbClr val="000000"/>
                </a:buClr>
                <a:buSzTx/>
                <a:buFont typeface="Arial"/>
                <a:buAutoNum type="arabicParenR"/>
                <a:tabLst/>
                <a:defRPr/>
              </a:pPr>
              <a:r>
                <a:rPr lang="en-US" sz="2800" b="1" kern="1200" dirty="0">
                  <a:solidFill>
                    <a:prstClr val="black"/>
                  </a:solidFill>
                  <a:latin typeface="Calibri" panose="020F0502020204030204"/>
                </a:rPr>
                <a:t>Sending emails</a:t>
              </a:r>
            </a:p>
            <a:p>
              <a:pPr marL="514350" marR="0" lvl="0" indent="-514350" algn="l" defTabSz="914400" rtl="0" eaLnBrk="1" fontAlgn="auto" latinLnBrk="0" hangingPunct="1">
                <a:lnSpc>
                  <a:spcPct val="100000"/>
                </a:lnSpc>
                <a:spcBef>
                  <a:spcPts val="0"/>
                </a:spcBef>
                <a:spcAft>
                  <a:spcPts val="0"/>
                </a:spcAft>
                <a:buClr>
                  <a:srgbClr val="000000"/>
                </a:buClr>
                <a:buSzTx/>
                <a:buFont typeface="Arial"/>
                <a:buAutoNum type="arabicParenR"/>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Reading and download email attachments</a:t>
              </a:r>
            </a:p>
            <a:p>
              <a:pPr marL="514350" marR="0" lvl="0" indent="-514350" algn="l" defTabSz="914400" rtl="0" eaLnBrk="1" fontAlgn="auto" latinLnBrk="0" hangingPunct="1">
                <a:lnSpc>
                  <a:spcPct val="100000"/>
                </a:lnSpc>
                <a:spcBef>
                  <a:spcPts val="0"/>
                </a:spcBef>
                <a:spcAft>
                  <a:spcPts val="0"/>
                </a:spcAft>
                <a:buClr>
                  <a:srgbClr val="000000"/>
                </a:buClr>
                <a:buSzTx/>
                <a:buFont typeface="Arial"/>
                <a:buAutoNum type="arabicParenR"/>
                <a:tabLst/>
                <a:defRPr/>
              </a:pPr>
              <a:r>
                <a:rPr lang="en-US" sz="2800" b="1" kern="1200" dirty="0">
                  <a:solidFill>
                    <a:prstClr val="black"/>
                  </a:solidFill>
                  <a:latin typeface="Calibri" panose="020F0502020204030204"/>
                </a:rPr>
                <a:t>Excel functions</a:t>
              </a:r>
            </a:p>
            <a:p>
              <a:pPr marR="0" lvl="0" algn="l" defTabSz="914400" rtl="0" eaLnBrk="1" fontAlgn="auto" latinLnBrk="0" hangingPunct="1">
                <a:lnSpc>
                  <a:spcPct val="100000"/>
                </a:lnSpc>
                <a:spcBef>
                  <a:spcPts val="0"/>
                </a:spcBef>
                <a:spcAft>
                  <a:spcPts val="0"/>
                </a:spcAft>
                <a:buClr>
                  <a:srgbClr val="000000"/>
                </a:buClr>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23" name="Graphic 22" descr="Information with solid fill">
              <a:extLst>
                <a:ext uri="{FF2B5EF4-FFF2-40B4-BE49-F238E27FC236}">
                  <a16:creationId xmlns:a16="http://schemas.microsoft.com/office/drawing/2014/main" id="{C32F321C-61F7-8440-ABE0-42F3BAD404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6400" y="8531095"/>
              <a:ext cx="1418804" cy="1418804"/>
            </a:xfrm>
            <a:prstGeom prst="rect">
              <a:avLst/>
            </a:prstGeom>
          </p:spPr>
        </p:pic>
      </p:grpSp>
      <p:graphicFrame>
        <p:nvGraphicFramePr>
          <p:cNvPr id="10" name="Diagram 9">
            <a:extLst>
              <a:ext uri="{FF2B5EF4-FFF2-40B4-BE49-F238E27FC236}">
                <a16:creationId xmlns:a16="http://schemas.microsoft.com/office/drawing/2014/main" id="{FFA11905-8F9B-A62F-87C4-BA5856B5D500}"/>
              </a:ext>
            </a:extLst>
          </p:cNvPr>
          <p:cNvGraphicFramePr/>
          <p:nvPr>
            <p:extLst>
              <p:ext uri="{D42A27DB-BD31-4B8C-83A1-F6EECF244321}">
                <p14:modId xmlns:p14="http://schemas.microsoft.com/office/powerpoint/2010/main" val="124694349"/>
              </p:ext>
            </p:extLst>
          </p:nvPr>
        </p:nvGraphicFramePr>
        <p:xfrm>
          <a:off x="1447441" y="5037825"/>
          <a:ext cx="16735245" cy="43994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Arrow: Down 10">
            <a:extLst>
              <a:ext uri="{FF2B5EF4-FFF2-40B4-BE49-F238E27FC236}">
                <a16:creationId xmlns:a16="http://schemas.microsoft.com/office/drawing/2014/main" id="{13851D43-6569-1A18-9B58-98D44FCF35E7}"/>
              </a:ext>
            </a:extLst>
          </p:cNvPr>
          <p:cNvSpPr/>
          <p:nvPr/>
        </p:nvSpPr>
        <p:spPr>
          <a:xfrm rot="10800000">
            <a:off x="3105509" y="8088051"/>
            <a:ext cx="484632" cy="97840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32A56024-0BEC-57CA-8C3F-BAF95826DDDD}"/>
              </a:ext>
            </a:extLst>
          </p:cNvPr>
          <p:cNvSpPr txBox="1"/>
          <p:nvPr/>
        </p:nvSpPr>
        <p:spPr>
          <a:xfrm>
            <a:off x="1756369" y="9281233"/>
            <a:ext cx="2694861" cy="1815882"/>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sym typeface="Arial"/>
              </a:rPr>
              <a:t>Our first Robot will be sending out an email to Auditee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sym typeface="Arial"/>
            </a:endParaRPr>
          </a:p>
        </p:txBody>
      </p:sp>
      <p:pic>
        <p:nvPicPr>
          <p:cNvPr id="14" name="Graphic 13" descr="Information with solid fill">
            <a:extLst>
              <a:ext uri="{FF2B5EF4-FFF2-40B4-BE49-F238E27FC236}">
                <a16:creationId xmlns:a16="http://schemas.microsoft.com/office/drawing/2014/main" id="{A6E7002D-5C10-5D72-DEF1-2E6B045FA5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565" y="9066459"/>
            <a:ext cx="1418804" cy="1418804"/>
          </a:xfrm>
          <a:prstGeom prst="rect">
            <a:avLst/>
          </a:prstGeom>
        </p:spPr>
      </p:pic>
      <p:pic>
        <p:nvPicPr>
          <p:cNvPr id="15" name="Picture 14">
            <a:extLst>
              <a:ext uri="{FF2B5EF4-FFF2-40B4-BE49-F238E27FC236}">
                <a16:creationId xmlns:a16="http://schemas.microsoft.com/office/drawing/2014/main" id="{1745627F-65A4-B826-9F7D-303B67C3A201}"/>
              </a:ext>
            </a:extLst>
          </p:cNvPr>
          <p:cNvPicPr>
            <a:picLocks noChangeAspect="1"/>
          </p:cNvPicPr>
          <p:nvPr/>
        </p:nvPicPr>
        <p:blipFill>
          <a:blip r:embed="rId10"/>
          <a:stretch>
            <a:fillRect/>
          </a:stretch>
        </p:blipFill>
        <p:spPr>
          <a:xfrm>
            <a:off x="11613430" y="452048"/>
            <a:ext cx="5818667" cy="4528497"/>
          </a:xfrm>
          <a:prstGeom prst="rect">
            <a:avLst/>
          </a:prstGeom>
        </p:spPr>
      </p:pic>
      <p:sp>
        <p:nvSpPr>
          <p:cNvPr id="16" name="Arrow: Down 15">
            <a:extLst>
              <a:ext uri="{FF2B5EF4-FFF2-40B4-BE49-F238E27FC236}">
                <a16:creationId xmlns:a16="http://schemas.microsoft.com/office/drawing/2014/main" id="{DCAC30B1-67B0-4E73-A867-37C2742F3848}"/>
              </a:ext>
            </a:extLst>
          </p:cNvPr>
          <p:cNvSpPr/>
          <p:nvPr/>
        </p:nvSpPr>
        <p:spPr>
          <a:xfrm rot="16200000">
            <a:off x="10348486" y="1593183"/>
            <a:ext cx="484632" cy="204525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57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11174</TotalTime>
  <Words>2343</Words>
  <Application>Microsoft Office PowerPoint</Application>
  <PresentationFormat>Custom</PresentationFormat>
  <Paragraphs>227</Paragraphs>
  <Slides>23</Slides>
  <Notes>13</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23</vt:i4>
      </vt:variant>
    </vt:vector>
  </HeadingPairs>
  <TitlesOfParts>
    <vt:vector size="38" baseType="lpstr">
      <vt:lpstr>Poppins</vt:lpstr>
      <vt:lpstr>Quattrocento Sans</vt:lpstr>
      <vt:lpstr>Arial</vt:lpstr>
      <vt:lpstr>Calibri Light</vt:lpstr>
      <vt:lpstr>Wingdings</vt:lpstr>
      <vt:lpstr>Symbol</vt:lpstr>
      <vt:lpstr>Segoe UI</vt:lpstr>
      <vt:lpstr>Calibri</vt:lpstr>
      <vt:lpstr>Verdana</vt:lpstr>
      <vt:lpstr>Noto Sans Symbols</vt:lpstr>
      <vt:lpstr>Office Theme</vt:lpstr>
      <vt:lpstr>6_Office Theme</vt:lpstr>
      <vt:lpstr>4_Office Theme</vt:lpstr>
      <vt:lpstr>8_Office Theme</vt:lpstr>
      <vt:lpstr>1_Office Theme</vt:lpstr>
      <vt:lpstr>RPA Essential Training  Nanyang Polytechnic School of Information Technology</vt:lpstr>
      <vt:lpstr>PowerPoint Presentation</vt:lpstr>
      <vt:lpstr>PowerPoint Presentation</vt:lpstr>
      <vt:lpstr>PowerPoint Presentation</vt:lpstr>
      <vt:lpstr>PowerPoint Presentation</vt:lpstr>
      <vt:lpstr>PowerPoint Presentation</vt:lpstr>
      <vt:lpstr>PowerPoint Presentation</vt:lpstr>
      <vt:lpstr>Email Functions</vt:lpstr>
      <vt:lpstr>PowerPoint Presentation</vt:lpstr>
      <vt:lpstr>PowerPoint Presentation</vt:lpstr>
      <vt:lpstr>PowerPoint Presentation</vt:lpstr>
      <vt:lpstr>PowerPoint Presentation</vt:lpstr>
      <vt:lpstr>PowerPoint Presentation</vt:lpstr>
      <vt:lpstr>PowerPoint Presentation</vt:lpstr>
      <vt:lpstr>Email Functions</vt:lpstr>
      <vt:lpstr>PowerPoint Presentation</vt:lpstr>
      <vt:lpstr>PowerPoint Presentation</vt:lpstr>
      <vt:lpstr>Email Functions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Platform</dc:title>
  <dc:creator>Kit Fan LOO (NYP)</dc:creator>
  <cp:lastModifiedBy>Alan CHOW (NYP)</cp:lastModifiedBy>
  <cp:revision>43</cp:revision>
  <dcterms:created xsi:type="dcterms:W3CDTF">2023-02-22T04:09:35Z</dcterms:created>
  <dcterms:modified xsi:type="dcterms:W3CDTF">2023-08-28T07:13:03Z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2022-04-05T00:00:00Z</vt:filetime>
  </property>
  <property fmtid="{D5CDD505-2E9C-101B-9397-08002B2CF9AE}" pid="3" name="Creator">
    <vt:lpwstr>Microsoft® PowerPoint® 2013</vt:lpwstr>
  </property>
  <property fmtid="{D5CDD505-2E9C-101B-9397-08002B2CF9AE}" pid="4" name="LastSaved">
    <vt:filetime>2023-02-22T00:00:00Z</vt:filetime>
  </property>
  <property fmtid="{D5CDD505-2E9C-101B-9397-08002B2CF9AE}" pid="5" name="MSIP_Label_babe128f-e2ab-4b18-9c62-301caee5e80a_Enabled">
    <vt:lpwstr>true</vt:lpwstr>
  </property>
  <property fmtid="{D5CDD505-2E9C-101B-9397-08002B2CF9AE}" pid="6" name="MSIP_Label_babe128f-e2ab-4b18-9c62-301caee5e80a_SetDate">
    <vt:lpwstr>2023-08-14T23:07:03Z</vt:lpwstr>
  </property>
  <property fmtid="{D5CDD505-2E9C-101B-9397-08002B2CF9AE}" pid="7" name="MSIP_Label_babe128f-e2ab-4b18-9c62-301caee5e80a_Method">
    <vt:lpwstr>Privileged</vt:lpwstr>
  </property>
  <property fmtid="{D5CDD505-2E9C-101B-9397-08002B2CF9AE}" pid="8" name="MSIP_Label_babe128f-e2ab-4b18-9c62-301caee5e80a_Name">
    <vt:lpwstr>OFFICIAL [OPEN]</vt:lpwstr>
  </property>
  <property fmtid="{D5CDD505-2E9C-101B-9397-08002B2CF9AE}" pid="9" name="MSIP_Label_babe128f-e2ab-4b18-9c62-301caee5e80a_SiteId">
    <vt:lpwstr>243ebaed-00d0-4690-a7dc-75893b0d9f98</vt:lpwstr>
  </property>
  <property fmtid="{D5CDD505-2E9C-101B-9397-08002B2CF9AE}" pid="10" name="MSIP_Label_babe128f-e2ab-4b18-9c62-301caee5e80a_ActionId">
    <vt:lpwstr>dd08cdff-c887-452b-875e-e45b38beb99e</vt:lpwstr>
  </property>
  <property fmtid="{D5CDD505-2E9C-101B-9397-08002B2CF9AE}" pid="11" name="MSIP_Label_babe128f-e2ab-4b18-9c62-301caee5e80a_ContentBits">
    <vt:lpwstr>1</vt:lpwstr>
  </property>
  <property fmtid="{D5CDD505-2E9C-101B-9397-08002B2CF9AE}" pid="12" name="ClassificationContentMarkingHeaderLocations">
    <vt:lpwstr>Jachimo template:3\1_Office Theme:3\1_Office Theme:3\2_Office Theme:3\3_Office Theme:3\Office Theme:3\4_Office Theme:8\5_Office Theme:8</vt:lpwstr>
  </property>
  <property fmtid="{D5CDD505-2E9C-101B-9397-08002B2CF9AE}" pid="13" name="ClassificationContentMarkingHeaderText">
    <vt:lpwstr>Official (Open)</vt:lpwstr>
  </property>
</Properties>
</file>