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720" r:id="rId2"/>
    <p:sldMasterId id="2147483758" r:id="rId3"/>
    <p:sldMasterId id="2147483798" r:id="rId4"/>
    <p:sldMasterId id="2147483800" r:id="rId5"/>
  </p:sldMasterIdLst>
  <p:notesMasterIdLst>
    <p:notesMasterId r:id="rId32"/>
  </p:notesMasterIdLst>
  <p:sldIdLst>
    <p:sldId id="261" r:id="rId6"/>
    <p:sldId id="708" r:id="rId7"/>
    <p:sldId id="792" r:id="rId8"/>
    <p:sldId id="811" r:id="rId9"/>
    <p:sldId id="815" r:id="rId10"/>
    <p:sldId id="741" r:id="rId11"/>
    <p:sldId id="765" r:id="rId12"/>
    <p:sldId id="985" r:id="rId13"/>
    <p:sldId id="986" r:id="rId14"/>
    <p:sldId id="984" r:id="rId15"/>
    <p:sldId id="969" r:id="rId16"/>
    <p:sldId id="970" r:id="rId17"/>
    <p:sldId id="975" r:id="rId18"/>
    <p:sldId id="972" r:id="rId19"/>
    <p:sldId id="973" r:id="rId20"/>
    <p:sldId id="974" r:id="rId21"/>
    <p:sldId id="971" r:id="rId22"/>
    <p:sldId id="950" r:id="rId23"/>
    <p:sldId id="976" r:id="rId24"/>
    <p:sldId id="977" r:id="rId25"/>
    <p:sldId id="983" r:id="rId26"/>
    <p:sldId id="978" r:id="rId27"/>
    <p:sldId id="979" r:id="rId28"/>
    <p:sldId id="980" r:id="rId29"/>
    <p:sldId id="981" r:id="rId30"/>
    <p:sldId id="982" r:id="rId31"/>
  </p:sldIdLst>
  <p:sldSz cx="20116800" cy="11315700"/>
  <p:notesSz cx="20104100" cy="11315700"/>
  <p:embeddedFontLst>
    <p:embeddedFont>
      <p:font typeface="Quattrocento Sans" panose="020B0502050000020003"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D50A3-4DE7-446A-8F63-3C4FA3BCCA41}">
          <p14:sldIdLst>
            <p14:sldId id="261"/>
          </p14:sldIdLst>
        </p14:section>
        <p14:section name="Intro to Email Operations" id="{DC8AE39B-7EC4-4AF1-A0A7-783060566F18}">
          <p14:sldIdLst>
            <p14:sldId id="708"/>
            <p14:sldId id="792"/>
            <p14:sldId id="811"/>
            <p14:sldId id="815"/>
            <p14:sldId id="741"/>
            <p14:sldId id="765"/>
            <p14:sldId id="985"/>
            <p14:sldId id="986"/>
            <p14:sldId id="984"/>
          </p14:sldIdLst>
        </p14:section>
        <p14:section name="Audit Case Study Process" id="{45D86BC3-8A81-48F1-B2F2-035CA124B8FC}">
          <p14:sldIdLst>
            <p14:sldId id="969"/>
            <p14:sldId id="970"/>
          </p14:sldIdLst>
        </p14:section>
        <p14:section name="Sending an email" id="{9E8D48D7-80E6-4F22-B943-5C62A4F89251}">
          <p14:sldIdLst>
            <p14:sldId id="975"/>
            <p14:sldId id="972"/>
            <p14:sldId id="973"/>
            <p14:sldId id="974"/>
            <p14:sldId id="971"/>
          </p14:sldIdLst>
        </p14:section>
        <p14:section name="Sample emails set up" id="{1545CDD4-2AF9-4BC5-BC2D-8BD1CD80A9DF}">
          <p14:sldIdLst>
            <p14:sldId id="950"/>
            <p14:sldId id="976"/>
            <p14:sldId id="977"/>
          </p14:sldIdLst>
        </p14:section>
        <p14:section name="Email attachment downloads" id="{D3FE0F94-681F-4A2D-BF66-7146A929B383}">
          <p14:sldIdLst>
            <p14:sldId id="983"/>
            <p14:sldId id="978"/>
            <p14:sldId id="979"/>
            <p14:sldId id="980"/>
            <p14:sldId id="981"/>
            <p14:sldId id="982"/>
          </p14:sldIdLst>
        </p14:section>
      </p14:sectionLst>
    </p:ex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jpHvG0A/dpnRSBgKoJfhYr/nVE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961" autoAdjust="0"/>
  </p:normalViewPr>
  <p:slideViewPr>
    <p:cSldViewPr snapToGrid="0">
      <p:cViewPr varScale="1">
        <p:scale>
          <a:sx n="30" d="100"/>
          <a:sy n="30" d="100"/>
        </p:scale>
        <p:origin x="1312" y="28"/>
      </p:cViewPr>
      <p:guideLst>
        <p:guide orient="horz" pos="2880"/>
        <p:guide pos="21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7.fntdata"/><Relationship Id="rId21" Type="http://schemas.openxmlformats.org/officeDocument/2006/relationships/slide" Target="slides/slide16.xml"/><Relationship Id="rId34" Type="http://schemas.openxmlformats.org/officeDocument/2006/relationships/font" Target="fonts/font2.fntdata"/><Relationship Id="rId42" Type="http://schemas.openxmlformats.org/officeDocument/2006/relationships/font" Target="fonts/font10.fntdata"/><Relationship Id="rId89" Type="http://schemas.openxmlformats.org/officeDocument/2006/relationships/presProps" Target="presProps.xml"/><Relationship Id="rId7" Type="http://schemas.openxmlformats.org/officeDocument/2006/relationships/slide" Target="slides/slide2.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4.fntdata"/><Relationship Id="rId90"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5.xml"/><Relationship Id="rId41" Type="http://schemas.openxmlformats.org/officeDocument/2006/relationships/font" Target="fonts/font9.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dirty="0"/>
            <a:t>Sends Audit confirmation emails to  Auditees for bank amount confirmation</a:t>
          </a:r>
          <a:endParaRPr lang="en-SG" dirty="0"/>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dirty="0"/>
            <a:t>FOR EACH</a:t>
          </a:r>
          <a:r>
            <a:rPr lang="en-SG" b="0" i="0" dirty="0"/>
            <a:t> email and attachment, add the bank amount and other details to the Audit excel file</a:t>
          </a:r>
          <a:endParaRPr lang="en-SG" dirty="0"/>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43994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1319841"/>
          <a:ext cx="4028552" cy="17597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Sends Audit confirmation emails to  Auditees for bank amount confirmation</a:t>
          </a:r>
          <a:endParaRPr lang="en-SG" sz="2500" kern="1200" dirty="0"/>
        </a:p>
      </dsp:txBody>
      <dsp:txXfrm>
        <a:off x="94281" y="1405747"/>
        <a:ext cx="3856740" cy="1587976"/>
      </dsp:txXfrm>
    </dsp:sp>
    <dsp:sp modelId="{2259DAD3-1585-4A93-8972-3D26B76FDCA1}">
      <dsp:nvSpPr>
        <dsp:cNvPr id="0" name=""/>
        <dsp:cNvSpPr/>
      </dsp:nvSpPr>
      <dsp:spPr>
        <a:xfrm>
          <a:off x="4238356" y="1319841"/>
          <a:ext cx="4028552" cy="175978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Auditees replies with email with confirmation of bank account amounts</a:t>
          </a:r>
          <a:endParaRPr lang="en-SG" sz="2500" kern="1200" dirty="0"/>
        </a:p>
      </dsp:txBody>
      <dsp:txXfrm>
        <a:off x="4324262" y="1405747"/>
        <a:ext cx="3856740" cy="1587976"/>
      </dsp:txXfrm>
    </dsp:sp>
    <dsp:sp modelId="{F8BDF32E-8659-400E-88DC-F4AF1E3955FB}">
      <dsp:nvSpPr>
        <dsp:cNvPr id="0" name=""/>
        <dsp:cNvSpPr/>
      </dsp:nvSpPr>
      <dsp:spPr>
        <a:xfrm>
          <a:off x="8468336" y="1319841"/>
          <a:ext cx="4028552" cy="175978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a:t>Check for emails from Auditees and download attachments</a:t>
          </a:r>
          <a:endParaRPr lang="en-SG" sz="2500" kern="1200"/>
        </a:p>
      </dsp:txBody>
      <dsp:txXfrm>
        <a:off x="8554242" y="1405747"/>
        <a:ext cx="3856740" cy="1587976"/>
      </dsp:txXfrm>
    </dsp:sp>
    <dsp:sp modelId="{4C1BAB83-9D14-4EBA-8B29-441B438E2D21}">
      <dsp:nvSpPr>
        <dsp:cNvPr id="0" name=""/>
        <dsp:cNvSpPr/>
      </dsp:nvSpPr>
      <dsp:spPr>
        <a:xfrm>
          <a:off x="12698316" y="1319841"/>
          <a:ext cx="4028552" cy="175978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1" i="0" kern="1200"/>
            <a:t>FOR EACH</a:t>
          </a:r>
          <a:r>
            <a:rPr lang="en-SG" sz="2500" b="0" i="0" kern="1200"/>
            <a:t> email and attachment, add the bank amount and other details to the Audit excel file</a:t>
          </a:r>
          <a:endParaRPr lang="en-SG" sz="2500" kern="1200"/>
        </a:p>
      </dsp:txBody>
      <dsp:txXfrm>
        <a:off x="12784222" y="1405747"/>
        <a:ext cx="3856740" cy="1587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a:t>Sends Audit confirmation emails to  Auditees for bank amount confirmation</a:t>
          </a:r>
          <a:endParaRPr lang="en-SG" sz="18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dirty="0"/>
            <a:t>Auditees replies with email with confirmation of bank account amounts</a:t>
          </a:r>
          <a:endParaRPr lang="en-SG" sz="18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a:t>Check for emails from Auditees and download attachments</a:t>
          </a:r>
          <a:endParaRPr lang="en-SG" sz="18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1" i="0" kern="1200"/>
            <a:t>FOR EACH</a:t>
          </a:r>
          <a:r>
            <a:rPr lang="en-SG" sz="1800" b="0" i="0" kern="1200"/>
            <a:t> email and attachment, add the bank amount and other details to the Audit excel file</a:t>
          </a:r>
          <a:endParaRPr lang="en-SG" sz="1800" kern="1200"/>
        </a:p>
      </dsp:txBody>
      <dsp:txXfrm>
        <a:off x="12748512" y="821397"/>
        <a:ext cx="3928160" cy="927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dirty="0"/>
            <a:t>FOR EACH</a:t>
          </a:r>
          <a:r>
            <a:rPr lang="en-SG" sz="1900" b="0" i="0" kern="1200" dirty="0"/>
            <a:t> email and attachment, add the bank amount and other details to the Audit excel file</a:t>
          </a:r>
          <a:endParaRPr lang="en-SG" sz="1900" kern="1200" dirty="0"/>
        </a:p>
      </dsp:txBody>
      <dsp:txXfrm>
        <a:off x="12748512" y="821397"/>
        <a:ext cx="3928160" cy="927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6:notes"/>
          <p:cNvSpPr>
            <a:spLocks noGrp="1" noRot="1" noChangeAspect="1"/>
          </p:cNvSpPr>
          <p:nvPr>
            <p:ph type="sldImg" idx="2"/>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8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088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848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16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n-US" dirty="0"/>
              <a:t>When deciding on activities that you would select for automation, consider the complexity vs. benefits analysis</a:t>
            </a:r>
          </a:p>
          <a:p>
            <a:pPr marL="171450" lvl="0" indent="-171450" algn="l" rtl="0">
              <a:spcBef>
                <a:spcPts val="0"/>
              </a:spcBef>
              <a:spcAft>
                <a:spcPts val="0"/>
              </a:spcAft>
              <a:buFont typeface="Wingdings" panose="05000000000000000000" pitchFamily="2" charset="2"/>
              <a:buChar char="§"/>
            </a:pPr>
            <a:r>
              <a:rPr lang="en-US" dirty="0"/>
              <a:t>Complexity (number of steps, application types involved other than email, number of possible scenarios (if/else), input and output types (standard, structured or unstructured).</a:t>
            </a:r>
          </a:p>
          <a:p>
            <a:pPr marL="171450" lvl="0" indent="-171450" algn="l" rtl="0">
              <a:spcBef>
                <a:spcPts val="0"/>
              </a:spcBef>
              <a:spcAft>
                <a:spcPts val="0"/>
              </a:spcAft>
              <a:buFont typeface="Wingdings" panose="05000000000000000000" pitchFamily="2" charset="2"/>
              <a:buChar char="§"/>
            </a:pPr>
            <a:r>
              <a:rPr lang="en-US" dirty="0"/>
              <a:t>Benefit for this scenario (time savings, quality improvement/error reduction)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group, select two processes you find best suited for automation. These should include at least one with email as input and one with email as output and are ideally low effort/high benefits (Quick Wins). Towards the end of the course, you will find out how UiPath Studio activities could be used to automate these processes. </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73338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With our examples in mind, let’s start looking at the key concepts of email automation. </a:t>
            </a: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endParaRPr lang="en-US"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Email is the oldest and most wide-spread form of business communication. </a:t>
            </a:r>
            <a:r>
              <a:rPr lang="en-US" b="0" dirty="0">
                <a:solidFill>
                  <a:schemeClr val="tx1"/>
                </a:solidFill>
                <a:latin typeface="Verdana" panose="020B0604030504040204" pitchFamily="34" charset="0"/>
                <a:ea typeface="Verdana" panose="020B0604030504040204" pitchFamily="34" charset="0"/>
              </a:rPr>
              <a:t>A research by the </a:t>
            </a:r>
            <a:r>
              <a:rPr lang="en-US" b="0" dirty="0" err="1">
                <a:solidFill>
                  <a:schemeClr val="tx1"/>
                </a:solidFill>
                <a:latin typeface="Verdana" panose="020B0604030504040204" pitchFamily="34" charset="0"/>
                <a:ea typeface="Verdana" panose="020B0604030504040204" pitchFamily="34" charset="0"/>
              </a:rPr>
              <a:t>Radicati</a:t>
            </a:r>
            <a:r>
              <a:rPr lang="en-US" b="0" dirty="0">
                <a:solidFill>
                  <a:schemeClr val="tx1"/>
                </a:solidFill>
                <a:latin typeface="Verdana" panose="020B0604030504040204" pitchFamily="34" charset="0"/>
                <a:ea typeface="Verdana" panose="020B0604030504040204" pitchFamily="34" charset="0"/>
              </a:rPr>
              <a:t> Group, Inc. (https://www.radicati.com/wp/wp-content/uploads/2015/02/Email-Statistics-Report-2015-2019-Executive-Summary.pdf) shows that in 2018 the average number of business emails sent per day was 124.5 billion and the average number of consumer emails was 111.1 billion. Considering the 235.6 billion emails sent per day, we get an idea of the huge automation opportunity. </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In a business context, many processes are triggered by email or generate some form of email output.  Many of these processes could easily be automated.</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On an individual level, consider how much time you spend reading and responding to emails. Could some of them be automated?</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427167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Let’s get better acquainted with how UiPath Studio helps you automate email messages.</a:t>
            </a: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The types of automation that can be applied to emails are: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Generating and sending automated messages</a:t>
            </a:r>
          </a:p>
          <a:p>
            <a:pPr marL="171450" lvl="0" indent="-171450" algn="l" rtl="0">
              <a:spcBef>
                <a:spcPts val="0"/>
              </a:spcBef>
              <a:spcAft>
                <a:spcPts val="0"/>
              </a:spcAft>
              <a:buFont typeface="Wingdings" panose="05000000000000000000" pitchFamily="2" charset="2"/>
              <a:buChar cha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Retrieving messages and extracting data</a:t>
            </a:r>
            <a:endParaRPr lang="en-US" b="0" dirty="0">
              <a:solidFill>
                <a:schemeClr val="tx1"/>
              </a:solidFill>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Managing messages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Saving attachments and emails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Post office protocol, POP is one way with IMAP is 2 way and </a:t>
            </a:r>
            <a:r>
              <a:rPr lang="en-SG" b="0" i="0" dirty="0">
                <a:solidFill>
                  <a:srgbClr val="1E1E1E"/>
                </a:solidFill>
                <a:effectLst/>
                <a:latin typeface="Segoe UI" panose="020B0502040204020203" pitchFamily="34" charset="0"/>
              </a:rPr>
              <a:t>You can be logged in with multiple computers and devices simultaneously. </a:t>
            </a:r>
            <a:r>
              <a:rPr lang="en-SG" b="0" i="0">
                <a:solidFill>
                  <a:srgbClr val="1E1E1E"/>
                </a:solidFill>
                <a:effectLst/>
                <a:latin typeface="Segoe UI" panose="020B0502040204020203" pitchFamily="34" charset="0"/>
              </a:rPr>
              <a:t>Your </a:t>
            </a:r>
            <a:r>
              <a:rPr lang="en-SG" b="0" i="0" dirty="0">
                <a:solidFill>
                  <a:srgbClr val="1E1E1E"/>
                </a:solidFill>
                <a:effectLst/>
                <a:latin typeface="Segoe UI" panose="020B0502040204020203" pitchFamily="34" charset="0"/>
              </a:rPr>
              <a:t>mail archive is synced and stored on the server for all connected devices to access.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56301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0" dirty="0"/>
              <a:t>Before we start automating emails, we need to find out whether the email is an input or output for the activity, or it is both.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Input via email means the automation uses information from an incoming email. A few examples are grabbing the sender name from the “from” field, grabbing an ID number from the subject or body, counting the number of emails that meet the set criteria, downloading an attachment, and so 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Email as output means the automation generates and sends an email according to the set rules. A few examples are sending a progress report at a set time based on an Excel file, sending an email notification when a process comes across an exception, responding to an email, and so on.</a:t>
            </a:r>
          </a:p>
          <a:p>
            <a:pPr marL="0" lvl="0" indent="0" algn="l" rtl="0">
              <a:spcBef>
                <a:spcPts val="0"/>
              </a:spcBef>
              <a:spcAft>
                <a:spcPts val="0"/>
              </a:spcAft>
              <a:buNone/>
            </a:pPr>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81092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Tx/>
              <a:buSzTx/>
              <a:defRPr/>
            </a:pPr>
            <a:endParaRPr lang="en-US" i="1" kern="1200" dirty="0">
              <a:solidFill>
                <a:srgbClr val="FF0000"/>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80383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buClrTx/>
              <a:buSzTx/>
              <a:defRPr/>
            </a:pPr>
            <a:r>
              <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rPr>
              <a:t>Note, this is not the only solution for this exercise. Let’s a have a look at the details for each activity.</a:t>
            </a:r>
          </a:p>
          <a:p>
            <a:pPr marL="0" lvl="0" indent="0" algn="just">
              <a:buClrTx/>
              <a:buSzTx/>
              <a:defRPr/>
            </a:pPr>
            <a:endPar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228600" lvl="0" indent="-228600" algn="just">
              <a:buClrTx/>
              <a:buSzTx/>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Get Outlook Mail Message </a:t>
            </a:r>
          </a:p>
          <a:p>
            <a:pPr marL="685800" lvl="1" indent="-228600" algn="just">
              <a:buClrTx/>
              <a:buSzTx/>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Saves a set number of emails from Outlook in a variable.</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Input &gt; Mail folder: The email folder from which the messages are to be retrieved. For this example, use “Inbox”.</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Options &gt; Top: The number of messages to be retrieved starting from the top of the list. </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Output &gt; Messages: The variable in which you want to store the retrieved emails. The used variable type is  List &lt;Email Messages&gt;</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For</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Each</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Performs an operation for each object stored in the list variable</a:t>
            </a: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Type Argument: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System.Net.Mail.MailMessage</a:t>
            </a:r>
            <a:endPar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Values: Use the output variable from the previous activity.</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If</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Checks if the email “from” address contains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If yes, it saves the attachment.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Condition &gt;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mail.From.Address.Contains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The condition must be changed a little as it is dependent on a real email address, as a placeholder it's the used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a:t>
            </a:r>
          </a:p>
          <a:p>
            <a:pPr marL="228600" lvl="0" indent="-228600" algn="just">
              <a:buClrTx/>
              <a:buSzTx/>
              <a:buFont typeface="+mj-lt"/>
              <a:buAutoNum type="arabicPeriod"/>
              <a:defRPr/>
            </a:pPr>
            <a:r>
              <a:rPr lang="en-US" sz="1200" b="1" dirty="0">
                <a:solidFill>
                  <a:schemeClr val="tx1"/>
                </a:solidFill>
                <a:latin typeface="Verdana" panose="020B0604030504040204" pitchFamily="34" charset="0"/>
                <a:ea typeface="Verdana" panose="020B0604030504040204" pitchFamily="34" charset="0"/>
                <a:cs typeface="Arial" panose="020B0604020202020204" pitchFamily="34" charset="0"/>
              </a:rPr>
              <a:t>Save Attachments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Saves the attachments that meet the “If” criterion to the defined path.</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Input &gt; Folder Path: The full path of the folder where the attachments are to be saved.</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Message &gt;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MailMessage</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object whose attachments are to be saved.</a:t>
            </a:r>
          </a:p>
          <a:p>
            <a:pPr marL="0" lvl="0" indent="0" algn="just">
              <a:buClrTx/>
              <a:buSzTx/>
              <a:defRPr/>
            </a:pPr>
            <a:endParaRPr lang="en-US" kern="1200" dirty="0">
              <a:solidFill>
                <a:schemeClr val="tx1"/>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17846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81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94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35"/>
        <p:cNvGrpSpPr/>
        <p:nvPr/>
      </p:nvGrpSpPr>
      <p:grpSpPr>
        <a:xfrm>
          <a:off x="0" y="0"/>
          <a:ext cx="0" cy="0"/>
          <a:chOff x="0" y="0"/>
          <a:chExt cx="0" cy="0"/>
        </a:xfrm>
      </p:grpSpPr>
      <p:sp>
        <p:nvSpPr>
          <p:cNvPr id="236" name="Google Shape;236;p68"/>
          <p:cNvSpPr txBox="1">
            <a:spLocks noGrp="1"/>
          </p:cNvSpPr>
          <p:nvPr>
            <p:ph type="ctrTitle"/>
          </p:nvPr>
        </p:nvSpPr>
        <p:spPr>
          <a:xfrm>
            <a:off x="1508761" y="3507868"/>
            <a:ext cx="17099281" cy="126957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8"/>
          <p:cNvSpPr txBox="1">
            <a:spLocks noGrp="1"/>
          </p:cNvSpPr>
          <p:nvPr>
            <p:ph type="subTitle" idx="1"/>
          </p:nvPr>
        </p:nvSpPr>
        <p:spPr>
          <a:xfrm>
            <a:off x="3017520" y="6336793"/>
            <a:ext cx="14081760" cy="60785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8"/>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8"/>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68"/>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1383032"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6" name="Google Shape;46;p7"/>
          <p:cNvSpPr txBox="1">
            <a:spLocks noGrp="1"/>
          </p:cNvSpPr>
          <p:nvPr>
            <p:ph type="body" idx="2"/>
          </p:nvPr>
        </p:nvSpPr>
        <p:spPr>
          <a:xfrm>
            <a:off x="10184131"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47487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5652"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385651" y="2773921"/>
            <a:ext cx="851035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3" name="Google Shape;53;p8"/>
          <p:cNvSpPr txBox="1">
            <a:spLocks noGrp="1"/>
          </p:cNvSpPr>
          <p:nvPr>
            <p:ph type="body" idx="2"/>
          </p:nvPr>
        </p:nvSpPr>
        <p:spPr>
          <a:xfrm>
            <a:off x="1385651" y="4133374"/>
            <a:ext cx="851035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10184133" y="2773921"/>
            <a:ext cx="855226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5" name="Google Shape;55;p8"/>
          <p:cNvSpPr txBox="1">
            <a:spLocks noGrp="1"/>
          </p:cNvSpPr>
          <p:nvPr>
            <p:ph type="body" idx="4"/>
          </p:nvPr>
        </p:nvSpPr>
        <p:spPr>
          <a:xfrm>
            <a:off x="10184133" y="4133374"/>
            <a:ext cx="855226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97214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0464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8552261" y="1629257"/>
            <a:ext cx="10184130" cy="8041481"/>
          </a:xfrm>
          <a:prstGeom prst="rect">
            <a:avLst/>
          </a:prstGeom>
          <a:noFill/>
          <a:ln>
            <a:noFill/>
          </a:ln>
        </p:spPr>
        <p:txBody>
          <a:bodyPr spcFirstLastPara="1" wrap="square" lIns="91425" tIns="45700" rIns="91425" bIns="45700" anchor="t" anchorCtr="0">
            <a:normAutofit/>
          </a:bodyPr>
          <a:lstStyle>
            <a:lvl1pPr marL="753998" lvl="0" indent="-712109" algn="l">
              <a:lnSpc>
                <a:spcPct val="90000"/>
              </a:lnSpc>
              <a:spcBef>
                <a:spcPts val="1648"/>
              </a:spcBef>
              <a:spcAft>
                <a:spcPts val="0"/>
              </a:spcAft>
              <a:buClr>
                <a:schemeClr val="dk1"/>
              </a:buClr>
              <a:buSzPts val="3200"/>
              <a:buChar char="•"/>
              <a:defRPr sz="5277"/>
            </a:lvl1pPr>
            <a:lvl2pPr marL="1507995" lvl="1" indent="-670220" algn="l">
              <a:lnSpc>
                <a:spcPct val="90000"/>
              </a:lnSpc>
              <a:spcBef>
                <a:spcPts val="823"/>
              </a:spcBef>
              <a:spcAft>
                <a:spcPts val="0"/>
              </a:spcAft>
              <a:buClr>
                <a:schemeClr val="dk1"/>
              </a:buClr>
              <a:buSzPts val="2800"/>
              <a:buChar char="•"/>
              <a:defRPr sz="4617"/>
            </a:lvl2pPr>
            <a:lvl3pPr marL="2261994" lvl="2" indent="-628332" algn="l">
              <a:lnSpc>
                <a:spcPct val="90000"/>
              </a:lnSpc>
              <a:spcBef>
                <a:spcPts val="823"/>
              </a:spcBef>
              <a:spcAft>
                <a:spcPts val="0"/>
              </a:spcAft>
              <a:buClr>
                <a:schemeClr val="dk1"/>
              </a:buClr>
              <a:buSzPts val="2400"/>
              <a:buChar char="•"/>
              <a:defRPr sz="3958"/>
            </a:lvl3pPr>
            <a:lvl4pPr marL="3015992" lvl="3" indent="-586443" algn="l">
              <a:lnSpc>
                <a:spcPct val="90000"/>
              </a:lnSpc>
              <a:spcBef>
                <a:spcPts val="823"/>
              </a:spcBef>
              <a:spcAft>
                <a:spcPts val="0"/>
              </a:spcAft>
              <a:buClr>
                <a:schemeClr val="dk1"/>
              </a:buClr>
              <a:buSzPts val="2000"/>
              <a:buChar char="•"/>
              <a:defRPr sz="3299"/>
            </a:lvl4pPr>
            <a:lvl5pPr marL="3769990" lvl="4" indent="-586443" algn="l">
              <a:lnSpc>
                <a:spcPct val="90000"/>
              </a:lnSpc>
              <a:spcBef>
                <a:spcPts val="823"/>
              </a:spcBef>
              <a:spcAft>
                <a:spcPts val="0"/>
              </a:spcAft>
              <a:buClr>
                <a:schemeClr val="dk1"/>
              </a:buClr>
              <a:buSzPts val="2000"/>
              <a:buChar char="•"/>
              <a:defRPr sz="3299"/>
            </a:lvl5pPr>
            <a:lvl6pPr marL="4523989" lvl="5" indent="-586443" algn="l">
              <a:lnSpc>
                <a:spcPct val="90000"/>
              </a:lnSpc>
              <a:spcBef>
                <a:spcPts val="823"/>
              </a:spcBef>
              <a:spcAft>
                <a:spcPts val="0"/>
              </a:spcAft>
              <a:buClr>
                <a:schemeClr val="dk1"/>
              </a:buClr>
              <a:buSzPts val="2000"/>
              <a:buChar char="•"/>
              <a:defRPr sz="3299"/>
            </a:lvl6pPr>
            <a:lvl7pPr marL="5277988" lvl="6" indent="-586443" algn="l">
              <a:lnSpc>
                <a:spcPct val="90000"/>
              </a:lnSpc>
              <a:spcBef>
                <a:spcPts val="823"/>
              </a:spcBef>
              <a:spcAft>
                <a:spcPts val="0"/>
              </a:spcAft>
              <a:buClr>
                <a:schemeClr val="dk1"/>
              </a:buClr>
              <a:buSzPts val="2000"/>
              <a:buChar char="•"/>
              <a:defRPr sz="3299"/>
            </a:lvl7pPr>
            <a:lvl8pPr marL="6031984" lvl="7" indent="-586443" algn="l">
              <a:lnSpc>
                <a:spcPct val="90000"/>
              </a:lnSpc>
              <a:spcBef>
                <a:spcPts val="823"/>
              </a:spcBef>
              <a:spcAft>
                <a:spcPts val="0"/>
              </a:spcAft>
              <a:buClr>
                <a:schemeClr val="dk1"/>
              </a:buClr>
              <a:buSzPts val="2000"/>
              <a:buChar char="•"/>
              <a:defRPr sz="3299"/>
            </a:lvl8pPr>
            <a:lvl9pPr marL="6785982" lvl="8" indent="-586443" algn="l">
              <a:lnSpc>
                <a:spcPct val="90000"/>
              </a:lnSpc>
              <a:spcBef>
                <a:spcPts val="823"/>
              </a:spcBef>
              <a:spcAft>
                <a:spcPts val="0"/>
              </a:spcAft>
              <a:buClr>
                <a:schemeClr val="dk1"/>
              </a:buClr>
              <a:buSzPts val="2000"/>
              <a:buChar char="•"/>
              <a:defRPr sz="3299"/>
            </a:lvl9pPr>
          </a:lstStyle>
          <a:p>
            <a:endParaRPr/>
          </a:p>
        </p:txBody>
      </p:sp>
      <p:sp>
        <p:nvSpPr>
          <p:cNvPr id="67" name="Google Shape;67;p10"/>
          <p:cNvSpPr txBox="1">
            <a:spLocks noGrp="1"/>
          </p:cNvSpPr>
          <p:nvPr>
            <p:ph type="body" idx="2"/>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68" name="Google Shape;68;p10"/>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10450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8552261" y="1629257"/>
            <a:ext cx="10184130" cy="8041481"/>
          </a:xfrm>
          <a:prstGeom prst="rect">
            <a:avLst/>
          </a:prstGeom>
          <a:noFill/>
          <a:ln>
            <a:noFill/>
          </a:ln>
        </p:spPr>
      </p:sp>
      <p:sp>
        <p:nvSpPr>
          <p:cNvPr id="74" name="Google Shape;74;p11"/>
          <p:cNvSpPr txBox="1">
            <a:spLocks noGrp="1"/>
          </p:cNvSpPr>
          <p:nvPr>
            <p:ph type="body" idx="1"/>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75" name="Google Shape;75;p11"/>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781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468546" y="-2073234"/>
            <a:ext cx="7179708" cy="1735074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56672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11770162" y="3228382"/>
            <a:ext cx="9589533" cy="43376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969065" y="-983575"/>
            <a:ext cx="9589533" cy="12761595"/>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88220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90"/>
        <p:cNvGrpSpPr/>
        <p:nvPr/>
      </p:nvGrpSpPr>
      <p:grpSpPr>
        <a:xfrm>
          <a:off x="0" y="0"/>
          <a:ext cx="0" cy="0"/>
          <a:chOff x="0" y="0"/>
          <a:chExt cx="0" cy="0"/>
        </a:xfrm>
      </p:grpSpPr>
      <p:pic>
        <p:nvPicPr>
          <p:cNvPr id="91" name="Google Shape;91;p14"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92" name="Google Shape;92;p14" descr="Image"/>
          <p:cNvPicPr preferRelativeResize="0"/>
          <p:nvPr/>
        </p:nvPicPr>
        <p:blipFill rotWithShape="1">
          <a:blip r:embed="rId3">
            <a:alphaModFix/>
          </a:blip>
          <a:srcRect/>
          <a:stretch/>
        </p:blipFill>
        <p:spPr>
          <a:xfrm>
            <a:off x="1" y="1159160"/>
            <a:ext cx="20113972" cy="10156544"/>
          </a:xfrm>
          <a:prstGeom prst="rect">
            <a:avLst/>
          </a:prstGeom>
          <a:noFill/>
          <a:ln>
            <a:noFill/>
          </a:ln>
        </p:spPr>
      </p:pic>
      <p:sp>
        <p:nvSpPr>
          <p:cNvPr id="93" name="Google Shape;93;p14"/>
          <p:cNvSpPr txBox="1">
            <a:spLocks noGrp="1"/>
          </p:cNvSpPr>
          <p:nvPr>
            <p:ph type="title"/>
          </p:nvPr>
        </p:nvSpPr>
        <p:spPr>
          <a:xfrm>
            <a:off x="963930" y="5009419"/>
            <a:ext cx="11357610" cy="82131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598"/>
              <a:buFont typeface="Calibri"/>
              <a:buNone/>
              <a:defRPr sz="5934">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963930" y="6537964"/>
            <a:ext cx="11357610" cy="502189"/>
          </a:xfrm>
          <a:prstGeom prst="rect">
            <a:avLst/>
          </a:prstGeom>
          <a:noFill/>
          <a:ln>
            <a:noFill/>
          </a:ln>
        </p:spPr>
        <p:txBody>
          <a:bodyPr spcFirstLastPara="1" wrap="square" lIns="0" tIns="0" rIns="0" bIns="0" anchor="t" anchorCtr="0">
            <a:spAutoFit/>
          </a:bodyPr>
          <a:lstStyle>
            <a:lvl1pPr marL="753998" lvl="0" indent="-376998" algn="l">
              <a:lnSpc>
                <a:spcPct val="90000"/>
              </a:lnSpc>
              <a:spcBef>
                <a:spcPts val="0"/>
              </a:spcBef>
              <a:spcAft>
                <a:spcPts val="0"/>
              </a:spcAft>
              <a:buClr>
                <a:schemeClr val="lt1"/>
              </a:buClr>
              <a:buSzPts val="2199"/>
              <a:buNone/>
              <a:defRPr sz="3628">
                <a:solidFill>
                  <a:schemeClr val="lt1"/>
                </a:solidFill>
                <a:latin typeface="Calibri"/>
                <a:ea typeface="Calibri"/>
                <a:cs typeface="Calibri"/>
                <a:sym typeface="Calibri"/>
              </a:defRPr>
            </a:lvl1pPr>
            <a:lvl2pPr marL="1507995" lvl="1" indent="-565498" algn="l">
              <a:lnSpc>
                <a:spcPct val="90000"/>
              </a:lnSpc>
              <a:spcBef>
                <a:spcPts val="823"/>
              </a:spcBef>
              <a:spcAft>
                <a:spcPts val="0"/>
              </a:spcAft>
              <a:buClr>
                <a:schemeClr val="lt1"/>
              </a:buClr>
              <a:buSzPts val="1800"/>
              <a:buChar char="•"/>
              <a:defRPr/>
            </a:lvl2pPr>
            <a:lvl3pPr marL="2261994" lvl="2" indent="-565498" algn="l">
              <a:lnSpc>
                <a:spcPct val="90000"/>
              </a:lnSpc>
              <a:spcBef>
                <a:spcPts val="823"/>
              </a:spcBef>
              <a:spcAft>
                <a:spcPts val="0"/>
              </a:spcAft>
              <a:buClr>
                <a:schemeClr val="lt1"/>
              </a:buClr>
              <a:buSzPts val="1800"/>
              <a:buChar char="•"/>
              <a:defRPr/>
            </a:lvl3pPr>
            <a:lvl4pPr marL="3015992" lvl="3" indent="-565498" algn="l">
              <a:lnSpc>
                <a:spcPct val="90000"/>
              </a:lnSpc>
              <a:spcBef>
                <a:spcPts val="823"/>
              </a:spcBef>
              <a:spcAft>
                <a:spcPts val="0"/>
              </a:spcAft>
              <a:buClr>
                <a:schemeClr val="lt1"/>
              </a:buClr>
              <a:buSzPts val="1800"/>
              <a:buChar char="•"/>
              <a:defRPr/>
            </a:lvl4pPr>
            <a:lvl5pPr marL="3769990" lvl="4" indent="-565498" algn="l">
              <a:lnSpc>
                <a:spcPct val="90000"/>
              </a:lnSpc>
              <a:spcBef>
                <a:spcPts val="823"/>
              </a:spcBef>
              <a:spcAft>
                <a:spcPts val="0"/>
              </a:spcAft>
              <a:buClr>
                <a:schemeClr val="lt1"/>
              </a:buClr>
              <a:buSzPts val="1800"/>
              <a:buChar char="•"/>
              <a:defRPr/>
            </a:lvl5pPr>
            <a:lvl6pPr marL="4523989" lvl="5" indent="-565498" algn="l">
              <a:lnSpc>
                <a:spcPct val="90000"/>
              </a:lnSpc>
              <a:spcBef>
                <a:spcPts val="823"/>
              </a:spcBef>
              <a:spcAft>
                <a:spcPts val="0"/>
              </a:spcAft>
              <a:buClr>
                <a:schemeClr val="lt1"/>
              </a:buClr>
              <a:buSzPts val="1800"/>
              <a:buChar char="•"/>
              <a:defRPr/>
            </a:lvl6pPr>
            <a:lvl7pPr marL="5277988" lvl="6" indent="-565498" algn="l">
              <a:lnSpc>
                <a:spcPct val="90000"/>
              </a:lnSpc>
              <a:spcBef>
                <a:spcPts val="823"/>
              </a:spcBef>
              <a:spcAft>
                <a:spcPts val="0"/>
              </a:spcAft>
              <a:buClr>
                <a:schemeClr val="lt1"/>
              </a:buClr>
              <a:buSzPts val="1800"/>
              <a:buChar char="•"/>
              <a:defRPr/>
            </a:lvl7pPr>
            <a:lvl8pPr marL="6031984" lvl="7" indent="-565498" algn="l">
              <a:lnSpc>
                <a:spcPct val="90000"/>
              </a:lnSpc>
              <a:spcBef>
                <a:spcPts val="823"/>
              </a:spcBef>
              <a:spcAft>
                <a:spcPts val="0"/>
              </a:spcAft>
              <a:buClr>
                <a:schemeClr val="lt1"/>
              </a:buClr>
              <a:buSzPts val="1800"/>
              <a:buChar char="•"/>
              <a:defRPr/>
            </a:lvl8pPr>
            <a:lvl9pPr marL="6785982" lvl="8" indent="-565498" algn="l">
              <a:lnSpc>
                <a:spcPct val="90000"/>
              </a:lnSpc>
              <a:spcBef>
                <a:spcPts val="823"/>
              </a:spcBef>
              <a:spcAft>
                <a:spcPts val="0"/>
              </a:spcAft>
              <a:buClr>
                <a:schemeClr val="lt1"/>
              </a:buClr>
              <a:buSzPts val="1800"/>
              <a:buChar char="•"/>
              <a:defRPr/>
            </a:lvl9pPr>
          </a:lstStyle>
          <a:p>
            <a:endParaRPr/>
          </a:p>
        </p:txBody>
      </p:sp>
      <p:pic>
        <p:nvPicPr>
          <p:cNvPr id="95" name="Google Shape;95;p14" descr="Microsoft logo white text version"/>
          <p:cNvPicPr preferRelativeResize="0"/>
          <p:nvPr/>
        </p:nvPicPr>
        <p:blipFill rotWithShape="1">
          <a:blip r:embed="rId4">
            <a:alphaModFix/>
          </a:blip>
          <a:srcRect/>
          <a:stretch/>
        </p:blipFill>
        <p:spPr>
          <a:xfrm>
            <a:off x="963935" y="966553"/>
            <a:ext cx="2254304" cy="482803"/>
          </a:xfrm>
          <a:prstGeom prst="rect">
            <a:avLst/>
          </a:prstGeom>
          <a:noFill/>
          <a:ln>
            <a:noFill/>
          </a:ln>
        </p:spPr>
      </p:pic>
    </p:spTree>
    <p:extLst>
      <p:ext uri="{BB962C8B-B14F-4D97-AF65-F5344CB8AC3E}">
        <p14:creationId xmlns:p14="http://schemas.microsoft.com/office/powerpoint/2010/main" val="1850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177102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81365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1"/>
        <p:cNvGrpSpPr/>
        <p:nvPr/>
      </p:nvGrpSpPr>
      <p:grpSpPr>
        <a:xfrm>
          <a:off x="0" y="0"/>
          <a:ext cx="0" cy="0"/>
          <a:chOff x="0" y="0"/>
          <a:chExt cx="0" cy="0"/>
        </a:xfrm>
      </p:grpSpPr>
      <p:sp>
        <p:nvSpPr>
          <p:cNvPr id="242" name="Google Shape;242;p69"/>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9"/>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3952"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44" name="Google Shape;244;p69"/>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9"/>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9"/>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238081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8603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02457"/>
            <a:ext cx="17350740" cy="2187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4028F-9E3D-48A3-9692-A4D7EB52C48E}" type="datetimeFigureOut">
              <a:rPr lang="en-SG" smtClean="0"/>
              <a:t>23/7/2024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80385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4028F-9E3D-48A3-9692-A4D7EB52C48E}" type="datetimeFigureOut">
              <a:rPr lang="en-SG" smtClean="0"/>
              <a:t>23/7/2024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831139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28F-9E3D-48A3-9692-A4D7EB52C48E}" type="datetimeFigureOut">
              <a:rPr lang="en-SG" smtClean="0"/>
              <a:t>23/7/2024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9149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24697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1629252"/>
            <a:ext cx="10184130" cy="8041481"/>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187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691125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02456"/>
            <a:ext cx="4337685" cy="95895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12718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107"/>
        <p:cNvGrpSpPr/>
        <p:nvPr/>
      </p:nvGrpSpPr>
      <p:grpSpPr>
        <a:xfrm>
          <a:off x="0" y="0"/>
          <a:ext cx="0" cy="0"/>
          <a:chOff x="0" y="0"/>
          <a:chExt cx="0" cy="0"/>
        </a:xfrm>
      </p:grpSpPr>
      <p:pic>
        <p:nvPicPr>
          <p:cNvPr id="108" name="Google Shape;108;p38"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109" name="Google Shape;109;p38"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110" name="Google Shape;110;p38"/>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8"/>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112" name="Google Shape;112;p38"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extLst>
      <p:ext uri="{BB962C8B-B14F-4D97-AF65-F5344CB8AC3E}">
        <p14:creationId xmlns:p14="http://schemas.microsoft.com/office/powerpoint/2010/main" val="34025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7">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7"/>
        <p:cNvGrpSpPr/>
        <p:nvPr/>
      </p:nvGrpSpPr>
      <p:grpSpPr>
        <a:xfrm>
          <a:off x="0" y="0"/>
          <a:ext cx="0" cy="0"/>
          <a:chOff x="0" y="0"/>
          <a:chExt cx="0" cy="0"/>
        </a:xfrm>
      </p:grpSpPr>
      <p:sp>
        <p:nvSpPr>
          <p:cNvPr id="248" name="Google Shape;248;p70"/>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70"/>
          <p:cNvSpPr txBox="1">
            <a:spLocks noGrp="1"/>
          </p:cNvSpPr>
          <p:nvPr>
            <p:ph type="body" idx="1"/>
          </p:nvPr>
        </p:nvSpPr>
        <p:spPr>
          <a:xfrm>
            <a:off x="1334408" y="2431294"/>
            <a:ext cx="4278156" cy="353943"/>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2301"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0" name="Google Shape;250;p70"/>
          <p:cNvSpPr txBox="1">
            <a:spLocks noGrp="1"/>
          </p:cNvSpPr>
          <p:nvPr>
            <p:ph type="body" idx="2"/>
          </p:nvPr>
        </p:nvSpPr>
        <p:spPr>
          <a:xfrm>
            <a:off x="10360151" y="2602613"/>
            <a:ext cx="8750809"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1" name="Google Shape;251;p70"/>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0"/>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70"/>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51C-02FF-44C3-8D08-A8674571C827}"/>
              </a:ext>
            </a:extLst>
          </p:cNvPr>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SG"/>
          </a:p>
        </p:txBody>
      </p:sp>
      <p:sp>
        <p:nvSpPr>
          <p:cNvPr id="3" name="Subtitle 2">
            <a:extLst>
              <a:ext uri="{FF2B5EF4-FFF2-40B4-BE49-F238E27FC236}">
                <a16:creationId xmlns:a16="http://schemas.microsoft.com/office/drawing/2014/main" id="{115BA655-78EB-4584-8C87-B12EE48547FA}"/>
              </a:ext>
            </a:extLst>
          </p:cNvPr>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D397E1D-D44D-4474-8A52-AEEFEA7E48B6}"/>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BAFAA19F-E650-4BFC-8BFA-9919739741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50B9B0-85BB-4992-BD4B-A35A1617E13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4771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176D-AF13-45F3-90B5-C20EE62419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8468FB-1ADE-476C-9DFE-2365E79E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6871A5C-FC62-469E-83ED-A01A79F39964}"/>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0FC45082-7EBC-468E-A884-AFB17061EB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644B51-DEA9-415E-A604-08715096AF9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044448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3C50-95A4-4E00-B101-FD694FC18A9D}"/>
              </a:ext>
            </a:extLst>
          </p:cNvPr>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51F44EC-BEBA-47D7-8109-51C6655AD0E8}"/>
              </a:ext>
            </a:extLst>
          </p:cNvPr>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A186A-F244-427A-BC5A-45ACEC4E2141}"/>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ABE68D33-F7E9-4AD4-84D4-65E4756AEF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B2E91E-F8FA-4293-B649-357EEB620BD3}"/>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9539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CC37-EC1A-44D6-8D4F-9895CE08D59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78A2A62-0BBF-40AF-AE86-584A4C33530E}"/>
              </a:ext>
            </a:extLst>
          </p:cNvPr>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A370284-3D79-4BA7-8DF4-69CA578FC1E2}"/>
              </a:ext>
            </a:extLst>
          </p:cNvPr>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6C4CF56-3398-4317-BD89-E1AE2D061CB8}"/>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a:extLst>
              <a:ext uri="{FF2B5EF4-FFF2-40B4-BE49-F238E27FC236}">
                <a16:creationId xmlns:a16="http://schemas.microsoft.com/office/drawing/2014/main" id="{F0400A59-199E-44A5-BE4E-8ED016F820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E132B5D-8AA0-42C6-9B37-9F3F1AABB0E5}"/>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55894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7899-28FC-4F92-B515-4482EAB35DFB}"/>
              </a:ext>
            </a:extLst>
          </p:cNvPr>
          <p:cNvSpPr>
            <a:spLocks noGrp="1"/>
          </p:cNvSpPr>
          <p:nvPr>
            <p:ph type="title"/>
          </p:nvPr>
        </p:nvSpPr>
        <p:spPr>
          <a:xfrm>
            <a:off x="1385650" y="602457"/>
            <a:ext cx="17350740" cy="2187179"/>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82F42E-94AD-4274-A72E-AC67B6F2FC6F}"/>
              </a:ext>
            </a:extLst>
          </p:cNvPr>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a:extLst>
              <a:ext uri="{FF2B5EF4-FFF2-40B4-BE49-F238E27FC236}">
                <a16:creationId xmlns:a16="http://schemas.microsoft.com/office/drawing/2014/main" id="{56728DEE-EC82-4300-9995-BB43EA18139A}"/>
              </a:ext>
            </a:extLst>
          </p:cNvPr>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01BFAB0-3F4C-4B51-8B1B-0CA54198E864}"/>
              </a:ext>
            </a:extLst>
          </p:cNvPr>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a:extLst>
              <a:ext uri="{FF2B5EF4-FFF2-40B4-BE49-F238E27FC236}">
                <a16:creationId xmlns:a16="http://schemas.microsoft.com/office/drawing/2014/main" id="{8DCADDA5-BD9D-42DB-BF3C-63351381E199}"/>
              </a:ext>
            </a:extLst>
          </p:cNvPr>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6ADE7CC-2B28-4ED5-930A-27D06E105897}"/>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8" name="Footer Placeholder 7">
            <a:extLst>
              <a:ext uri="{FF2B5EF4-FFF2-40B4-BE49-F238E27FC236}">
                <a16:creationId xmlns:a16="http://schemas.microsoft.com/office/drawing/2014/main" id="{28956C5B-8573-4BAB-A37E-EF014CF8585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637DF1-7DB5-4084-A492-E662BCA6D18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707083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1CFD-EEE1-49A6-9562-2DA91972403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70525CC-FD5F-48C8-8DAC-794E0FF2B1CB}"/>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4" name="Footer Placeholder 3">
            <a:extLst>
              <a:ext uri="{FF2B5EF4-FFF2-40B4-BE49-F238E27FC236}">
                <a16:creationId xmlns:a16="http://schemas.microsoft.com/office/drawing/2014/main" id="{FB7DEC47-F795-4C98-8106-B855F4C19E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7AD4460-15D8-4B22-ACF5-6A2E5BFFB24F}"/>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28292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6C85D-1332-4659-AAD1-9FFEBB5F9583}"/>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3" name="Footer Placeholder 2">
            <a:extLst>
              <a:ext uri="{FF2B5EF4-FFF2-40B4-BE49-F238E27FC236}">
                <a16:creationId xmlns:a16="http://schemas.microsoft.com/office/drawing/2014/main" id="{EB90A92B-667E-46AA-BD41-0523C5E52F1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BB3685C-9335-4186-AC92-4E4BB532E450}"/>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550935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070B-8869-4D17-9383-53666C165675}"/>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6CC618A-2AD1-4FE6-A568-3B5A78A52246}"/>
              </a:ext>
            </a:extLst>
          </p:cNvPr>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1FE02C2-A059-4A99-9C1A-BCBAD66D98BE}"/>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24AD60AA-1B87-43DB-88FF-CE9709DEF109}"/>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a:extLst>
              <a:ext uri="{FF2B5EF4-FFF2-40B4-BE49-F238E27FC236}">
                <a16:creationId xmlns:a16="http://schemas.microsoft.com/office/drawing/2014/main" id="{2F908C37-F06B-4F90-9E53-E4CF79F2B95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E97EA0-7672-477E-8795-1F0D6A89102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507242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FB1E-3649-47F3-9CC5-41B74ADCAF47}"/>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7A53F93-11A1-4028-8139-14CF0088920D}"/>
              </a:ext>
            </a:extLst>
          </p:cNvPr>
          <p:cNvSpPr>
            <a:spLocks noGrp="1"/>
          </p:cNvSpPr>
          <p:nvPr>
            <p:ph type="pic" idx="1"/>
          </p:nvPr>
        </p:nvSpPr>
        <p:spPr>
          <a:xfrm>
            <a:off x="8552260" y="1629252"/>
            <a:ext cx="10184130" cy="8041481"/>
          </a:xfrm>
        </p:spPr>
        <p:txBody>
          <a:bodyPr/>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endParaRPr lang="en-SG"/>
          </a:p>
        </p:txBody>
      </p:sp>
      <p:sp>
        <p:nvSpPr>
          <p:cNvPr id="4" name="Text Placeholder 3">
            <a:extLst>
              <a:ext uri="{FF2B5EF4-FFF2-40B4-BE49-F238E27FC236}">
                <a16:creationId xmlns:a16="http://schemas.microsoft.com/office/drawing/2014/main" id="{78F4D2C7-CFD8-4BE7-9666-E80FCC79CFAC}"/>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8EFFACF3-E25E-4065-9BF7-3995F19248CE}"/>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6" name="Footer Placeholder 5">
            <a:extLst>
              <a:ext uri="{FF2B5EF4-FFF2-40B4-BE49-F238E27FC236}">
                <a16:creationId xmlns:a16="http://schemas.microsoft.com/office/drawing/2014/main" id="{3D1BC0D9-8A46-4C9B-A5D1-505F7538680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9FCCB8-ED24-49EB-BEB7-869A74EE8AF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88852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A46-5D89-45FA-8D78-C6A6651BA3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63C100E-0CFB-4D06-8635-2C54C9B6E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05A5F64-8F18-4DC2-B846-EB4B4C1F7917}"/>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BE5993D5-7F55-4D16-8077-FCF93C3F45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7EC14D-E031-4928-A61B-EEFAD47FA7CA}"/>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60026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4"/>
        <p:cNvGrpSpPr/>
        <p:nvPr/>
      </p:nvGrpSpPr>
      <p:grpSpPr>
        <a:xfrm>
          <a:off x="0" y="0"/>
          <a:ext cx="0" cy="0"/>
          <a:chOff x="0" y="0"/>
          <a:chExt cx="0" cy="0"/>
        </a:xfrm>
      </p:grpSpPr>
      <p:sp>
        <p:nvSpPr>
          <p:cNvPr id="255" name="Google Shape;255;p71"/>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71"/>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1"/>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71"/>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12199-E6E2-4E24-A385-1AA430EB3CC5}"/>
              </a:ext>
            </a:extLst>
          </p:cNvPr>
          <p:cNvSpPr>
            <a:spLocks noGrp="1"/>
          </p:cNvSpPr>
          <p:nvPr>
            <p:ph type="title" orient="vert"/>
          </p:nvPr>
        </p:nvSpPr>
        <p:spPr>
          <a:xfrm>
            <a:off x="14396085" y="602456"/>
            <a:ext cx="4337685" cy="9589533"/>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ECA2B31-DA7C-43D9-BEDE-1EAD6529B2CA}"/>
              </a:ext>
            </a:extLst>
          </p:cNvPr>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96DDA-7DD0-4E82-9664-13BBEB22A547}"/>
              </a:ext>
            </a:extLst>
          </p:cNvPr>
          <p:cNvSpPr>
            <a:spLocks noGrp="1"/>
          </p:cNvSpPr>
          <p:nvPr>
            <p:ph type="dt" sz="half" idx="10"/>
          </p:nvPr>
        </p:nvSpPr>
        <p:spPr/>
        <p:txBody>
          <a:body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39E33863-B9ED-4C86-AC6F-B0F39D9920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667B01-91BA-4D32-AE49-B8F162B5F11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43874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53432-1C8A-4D23-BF50-AA1688C9ECC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5" name="Rectangle 4">
            <a:extLst>
              <a:ext uri="{FF2B5EF4-FFF2-40B4-BE49-F238E27FC236}">
                <a16:creationId xmlns:a16="http://schemas.microsoft.com/office/drawing/2014/main" id="{8638AEBB-0608-4240-A4EA-8D2B19D9E670}"/>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D229769C-4019-4BCB-9F9D-FF80177A7620}"/>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1391ADCB-8F98-4E4E-8E2E-975AA7B27323}"/>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A372A7F9-4BDA-47F5-960B-18B3FC54780B}"/>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CA33BC7A-423D-4A99-89E8-301D7711897D}"/>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B6F2A9E1-1071-4BDC-B846-D06693EE7A06}"/>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DEA6A7E0-3195-4A5D-8C09-B857ABFAB724}"/>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D7B1F655-CF5F-4973-A854-C2F080C51975}"/>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id="{6982E274-FA03-42D8-AAD7-5DEF0CD65FB9}"/>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490787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593587" y="542157"/>
            <a:ext cx="15650729" cy="815727"/>
          </a:xfrm>
          <a:prstGeom prst="rect">
            <a:avLst/>
          </a:prstGeom>
        </p:spPr>
        <p:txBody>
          <a:bodyPr/>
          <a:lstStyle>
            <a:lvl1pPr>
              <a:lnSpc>
                <a:spcPct val="75000"/>
              </a:lnSpc>
              <a:defRPr sz="528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711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9"/>
        <p:cNvGrpSpPr/>
        <p:nvPr/>
      </p:nvGrpSpPr>
      <p:grpSpPr>
        <a:xfrm>
          <a:off x="0" y="0"/>
          <a:ext cx="0" cy="0"/>
          <a:chOff x="0" y="0"/>
          <a:chExt cx="0" cy="0"/>
        </a:xfrm>
      </p:grpSpPr>
      <p:sp>
        <p:nvSpPr>
          <p:cNvPr id="260" name="Google Shape;260;p72"/>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72"/>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72"/>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263"/>
        <p:cNvGrpSpPr/>
        <p:nvPr/>
      </p:nvGrpSpPr>
      <p:grpSpPr>
        <a:xfrm>
          <a:off x="0" y="0"/>
          <a:ext cx="0" cy="0"/>
          <a:chOff x="0" y="0"/>
          <a:chExt cx="0" cy="0"/>
        </a:xfrm>
      </p:grpSpPr>
      <p:pic>
        <p:nvPicPr>
          <p:cNvPr id="264" name="Google Shape;264;p29"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265" name="Google Shape;265;p29"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266" name="Google Shape;266;p29"/>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9"/>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268" name="Google Shape;268;p29"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230235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2552" y="2821070"/>
            <a:ext cx="17350740" cy="47070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989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2552" y="7572619"/>
            <a:ext cx="17350740" cy="2475309"/>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rgbClr val="888888"/>
              </a:buClr>
              <a:buSzPts val="2400"/>
              <a:buNone/>
              <a:defRPr sz="3958">
                <a:solidFill>
                  <a:srgbClr val="888888"/>
                </a:solidFill>
              </a:defRPr>
            </a:lvl1pPr>
            <a:lvl2pPr marL="1507995" lvl="1" indent="-376998" algn="l">
              <a:lnSpc>
                <a:spcPct val="90000"/>
              </a:lnSpc>
              <a:spcBef>
                <a:spcPts val="823"/>
              </a:spcBef>
              <a:spcAft>
                <a:spcPts val="0"/>
              </a:spcAft>
              <a:buClr>
                <a:srgbClr val="888888"/>
              </a:buClr>
              <a:buSzPts val="2000"/>
              <a:buNone/>
              <a:defRPr sz="3299">
                <a:solidFill>
                  <a:srgbClr val="888888"/>
                </a:solidFill>
              </a:defRPr>
            </a:lvl2pPr>
            <a:lvl3pPr marL="2261994" lvl="2" indent="-376998" algn="l">
              <a:lnSpc>
                <a:spcPct val="90000"/>
              </a:lnSpc>
              <a:spcBef>
                <a:spcPts val="823"/>
              </a:spcBef>
              <a:spcAft>
                <a:spcPts val="0"/>
              </a:spcAft>
              <a:buClr>
                <a:srgbClr val="888888"/>
              </a:buClr>
              <a:buSzPts val="1800"/>
              <a:buNone/>
              <a:defRPr sz="2969">
                <a:solidFill>
                  <a:srgbClr val="888888"/>
                </a:solidFill>
              </a:defRPr>
            </a:lvl3pPr>
            <a:lvl4pPr marL="3015992" lvl="3" indent="-376998" algn="l">
              <a:lnSpc>
                <a:spcPct val="90000"/>
              </a:lnSpc>
              <a:spcBef>
                <a:spcPts val="823"/>
              </a:spcBef>
              <a:spcAft>
                <a:spcPts val="0"/>
              </a:spcAft>
              <a:buClr>
                <a:srgbClr val="888888"/>
              </a:buClr>
              <a:buSzPts val="1600"/>
              <a:buNone/>
              <a:defRPr sz="2639">
                <a:solidFill>
                  <a:srgbClr val="888888"/>
                </a:solidFill>
              </a:defRPr>
            </a:lvl4pPr>
            <a:lvl5pPr marL="3769990" lvl="4" indent="-376998" algn="l">
              <a:lnSpc>
                <a:spcPct val="90000"/>
              </a:lnSpc>
              <a:spcBef>
                <a:spcPts val="823"/>
              </a:spcBef>
              <a:spcAft>
                <a:spcPts val="0"/>
              </a:spcAft>
              <a:buClr>
                <a:srgbClr val="888888"/>
              </a:buClr>
              <a:buSzPts val="1600"/>
              <a:buNone/>
              <a:defRPr sz="2639">
                <a:solidFill>
                  <a:srgbClr val="888888"/>
                </a:solidFill>
              </a:defRPr>
            </a:lvl5pPr>
            <a:lvl6pPr marL="4523989" lvl="5" indent="-376998" algn="l">
              <a:lnSpc>
                <a:spcPct val="90000"/>
              </a:lnSpc>
              <a:spcBef>
                <a:spcPts val="823"/>
              </a:spcBef>
              <a:spcAft>
                <a:spcPts val="0"/>
              </a:spcAft>
              <a:buClr>
                <a:srgbClr val="888888"/>
              </a:buClr>
              <a:buSzPts val="1600"/>
              <a:buNone/>
              <a:defRPr sz="2639">
                <a:solidFill>
                  <a:srgbClr val="888888"/>
                </a:solidFill>
              </a:defRPr>
            </a:lvl6pPr>
            <a:lvl7pPr marL="5277988" lvl="6" indent="-376998" algn="l">
              <a:lnSpc>
                <a:spcPct val="90000"/>
              </a:lnSpc>
              <a:spcBef>
                <a:spcPts val="823"/>
              </a:spcBef>
              <a:spcAft>
                <a:spcPts val="0"/>
              </a:spcAft>
              <a:buClr>
                <a:srgbClr val="888888"/>
              </a:buClr>
              <a:buSzPts val="1600"/>
              <a:buNone/>
              <a:defRPr sz="2639">
                <a:solidFill>
                  <a:srgbClr val="888888"/>
                </a:solidFill>
              </a:defRPr>
            </a:lvl7pPr>
            <a:lvl8pPr marL="6031984" lvl="7" indent="-376998" algn="l">
              <a:lnSpc>
                <a:spcPct val="90000"/>
              </a:lnSpc>
              <a:spcBef>
                <a:spcPts val="823"/>
              </a:spcBef>
              <a:spcAft>
                <a:spcPts val="0"/>
              </a:spcAft>
              <a:buClr>
                <a:srgbClr val="888888"/>
              </a:buClr>
              <a:buSzPts val="1600"/>
              <a:buNone/>
              <a:defRPr sz="2639">
                <a:solidFill>
                  <a:srgbClr val="888888"/>
                </a:solidFill>
              </a:defRPr>
            </a:lvl8pPr>
            <a:lvl9pPr marL="6785982" lvl="8" indent="-376998" algn="l">
              <a:lnSpc>
                <a:spcPct val="90000"/>
              </a:lnSpc>
              <a:spcBef>
                <a:spcPts val="823"/>
              </a:spcBef>
              <a:spcAft>
                <a:spcPts val="0"/>
              </a:spcAft>
              <a:buClr>
                <a:srgbClr val="888888"/>
              </a:buClr>
              <a:buSzPts val="1600"/>
              <a:buNone/>
              <a:defRPr sz="2639">
                <a:solidFill>
                  <a:srgbClr val="888888"/>
                </a:solidFill>
              </a:defRPr>
            </a:lvl9pPr>
          </a:lstStyle>
          <a:p>
            <a:endParaRPr/>
          </a:p>
        </p:txBody>
      </p:sp>
      <p:sp>
        <p:nvSpPr>
          <p:cNvPr id="36" name="Google Shape;36;p5"/>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8736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2660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pic>
        <p:nvPicPr>
          <p:cNvPr id="229" name="Google Shape;229;p27"/>
          <p:cNvPicPr preferRelativeResize="0"/>
          <p:nvPr/>
        </p:nvPicPr>
        <p:blipFill rotWithShape="1">
          <a:blip r:embed="rId8">
            <a:alphaModFix/>
          </a:blip>
          <a:srcRect/>
          <a:stretch/>
        </p:blipFill>
        <p:spPr>
          <a:xfrm>
            <a:off x="3" y="3"/>
            <a:ext cx="20116799" cy="11311381"/>
          </a:xfrm>
          <a:prstGeom prst="rect">
            <a:avLst/>
          </a:prstGeom>
          <a:noFill/>
          <a:ln>
            <a:noFill/>
          </a:ln>
        </p:spPr>
      </p:pic>
      <p:sp>
        <p:nvSpPr>
          <p:cNvPr id="230" name="Google Shape;230;p27"/>
          <p:cNvSpPr txBox="1">
            <a:spLocks noGrp="1"/>
          </p:cNvSpPr>
          <p:nvPr>
            <p:ph type="title"/>
          </p:nvPr>
        </p:nvSpPr>
        <p:spPr>
          <a:xfrm>
            <a:off x="7515671" y="4581502"/>
            <a:ext cx="5085456" cy="128206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825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95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32" name="Google Shape;232;p27"/>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3" name="Google Shape;233;p27"/>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4" name="Google Shape;234;p27"/>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999CD50-5B86-E875-57A7-C45F211C66AC}"/>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
        <p:nvSpPr>
          <p:cNvPr id="3" name="TextBox 2">
            <a:extLst>
              <a:ext uri="{FF2B5EF4-FFF2-40B4-BE49-F238E27FC236}">
                <a16:creationId xmlns:a16="http://schemas.microsoft.com/office/drawing/2014/main" id="{CABD3862-4558-9684-9D57-5B6C248AC35D}"/>
              </a:ext>
            </a:extLst>
          </p:cNvPr>
          <p:cNvSpPr txBox="1"/>
          <p:nvPr userDrawn="1">
            <p:extLst>
              <p:ext uri="{1162E1C5-73C7-4A58-AE30-91384D911F3F}">
                <p184:classification xmlns:p184="http://schemas.microsoft.com/office/powerpoint/2018/4/main" val="hdr"/>
              </p:ext>
            </p:extLst>
          </p:nvPr>
        </p:nvSpPr>
        <p:spPr>
          <a:xfrm>
            <a:off x="1" y="3"/>
            <a:ext cx="1278255" cy="253916"/>
          </a:xfrm>
          <a:prstGeom prst="rect">
            <a:avLst/>
          </a:prstGeom>
        </p:spPr>
        <p:txBody>
          <a:bodyPr horzOverflow="overflow" lIns="0" tIns="0" rIns="0" bIns="0">
            <a:spAutoFit/>
          </a:bodyPr>
          <a:lstStyle/>
          <a:p>
            <a:pPr algn="l"/>
            <a:r>
              <a:rPr lang="en-SG" sz="1651">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4106286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C764DE79-268F-4C1A-8933-263129D2AF90}" type="datetimeFigureOut">
              <a:rPr lang="en-US" dirty="0"/>
              <a:t>7/23/2024</a:t>
            </a:fld>
            <a:endParaRPr lang="en-US" dirty="0"/>
          </a:p>
        </p:txBody>
      </p:sp>
      <p:sp>
        <p:nvSpPr>
          <p:cNvPr id="5" name="Footer Placeholder 4"/>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0797C78E-D9F5-208F-9DFD-66B4492546E0}"/>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78629282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5672520" y="1717598"/>
            <a:ext cx="8771762"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6"/>
          <p:cNvSpPr txBox="1">
            <a:spLocks noGrp="1"/>
          </p:cNvSpPr>
          <p:nvPr>
            <p:ph type="body" idx="1"/>
          </p:nvPr>
        </p:nvSpPr>
        <p:spPr>
          <a:xfrm>
            <a:off x="3380250" y="3078753"/>
            <a:ext cx="13356717" cy="43088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 name="Google Shape;104;p36"/>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5" name="Google Shape;105;p36"/>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6" name="Google Shape;106;p36"/>
          <p:cNvSpPr txBox="1">
            <a:spLocks noGrp="1"/>
          </p:cNvSpPr>
          <p:nvPr>
            <p:ph type="sldNum" idx="12"/>
          </p:nvPr>
        </p:nvSpPr>
        <p:spPr>
          <a:xfrm>
            <a:off x="14484097"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3B0A36C-A3A5-5ED5-98C8-84A5E7332339}"/>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22448809"/>
      </p:ext>
    </p:extLst>
  </p:cSld>
  <p:clrMap bg1="lt1" tx1="dk1" bg2="dk2" tx2="lt2" accent1="accent1" accent2="accent2" accent3="accent3" accent4="accent4" accent5="accent5" accent6="accent6" hlink="hlink" folHlink="folHlink"/>
  <p:sldLayoutIdLst>
    <p:sldLayoutId id="214748379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5BBA3-7CF4-4719-BFA7-3C9EFE9E26F7}"/>
              </a:ext>
            </a:extLst>
          </p:cNvPr>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236E816-C279-4A04-9A48-D730D94E48F2}"/>
              </a:ext>
            </a:extLst>
          </p:cNvPr>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BB6ECF-601C-4D4C-856C-E875DA7C2544}"/>
              </a:ext>
            </a:extLst>
          </p:cNvPr>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4BB4028F-9E3D-48A3-9692-A4D7EB52C48E}" type="datetimeFigureOut">
              <a:rPr lang="en-SG" smtClean="0"/>
              <a:t>23/7/2024</a:t>
            </a:fld>
            <a:endParaRPr lang="en-SG"/>
          </a:p>
        </p:txBody>
      </p:sp>
      <p:sp>
        <p:nvSpPr>
          <p:cNvPr id="5" name="Footer Placeholder 4">
            <a:extLst>
              <a:ext uri="{FF2B5EF4-FFF2-40B4-BE49-F238E27FC236}">
                <a16:creationId xmlns:a16="http://schemas.microsoft.com/office/drawing/2014/main" id="{268C62D6-6056-4642-87E8-BB4A7B6C7306}"/>
              </a:ext>
            </a:extLst>
          </p:cNvPr>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997F231-A2CA-4729-A506-FA0C20021B62}"/>
              </a:ext>
            </a:extLst>
          </p:cNvPr>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DD68B600-653A-4572-B837-EB50E255A7BA}" type="slidenum">
              <a:rPr lang="en-SG" smtClean="0"/>
              <a:t>‹#›</a:t>
            </a:fld>
            <a:endParaRPr lang="en-SG"/>
          </a:p>
        </p:txBody>
      </p:sp>
    </p:spTree>
    <p:extLst>
      <p:ext uri="{BB962C8B-B14F-4D97-AF65-F5344CB8AC3E}">
        <p14:creationId xmlns:p14="http://schemas.microsoft.com/office/powerpoint/2010/main" val="214112225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1.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3.png"/><Relationship Id="rId4" Type="http://schemas.openxmlformats.org/officeDocument/2006/relationships/image" Target="../media/image22.sv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5.png"/><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6.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32.png"/><Relationship Id="rId5" Type="http://schemas.openxmlformats.org/officeDocument/2006/relationships/image" Target="../media/image22.sv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35.png"/><Relationship Id="rId4" Type="http://schemas.openxmlformats.org/officeDocument/2006/relationships/diagramQuickStyle" Target="../diagrams/quickStyle3.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7.png"/><Relationship Id="rId7" Type="http://schemas.openxmlformats.org/officeDocument/2006/relationships/diagramColors" Target="../diagrams/colors4.xml"/><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22.svg"/><Relationship Id="rId4" Type="http://schemas.openxmlformats.org/officeDocument/2006/relationships/diagramData" Target="../diagrams/data4.xml"/><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8.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22.svg"/><Relationship Id="rId4" Type="http://schemas.openxmlformats.org/officeDocument/2006/relationships/diagramLayout" Target="../diagrams/layout5.xml"/><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3.png"/><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4.png"/><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1.xml"/><Relationship Id="rId5"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1013784" y="2968554"/>
            <a:ext cx="11357610" cy="3570208"/>
          </a:xfrm>
          <a:prstGeom prst="rect">
            <a:avLst/>
          </a:prstGeom>
          <a:noFill/>
          <a:ln>
            <a:noFill/>
          </a:ln>
        </p:spPr>
        <p:txBody>
          <a:bodyPr spcFirstLastPara="1" wrap="square" lIns="0" tIns="0" rIns="0" bIns="0" anchor="b" anchorCtr="0">
            <a:spAutoFit/>
          </a:bodyPr>
          <a:lstStyle/>
          <a:p>
            <a:r>
              <a:rPr lang="en-GB" sz="8000" b="1" dirty="0">
                <a:effectLst>
                  <a:outerShdw blurRad="38100" dist="38100" dir="2700000" algn="tl">
                    <a:srgbClr val="000000">
                      <a:alpha val="43137"/>
                    </a:srgbClr>
                  </a:outerShdw>
                </a:effectLst>
              </a:rPr>
              <a:t>RPA Essential Training</a:t>
            </a:r>
            <a:br>
              <a:rPr lang="en-GB" sz="8000" b="1" dirty="0">
                <a:effectLst>
                  <a:outerShdw blurRad="38100" dist="38100" dir="2700000" algn="tl">
                    <a:srgbClr val="000000">
                      <a:alpha val="43137"/>
                    </a:srgbClr>
                  </a:outerShdw>
                </a:effectLst>
              </a:rPr>
            </a:br>
            <a:br>
              <a:rPr lang="en-GB" sz="8000" dirty="0"/>
            </a:br>
            <a:r>
              <a:rPr lang="en-GB" sz="3600" i="1" dirty="0"/>
              <a:t>Nanyang Polytechnic</a:t>
            </a:r>
            <a:br>
              <a:rPr lang="en-GB" sz="3600" i="1" dirty="0"/>
            </a:br>
            <a:r>
              <a:rPr lang="en-GB" sz="3600" i="1" dirty="0"/>
              <a:t>School of Information Technology</a:t>
            </a:r>
            <a:endParaRPr sz="4000" i="1" dirty="0"/>
          </a:p>
        </p:txBody>
      </p:sp>
      <p:pic>
        <p:nvPicPr>
          <p:cNvPr id="5" name="Picture 4">
            <a:extLst>
              <a:ext uri="{FF2B5EF4-FFF2-40B4-BE49-F238E27FC236}">
                <a16:creationId xmlns:a16="http://schemas.microsoft.com/office/drawing/2014/main" id="{B6149B69-5622-2B7F-846B-89A5E1AAB397}"/>
              </a:ext>
            </a:extLst>
          </p:cNvPr>
          <p:cNvPicPr>
            <a:picLocks noChangeAspect="1"/>
          </p:cNvPicPr>
          <p:nvPr/>
        </p:nvPicPr>
        <p:blipFill>
          <a:blip r:embed="rId3"/>
          <a:stretch>
            <a:fillRect/>
          </a:stretch>
        </p:blipFill>
        <p:spPr>
          <a:xfrm>
            <a:off x="566028" y="550119"/>
            <a:ext cx="2914650" cy="1304925"/>
          </a:xfrm>
          <a:prstGeom prst="rect">
            <a:avLst/>
          </a:prstGeom>
        </p:spPr>
      </p:pic>
      <p:pic>
        <p:nvPicPr>
          <p:cNvPr id="1026" name="Picture 2" descr="Uipath Logo PNG Vector (SVG) Free Download">
            <a:extLst>
              <a:ext uri="{FF2B5EF4-FFF2-40B4-BE49-F238E27FC236}">
                <a16:creationId xmlns:a16="http://schemas.microsoft.com/office/drawing/2014/main" id="{42EB8484-D2FD-9D56-78CD-BE287D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82" y="716806"/>
            <a:ext cx="2857500"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0E021-5318-BC0C-0389-6A64E1C87151}"/>
              </a:ext>
            </a:extLst>
          </p:cNvPr>
          <p:cNvPicPr>
            <a:picLocks noChangeAspect="1"/>
          </p:cNvPicPr>
          <p:nvPr/>
        </p:nvPicPr>
        <p:blipFill rotWithShape="1">
          <a:blip r:embed="rId2"/>
          <a:srcRect l="31522" t="7367" r="31413" b="14759"/>
          <a:stretch/>
        </p:blipFill>
        <p:spPr>
          <a:xfrm>
            <a:off x="6102627" y="2126974"/>
            <a:ext cx="6778487" cy="8010939"/>
          </a:xfrm>
          <a:prstGeom prst="rect">
            <a:avLst/>
          </a:prstGeom>
        </p:spPr>
      </p:pic>
    </p:spTree>
    <p:extLst>
      <p:ext uri="{BB962C8B-B14F-4D97-AF65-F5344CB8AC3E}">
        <p14:creationId xmlns:p14="http://schemas.microsoft.com/office/powerpoint/2010/main" val="27522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dirty="0">
                <a:solidFill>
                  <a:srgbClr val="833C0B"/>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Audit case study</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358441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9773019-73B2-926A-CAB8-CDF451FD78E5}"/>
              </a:ext>
            </a:extLst>
          </p:cNvPr>
          <p:cNvGrpSpPr/>
          <p:nvPr/>
        </p:nvGrpSpPr>
        <p:grpSpPr>
          <a:xfrm>
            <a:off x="607444" y="731808"/>
            <a:ext cx="9086850" cy="4185092"/>
            <a:chOff x="1676400" y="8531095"/>
            <a:chExt cx="9086850" cy="4185092"/>
          </a:xfrm>
        </p:grpSpPr>
        <p:sp>
          <p:nvSpPr>
            <p:cNvPr id="22" name="TextBox 21">
              <a:extLst>
                <a:ext uri="{FF2B5EF4-FFF2-40B4-BE49-F238E27FC236}">
                  <a16:creationId xmlns:a16="http://schemas.microsoft.com/office/drawing/2014/main" id="{462104DA-6645-77EE-D622-4C126400D16D}"/>
                </a:ext>
              </a:extLst>
            </p:cNvPr>
            <p:cNvSpPr txBox="1"/>
            <p:nvPr/>
          </p:nvSpPr>
          <p:spPr>
            <a:xfrm>
              <a:off x="3095204" y="8745869"/>
              <a:ext cx="7668046" cy="3970318"/>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be using an Audit Process to learn how to use RPA.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srgbClr val="C00000"/>
                  </a:solidFill>
                  <a:effectLst/>
                  <a:uLnTx/>
                  <a:uFillTx/>
                  <a:latin typeface="Calibri" panose="020F0502020204030204"/>
                  <a:ea typeface="+mn-ea"/>
                  <a:cs typeface="+mn-cs"/>
                  <a:sym typeface="Arial"/>
                </a:rPr>
                <a:t>Create a new Process Project named Audit Process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In the process you will learn:</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Sending emails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Reading and download email attachments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Excel functions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23" name="Graphic 22" descr="Information with solid fill">
              <a:extLst>
                <a:ext uri="{FF2B5EF4-FFF2-40B4-BE49-F238E27FC236}">
                  <a16:creationId xmlns:a16="http://schemas.microsoft.com/office/drawing/2014/main" id="{C32F321C-61F7-8440-ABE0-42F3BAD404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graphicFrame>
        <p:nvGraphicFramePr>
          <p:cNvPr id="10" name="Diagram 9">
            <a:extLst>
              <a:ext uri="{FF2B5EF4-FFF2-40B4-BE49-F238E27FC236}">
                <a16:creationId xmlns:a16="http://schemas.microsoft.com/office/drawing/2014/main" id="{FFA11905-8F9B-A62F-87C4-BA5856B5D500}"/>
              </a:ext>
            </a:extLst>
          </p:cNvPr>
          <p:cNvGraphicFramePr/>
          <p:nvPr>
            <p:extLst>
              <p:ext uri="{D42A27DB-BD31-4B8C-83A1-F6EECF244321}">
                <p14:modId xmlns:p14="http://schemas.microsoft.com/office/powerpoint/2010/main" val="124694349"/>
              </p:ext>
            </p:extLst>
          </p:nvPr>
        </p:nvGraphicFramePr>
        <p:xfrm>
          <a:off x="1447441" y="5037825"/>
          <a:ext cx="16735245" cy="4399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Arrow: Down 10">
            <a:extLst>
              <a:ext uri="{FF2B5EF4-FFF2-40B4-BE49-F238E27FC236}">
                <a16:creationId xmlns:a16="http://schemas.microsoft.com/office/drawing/2014/main" id="{13851D43-6569-1A18-9B58-98D44FCF35E7}"/>
              </a:ext>
            </a:extLst>
          </p:cNvPr>
          <p:cNvSpPr/>
          <p:nvPr/>
        </p:nvSpPr>
        <p:spPr>
          <a:xfrm rot="10800000">
            <a:off x="3105509" y="8088051"/>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32A56024-0BEC-57CA-8C3F-BAF95826DDDD}"/>
              </a:ext>
            </a:extLst>
          </p:cNvPr>
          <p:cNvSpPr txBox="1"/>
          <p:nvPr/>
        </p:nvSpPr>
        <p:spPr>
          <a:xfrm>
            <a:off x="1756369" y="9281233"/>
            <a:ext cx="269486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first Robot will be sending out an email to Auditee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4" name="Graphic 13" descr="Information with solid fill">
            <a:extLst>
              <a:ext uri="{FF2B5EF4-FFF2-40B4-BE49-F238E27FC236}">
                <a16:creationId xmlns:a16="http://schemas.microsoft.com/office/drawing/2014/main" id="{A6E7002D-5C10-5D72-DEF1-2E6B045FA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565" y="9066459"/>
            <a:ext cx="1418804" cy="1418804"/>
          </a:xfrm>
          <a:prstGeom prst="rect">
            <a:avLst/>
          </a:prstGeom>
        </p:spPr>
      </p:pic>
      <p:pic>
        <p:nvPicPr>
          <p:cNvPr id="15" name="Picture 14">
            <a:extLst>
              <a:ext uri="{FF2B5EF4-FFF2-40B4-BE49-F238E27FC236}">
                <a16:creationId xmlns:a16="http://schemas.microsoft.com/office/drawing/2014/main" id="{1745627F-65A4-B826-9F7D-303B67C3A201}"/>
              </a:ext>
            </a:extLst>
          </p:cNvPr>
          <p:cNvPicPr>
            <a:picLocks noChangeAspect="1"/>
          </p:cNvPicPr>
          <p:nvPr/>
        </p:nvPicPr>
        <p:blipFill>
          <a:blip r:embed="rId10"/>
          <a:stretch>
            <a:fillRect/>
          </a:stretch>
        </p:blipFill>
        <p:spPr>
          <a:xfrm>
            <a:off x="11613430" y="452048"/>
            <a:ext cx="5818667" cy="4528497"/>
          </a:xfrm>
          <a:prstGeom prst="rect">
            <a:avLst/>
          </a:prstGeom>
        </p:spPr>
      </p:pic>
      <p:sp>
        <p:nvSpPr>
          <p:cNvPr id="16" name="Arrow: Down 15">
            <a:extLst>
              <a:ext uri="{FF2B5EF4-FFF2-40B4-BE49-F238E27FC236}">
                <a16:creationId xmlns:a16="http://schemas.microsoft.com/office/drawing/2014/main" id="{DCAC30B1-67B0-4E73-A867-37C2742F3848}"/>
              </a:ext>
            </a:extLst>
          </p:cNvPr>
          <p:cNvSpPr/>
          <p:nvPr/>
        </p:nvSpPr>
        <p:spPr>
          <a:xfrm rot="16200000">
            <a:off x="10348486" y="1593183"/>
            <a:ext cx="484632" cy="20452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57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DEFB3-BDD6-247A-8C23-7C6DAA9596F2}"/>
              </a:ext>
            </a:extLst>
          </p:cNvPr>
          <p:cNvPicPr>
            <a:picLocks noChangeAspect="1"/>
          </p:cNvPicPr>
          <p:nvPr/>
        </p:nvPicPr>
        <p:blipFill>
          <a:blip r:embed="rId3"/>
          <a:stretch>
            <a:fillRect/>
          </a:stretch>
        </p:blipFill>
        <p:spPr>
          <a:xfrm>
            <a:off x="1801960" y="2602672"/>
            <a:ext cx="13433107" cy="5109690"/>
          </a:xfrm>
          <a:prstGeom prst="rect">
            <a:avLst/>
          </a:prstGeom>
          <a:ln>
            <a:solidFill>
              <a:schemeClr val="tx1"/>
            </a:solidFill>
          </a:ln>
        </p:spPr>
      </p:pic>
      <p:grpSp>
        <p:nvGrpSpPr>
          <p:cNvPr id="6" name="Group 5">
            <a:extLst>
              <a:ext uri="{FF2B5EF4-FFF2-40B4-BE49-F238E27FC236}">
                <a16:creationId xmlns:a16="http://schemas.microsoft.com/office/drawing/2014/main" id="{BD293AE7-C35E-5736-0D0E-A307A0537AF3}"/>
              </a:ext>
            </a:extLst>
          </p:cNvPr>
          <p:cNvGrpSpPr/>
          <p:nvPr/>
        </p:nvGrpSpPr>
        <p:grpSpPr>
          <a:xfrm>
            <a:off x="555685" y="175647"/>
            <a:ext cx="16145055" cy="2240726"/>
            <a:chOff x="1676400" y="8531095"/>
            <a:chExt cx="16145055" cy="2240726"/>
          </a:xfrm>
        </p:grpSpPr>
        <p:sp>
          <p:nvSpPr>
            <p:cNvPr id="7" name="TextBox 6">
              <a:extLst>
                <a:ext uri="{FF2B5EF4-FFF2-40B4-BE49-F238E27FC236}">
                  <a16:creationId xmlns:a16="http://schemas.microsoft.com/office/drawing/2014/main" id="{33DBF779-9924-D16E-6A5C-7367CCFB8D64}"/>
                </a:ext>
              </a:extLst>
            </p:cNvPr>
            <p:cNvSpPr txBox="1"/>
            <p:nvPr/>
          </p:nvSpPr>
          <p:spPr>
            <a:xfrm>
              <a:off x="2922675" y="8955939"/>
              <a:ext cx="14898780"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We will be sending this email to the auditee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kern="1200" dirty="0">
                  <a:solidFill>
                    <a:prstClr val="black"/>
                  </a:solidFill>
                  <a:latin typeface="Calibri" panose="020F0502020204030204"/>
                </a:rPr>
                <a:t>For now we will learn how to send a single email. After you learnt more about read excel rows, you can try reading a list of email address from excel and using a loop to send multiple emails.</a:t>
              </a: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15E63CB5-CBB6-6D51-C762-4B6EAA1510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pic>
        <p:nvPicPr>
          <p:cNvPr id="10" name="Picture 9">
            <a:extLst>
              <a:ext uri="{FF2B5EF4-FFF2-40B4-BE49-F238E27FC236}">
                <a16:creationId xmlns:a16="http://schemas.microsoft.com/office/drawing/2014/main" id="{7AA0DC6E-F778-BC2E-14BF-99A2C162B483}"/>
              </a:ext>
            </a:extLst>
          </p:cNvPr>
          <p:cNvPicPr>
            <a:picLocks noChangeAspect="1"/>
          </p:cNvPicPr>
          <p:nvPr/>
        </p:nvPicPr>
        <p:blipFill>
          <a:blip r:embed="rId6"/>
          <a:stretch>
            <a:fillRect/>
          </a:stretch>
        </p:blipFill>
        <p:spPr>
          <a:xfrm>
            <a:off x="10639436" y="6781829"/>
            <a:ext cx="8683734" cy="3862397"/>
          </a:xfrm>
          <a:prstGeom prst="rect">
            <a:avLst/>
          </a:prstGeom>
          <a:ln>
            <a:solidFill>
              <a:schemeClr val="tx1"/>
            </a:solidFill>
          </a:ln>
        </p:spPr>
      </p:pic>
      <p:sp>
        <p:nvSpPr>
          <p:cNvPr id="11" name="TextBox 10">
            <a:extLst>
              <a:ext uri="{FF2B5EF4-FFF2-40B4-BE49-F238E27FC236}">
                <a16:creationId xmlns:a16="http://schemas.microsoft.com/office/drawing/2014/main" id="{CCC6B030-1C0F-8F4E-FC1A-42462C541705}"/>
              </a:ext>
            </a:extLst>
          </p:cNvPr>
          <p:cNvSpPr txBox="1"/>
          <p:nvPr/>
        </p:nvSpPr>
        <p:spPr>
          <a:xfrm>
            <a:off x="3972942" y="8482159"/>
            <a:ext cx="510204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The sample email can be found in the </a:t>
            </a:r>
            <a:r>
              <a:rPr lang="en-US" sz="2400" b="1" kern="1200" dirty="0">
                <a:solidFill>
                  <a:srgbClr val="C00000"/>
                </a:solidFill>
                <a:latin typeface="Calibri" panose="020F0502020204030204"/>
              </a:rPr>
              <a:t>Audit Sample Files folder</a:t>
            </a:r>
            <a:endPar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sym typeface="Arial"/>
            </a:endParaRPr>
          </a:p>
        </p:txBody>
      </p:sp>
      <p:cxnSp>
        <p:nvCxnSpPr>
          <p:cNvPr id="12" name="Straight Arrow Connector 11">
            <a:extLst>
              <a:ext uri="{FF2B5EF4-FFF2-40B4-BE49-F238E27FC236}">
                <a16:creationId xmlns:a16="http://schemas.microsoft.com/office/drawing/2014/main" id="{38541454-A491-F863-8763-04C90AD183E9}"/>
              </a:ext>
            </a:extLst>
          </p:cNvPr>
          <p:cNvCxnSpPr>
            <a:cxnSpLocks/>
            <a:stCxn id="11" idx="3"/>
          </p:cNvCxnSpPr>
          <p:nvPr/>
        </p:nvCxnSpPr>
        <p:spPr>
          <a:xfrm>
            <a:off x="9074989" y="8897658"/>
            <a:ext cx="1708030" cy="415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86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FB213D-9CF0-D510-3B81-19E6524DC2CC}"/>
              </a:ext>
            </a:extLst>
          </p:cNvPr>
          <p:cNvGraphicFramePr/>
          <p:nvPr>
            <p:extLst>
              <p:ext uri="{D42A27DB-BD31-4B8C-83A1-F6EECF244321}">
                <p14:modId xmlns:p14="http://schemas.microsoft.com/office/powerpoint/2010/main" val="2545035770"/>
              </p:ext>
            </p:extLst>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00AF19D-6883-0BB5-6617-70768D909271}"/>
              </a:ext>
            </a:extLst>
          </p:cNvPr>
          <p:cNvSpPr/>
          <p:nvPr/>
        </p:nvSpPr>
        <p:spPr>
          <a:xfrm>
            <a:off x="1293962" y="793629"/>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ADD22A43-D1D9-A600-7615-F8963DC810BA}"/>
              </a:ext>
            </a:extLst>
          </p:cNvPr>
          <p:cNvPicPr>
            <a:picLocks noChangeAspect="1"/>
          </p:cNvPicPr>
          <p:nvPr/>
        </p:nvPicPr>
        <p:blipFill>
          <a:blip r:embed="rId7"/>
          <a:stretch>
            <a:fillRect/>
          </a:stretch>
        </p:blipFill>
        <p:spPr>
          <a:xfrm>
            <a:off x="1499198" y="2621351"/>
            <a:ext cx="13547382" cy="5608249"/>
          </a:xfrm>
          <a:prstGeom prst="rect">
            <a:avLst/>
          </a:prstGeom>
          <a:ln>
            <a:solidFill>
              <a:schemeClr val="tx1"/>
            </a:solidFill>
          </a:ln>
        </p:spPr>
      </p:pic>
      <p:sp>
        <p:nvSpPr>
          <p:cNvPr id="10" name="TextBox 9">
            <a:extLst>
              <a:ext uri="{FF2B5EF4-FFF2-40B4-BE49-F238E27FC236}">
                <a16:creationId xmlns:a16="http://schemas.microsoft.com/office/drawing/2014/main" id="{C027144B-DE88-EC33-151F-D74345B5B6FC}"/>
              </a:ext>
            </a:extLst>
          </p:cNvPr>
          <p:cNvSpPr txBox="1"/>
          <p:nvPr/>
        </p:nvSpPr>
        <p:spPr>
          <a:xfrm>
            <a:off x="2937654" y="8442567"/>
            <a:ext cx="4116468"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Search for Outlook and drag </a:t>
            </a:r>
            <a:r>
              <a:rPr lang="en-US" sz="2400" b="1" kern="1200" dirty="0">
                <a:solidFill>
                  <a:schemeClr val="tx1"/>
                </a:solidFill>
              </a:rPr>
              <a:t>Send Outlook Mail </a:t>
            </a:r>
            <a:r>
              <a:rPr lang="en-US" sz="2400" kern="1200" dirty="0">
                <a:solidFill>
                  <a:schemeClr val="tx1"/>
                </a:solidFill>
              </a:rPr>
              <a:t>to the Main Sequence.</a:t>
            </a:r>
          </a:p>
        </p:txBody>
      </p:sp>
      <p:cxnSp>
        <p:nvCxnSpPr>
          <p:cNvPr id="15" name="Straight Arrow Connector 14">
            <a:extLst>
              <a:ext uri="{FF2B5EF4-FFF2-40B4-BE49-F238E27FC236}">
                <a16:creationId xmlns:a16="http://schemas.microsoft.com/office/drawing/2014/main" id="{FB03DD3F-1D5B-0266-A6F0-6ED70E3F4F38}"/>
              </a:ext>
            </a:extLst>
          </p:cNvPr>
          <p:cNvCxnSpPr>
            <a:cxnSpLocks/>
          </p:cNvCxnSpPr>
          <p:nvPr/>
        </p:nvCxnSpPr>
        <p:spPr>
          <a:xfrm>
            <a:off x="1639019" y="3100836"/>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C689B45D-AA35-D10A-03FD-2F02532D624E}"/>
              </a:ext>
            </a:extLst>
          </p:cNvPr>
          <p:cNvCxnSpPr>
            <a:cxnSpLocks/>
          </p:cNvCxnSpPr>
          <p:nvPr/>
        </p:nvCxnSpPr>
        <p:spPr>
          <a:xfrm>
            <a:off x="2740684" y="4452039"/>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5B063B3-5796-3990-B51D-4A5D3FE7FE9F}"/>
              </a:ext>
            </a:extLst>
          </p:cNvPr>
          <p:cNvCxnSpPr>
            <a:cxnSpLocks/>
          </p:cNvCxnSpPr>
          <p:nvPr/>
        </p:nvCxnSpPr>
        <p:spPr>
          <a:xfrm flipV="1">
            <a:off x="5530970" y="5444883"/>
            <a:ext cx="3613030" cy="225931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2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28A9AA-69B4-3564-F513-9E0DB7CB7C8B}"/>
              </a:ext>
            </a:extLst>
          </p:cNvPr>
          <p:cNvGrpSpPr/>
          <p:nvPr/>
        </p:nvGrpSpPr>
        <p:grpSpPr>
          <a:xfrm>
            <a:off x="555685" y="175647"/>
            <a:ext cx="16317583" cy="1599769"/>
            <a:chOff x="1676400" y="8531095"/>
            <a:chExt cx="16317583" cy="1599769"/>
          </a:xfrm>
        </p:grpSpPr>
        <p:sp>
          <p:nvSpPr>
            <p:cNvPr id="5" name="TextBox 4">
              <a:extLst>
                <a:ext uri="{FF2B5EF4-FFF2-40B4-BE49-F238E27FC236}">
                  <a16:creationId xmlns:a16="http://schemas.microsoft.com/office/drawing/2014/main" id="{FF9E1BAF-8ADC-5472-EBAB-0B48D36C897B}"/>
                </a:ext>
              </a:extLst>
            </p:cNvPr>
            <p:cNvSpPr txBox="1"/>
            <p:nvPr/>
          </p:nvSpPr>
          <p:spPr>
            <a:xfrm>
              <a:off x="3095203" y="8745869"/>
              <a:ext cx="14898780"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IMPORTANT</a:t>
              </a:r>
              <a:r>
                <a:rPr lang="en-US" sz="2800" b="1" kern="1200" dirty="0">
                  <a:solidFill>
                    <a:prstClr val="black"/>
                  </a:solidFill>
                  <a:latin typeface="Calibri" panose="020F0502020204030204"/>
                  <a:sym typeface="Wingdings" panose="05000000000000000000" pitchFamily="2" charset="2"/>
                </a:rPr>
                <a:t></a:t>
              </a:r>
              <a:r>
                <a:rPr lang="en-US" sz="2800" b="1" kern="1200" dirty="0">
                  <a:solidFill>
                    <a:prstClr val="black"/>
                  </a:solidFill>
                  <a:latin typeface="Calibri" panose="020F0502020204030204"/>
                </a:rPr>
                <a:t> Click on the Send Outlook Mail activity and go to the property panel on the right.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Property panel </a:t>
              </a:r>
              <a:r>
                <a:rPr lang="en-US" sz="2800" kern="1200" dirty="0">
                  <a:solidFill>
                    <a:prstClr val="black"/>
                  </a:solidFill>
                  <a:latin typeface="Calibri" panose="020F0502020204030204"/>
                </a:rPr>
                <a:t>allows you to update information, add text to email body and other important properties of the email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6" name="Graphic 5" descr="Information with solid fill">
              <a:extLst>
                <a:ext uri="{FF2B5EF4-FFF2-40B4-BE49-F238E27FC236}">
                  <a16:creationId xmlns:a16="http://schemas.microsoft.com/office/drawing/2014/main" id="{14EACBC5-45E6-9694-D8FB-F308496A8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sp>
        <p:nvSpPr>
          <p:cNvPr id="9" name="TextBox 8">
            <a:extLst>
              <a:ext uri="{FF2B5EF4-FFF2-40B4-BE49-F238E27FC236}">
                <a16:creationId xmlns:a16="http://schemas.microsoft.com/office/drawing/2014/main" id="{C3B702EC-6A26-3792-A12A-67DDB4947B31}"/>
              </a:ext>
            </a:extLst>
          </p:cNvPr>
          <p:cNvSpPr txBox="1"/>
          <p:nvPr/>
        </p:nvSpPr>
        <p:spPr>
          <a:xfrm>
            <a:off x="781167" y="2549307"/>
            <a:ext cx="5343587" cy="6555641"/>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Attachments</a:t>
            </a:r>
            <a:r>
              <a:rPr lang="en-US" sz="2800" b="1" kern="1200" dirty="0">
                <a:solidFill>
                  <a:prstClr val="black"/>
                </a:solidFill>
                <a:latin typeface="Calibri" panose="020F0502020204030204"/>
              </a:rPr>
              <a:t> </a:t>
            </a:r>
            <a:r>
              <a:rPr lang="en-US" sz="2800" b="1" kern="1200" dirty="0">
                <a:solidFill>
                  <a:prstClr val="black"/>
                </a:solidFill>
                <a:latin typeface="Calibri" panose="020F0502020204030204"/>
                <a:sym typeface="Wingdings" panose="05000000000000000000" pitchFamily="2" charset="2"/>
              </a:rPr>
              <a:t> Can add </a:t>
            </a:r>
            <a:r>
              <a:rPr lang="en-US" sz="2800" b="1" kern="1200" dirty="0" err="1">
                <a:solidFill>
                  <a:prstClr val="black"/>
                </a:solidFill>
                <a:latin typeface="Calibri" panose="020F0502020204030204"/>
                <a:sym typeface="Wingdings" panose="05000000000000000000" pitchFamily="2" charset="2"/>
              </a:rPr>
              <a:t>filePaths</a:t>
            </a:r>
            <a:r>
              <a:rPr lang="en-US" sz="2800" b="1" kern="1200" dirty="0">
                <a:solidFill>
                  <a:prstClr val="black"/>
                </a:solidFill>
                <a:latin typeface="Calibri" panose="020F0502020204030204"/>
                <a:sym typeface="Wingdings" panose="05000000000000000000" pitchFamily="2" charset="2"/>
              </a:rPr>
              <a:t> to attachments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Body </a:t>
            </a:r>
            <a:r>
              <a:rPr lang="en-US" sz="2800" b="1" kern="1200" dirty="0">
                <a:solidFill>
                  <a:prstClr val="black"/>
                </a:solidFill>
                <a:latin typeface="Calibri" panose="020F0502020204030204"/>
                <a:sym typeface="Wingdings" panose="05000000000000000000" pitchFamily="2" charset="2"/>
              </a:rPr>
              <a:t> The body Text of the email, preferably in HTML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Subject</a:t>
            </a:r>
            <a:r>
              <a:rPr lang="en-US" sz="2800" b="1" kern="1200" dirty="0">
                <a:solidFill>
                  <a:prstClr val="black"/>
                </a:solidFill>
                <a:latin typeface="Calibri" panose="020F0502020204030204"/>
                <a:sym typeface="Wingdings" panose="05000000000000000000" pitchFamily="2" charset="2"/>
              </a:rPr>
              <a:t>  Email subject text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IsBodyHTML</a:t>
            </a:r>
            <a:r>
              <a:rPr lang="en-US" sz="2800" b="1" kern="1200" dirty="0">
                <a:solidFill>
                  <a:prstClr val="black"/>
                </a:solidFill>
                <a:latin typeface="Calibri" panose="020F0502020204030204"/>
                <a:sym typeface="Wingdings" panose="05000000000000000000" pitchFamily="2" charset="2"/>
              </a:rPr>
              <a:t>  Check it so that you can format your email properly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IsDraft</a:t>
            </a:r>
            <a:r>
              <a:rPr lang="en-US" sz="2800" b="1" kern="1200" dirty="0">
                <a:solidFill>
                  <a:srgbClr val="C00000"/>
                </a:solidFill>
                <a:latin typeface="Calibri" panose="020F0502020204030204"/>
                <a:sym typeface="Wingdings" panose="05000000000000000000" pitchFamily="2" charset="2"/>
              </a:rPr>
              <a:t> </a:t>
            </a:r>
            <a:r>
              <a:rPr lang="en-US" sz="2800" b="1" kern="1200" dirty="0">
                <a:solidFill>
                  <a:prstClr val="black"/>
                </a:solidFill>
                <a:latin typeface="Calibri" panose="020F0502020204030204"/>
                <a:sym typeface="Wingdings" panose="05000000000000000000" pitchFamily="2" charset="2"/>
              </a:rPr>
              <a:t> Set this to checked first so email will be send to draft folder instead.</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1" name="Picture 10">
            <a:extLst>
              <a:ext uri="{FF2B5EF4-FFF2-40B4-BE49-F238E27FC236}">
                <a16:creationId xmlns:a16="http://schemas.microsoft.com/office/drawing/2014/main" id="{7A9FDAFC-3EF7-3E68-DAEB-C1A0E49D32ED}"/>
              </a:ext>
            </a:extLst>
          </p:cNvPr>
          <p:cNvPicPr>
            <a:picLocks noChangeAspect="1"/>
          </p:cNvPicPr>
          <p:nvPr/>
        </p:nvPicPr>
        <p:blipFill>
          <a:blip r:embed="rId4"/>
          <a:stretch>
            <a:fillRect/>
          </a:stretch>
        </p:blipFill>
        <p:spPr>
          <a:xfrm>
            <a:off x="7815533" y="1990190"/>
            <a:ext cx="12089114" cy="9191941"/>
          </a:xfrm>
          <a:prstGeom prst="rect">
            <a:avLst/>
          </a:prstGeom>
          <a:ln>
            <a:solidFill>
              <a:schemeClr val="tx1"/>
            </a:solidFill>
          </a:ln>
        </p:spPr>
      </p:pic>
    </p:spTree>
    <p:extLst>
      <p:ext uri="{BB962C8B-B14F-4D97-AF65-F5344CB8AC3E}">
        <p14:creationId xmlns:p14="http://schemas.microsoft.com/office/powerpoint/2010/main" val="527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28A9AA-69B4-3564-F513-9E0DB7CB7C8B}"/>
              </a:ext>
            </a:extLst>
          </p:cNvPr>
          <p:cNvGrpSpPr/>
          <p:nvPr/>
        </p:nvGrpSpPr>
        <p:grpSpPr>
          <a:xfrm>
            <a:off x="555685" y="175647"/>
            <a:ext cx="7691167" cy="1418804"/>
            <a:chOff x="1676400" y="8531095"/>
            <a:chExt cx="7691167" cy="1418804"/>
          </a:xfrm>
        </p:grpSpPr>
        <p:sp>
          <p:nvSpPr>
            <p:cNvPr id="5" name="TextBox 4">
              <a:extLst>
                <a:ext uri="{FF2B5EF4-FFF2-40B4-BE49-F238E27FC236}">
                  <a16:creationId xmlns:a16="http://schemas.microsoft.com/office/drawing/2014/main" id="{FF9E1BAF-8ADC-5472-EBAB-0B48D36C897B}"/>
                </a:ext>
              </a:extLst>
            </p:cNvPr>
            <p:cNvSpPr txBox="1"/>
            <p:nvPr/>
          </p:nvSpPr>
          <p:spPr>
            <a:xfrm>
              <a:off x="3095202" y="8745869"/>
              <a:ext cx="6272365"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1) Add Email Subject and To email address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6" name="Graphic 5" descr="Information with solid fill">
              <a:extLst>
                <a:ext uri="{FF2B5EF4-FFF2-40B4-BE49-F238E27FC236}">
                  <a16:creationId xmlns:a16="http://schemas.microsoft.com/office/drawing/2014/main" id="{14EACBC5-45E6-9694-D8FB-F308496A8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sp>
        <p:nvSpPr>
          <p:cNvPr id="8" name="TextBox 7">
            <a:extLst>
              <a:ext uri="{FF2B5EF4-FFF2-40B4-BE49-F238E27FC236}">
                <a16:creationId xmlns:a16="http://schemas.microsoft.com/office/drawing/2014/main" id="{72EF5B35-DDAF-9E47-F9F7-2D48403D84EC}"/>
              </a:ext>
            </a:extLst>
          </p:cNvPr>
          <p:cNvSpPr txBox="1"/>
          <p:nvPr/>
        </p:nvSpPr>
        <p:spPr>
          <a:xfrm>
            <a:off x="7308930" y="2763332"/>
            <a:ext cx="6876213" cy="29238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In the Subject field, type </a:t>
            </a:r>
            <a:r>
              <a:rPr lang="en-SG" sz="2000" dirty="0">
                <a:sym typeface="Wingdings" panose="05000000000000000000" pitchFamily="2" charset="2"/>
              </a:rPr>
              <a:t> </a:t>
            </a:r>
          </a:p>
          <a:p>
            <a:r>
              <a:rPr lang="en-SG" sz="2800" dirty="0">
                <a:solidFill>
                  <a:srgbClr val="800000"/>
                </a:solidFill>
              </a:rPr>
              <a:t>"[FY23/24 Audit] Confirmation of Balances“</a:t>
            </a:r>
          </a:p>
          <a:p>
            <a:endParaRPr lang="en-SG" sz="2800" dirty="0">
              <a:solidFill>
                <a:srgbClr val="800000"/>
              </a:solidFill>
            </a:endParaRPr>
          </a:p>
          <a:p>
            <a:r>
              <a:rPr lang="en-SG" sz="2000" dirty="0"/>
              <a:t>In the To field, type </a:t>
            </a:r>
            <a:r>
              <a:rPr lang="en-SG" sz="2000" dirty="0">
                <a:sym typeface="Wingdings" panose="05000000000000000000" pitchFamily="2" charset="2"/>
              </a:rPr>
              <a:t></a:t>
            </a:r>
          </a:p>
          <a:p>
            <a:r>
              <a:rPr lang="en-SG" sz="2800" dirty="0">
                <a:solidFill>
                  <a:srgbClr val="800000"/>
                </a:solidFill>
              </a:rPr>
              <a:t>"lookitfan@gmail.com" </a:t>
            </a:r>
          </a:p>
          <a:p>
            <a:endParaRPr lang="en-SG" sz="2000" dirty="0">
              <a:sym typeface="Wingdings" panose="05000000000000000000" pitchFamily="2" charset="2"/>
            </a:endParaRPr>
          </a:p>
          <a:p>
            <a:r>
              <a:rPr lang="en-SG" sz="2000" dirty="0">
                <a:sym typeface="Wingdings" panose="05000000000000000000" pitchFamily="2" charset="2"/>
              </a:rPr>
              <a:t>Please note that you can also updated these values in the property panel</a:t>
            </a:r>
          </a:p>
        </p:txBody>
      </p:sp>
      <p:pic>
        <p:nvPicPr>
          <p:cNvPr id="12" name="Picture 11">
            <a:extLst>
              <a:ext uri="{FF2B5EF4-FFF2-40B4-BE49-F238E27FC236}">
                <a16:creationId xmlns:a16="http://schemas.microsoft.com/office/drawing/2014/main" id="{FF23A63F-9C45-1996-4B83-5196351DCBCD}"/>
              </a:ext>
            </a:extLst>
          </p:cNvPr>
          <p:cNvPicPr>
            <a:picLocks noChangeAspect="1"/>
          </p:cNvPicPr>
          <p:nvPr/>
        </p:nvPicPr>
        <p:blipFill>
          <a:blip r:embed="rId4"/>
          <a:stretch>
            <a:fillRect/>
          </a:stretch>
        </p:blipFill>
        <p:spPr>
          <a:xfrm>
            <a:off x="1038022" y="1594451"/>
            <a:ext cx="6121904" cy="4399726"/>
          </a:xfrm>
          <a:prstGeom prst="rect">
            <a:avLst/>
          </a:prstGeom>
        </p:spPr>
      </p:pic>
      <p:grpSp>
        <p:nvGrpSpPr>
          <p:cNvPr id="14" name="Group 13">
            <a:extLst>
              <a:ext uri="{FF2B5EF4-FFF2-40B4-BE49-F238E27FC236}">
                <a16:creationId xmlns:a16="http://schemas.microsoft.com/office/drawing/2014/main" id="{75E8988B-60C4-9718-B451-781AC1B0FDFB}"/>
              </a:ext>
            </a:extLst>
          </p:cNvPr>
          <p:cNvGrpSpPr/>
          <p:nvPr/>
        </p:nvGrpSpPr>
        <p:grpSpPr>
          <a:xfrm>
            <a:off x="555685" y="6040200"/>
            <a:ext cx="6259183" cy="1418804"/>
            <a:chOff x="1676400" y="8531095"/>
            <a:chExt cx="6259183" cy="1418804"/>
          </a:xfrm>
        </p:grpSpPr>
        <p:sp>
          <p:nvSpPr>
            <p:cNvPr id="15" name="TextBox 14">
              <a:extLst>
                <a:ext uri="{FF2B5EF4-FFF2-40B4-BE49-F238E27FC236}">
                  <a16:creationId xmlns:a16="http://schemas.microsoft.com/office/drawing/2014/main" id="{F90953FC-2BD9-D695-DEF9-E29F055B5DF2}"/>
                </a:ext>
              </a:extLst>
            </p:cNvPr>
            <p:cNvSpPr txBox="1"/>
            <p:nvPr/>
          </p:nvSpPr>
          <p:spPr>
            <a:xfrm>
              <a:off x="3095202" y="8745869"/>
              <a:ext cx="4840381"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2) Add Attachment file for Excel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6" name="Graphic 15" descr="Information with solid fill">
              <a:extLst>
                <a:ext uri="{FF2B5EF4-FFF2-40B4-BE49-F238E27FC236}">
                  <a16:creationId xmlns:a16="http://schemas.microsoft.com/office/drawing/2014/main" id="{4A83BAA6-9A64-A2EE-EC09-FD0BBA0253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pic>
        <p:nvPicPr>
          <p:cNvPr id="17" name="Picture 16">
            <a:extLst>
              <a:ext uri="{FF2B5EF4-FFF2-40B4-BE49-F238E27FC236}">
                <a16:creationId xmlns:a16="http://schemas.microsoft.com/office/drawing/2014/main" id="{92244BFB-2921-8B5F-59AE-F1D27F6538C6}"/>
              </a:ext>
            </a:extLst>
          </p:cNvPr>
          <p:cNvPicPr>
            <a:picLocks noChangeAspect="1"/>
          </p:cNvPicPr>
          <p:nvPr/>
        </p:nvPicPr>
        <p:blipFill rotWithShape="1">
          <a:blip r:embed="rId4"/>
          <a:srcRect l="-360" t="14568" r="360" b="10655"/>
          <a:stretch/>
        </p:blipFill>
        <p:spPr>
          <a:xfrm>
            <a:off x="1038022" y="7673778"/>
            <a:ext cx="6121904" cy="3290015"/>
          </a:xfrm>
          <a:prstGeom prst="rect">
            <a:avLst/>
          </a:prstGeom>
        </p:spPr>
      </p:pic>
      <p:cxnSp>
        <p:nvCxnSpPr>
          <p:cNvPr id="18" name="Straight Arrow Connector 17">
            <a:extLst>
              <a:ext uri="{FF2B5EF4-FFF2-40B4-BE49-F238E27FC236}">
                <a16:creationId xmlns:a16="http://schemas.microsoft.com/office/drawing/2014/main" id="{B0B05C6C-F52C-EA24-F6FB-30AB517A8DA0}"/>
              </a:ext>
            </a:extLst>
          </p:cNvPr>
          <p:cNvCxnSpPr>
            <a:cxnSpLocks/>
          </p:cNvCxnSpPr>
          <p:nvPr/>
        </p:nvCxnSpPr>
        <p:spPr>
          <a:xfrm flipH="1">
            <a:off x="6297283" y="4002657"/>
            <a:ext cx="1011647"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83D4172B-CB07-AA95-1DCC-C5922232E3AC}"/>
              </a:ext>
            </a:extLst>
          </p:cNvPr>
          <p:cNvSpPr txBox="1"/>
          <p:nvPr/>
        </p:nvSpPr>
        <p:spPr>
          <a:xfrm>
            <a:off x="7159926" y="10039815"/>
            <a:ext cx="240441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Select “Attach Files”</a:t>
            </a:r>
            <a:endParaRPr lang="en-SG" sz="2000" dirty="0">
              <a:sym typeface="Wingdings" panose="05000000000000000000" pitchFamily="2" charset="2"/>
            </a:endParaRPr>
          </a:p>
        </p:txBody>
      </p:sp>
      <p:cxnSp>
        <p:nvCxnSpPr>
          <p:cNvPr id="22" name="Straight Arrow Connector 21">
            <a:extLst>
              <a:ext uri="{FF2B5EF4-FFF2-40B4-BE49-F238E27FC236}">
                <a16:creationId xmlns:a16="http://schemas.microsoft.com/office/drawing/2014/main" id="{5A2D964B-52CD-D365-D2A4-14BA514817CA}"/>
              </a:ext>
            </a:extLst>
          </p:cNvPr>
          <p:cNvCxnSpPr>
            <a:cxnSpLocks/>
          </p:cNvCxnSpPr>
          <p:nvPr/>
        </p:nvCxnSpPr>
        <p:spPr>
          <a:xfrm flipH="1">
            <a:off x="4604845" y="10268895"/>
            <a:ext cx="255508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29" name="Picture 28">
            <a:extLst>
              <a:ext uri="{FF2B5EF4-FFF2-40B4-BE49-F238E27FC236}">
                <a16:creationId xmlns:a16="http://schemas.microsoft.com/office/drawing/2014/main" id="{FC80F295-6C6E-34C7-B075-56E8FC3588D4}"/>
              </a:ext>
            </a:extLst>
          </p:cNvPr>
          <p:cNvPicPr>
            <a:picLocks noChangeAspect="1"/>
          </p:cNvPicPr>
          <p:nvPr/>
        </p:nvPicPr>
        <p:blipFill>
          <a:blip r:embed="rId5"/>
          <a:stretch>
            <a:fillRect/>
          </a:stretch>
        </p:blipFill>
        <p:spPr>
          <a:xfrm>
            <a:off x="7508576" y="6410155"/>
            <a:ext cx="10896600" cy="2857500"/>
          </a:xfrm>
          <a:prstGeom prst="rect">
            <a:avLst/>
          </a:prstGeom>
        </p:spPr>
      </p:pic>
      <p:sp>
        <p:nvSpPr>
          <p:cNvPr id="30" name="TextBox 29">
            <a:extLst>
              <a:ext uri="{FF2B5EF4-FFF2-40B4-BE49-F238E27FC236}">
                <a16:creationId xmlns:a16="http://schemas.microsoft.com/office/drawing/2014/main" id="{8FF0FB34-432B-78FE-C052-5399669902D3}"/>
              </a:ext>
            </a:extLst>
          </p:cNvPr>
          <p:cNvSpPr txBox="1"/>
          <p:nvPr/>
        </p:nvSpPr>
        <p:spPr>
          <a:xfrm>
            <a:off x="12298394" y="9790546"/>
            <a:ext cx="524773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Type in the path to the </a:t>
            </a:r>
            <a:r>
              <a:rPr lang="en-SG" sz="2000" b="1" dirty="0">
                <a:solidFill>
                  <a:srgbClr val="C00000"/>
                </a:solidFill>
                <a:highlight>
                  <a:srgbClr val="FFFF00"/>
                </a:highlight>
              </a:rPr>
              <a:t>Auditee_input_File.xlsx </a:t>
            </a:r>
            <a:r>
              <a:rPr lang="en-SG" sz="2000" dirty="0"/>
              <a:t>in the Value. This will attach the file into the email</a:t>
            </a:r>
            <a:endParaRPr lang="en-SG" sz="2000" dirty="0">
              <a:sym typeface="Wingdings" panose="05000000000000000000" pitchFamily="2" charset="2"/>
            </a:endParaRPr>
          </a:p>
        </p:txBody>
      </p:sp>
      <p:cxnSp>
        <p:nvCxnSpPr>
          <p:cNvPr id="31" name="Straight Arrow Connector 30">
            <a:extLst>
              <a:ext uri="{FF2B5EF4-FFF2-40B4-BE49-F238E27FC236}">
                <a16:creationId xmlns:a16="http://schemas.microsoft.com/office/drawing/2014/main" id="{17315846-5D8F-B233-4711-92A9B27F5DF3}"/>
              </a:ext>
            </a:extLst>
          </p:cNvPr>
          <p:cNvCxnSpPr>
            <a:cxnSpLocks/>
            <a:stCxn id="30" idx="0"/>
          </p:cNvCxnSpPr>
          <p:nvPr/>
        </p:nvCxnSpPr>
        <p:spPr>
          <a:xfrm flipH="1" flipV="1">
            <a:off x="13500600" y="8022566"/>
            <a:ext cx="1421661" cy="17679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8CC62DE4-7355-199F-7596-CB5D6D456755}"/>
              </a:ext>
            </a:extLst>
          </p:cNvPr>
          <p:cNvPicPr>
            <a:picLocks noChangeAspect="1"/>
          </p:cNvPicPr>
          <p:nvPr/>
        </p:nvPicPr>
        <p:blipFill>
          <a:blip r:embed="rId6"/>
          <a:stretch>
            <a:fillRect/>
          </a:stretch>
        </p:blipFill>
        <p:spPr>
          <a:xfrm>
            <a:off x="14334147" y="2557040"/>
            <a:ext cx="5517510" cy="3491642"/>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3CD3ABD1-667A-0031-1173-53461236DB70}"/>
              </a:ext>
            </a:extLst>
          </p:cNvPr>
          <p:cNvCxnSpPr>
            <a:cxnSpLocks/>
          </p:cNvCxnSpPr>
          <p:nvPr/>
        </p:nvCxnSpPr>
        <p:spPr>
          <a:xfrm flipH="1">
            <a:off x="15943772" y="3571336"/>
            <a:ext cx="1602356" cy="22297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1516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43B31-D4BA-A032-AA68-01B263EF972A}"/>
              </a:ext>
            </a:extLst>
          </p:cNvPr>
          <p:cNvPicPr>
            <a:picLocks noChangeAspect="1"/>
          </p:cNvPicPr>
          <p:nvPr/>
        </p:nvPicPr>
        <p:blipFill>
          <a:blip r:embed="rId3"/>
          <a:stretch>
            <a:fillRect/>
          </a:stretch>
        </p:blipFill>
        <p:spPr>
          <a:xfrm>
            <a:off x="674299" y="1418805"/>
            <a:ext cx="11247408" cy="3063659"/>
          </a:xfrm>
          <a:prstGeom prst="rect">
            <a:avLst/>
          </a:prstGeom>
          <a:ln>
            <a:solidFill>
              <a:schemeClr val="tx1"/>
            </a:solidFill>
          </a:ln>
        </p:spPr>
      </p:pic>
      <p:grpSp>
        <p:nvGrpSpPr>
          <p:cNvPr id="10" name="Group 9">
            <a:extLst>
              <a:ext uri="{FF2B5EF4-FFF2-40B4-BE49-F238E27FC236}">
                <a16:creationId xmlns:a16="http://schemas.microsoft.com/office/drawing/2014/main" id="{E0DB816F-E7C2-556E-6466-9021E4A2F278}"/>
              </a:ext>
            </a:extLst>
          </p:cNvPr>
          <p:cNvGrpSpPr/>
          <p:nvPr/>
        </p:nvGrpSpPr>
        <p:grpSpPr>
          <a:xfrm>
            <a:off x="1056016" y="0"/>
            <a:ext cx="6259183" cy="1418804"/>
            <a:chOff x="1676400" y="8531095"/>
            <a:chExt cx="6259183" cy="1418804"/>
          </a:xfrm>
        </p:grpSpPr>
        <p:sp>
          <p:nvSpPr>
            <p:cNvPr id="11" name="TextBox 10">
              <a:extLst>
                <a:ext uri="{FF2B5EF4-FFF2-40B4-BE49-F238E27FC236}">
                  <a16:creationId xmlns:a16="http://schemas.microsoft.com/office/drawing/2014/main" id="{915512BF-7C9D-9BE9-1509-FE3637DD9FB5}"/>
                </a:ext>
              </a:extLst>
            </p:cNvPr>
            <p:cNvSpPr txBox="1"/>
            <p:nvPr/>
          </p:nvSpPr>
          <p:spPr>
            <a:xfrm>
              <a:off x="3095202" y="8745869"/>
              <a:ext cx="4840381" cy="523220"/>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3) Add Email body to email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2" name="Graphic 11" descr="Information with solid fill">
              <a:extLst>
                <a:ext uri="{FF2B5EF4-FFF2-40B4-BE49-F238E27FC236}">
                  <a16:creationId xmlns:a16="http://schemas.microsoft.com/office/drawing/2014/main" id="{EF940C7C-DA97-943A-F13C-552887E5E4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sp>
        <p:nvSpPr>
          <p:cNvPr id="13" name="TextBox 12">
            <a:extLst>
              <a:ext uri="{FF2B5EF4-FFF2-40B4-BE49-F238E27FC236}">
                <a16:creationId xmlns:a16="http://schemas.microsoft.com/office/drawing/2014/main" id="{8C1B1584-FCA5-1AC5-874B-16AF8536501D}"/>
              </a:ext>
            </a:extLst>
          </p:cNvPr>
          <p:cNvSpPr txBox="1"/>
          <p:nvPr/>
        </p:nvSpPr>
        <p:spPr>
          <a:xfrm>
            <a:off x="5873626" y="3774578"/>
            <a:ext cx="524773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1) Open the </a:t>
            </a:r>
            <a:r>
              <a:rPr lang="en-SG" sz="2000" b="1" dirty="0">
                <a:solidFill>
                  <a:srgbClr val="C00000"/>
                </a:solidFill>
                <a:highlight>
                  <a:srgbClr val="FFFF00"/>
                </a:highlight>
              </a:rPr>
              <a:t>sample audit email HTML </a:t>
            </a:r>
            <a:r>
              <a:rPr lang="en-SG" sz="2000" dirty="0"/>
              <a:t> text file</a:t>
            </a:r>
            <a:r>
              <a:rPr lang="en-SG" sz="2000" dirty="0">
                <a:sym typeface="Wingdings" panose="05000000000000000000" pitchFamily="2" charset="2"/>
              </a:rPr>
              <a:t>, and open the text inside the file</a:t>
            </a:r>
            <a:endParaRPr lang="en-SG" sz="2000" dirty="0"/>
          </a:p>
        </p:txBody>
      </p:sp>
      <p:cxnSp>
        <p:nvCxnSpPr>
          <p:cNvPr id="14" name="Straight Arrow Connector 13">
            <a:extLst>
              <a:ext uri="{FF2B5EF4-FFF2-40B4-BE49-F238E27FC236}">
                <a16:creationId xmlns:a16="http://schemas.microsoft.com/office/drawing/2014/main" id="{CD1DE38A-8DC7-C84C-F489-58D41D477DD1}"/>
              </a:ext>
            </a:extLst>
          </p:cNvPr>
          <p:cNvCxnSpPr>
            <a:cxnSpLocks/>
          </p:cNvCxnSpPr>
          <p:nvPr/>
        </p:nvCxnSpPr>
        <p:spPr>
          <a:xfrm flipH="1">
            <a:off x="3588589" y="4175185"/>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0A01F28-31C0-16F3-F9EC-71FD775086A7}"/>
              </a:ext>
            </a:extLst>
          </p:cNvPr>
          <p:cNvCxnSpPr>
            <a:cxnSpLocks/>
          </p:cNvCxnSpPr>
          <p:nvPr/>
        </p:nvCxnSpPr>
        <p:spPr>
          <a:xfrm flipV="1">
            <a:off x="8301831" y="3056362"/>
            <a:ext cx="391323" cy="7182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D1659EBF-FBFE-715D-0BD0-5BBE51FFEDD1}"/>
              </a:ext>
            </a:extLst>
          </p:cNvPr>
          <p:cNvPicPr>
            <a:picLocks noChangeAspect="1"/>
          </p:cNvPicPr>
          <p:nvPr/>
        </p:nvPicPr>
        <p:blipFill>
          <a:blip r:embed="rId6"/>
          <a:stretch>
            <a:fillRect/>
          </a:stretch>
        </p:blipFill>
        <p:spPr>
          <a:xfrm>
            <a:off x="674299" y="4757276"/>
            <a:ext cx="8743950" cy="6343650"/>
          </a:xfrm>
          <a:prstGeom prst="rect">
            <a:avLst/>
          </a:prstGeom>
          <a:ln>
            <a:solidFill>
              <a:schemeClr val="tx1"/>
            </a:solidFill>
          </a:ln>
        </p:spPr>
      </p:pic>
      <p:cxnSp>
        <p:nvCxnSpPr>
          <p:cNvPr id="27" name="Straight Arrow Connector 26">
            <a:extLst>
              <a:ext uri="{FF2B5EF4-FFF2-40B4-BE49-F238E27FC236}">
                <a16:creationId xmlns:a16="http://schemas.microsoft.com/office/drawing/2014/main" id="{6A7C53E5-5274-0E7A-CBD6-37477629190E}"/>
              </a:ext>
            </a:extLst>
          </p:cNvPr>
          <p:cNvCxnSpPr>
            <a:cxnSpLocks/>
          </p:cNvCxnSpPr>
          <p:nvPr/>
        </p:nvCxnSpPr>
        <p:spPr>
          <a:xfrm flipH="1">
            <a:off x="8301831" y="9279147"/>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163D9C5A-27B2-CFEF-3A3E-7BAAE62DF31A}"/>
              </a:ext>
            </a:extLst>
          </p:cNvPr>
          <p:cNvSpPr txBox="1"/>
          <p:nvPr/>
        </p:nvSpPr>
        <p:spPr>
          <a:xfrm>
            <a:off x="9648637" y="8686438"/>
            <a:ext cx="3000563"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2) Check the </a:t>
            </a:r>
            <a:r>
              <a:rPr lang="en-SG" sz="2000" b="1" dirty="0" err="1"/>
              <a:t>IsBodyHTML</a:t>
            </a:r>
            <a:r>
              <a:rPr lang="en-SG" sz="2000" dirty="0"/>
              <a:t> option to yes.</a:t>
            </a:r>
          </a:p>
          <a:p>
            <a:r>
              <a:rPr lang="en-SG" sz="2000" dirty="0"/>
              <a:t>3) Check the </a:t>
            </a:r>
            <a:r>
              <a:rPr lang="en-SG" sz="2000" b="1" dirty="0" err="1"/>
              <a:t>IsDraft</a:t>
            </a:r>
            <a:r>
              <a:rPr lang="en-SG" sz="2000" dirty="0"/>
              <a:t>  option to yes.</a:t>
            </a:r>
          </a:p>
        </p:txBody>
      </p:sp>
      <p:cxnSp>
        <p:nvCxnSpPr>
          <p:cNvPr id="29" name="Straight Arrow Connector 28">
            <a:extLst>
              <a:ext uri="{FF2B5EF4-FFF2-40B4-BE49-F238E27FC236}">
                <a16:creationId xmlns:a16="http://schemas.microsoft.com/office/drawing/2014/main" id="{F037C195-6F0E-5BCD-146E-2C55E25A7CD2}"/>
              </a:ext>
            </a:extLst>
          </p:cNvPr>
          <p:cNvCxnSpPr>
            <a:cxnSpLocks/>
          </p:cNvCxnSpPr>
          <p:nvPr/>
        </p:nvCxnSpPr>
        <p:spPr>
          <a:xfrm flipH="1">
            <a:off x="9284531" y="6812834"/>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2114332F-5D73-F3E5-650A-6FE850E2273E}"/>
              </a:ext>
            </a:extLst>
          </p:cNvPr>
          <p:cNvSpPr txBox="1"/>
          <p:nvPr/>
        </p:nvSpPr>
        <p:spPr>
          <a:xfrm>
            <a:off x="9813737" y="6102208"/>
            <a:ext cx="200996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4) Click on the </a:t>
            </a:r>
            <a:r>
              <a:rPr lang="en-SG" sz="2000" b="1" dirty="0"/>
              <a:t>Body </a:t>
            </a:r>
            <a:r>
              <a:rPr lang="en-SG" sz="2000" dirty="0"/>
              <a:t>3 Dots to open the bigger window for email body.</a:t>
            </a:r>
          </a:p>
        </p:txBody>
      </p:sp>
      <p:pic>
        <p:nvPicPr>
          <p:cNvPr id="32" name="Picture 31">
            <a:extLst>
              <a:ext uri="{FF2B5EF4-FFF2-40B4-BE49-F238E27FC236}">
                <a16:creationId xmlns:a16="http://schemas.microsoft.com/office/drawing/2014/main" id="{B1DF917D-ADC9-820E-4446-331D34CB4BA1}"/>
              </a:ext>
            </a:extLst>
          </p:cNvPr>
          <p:cNvPicPr>
            <a:picLocks noChangeAspect="1"/>
          </p:cNvPicPr>
          <p:nvPr/>
        </p:nvPicPr>
        <p:blipFill rotWithShape="1">
          <a:blip r:embed="rId7"/>
          <a:srcRect l="1961" t="3822" r="1028" b="3855"/>
          <a:stretch/>
        </p:blipFill>
        <p:spPr>
          <a:xfrm>
            <a:off x="11974646" y="4550081"/>
            <a:ext cx="7884544" cy="3381715"/>
          </a:xfrm>
          <a:prstGeom prst="rect">
            <a:avLst/>
          </a:prstGeom>
          <a:ln>
            <a:solidFill>
              <a:schemeClr val="tx1"/>
            </a:solidFill>
          </a:ln>
        </p:spPr>
      </p:pic>
      <p:cxnSp>
        <p:nvCxnSpPr>
          <p:cNvPr id="33" name="Straight Arrow Connector 32">
            <a:extLst>
              <a:ext uri="{FF2B5EF4-FFF2-40B4-BE49-F238E27FC236}">
                <a16:creationId xmlns:a16="http://schemas.microsoft.com/office/drawing/2014/main" id="{D2DE598E-F97A-42EB-153A-FCE2EDF32E26}"/>
              </a:ext>
            </a:extLst>
          </p:cNvPr>
          <p:cNvCxnSpPr>
            <a:cxnSpLocks/>
          </p:cNvCxnSpPr>
          <p:nvPr/>
        </p:nvCxnSpPr>
        <p:spPr>
          <a:xfrm flipH="1" flipV="1">
            <a:off x="15532100" y="7086600"/>
            <a:ext cx="1298733" cy="178363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CB32CF94-C699-F8B0-1B12-BFC4596397AF}"/>
              </a:ext>
            </a:extLst>
          </p:cNvPr>
          <p:cNvSpPr txBox="1"/>
          <p:nvPr/>
        </p:nvSpPr>
        <p:spPr>
          <a:xfrm>
            <a:off x="15065412" y="8159608"/>
            <a:ext cx="2009963"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5) Paste HTML email body into the editor. Click OK.</a:t>
            </a:r>
          </a:p>
        </p:txBody>
      </p:sp>
      <p:cxnSp>
        <p:nvCxnSpPr>
          <p:cNvPr id="36" name="Straight Arrow Connector 35">
            <a:extLst>
              <a:ext uri="{FF2B5EF4-FFF2-40B4-BE49-F238E27FC236}">
                <a16:creationId xmlns:a16="http://schemas.microsoft.com/office/drawing/2014/main" id="{08F95771-3296-D9B5-FD97-EEA7F2B947F6}"/>
              </a:ext>
            </a:extLst>
          </p:cNvPr>
          <p:cNvCxnSpPr>
            <a:cxnSpLocks/>
          </p:cNvCxnSpPr>
          <p:nvPr/>
        </p:nvCxnSpPr>
        <p:spPr>
          <a:xfrm flipV="1">
            <a:off x="17937551" y="7733424"/>
            <a:ext cx="540949" cy="31837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BEEEC0A2-D333-ADE9-07DF-176ACABA7DFC}"/>
              </a:ext>
            </a:extLst>
          </p:cNvPr>
          <p:cNvGrpSpPr/>
          <p:nvPr/>
        </p:nvGrpSpPr>
        <p:grpSpPr>
          <a:xfrm>
            <a:off x="13051874" y="9483047"/>
            <a:ext cx="6259183" cy="1599769"/>
            <a:chOff x="1676400" y="8531095"/>
            <a:chExt cx="6259183" cy="1599769"/>
          </a:xfrm>
        </p:grpSpPr>
        <p:sp>
          <p:nvSpPr>
            <p:cNvPr id="40" name="TextBox 39">
              <a:extLst>
                <a:ext uri="{FF2B5EF4-FFF2-40B4-BE49-F238E27FC236}">
                  <a16:creationId xmlns:a16="http://schemas.microsoft.com/office/drawing/2014/main" id="{CE2AA293-415A-93C3-4689-7B44DF140750}"/>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The email will be in your Outlook </a:t>
              </a:r>
              <a:r>
                <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Draft Folder</a:t>
              </a:r>
            </a:p>
          </p:txBody>
        </p:sp>
        <p:pic>
          <p:nvPicPr>
            <p:cNvPr id="41" name="Graphic 40" descr="Information with solid fill">
              <a:extLst>
                <a:ext uri="{FF2B5EF4-FFF2-40B4-BE49-F238E27FC236}">
                  <a16:creationId xmlns:a16="http://schemas.microsoft.com/office/drawing/2014/main" id="{606D0F78-F14B-ED35-2868-71B2EEEEA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spTree>
    <p:extLst>
      <p:ext uri="{BB962C8B-B14F-4D97-AF65-F5344CB8AC3E}">
        <p14:creationId xmlns:p14="http://schemas.microsoft.com/office/powerpoint/2010/main" val="414639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animBg="1"/>
      <p:bldP spid="30"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chemeClr val="tx1"/>
                  </a:solidFill>
                  <a:latin typeface="Calibri"/>
                  <a:ea typeface="Calibri"/>
                  <a:cs typeface="Calibri"/>
                  <a:sym typeface="Calibri"/>
                </a:rPr>
                <a:t>Downloading email attachments</a:t>
              </a:r>
              <a:endParaRPr sz="3203" b="1" dirty="0">
                <a:solidFill>
                  <a:schemeClr val="tx1"/>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Adding sample emails to Outlook folder</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4030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916F4D6-5103-F1D8-8099-4F453069EE82}"/>
              </a:ext>
            </a:extLst>
          </p:cNvPr>
          <p:cNvGraphicFramePr/>
          <p:nvPr>
            <p:extLst>
              <p:ext uri="{D42A27DB-BD31-4B8C-83A1-F6EECF244321}">
                <p14:modId xmlns:p14="http://schemas.microsoft.com/office/powerpoint/2010/main" val="411520081"/>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E1A70B6-7505-5763-53F2-D372BE9408AF}"/>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14ED7C00-A019-5307-FDF6-9EF797506A4A}"/>
              </a:ext>
            </a:extLst>
          </p:cNvPr>
          <p:cNvSpPr/>
          <p:nvPr/>
        </p:nvSpPr>
        <p:spPr>
          <a:xfrm rot="10800000">
            <a:off x="7563209" y="2118863"/>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4B2CE57A-A33B-94BF-B62F-A532311208ED}"/>
              </a:ext>
            </a:extLst>
          </p:cNvPr>
          <p:cNvSpPr txBox="1"/>
          <p:nvPr/>
        </p:nvSpPr>
        <p:spPr>
          <a:xfrm>
            <a:off x="6125675" y="3097271"/>
            <a:ext cx="384433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a:t>
            </a:r>
            <a:r>
              <a:rPr lang="en-US" sz="2800" b="1" kern="1200" dirty="0">
                <a:solidFill>
                  <a:prstClr val="black"/>
                </a:solidFill>
                <a:latin typeface="Calibri" panose="020F0502020204030204"/>
              </a:rPr>
              <a:t>second process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extract emails from Outlook and download attachments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5A270899-6E1C-C515-6FE1-8159C6073E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95265" y="3097271"/>
            <a:ext cx="1418804" cy="1418804"/>
          </a:xfrm>
          <a:prstGeom prst="rect">
            <a:avLst/>
          </a:prstGeom>
        </p:spPr>
      </p:pic>
      <p:pic>
        <p:nvPicPr>
          <p:cNvPr id="10" name="Picture 9">
            <a:extLst>
              <a:ext uri="{FF2B5EF4-FFF2-40B4-BE49-F238E27FC236}">
                <a16:creationId xmlns:a16="http://schemas.microsoft.com/office/drawing/2014/main" id="{E0FCE4DF-A6F9-1AFF-1D69-625D79CE95AE}"/>
              </a:ext>
            </a:extLst>
          </p:cNvPr>
          <p:cNvPicPr>
            <a:picLocks noChangeAspect="1"/>
          </p:cNvPicPr>
          <p:nvPr/>
        </p:nvPicPr>
        <p:blipFill>
          <a:blip r:embed="rId9"/>
          <a:stretch>
            <a:fillRect/>
          </a:stretch>
        </p:blipFill>
        <p:spPr>
          <a:xfrm>
            <a:off x="1032469" y="5227327"/>
            <a:ext cx="7015372" cy="4758589"/>
          </a:xfrm>
          <a:prstGeom prst="rect">
            <a:avLst/>
          </a:prstGeom>
          <a:ln>
            <a:solidFill>
              <a:schemeClr val="tx1"/>
            </a:solidFill>
          </a:ln>
        </p:spPr>
      </p:pic>
      <p:sp>
        <p:nvSpPr>
          <p:cNvPr id="11" name="TextBox 10">
            <a:extLst>
              <a:ext uri="{FF2B5EF4-FFF2-40B4-BE49-F238E27FC236}">
                <a16:creationId xmlns:a16="http://schemas.microsoft.com/office/drawing/2014/main" id="{9B642767-FD8D-A7E2-FF82-AD84D39370C4}"/>
              </a:ext>
            </a:extLst>
          </p:cNvPr>
          <p:cNvSpPr txBox="1"/>
          <p:nvPr/>
        </p:nvSpPr>
        <p:spPr>
          <a:xfrm>
            <a:off x="8811725" y="5494607"/>
            <a:ext cx="3844331" cy="44012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To simulate receiving replied emails form Auditees, we will have to create a mail</a:t>
            </a:r>
            <a:r>
              <a:rPr kumimoji="0" lang="en-US" sz="2800" i="0" u="none" strike="noStrike" kern="1200" cap="none" spc="0" normalizeH="0" noProof="0" dirty="0">
                <a:ln>
                  <a:noFill/>
                </a:ln>
                <a:solidFill>
                  <a:prstClr val="black"/>
                </a:solidFill>
                <a:effectLst/>
                <a:uLnTx/>
                <a:uFillTx/>
                <a:latin typeface="Calibri" panose="020F0502020204030204"/>
                <a:sym typeface="Arial"/>
              </a:rPr>
              <a:t> folder in Inbox.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Right Click the </a:t>
            </a:r>
            <a:r>
              <a:rPr kumimoji="0" lang="en-US" sz="2800" b="1" i="0" u="none" strike="noStrike" kern="1200" cap="none" spc="0" normalizeH="0" noProof="0" dirty="0">
                <a:ln>
                  <a:noFill/>
                </a:ln>
                <a:solidFill>
                  <a:prstClr val="black"/>
                </a:solidFill>
                <a:effectLst/>
                <a:uLnTx/>
                <a:uFillTx/>
                <a:latin typeface="Calibri" panose="020F0502020204030204"/>
                <a:sym typeface="Arial"/>
              </a:rPr>
              <a:t>Inbox</a:t>
            </a:r>
            <a:r>
              <a:rPr kumimoji="0" lang="en-US" sz="2800" i="0" u="none" strike="noStrike" kern="1200" cap="none" spc="0" normalizeH="0" noProof="0" dirty="0">
                <a:ln>
                  <a:noFill/>
                </a:ln>
                <a:solidFill>
                  <a:prstClr val="black"/>
                </a:solidFill>
                <a:effectLst/>
                <a:uLnTx/>
                <a:uFillTx/>
                <a:latin typeface="Calibri" panose="020F0502020204030204"/>
                <a:sym typeface="Arial"/>
              </a:rPr>
              <a:t> in your </a:t>
            </a:r>
            <a:r>
              <a:rPr kumimoji="0" lang="en-US" sz="2800" b="1" i="0" u="none" strike="noStrike" kern="1200" cap="none" spc="0" normalizeH="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noProof="0" dirty="0">
                <a:ln>
                  <a:noFill/>
                </a:ln>
                <a:solidFill>
                  <a:prstClr val="black"/>
                </a:solidFill>
                <a:effectLst/>
                <a:uLnTx/>
                <a:uFillTx/>
                <a:latin typeface="Calibri" panose="020F0502020204030204"/>
                <a:sym typeface="Arial"/>
              </a:rPr>
              <a:t> and select </a:t>
            </a:r>
            <a:r>
              <a:rPr kumimoji="0" lang="en-US" sz="2800" b="1" i="0" u="none" strike="noStrike" kern="1200" cap="none" spc="0" normalizeH="0" noProof="0" dirty="0">
                <a:ln>
                  <a:noFill/>
                </a:ln>
                <a:solidFill>
                  <a:prstClr val="black"/>
                </a:solidFill>
                <a:effectLst/>
                <a:uLnTx/>
                <a:uFillTx/>
                <a:latin typeface="Calibri" panose="020F0502020204030204"/>
                <a:sym typeface="Arial"/>
              </a:rPr>
              <a:t>New Folder</a:t>
            </a:r>
            <a:r>
              <a:rPr kumimoji="0" lang="en-US" sz="2800" i="0" u="none" strike="noStrike" kern="1200" cap="none" spc="0" normalizeH="0" noProof="0" dirty="0">
                <a:ln>
                  <a:noFill/>
                </a:ln>
                <a:solidFill>
                  <a:prstClr val="black"/>
                </a:solidFill>
                <a:effectLst/>
                <a:uLnTx/>
                <a:uFillTx/>
                <a:latin typeface="Calibri" panose="020F0502020204030204"/>
                <a:sym typeface="Arial"/>
              </a:rPr>
              <a:t>. Name the new Folder </a:t>
            </a:r>
            <a:r>
              <a:rPr kumimoji="0" lang="en-US" sz="2800" b="1" i="0" u="none" strike="noStrike" kern="1200" cap="none" spc="0" normalizeH="0" noProof="0" dirty="0">
                <a:ln>
                  <a:noFill/>
                </a:ln>
                <a:solidFill>
                  <a:prstClr val="black"/>
                </a:solidFill>
                <a:effectLst/>
                <a:uLnTx/>
                <a:uFillTx/>
                <a:latin typeface="Calibri" panose="020F0502020204030204"/>
                <a:sym typeface="Arial"/>
              </a:rPr>
              <a:t>Audit RPA</a:t>
            </a:r>
            <a:r>
              <a:rPr kumimoji="0" lang="en-US" sz="2800" i="0" u="none" strike="noStrike" kern="1200" cap="none" spc="0" normalizeH="0" noProof="0" dirty="0">
                <a:ln>
                  <a:noFill/>
                </a:ln>
                <a:solidFill>
                  <a:prstClr val="black"/>
                </a:solidFill>
                <a:effectLst/>
                <a:uLnTx/>
                <a:uFillTx/>
                <a:latin typeface="Calibri" panose="020F0502020204030204"/>
                <a:sym typeface="Arial"/>
              </a:rPr>
              <a: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12" name="Straight Arrow Connector 11">
            <a:extLst>
              <a:ext uri="{FF2B5EF4-FFF2-40B4-BE49-F238E27FC236}">
                <a16:creationId xmlns:a16="http://schemas.microsoft.com/office/drawing/2014/main" id="{D55BF4E2-9272-55FB-2EC3-5132EB918FF8}"/>
              </a:ext>
            </a:extLst>
          </p:cNvPr>
          <p:cNvCxnSpPr>
            <a:cxnSpLocks/>
            <a:stCxn id="11" idx="1"/>
          </p:cNvCxnSpPr>
          <p:nvPr/>
        </p:nvCxnSpPr>
        <p:spPr>
          <a:xfrm flipH="1" flipV="1">
            <a:off x="6762750" y="6819900"/>
            <a:ext cx="2048975" cy="8753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6" name="Picture 15">
            <a:extLst>
              <a:ext uri="{FF2B5EF4-FFF2-40B4-BE49-F238E27FC236}">
                <a16:creationId xmlns:a16="http://schemas.microsoft.com/office/drawing/2014/main" id="{0F727CE9-45EA-0887-A316-AD74F7A11DCF}"/>
              </a:ext>
            </a:extLst>
          </p:cNvPr>
          <p:cNvPicPr>
            <a:picLocks noChangeAspect="1"/>
          </p:cNvPicPr>
          <p:nvPr/>
        </p:nvPicPr>
        <p:blipFill>
          <a:blip r:embed="rId10"/>
          <a:stretch>
            <a:fillRect/>
          </a:stretch>
        </p:blipFill>
        <p:spPr>
          <a:xfrm>
            <a:off x="13606462" y="5657850"/>
            <a:ext cx="3534569" cy="1162050"/>
          </a:xfrm>
          <a:prstGeom prst="rect">
            <a:avLst/>
          </a:prstGeom>
        </p:spPr>
      </p:pic>
      <p:cxnSp>
        <p:nvCxnSpPr>
          <p:cNvPr id="17" name="Straight Arrow Connector 16">
            <a:extLst>
              <a:ext uri="{FF2B5EF4-FFF2-40B4-BE49-F238E27FC236}">
                <a16:creationId xmlns:a16="http://schemas.microsoft.com/office/drawing/2014/main" id="{3BC2E643-D7AC-1E5F-C970-E3A3D2089A3C}"/>
              </a:ext>
            </a:extLst>
          </p:cNvPr>
          <p:cNvCxnSpPr>
            <a:cxnSpLocks/>
          </p:cNvCxnSpPr>
          <p:nvPr/>
        </p:nvCxnSpPr>
        <p:spPr>
          <a:xfrm flipH="1" flipV="1">
            <a:off x="15500765" y="6382245"/>
            <a:ext cx="558385" cy="1312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0CF5703-8EEF-C3B4-03D6-0D14E003F1D1}"/>
              </a:ext>
            </a:extLst>
          </p:cNvPr>
          <p:cNvSpPr txBox="1"/>
          <p:nvPr/>
        </p:nvSpPr>
        <p:spPr>
          <a:xfrm>
            <a:off x="14136984" y="7433599"/>
            <a:ext cx="3844331" cy="310854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New Mail Folder created called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Audit RPA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inside Inbox.</a:t>
            </a:r>
            <a:r>
              <a:rPr kumimoji="0" lang="en-US" sz="2800" i="0" u="none" strike="noStrike" kern="1200" cap="none" spc="0" normalizeH="0" noProof="0" dirty="0">
                <a:ln>
                  <a:noFill/>
                </a:ln>
                <a:solidFill>
                  <a:prstClr val="black"/>
                </a:solidFill>
                <a:effectLst/>
                <a:uLnTx/>
                <a:uFillTx/>
                <a:latin typeface="Calibri" panose="020F0502020204030204"/>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This is where we add in the sample received emails form auditees.</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t>
            </a:r>
          </a:p>
        </p:txBody>
      </p:sp>
    </p:spTree>
    <p:extLst>
      <p:ext uri="{BB962C8B-B14F-4D97-AF65-F5344CB8AC3E}">
        <p14:creationId xmlns:p14="http://schemas.microsoft.com/office/powerpoint/2010/main" val="32149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A873AD-4425-48D2-A9A2-FDF7A93C5996}"/>
              </a:ext>
            </a:extLst>
          </p:cNvPr>
          <p:cNvGrpSpPr/>
          <p:nvPr/>
        </p:nvGrpSpPr>
        <p:grpSpPr>
          <a:xfrm>
            <a:off x="3122098" y="504530"/>
            <a:ext cx="15784555" cy="8323288"/>
            <a:chOff x="1892180" y="305776"/>
            <a:chExt cx="9566397" cy="5044417"/>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Need for </a:t>
              </a:r>
              <a:r>
                <a:rPr lang="en-US" sz="5280" spc="41" dirty="0">
                  <a:solidFill>
                    <a:srgbClr val="0085CA"/>
                  </a:solidFill>
                  <a:latin typeface="Arial" panose="020B0604020202020204" pitchFamily="34" charset="0"/>
                  <a:cs typeface="Arial" panose="020B0604020202020204" pitchFamily="34" charset="0"/>
                </a:rPr>
                <a:t>Email Automation</a:t>
              </a:r>
            </a:p>
          </p:txBody>
        </p:sp>
        <p:sp>
          <p:nvSpPr>
            <p:cNvPr id="54" name="Rectangle 53">
              <a:extLst>
                <a:ext uri="{FF2B5EF4-FFF2-40B4-BE49-F238E27FC236}">
                  <a16:creationId xmlns:a16="http://schemas.microsoft.com/office/drawing/2014/main" id="{791ECC46-CF78-4F80-8E53-0E89A83C7561}"/>
                </a:ext>
              </a:extLst>
            </p:cNvPr>
            <p:cNvSpPr/>
            <p:nvPr/>
          </p:nvSpPr>
          <p:spPr>
            <a:xfrm>
              <a:off x="6076949" y="2268755"/>
              <a:ext cx="5381627" cy="979289"/>
            </a:xfrm>
            <a:prstGeom prst="rect">
              <a:avLst/>
            </a:prstGeom>
          </p:spPr>
          <p:txBody>
            <a:bodyPr wrap="square">
              <a:spAutoFit/>
            </a:bodyPr>
            <a:lstStyle/>
            <a:p>
              <a:pPr defTabSz="1508760">
                <a:buClrTx/>
              </a:pPr>
              <a:r>
                <a:rPr lang="en-US" sz="3300" b="1" kern="1200" dirty="0">
                  <a:solidFill>
                    <a:srgbClr val="7F7F7F"/>
                  </a:solidFill>
                  <a:latin typeface="Arial" panose="020B0604020202020204" pitchFamily="34" charset="0"/>
                  <a:ea typeface="Open Sans" panose="020B0606030504020204" pitchFamily="34" charset="0"/>
                  <a:cs typeface="Arial" panose="020B0604020202020204" pitchFamily="34" charset="0"/>
                </a:rPr>
                <a:t>What emails would you automate in your personal life? What about University or work?</a:t>
              </a:r>
            </a:p>
          </p:txBody>
        </p:sp>
        <p:sp>
          <p:nvSpPr>
            <p:cNvPr id="55" name="Rectangle 54">
              <a:extLst>
                <a:ext uri="{FF2B5EF4-FFF2-40B4-BE49-F238E27FC236}">
                  <a16:creationId xmlns:a16="http://schemas.microsoft.com/office/drawing/2014/main" id="{F28DBE22-FB04-4A9F-8BB6-6DC79A618A30}"/>
                </a:ext>
              </a:extLst>
            </p:cNvPr>
            <p:cNvSpPr/>
            <p:nvPr/>
          </p:nvSpPr>
          <p:spPr>
            <a:xfrm>
              <a:off x="6076949" y="3469032"/>
              <a:ext cx="5381628" cy="1163955"/>
            </a:xfrm>
            <a:prstGeom prst="rect">
              <a:avLst/>
            </a:prstGeom>
          </p:spPr>
          <p:txBody>
            <a:bodyPr wrap="square">
              <a:spAutoFit/>
            </a:bodyPr>
            <a:lstStyle/>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emails received as well as sent</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complexity vs. benefits</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Take into account your personal life, the university and work</a:t>
              </a:r>
            </a:p>
          </p:txBody>
        </p:sp>
        <p:pic>
          <p:nvPicPr>
            <p:cNvPr id="56" name="Picture 55">
              <a:extLst>
                <a:ext uri="{FF2B5EF4-FFF2-40B4-BE49-F238E27FC236}">
                  <a16:creationId xmlns:a16="http://schemas.microsoft.com/office/drawing/2014/main" id="{8ADC5C1C-13CF-4F10-8544-5DBB07033F7B}"/>
                </a:ext>
              </a:extLst>
            </p:cNvPr>
            <p:cNvPicPr>
              <a:picLocks noChangeAspect="1"/>
            </p:cNvPicPr>
            <p:nvPr/>
          </p:nvPicPr>
          <p:blipFill>
            <a:blip r:embed="rId3"/>
            <a:stretch>
              <a:fillRect/>
            </a:stretch>
          </p:blipFill>
          <p:spPr>
            <a:xfrm>
              <a:off x="2105023" y="1997393"/>
              <a:ext cx="3352800" cy="3352800"/>
            </a:xfrm>
            <a:prstGeom prst="rect">
              <a:avLst/>
            </a:prstGeom>
          </p:spPr>
        </p:pic>
      </p:grpSp>
    </p:spTree>
    <p:extLst>
      <p:ext uri="{BB962C8B-B14F-4D97-AF65-F5344CB8AC3E}">
        <p14:creationId xmlns:p14="http://schemas.microsoft.com/office/powerpoint/2010/main" val="151739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360AC-9CC9-553D-3B48-AAB2C35CFC24}"/>
              </a:ext>
            </a:extLst>
          </p:cNvPr>
          <p:cNvPicPr>
            <a:picLocks noChangeAspect="1"/>
          </p:cNvPicPr>
          <p:nvPr/>
        </p:nvPicPr>
        <p:blipFill>
          <a:blip r:embed="rId2"/>
          <a:stretch>
            <a:fillRect/>
          </a:stretch>
        </p:blipFill>
        <p:spPr>
          <a:xfrm>
            <a:off x="502189" y="3338512"/>
            <a:ext cx="9213311" cy="4262438"/>
          </a:xfrm>
          <a:prstGeom prst="rect">
            <a:avLst/>
          </a:prstGeom>
        </p:spPr>
      </p:pic>
      <p:pic>
        <p:nvPicPr>
          <p:cNvPr id="7" name="Picture 6">
            <a:extLst>
              <a:ext uri="{FF2B5EF4-FFF2-40B4-BE49-F238E27FC236}">
                <a16:creationId xmlns:a16="http://schemas.microsoft.com/office/drawing/2014/main" id="{D23F14C4-9700-73D1-7124-B137383098FA}"/>
              </a:ext>
            </a:extLst>
          </p:cNvPr>
          <p:cNvPicPr>
            <a:picLocks noChangeAspect="1"/>
          </p:cNvPicPr>
          <p:nvPr/>
        </p:nvPicPr>
        <p:blipFill>
          <a:blip r:embed="rId3"/>
          <a:stretch>
            <a:fillRect/>
          </a:stretch>
        </p:blipFill>
        <p:spPr>
          <a:xfrm>
            <a:off x="10258425" y="3390900"/>
            <a:ext cx="9515475" cy="4210050"/>
          </a:xfrm>
          <a:prstGeom prst="rect">
            <a:avLst/>
          </a:prstGeom>
        </p:spPr>
      </p:pic>
      <p:graphicFrame>
        <p:nvGraphicFramePr>
          <p:cNvPr id="8" name="Diagram 7">
            <a:extLst>
              <a:ext uri="{FF2B5EF4-FFF2-40B4-BE49-F238E27FC236}">
                <a16:creationId xmlns:a16="http://schemas.microsoft.com/office/drawing/2014/main" id="{1685768F-8DE0-84DA-33FC-336CE7ABBDEE}"/>
              </a:ext>
            </a:extLst>
          </p:cNvPr>
          <p:cNvGraphicFramePr/>
          <p:nvPr>
            <p:extLst>
              <p:ext uri="{D42A27DB-BD31-4B8C-83A1-F6EECF244321}">
                <p14:modId xmlns:p14="http://schemas.microsoft.com/office/powerpoint/2010/main" val="3956807262"/>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Arrow Connector 8">
            <a:extLst>
              <a:ext uri="{FF2B5EF4-FFF2-40B4-BE49-F238E27FC236}">
                <a16:creationId xmlns:a16="http://schemas.microsoft.com/office/drawing/2014/main" id="{4F665012-6642-9640-8EB7-FD429C74F045}"/>
              </a:ext>
            </a:extLst>
          </p:cNvPr>
          <p:cNvCxnSpPr>
            <a:cxnSpLocks/>
          </p:cNvCxnSpPr>
          <p:nvPr/>
        </p:nvCxnSpPr>
        <p:spPr>
          <a:xfrm flipV="1">
            <a:off x="5314950" y="5867400"/>
            <a:ext cx="9315450" cy="9525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BE09646-302D-20C7-E337-A452B966D8E3}"/>
              </a:ext>
            </a:extLst>
          </p:cNvPr>
          <p:cNvSpPr txBox="1"/>
          <p:nvPr/>
        </p:nvSpPr>
        <p:spPr>
          <a:xfrm>
            <a:off x="8024603" y="8162774"/>
            <a:ext cx="7460561" cy="255454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Drag the 3 sample emails into your Audit RPA email folder.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32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Once done, we will start to read the emails and download the attachments!</a:t>
            </a:r>
            <a:endParaRPr kumimoji="0" lang="en-US" sz="3200" b="0" i="0" u="none" strike="noStrike" kern="1200" cap="none" spc="0" normalizeH="0" baseline="0" noProof="0" dirty="0">
              <a:ln>
                <a:noFill/>
              </a:ln>
              <a:solidFill>
                <a:prstClr val="black"/>
              </a:solidFill>
              <a:effectLst/>
              <a:uLnTx/>
              <a:uFillTx/>
              <a:latin typeface="Calibri" panose="020F0502020204030204"/>
              <a:sym typeface="Arial"/>
            </a:endParaRPr>
          </a:p>
        </p:txBody>
      </p:sp>
      <p:pic>
        <p:nvPicPr>
          <p:cNvPr id="13" name="Graphic 12" descr="Information with solid fill">
            <a:extLst>
              <a:ext uri="{FF2B5EF4-FFF2-40B4-BE49-F238E27FC236}">
                <a16:creationId xmlns:a16="http://schemas.microsoft.com/office/drawing/2014/main" id="{7BB7B95A-BF9D-347D-1D71-5676F422DB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5800" y="7916921"/>
            <a:ext cx="1418804" cy="1418804"/>
          </a:xfrm>
          <a:prstGeom prst="rect">
            <a:avLst/>
          </a:prstGeom>
        </p:spPr>
      </p:pic>
      <p:sp>
        <p:nvSpPr>
          <p:cNvPr id="14" name="Rectangle 13">
            <a:extLst>
              <a:ext uri="{FF2B5EF4-FFF2-40B4-BE49-F238E27FC236}">
                <a16:creationId xmlns:a16="http://schemas.microsoft.com/office/drawing/2014/main" id="{241478D9-1121-73C8-991F-99375FCD148E}"/>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62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rgbClr val="C00000"/>
                  </a:solidFill>
                  <a:latin typeface="Calibri"/>
                  <a:ea typeface="Calibri"/>
                  <a:cs typeface="Calibri"/>
                  <a:sym typeface="Calibri"/>
                </a:rPr>
                <a:t>Downloading email attachments</a:t>
              </a:r>
              <a:endParaRPr sz="3203" b="1" dirty="0">
                <a:solidFill>
                  <a:srgbClr val="C00000"/>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chemeClr val="tx1"/>
                </a:solidFill>
                <a:latin typeface="Calibri"/>
                <a:ea typeface="Calibri"/>
                <a:cs typeface="Calibri"/>
                <a:sym typeface="Calibri"/>
              </a:rPr>
              <a:t>Adding sample emails to Outlook folder</a:t>
            </a:r>
            <a:endParaRPr lang="en-SG" sz="3203"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41105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E26E15C-E6BE-AF9B-734D-992E2527F793}"/>
              </a:ext>
            </a:extLst>
          </p:cNvPr>
          <p:cNvPicPr>
            <a:picLocks noChangeAspect="1"/>
          </p:cNvPicPr>
          <p:nvPr/>
        </p:nvPicPr>
        <p:blipFill>
          <a:blip r:embed="rId2"/>
          <a:stretch>
            <a:fillRect/>
          </a:stretch>
        </p:blipFill>
        <p:spPr>
          <a:xfrm>
            <a:off x="7174434" y="2751292"/>
            <a:ext cx="12687154" cy="5834345"/>
          </a:xfrm>
          <a:prstGeom prst="rect">
            <a:avLst/>
          </a:prstGeom>
          <a:ln>
            <a:solidFill>
              <a:schemeClr val="tx1"/>
            </a:solidFill>
          </a:ln>
        </p:spPr>
      </p:pic>
      <p:graphicFrame>
        <p:nvGraphicFramePr>
          <p:cNvPr id="4" name="Diagram 3">
            <a:extLst>
              <a:ext uri="{FF2B5EF4-FFF2-40B4-BE49-F238E27FC236}">
                <a16:creationId xmlns:a16="http://schemas.microsoft.com/office/drawing/2014/main" id="{212DE16B-E869-3115-C08F-F07E379C0FC7}"/>
              </a:ext>
            </a:extLst>
          </p:cNvPr>
          <p:cNvGraphicFramePr/>
          <p:nvPr>
            <p:extLst>
              <p:ext uri="{D42A27DB-BD31-4B8C-83A1-F6EECF244321}">
                <p14:modId xmlns:p14="http://schemas.microsoft.com/office/powerpoint/2010/main" val="3164778090"/>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1705550-A702-4013-BE69-52B0AA355808}"/>
              </a:ext>
            </a:extLst>
          </p:cNvPr>
          <p:cNvSpPr/>
          <p:nvPr/>
        </p:nvSpPr>
        <p:spPr>
          <a:xfrm>
            <a:off x="9714420"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CCFFA951-C5E0-6D93-1DBA-D14C003A996A}"/>
              </a:ext>
            </a:extLst>
          </p:cNvPr>
          <p:cNvPicPr>
            <a:picLocks noChangeAspect="1"/>
          </p:cNvPicPr>
          <p:nvPr/>
        </p:nvPicPr>
        <p:blipFill>
          <a:blip r:embed="rId8"/>
          <a:stretch>
            <a:fillRect/>
          </a:stretch>
        </p:blipFill>
        <p:spPr>
          <a:xfrm>
            <a:off x="529627" y="2718102"/>
            <a:ext cx="5887918" cy="3340007"/>
          </a:xfrm>
          <a:prstGeom prst="rect">
            <a:avLst/>
          </a:prstGeom>
          <a:ln>
            <a:solidFill>
              <a:schemeClr val="tx1"/>
            </a:solidFill>
          </a:ln>
        </p:spPr>
      </p:pic>
      <p:sp>
        <p:nvSpPr>
          <p:cNvPr id="8" name="TextBox 7">
            <a:extLst>
              <a:ext uri="{FF2B5EF4-FFF2-40B4-BE49-F238E27FC236}">
                <a16:creationId xmlns:a16="http://schemas.microsoft.com/office/drawing/2014/main" id="{F936E319-9859-C13F-51F8-897BFA8133DD}"/>
              </a:ext>
            </a:extLst>
          </p:cNvPr>
          <p:cNvSpPr txBox="1"/>
          <p:nvPr/>
        </p:nvSpPr>
        <p:spPr>
          <a:xfrm>
            <a:off x="1346798" y="6338868"/>
            <a:ext cx="4998740" cy="2246769"/>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Add a new Sequence</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XAML file named </a:t>
            </a:r>
            <a:r>
              <a:rPr kumimoji="0" lang="en-US" sz="2800" b="1" i="0" u="none" strike="noStrike" kern="1200" cap="none" spc="0" normalizeH="0" noProof="0" dirty="0" err="1">
                <a:ln>
                  <a:noFill/>
                </a:ln>
                <a:solidFill>
                  <a:prstClr val="black"/>
                </a:solidFill>
                <a:effectLst/>
                <a:uLnTx/>
                <a:uFillTx/>
                <a:latin typeface="Calibri" panose="020F0502020204030204"/>
                <a:ea typeface="+mn-ea"/>
                <a:cs typeface="+mn-cs"/>
                <a:sym typeface="Arial"/>
              </a:rPr>
              <a:t>downloadAttachment</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to the project.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Arial"/>
              </a:rPr>
              <a:t>Design</a:t>
            </a: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Wingdings" panose="05000000000000000000" pitchFamily="2" charset="2"/>
              </a:rPr>
              <a:t> New  Sequence</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9" name="Graphic 8" descr="Information with solid fill">
            <a:extLst>
              <a:ext uri="{FF2B5EF4-FFF2-40B4-BE49-F238E27FC236}">
                <a16:creationId xmlns:a16="http://schemas.microsoft.com/office/drawing/2014/main" id="{82821C64-432A-1EFB-1FE4-6A47CCD2D2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006" y="6093015"/>
            <a:ext cx="1418804" cy="1418804"/>
          </a:xfrm>
          <a:prstGeom prst="rect">
            <a:avLst/>
          </a:prstGeom>
        </p:spPr>
      </p:pic>
      <p:cxnSp>
        <p:nvCxnSpPr>
          <p:cNvPr id="25" name="Straight Arrow Connector 24">
            <a:extLst>
              <a:ext uri="{FF2B5EF4-FFF2-40B4-BE49-F238E27FC236}">
                <a16:creationId xmlns:a16="http://schemas.microsoft.com/office/drawing/2014/main" id="{B30D2E52-D45E-F90B-3841-9CFCEE73025C}"/>
              </a:ext>
            </a:extLst>
          </p:cNvPr>
          <p:cNvCxnSpPr>
            <a:cxnSpLocks/>
          </p:cNvCxnSpPr>
          <p:nvPr/>
        </p:nvCxnSpPr>
        <p:spPr>
          <a:xfrm flipH="1">
            <a:off x="8395115" y="3120003"/>
            <a:ext cx="806035" cy="59104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8EADE8AC-1217-2FD6-E263-87557553ECAD}"/>
              </a:ext>
            </a:extLst>
          </p:cNvPr>
          <p:cNvSpPr txBox="1"/>
          <p:nvPr/>
        </p:nvSpPr>
        <p:spPr>
          <a:xfrm>
            <a:off x="10384134" y="9032628"/>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Get Outlook Mail Messages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 will help us get the list of emails from the folder we want.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7" name="Straight Arrow Connector 26">
            <a:extLst>
              <a:ext uri="{FF2B5EF4-FFF2-40B4-BE49-F238E27FC236}">
                <a16:creationId xmlns:a16="http://schemas.microsoft.com/office/drawing/2014/main" id="{5EC656EA-AB46-E0AF-26B8-C0AE61D3A248}"/>
              </a:ext>
            </a:extLst>
          </p:cNvPr>
          <p:cNvCxnSpPr>
            <a:cxnSpLocks/>
          </p:cNvCxnSpPr>
          <p:nvPr/>
        </p:nvCxnSpPr>
        <p:spPr>
          <a:xfrm>
            <a:off x="11524170" y="5977208"/>
            <a:ext cx="3468180" cy="148504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33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5831B57-C3B8-6275-27D2-01051AC2BB29}"/>
              </a:ext>
            </a:extLst>
          </p:cNvPr>
          <p:cNvSpPr txBox="1"/>
          <p:nvPr/>
        </p:nvSpPr>
        <p:spPr>
          <a:xfrm>
            <a:off x="1418804" y="742950"/>
            <a:ext cx="4998740" cy="9417963"/>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i="0" u="none" strike="noStrike" kern="1200" cap="none" spc="0" normalizeH="0" baseline="0" noProof="0" dirty="0">
                <a:ln>
                  <a:noFill/>
                </a:ln>
                <a:solidFill>
                  <a:prstClr val="black"/>
                </a:solidFill>
                <a:effectLst/>
                <a:uLnTx/>
                <a:uFillTx/>
                <a:latin typeface="+mj-lt"/>
                <a:sym typeface="Arial"/>
              </a:rPr>
              <a:t>Go to</a:t>
            </a:r>
            <a:r>
              <a:rPr kumimoji="0" lang="en-US" sz="2400" i="0" u="none" strike="noStrike" kern="1200" cap="none" spc="0" normalizeH="0" noProof="0" dirty="0">
                <a:ln>
                  <a:noFill/>
                </a:ln>
                <a:solidFill>
                  <a:prstClr val="black"/>
                </a:solidFill>
                <a:effectLst/>
                <a:uLnTx/>
                <a:uFillTx/>
                <a:latin typeface="+mj-lt"/>
                <a:sym typeface="Arial"/>
              </a:rPr>
              <a:t> the property panel: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latin typeface="+mj-lt"/>
                <a:ea typeface="Arial" panose="020B0604020202020204" pitchFamily="34" charset="0"/>
                <a:cs typeface="Arial" panose="020B0604020202020204" pitchFamily="34" charset="0"/>
              </a:rPr>
              <a:t>The most important are: </a:t>
            </a:r>
            <a:r>
              <a:rPr lang="en-GB" sz="2400" b="1" dirty="0">
                <a:latin typeface="+mj-lt"/>
                <a:ea typeface="Arial" panose="020B0604020202020204" pitchFamily="34" charset="0"/>
                <a:cs typeface="Arial" panose="020B0604020202020204" pitchFamily="34" charset="0"/>
              </a:rPr>
              <a:t>Account, </a:t>
            </a:r>
            <a:r>
              <a:rPr lang="en-GB" sz="2400" b="1" dirty="0" err="1">
                <a:latin typeface="+mj-lt"/>
                <a:ea typeface="Arial" panose="020B0604020202020204" pitchFamily="34" charset="0"/>
                <a:cs typeface="Arial" panose="020B0604020202020204" pitchFamily="34" charset="0"/>
              </a:rPr>
              <a:t>MailFolder</a:t>
            </a:r>
            <a:r>
              <a:rPr lang="en-GB" sz="2400" b="1" dirty="0">
                <a:latin typeface="+mj-lt"/>
                <a:ea typeface="Arial" panose="020B0604020202020204" pitchFamily="34" charset="0"/>
                <a:cs typeface="Arial" panose="020B0604020202020204" pitchFamily="34" charset="0"/>
              </a:rPr>
              <a:t> and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 Without these properties the activity will not work.</a:t>
            </a:r>
            <a:endParaRPr lang="en-SG" sz="2400" dirty="0">
              <a:latin typeface="+mj-lt"/>
              <a:ea typeface="Times New Roman" panose="02020603050405020304" pitchFamily="18" charset="0"/>
            </a:endParaRPr>
          </a:p>
          <a:p>
            <a:pPr marL="4572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Account</a:t>
            </a:r>
            <a:r>
              <a:rPr lang="en-GB" sz="2400" dirty="0">
                <a:latin typeface="+mj-lt"/>
                <a:ea typeface="Arial" panose="020B0604020202020204" pitchFamily="34" charset="0"/>
                <a:cs typeface="Arial" panose="020B0604020202020204" pitchFamily="34" charset="0"/>
              </a:rPr>
              <a:t>:  </a:t>
            </a:r>
            <a:r>
              <a:rPr lang="en-SG" sz="2400" dirty="0">
                <a:latin typeface="+mj-lt"/>
                <a:ea typeface="Arial" panose="020B0604020202020204" pitchFamily="34" charset="0"/>
                <a:cs typeface="Arial" panose="020B0604020202020204" pitchFamily="34" charset="0"/>
              </a:rPr>
              <a:t>Can leave as blank, or add the email address that you wish to access in Outlook. Blank will default to the main account.</a:t>
            </a:r>
            <a:endParaRPr lang="en-SG" sz="2400" dirty="0">
              <a:latin typeface="+mj-lt"/>
              <a:ea typeface="Times New Roman" panose="02020603050405020304" pitchFamily="18" charset="0"/>
            </a:endParaRPr>
          </a:p>
          <a:p>
            <a:pPr marL="9144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err="1">
                <a:latin typeface="+mj-lt"/>
                <a:ea typeface="Arial" panose="020B0604020202020204" pitchFamily="34" charset="0"/>
                <a:cs typeface="Arial" panose="020B0604020202020204" pitchFamily="34" charset="0"/>
              </a:rPr>
              <a:t>MailFolder</a:t>
            </a:r>
            <a:r>
              <a:rPr lang="en-GB" sz="2400" dirty="0">
                <a:latin typeface="+mj-lt"/>
                <a:ea typeface="Arial" panose="020B0604020202020204" pitchFamily="34" charset="0"/>
                <a:cs typeface="Arial" panose="020B0604020202020204" pitchFamily="34" charset="0"/>
              </a:rPr>
              <a:t>:  Generally you will grab your emails from "Inbox", but you could also place there any folder from your Outlook application.</a:t>
            </a:r>
            <a:endParaRPr lang="en-SG" sz="2400" dirty="0">
              <a:latin typeface="+mj-lt"/>
              <a:ea typeface="Times New Roman" panose="02020603050405020304" pitchFamily="18" charset="0"/>
            </a:endParaRPr>
          </a:p>
          <a:p>
            <a:pPr>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Output </a:t>
            </a:r>
            <a:r>
              <a:rPr lang="en-GB" sz="2400" b="1" dirty="0">
                <a:latin typeface="+mj-lt"/>
                <a:ea typeface="Arial" panose="020B0604020202020204" pitchFamily="34" charset="0"/>
                <a:cs typeface="Arial" panose="020B0604020202020204" pitchFamily="34" charset="0"/>
                <a:sym typeface="Wingdings" panose="05000000000000000000" pitchFamily="2" charset="2"/>
              </a:rPr>
              <a:t></a:t>
            </a:r>
            <a:r>
              <a:rPr lang="en-GB" sz="2400" b="1" dirty="0">
                <a:latin typeface="+mj-lt"/>
                <a:ea typeface="Arial" panose="020B0604020202020204" pitchFamily="34" charset="0"/>
                <a:cs typeface="Arial" panose="020B0604020202020204" pitchFamily="34" charset="0"/>
              </a:rPr>
              <a:t>Messages</a:t>
            </a:r>
            <a:r>
              <a:rPr lang="en-GB" sz="2400" dirty="0">
                <a:latin typeface="+mj-lt"/>
                <a:ea typeface="Arial" panose="020B0604020202020204" pitchFamily="34" charset="0"/>
                <a:cs typeface="Arial" panose="020B0604020202020204" pitchFamily="34" charset="0"/>
              </a:rPr>
              <a:t>: The easiest way is to press right click in the blank space ( or </a:t>
            </a:r>
            <a:r>
              <a:rPr lang="en-GB" sz="2400" dirty="0" err="1">
                <a:latin typeface="+mj-lt"/>
                <a:ea typeface="Arial" panose="020B0604020202020204" pitchFamily="34" charset="0"/>
                <a:cs typeface="Arial" panose="020B0604020202020204" pitchFamily="34" charset="0"/>
              </a:rPr>
              <a:t>Ctrl+K</a:t>
            </a:r>
            <a:r>
              <a:rPr lang="en-GB" sz="2400" dirty="0">
                <a:latin typeface="+mj-lt"/>
                <a:ea typeface="Arial" panose="020B0604020202020204" pitchFamily="34" charset="0"/>
                <a:cs typeface="Arial" panose="020B0604020202020204" pitchFamily="34" charset="0"/>
              </a:rPr>
              <a:t> ) to create the output variable which is a list of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a:t>
            </a:r>
            <a:endParaRPr lang="en-SG" sz="2400" dirty="0">
              <a:latin typeface="+mj-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1200" cap="none" spc="0" normalizeH="0" baseline="0" noProof="0" dirty="0">
              <a:ln>
                <a:noFill/>
              </a:ln>
              <a:solidFill>
                <a:prstClr val="black"/>
              </a:solidFill>
              <a:effectLst/>
              <a:uLnTx/>
              <a:uFillTx/>
              <a:latin typeface="+mj-lt"/>
              <a:sym typeface="Arial"/>
            </a:endParaRPr>
          </a:p>
        </p:txBody>
      </p:sp>
      <p:pic>
        <p:nvPicPr>
          <p:cNvPr id="15" name="Graphic 14" descr="Information with solid fill">
            <a:extLst>
              <a:ext uri="{FF2B5EF4-FFF2-40B4-BE49-F238E27FC236}">
                <a16:creationId xmlns:a16="http://schemas.microsoft.com/office/drawing/2014/main" id="{9A185BA6-0211-574F-EF8A-BFE202F389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0500" y="287547"/>
            <a:ext cx="1418804" cy="1418804"/>
          </a:xfrm>
          <a:prstGeom prst="rect">
            <a:avLst/>
          </a:prstGeom>
        </p:spPr>
      </p:pic>
      <p:pic>
        <p:nvPicPr>
          <p:cNvPr id="23" name="Picture 22">
            <a:extLst>
              <a:ext uri="{FF2B5EF4-FFF2-40B4-BE49-F238E27FC236}">
                <a16:creationId xmlns:a16="http://schemas.microsoft.com/office/drawing/2014/main" id="{97665929-B8D6-D18A-3C1D-0C02D1711984}"/>
              </a:ext>
            </a:extLst>
          </p:cNvPr>
          <p:cNvPicPr>
            <a:picLocks noChangeAspect="1"/>
          </p:cNvPicPr>
          <p:nvPr/>
        </p:nvPicPr>
        <p:blipFill>
          <a:blip r:embed="rId4"/>
          <a:stretch>
            <a:fillRect/>
          </a:stretch>
        </p:blipFill>
        <p:spPr>
          <a:xfrm>
            <a:off x="6621759" y="1036027"/>
            <a:ext cx="7200903" cy="7754818"/>
          </a:xfrm>
          <a:prstGeom prst="rect">
            <a:avLst/>
          </a:prstGeom>
          <a:ln>
            <a:solidFill>
              <a:schemeClr val="tx1"/>
            </a:solidFill>
          </a:ln>
        </p:spPr>
      </p:pic>
      <p:cxnSp>
        <p:nvCxnSpPr>
          <p:cNvPr id="24" name="Straight Arrow Connector 23">
            <a:extLst>
              <a:ext uri="{FF2B5EF4-FFF2-40B4-BE49-F238E27FC236}">
                <a16:creationId xmlns:a16="http://schemas.microsoft.com/office/drawing/2014/main" id="{59B999E5-151B-6EEE-71A4-F2657DC3ADBD}"/>
              </a:ext>
            </a:extLst>
          </p:cNvPr>
          <p:cNvCxnSpPr>
            <a:cxnSpLocks/>
          </p:cNvCxnSpPr>
          <p:nvPr/>
        </p:nvCxnSpPr>
        <p:spPr>
          <a:xfrm flipH="1">
            <a:off x="13258941" y="2514218"/>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D774B47B-D15F-BABF-AE6E-D66FFB2F440D}"/>
              </a:ext>
            </a:extLst>
          </p:cNvPr>
          <p:cNvSpPr txBox="1"/>
          <p:nvPr/>
        </p:nvSpPr>
        <p:spPr>
          <a:xfrm>
            <a:off x="14663738" y="2052553"/>
            <a:ext cx="27166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Account</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Blank</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cxnSp>
        <p:nvCxnSpPr>
          <p:cNvPr id="30" name="Straight Arrow Connector 29">
            <a:extLst>
              <a:ext uri="{FF2B5EF4-FFF2-40B4-BE49-F238E27FC236}">
                <a16:creationId xmlns:a16="http://schemas.microsoft.com/office/drawing/2014/main" id="{7D1B5864-6281-D3DA-F0F2-ED43C1BC7B3B}"/>
              </a:ext>
            </a:extLst>
          </p:cNvPr>
          <p:cNvCxnSpPr>
            <a:cxnSpLocks/>
          </p:cNvCxnSpPr>
          <p:nvPr/>
        </p:nvCxnSpPr>
        <p:spPr>
          <a:xfrm flipH="1">
            <a:off x="11525250" y="5768458"/>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A8AB4A76-8C83-D939-4EC6-108C7FB8358D}"/>
              </a:ext>
            </a:extLst>
          </p:cNvPr>
          <p:cNvSpPr txBox="1"/>
          <p:nvPr/>
        </p:nvSpPr>
        <p:spPr>
          <a:xfrm>
            <a:off x="14483058" y="5242351"/>
            <a:ext cx="398115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OnlyUnreadMessages</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Uncheck</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cxnSp>
        <p:nvCxnSpPr>
          <p:cNvPr id="32" name="Straight Arrow Connector 31">
            <a:extLst>
              <a:ext uri="{FF2B5EF4-FFF2-40B4-BE49-F238E27FC236}">
                <a16:creationId xmlns:a16="http://schemas.microsoft.com/office/drawing/2014/main" id="{C21B08FF-C5EF-A9E2-0FCE-71AA7ADA709A}"/>
              </a:ext>
            </a:extLst>
          </p:cNvPr>
          <p:cNvCxnSpPr>
            <a:cxnSpLocks/>
          </p:cNvCxnSpPr>
          <p:nvPr/>
        </p:nvCxnSpPr>
        <p:spPr>
          <a:xfrm flipH="1">
            <a:off x="13258941" y="3238500"/>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FE73BA6C-2162-8F6E-9310-F99B45E24E26}"/>
              </a:ext>
            </a:extLst>
          </p:cNvPr>
          <p:cNvSpPr txBox="1"/>
          <p:nvPr/>
        </p:nvSpPr>
        <p:spPr>
          <a:xfrm>
            <a:off x="14663738" y="2776835"/>
            <a:ext cx="4443412"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MailFolder</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 Type:</a:t>
            </a:r>
            <a:r>
              <a:rPr lang="en-GB" sz="2400" dirty="0">
                <a:solidFill>
                  <a:srgbClr val="000000"/>
                </a:solidFill>
                <a:latin typeface="Arial"/>
                <a:ea typeface="Arial" panose="020B0604020202020204" pitchFamily="34" charset="0"/>
                <a:cs typeface="Arial" panose="020B0604020202020204" pitchFamily="34" charset="0"/>
              </a:rPr>
              <a:t> </a:t>
            </a:r>
            <a:r>
              <a:rPr lang="en-SG" sz="2800" dirty="0">
                <a:solidFill>
                  <a:srgbClr val="800000"/>
                </a:solidFill>
              </a:rPr>
              <a:t>"Inbox\Audit RPA"</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pic>
        <p:nvPicPr>
          <p:cNvPr id="36" name="Picture 35">
            <a:extLst>
              <a:ext uri="{FF2B5EF4-FFF2-40B4-BE49-F238E27FC236}">
                <a16:creationId xmlns:a16="http://schemas.microsoft.com/office/drawing/2014/main" id="{0793A3DD-B58A-2950-A0D6-006816842090}"/>
              </a:ext>
            </a:extLst>
          </p:cNvPr>
          <p:cNvPicPr>
            <a:picLocks noChangeAspect="1"/>
          </p:cNvPicPr>
          <p:nvPr/>
        </p:nvPicPr>
        <p:blipFill>
          <a:blip r:embed="rId5"/>
          <a:stretch>
            <a:fillRect/>
          </a:stretch>
        </p:blipFill>
        <p:spPr>
          <a:xfrm>
            <a:off x="12619779" y="8538865"/>
            <a:ext cx="4087917" cy="2147888"/>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85D6DDDF-09CA-D5F1-1337-15391B7E2E8B}"/>
              </a:ext>
            </a:extLst>
          </p:cNvPr>
          <p:cNvCxnSpPr>
            <a:cxnSpLocks/>
          </p:cNvCxnSpPr>
          <p:nvPr/>
        </p:nvCxnSpPr>
        <p:spPr>
          <a:xfrm flipH="1">
            <a:off x="13029337" y="7467446"/>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0144C4B2-2D46-3CB8-125C-33F5EDFAD986}"/>
              </a:ext>
            </a:extLst>
          </p:cNvPr>
          <p:cNvSpPr txBox="1"/>
          <p:nvPr/>
        </p:nvSpPr>
        <p:spPr>
          <a:xfrm>
            <a:off x="14483058" y="6547876"/>
            <a:ext cx="3981154" cy="180049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the text box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Right click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Create Variable</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lang="en-GB" sz="2400" b="1" dirty="0" err="1">
                <a:solidFill>
                  <a:srgbClr val="C00000"/>
                </a:solidFill>
                <a:latin typeface="Arial"/>
                <a:ea typeface="Times New Roman" panose="02020603050405020304" pitchFamily="18" charset="0"/>
                <a:cs typeface="Arial" panose="020B0604020202020204" pitchFamily="34" charset="0"/>
                <a:sym typeface="Wingdings" panose="05000000000000000000" pitchFamily="2" charset="2"/>
              </a:rPr>
              <a:t>listOfEmails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spTree>
    <p:extLst>
      <p:ext uri="{BB962C8B-B14F-4D97-AF65-F5344CB8AC3E}">
        <p14:creationId xmlns:p14="http://schemas.microsoft.com/office/powerpoint/2010/main" val="352057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99374-5DAB-480F-C1FB-52EFE6443D77}"/>
              </a:ext>
            </a:extLst>
          </p:cNvPr>
          <p:cNvSpPr txBox="1"/>
          <p:nvPr/>
        </p:nvSpPr>
        <p:spPr>
          <a:xfrm>
            <a:off x="2699348" y="643502"/>
            <a:ext cx="7892452"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loops through</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the emails using </a:t>
            </a: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Arial"/>
              </a:rPr>
              <a:t>For Each </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Loop</a:t>
            </a:r>
          </a:p>
        </p:txBody>
      </p:sp>
      <p:pic>
        <p:nvPicPr>
          <p:cNvPr id="5" name="Graphic 4" descr="Information with solid fill">
            <a:extLst>
              <a:ext uri="{FF2B5EF4-FFF2-40B4-BE49-F238E27FC236}">
                <a16:creationId xmlns:a16="http://schemas.microsoft.com/office/drawing/2014/main" id="{02D5B2CC-E6AA-EF74-B1DD-6A9F56F063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544" y="397649"/>
            <a:ext cx="1418804" cy="1418804"/>
          </a:xfrm>
          <a:prstGeom prst="rect">
            <a:avLst/>
          </a:prstGeom>
        </p:spPr>
      </p:pic>
      <p:pic>
        <p:nvPicPr>
          <p:cNvPr id="7" name="Picture 6">
            <a:extLst>
              <a:ext uri="{FF2B5EF4-FFF2-40B4-BE49-F238E27FC236}">
                <a16:creationId xmlns:a16="http://schemas.microsoft.com/office/drawing/2014/main" id="{ADE634A6-8734-9D06-6BB9-C160F44DB6F3}"/>
              </a:ext>
            </a:extLst>
          </p:cNvPr>
          <p:cNvPicPr>
            <a:picLocks noChangeAspect="1"/>
          </p:cNvPicPr>
          <p:nvPr/>
        </p:nvPicPr>
        <p:blipFill>
          <a:blip r:embed="rId4"/>
          <a:stretch>
            <a:fillRect/>
          </a:stretch>
        </p:blipFill>
        <p:spPr>
          <a:xfrm>
            <a:off x="1280544" y="2295524"/>
            <a:ext cx="14264256" cy="7864444"/>
          </a:xfrm>
          <a:prstGeom prst="rect">
            <a:avLst/>
          </a:prstGeom>
          <a:ln>
            <a:solidFill>
              <a:schemeClr val="tx1"/>
            </a:solidFill>
          </a:ln>
        </p:spPr>
      </p:pic>
      <p:sp>
        <p:nvSpPr>
          <p:cNvPr id="8" name="TextBox 7">
            <a:extLst>
              <a:ext uri="{FF2B5EF4-FFF2-40B4-BE49-F238E27FC236}">
                <a16:creationId xmlns:a16="http://schemas.microsoft.com/office/drawing/2014/main" id="{17BDA130-A078-4D71-38F6-1281CA9EEB86}"/>
              </a:ext>
            </a:extLst>
          </p:cNvPr>
          <p:cNvSpPr txBox="1"/>
          <p:nvPr/>
        </p:nvSpPr>
        <p:spPr>
          <a:xfrm>
            <a:off x="4950496" y="9694543"/>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err="1">
                <a:ln>
                  <a:noFill/>
                </a:ln>
                <a:solidFill>
                  <a:prstClr val="black"/>
                </a:solidFill>
                <a:effectLst/>
                <a:uLnTx/>
                <a:uFillTx/>
                <a:latin typeface="Calibri" panose="020F0502020204030204"/>
                <a:sym typeface="Arial"/>
              </a:rPr>
              <a:t>For</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Each</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Workflow</a:t>
            </a:r>
            <a:r>
              <a:rPr kumimoji="0" lang="en-US" sz="2800" b="1" i="0" u="none" strike="noStrike" kern="1200" cap="none" spc="0" normalizeH="0" baseline="0" noProof="0" dirty="0">
                <a:ln>
                  <a:noFill/>
                </a:ln>
                <a:solidFill>
                  <a:prstClr val="black"/>
                </a:solidFill>
                <a:effectLst/>
                <a:uLnTx/>
                <a:uFillTx/>
                <a:latin typeface="Calibri" panose="020F0502020204030204"/>
                <a:sym typeface="Wingdings" panose="05000000000000000000" pitchFamily="2" charset="2"/>
              </a:rPr>
              <a:t> Control For Each</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9" name="Straight Arrow Connector 8">
            <a:extLst>
              <a:ext uri="{FF2B5EF4-FFF2-40B4-BE49-F238E27FC236}">
                <a16:creationId xmlns:a16="http://schemas.microsoft.com/office/drawing/2014/main" id="{4040E3C9-0EF6-010B-F6C2-2486C3D53F94}"/>
              </a:ext>
            </a:extLst>
          </p:cNvPr>
          <p:cNvCxnSpPr>
            <a:cxnSpLocks/>
          </p:cNvCxnSpPr>
          <p:nvPr/>
        </p:nvCxnSpPr>
        <p:spPr>
          <a:xfrm flipH="1">
            <a:off x="9734550" y="3927269"/>
            <a:ext cx="323850" cy="283548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A6AC234-CCD9-497B-E7BB-A8DA7279955E}"/>
              </a:ext>
            </a:extLst>
          </p:cNvPr>
          <p:cNvSpPr txBox="1"/>
          <p:nvPr/>
        </p:nvSpPr>
        <p:spPr>
          <a:xfrm>
            <a:off x="9511008" y="2726940"/>
            <a:ext cx="489079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Change the name from </a:t>
            </a:r>
            <a:r>
              <a:rPr lang="en-GB" sz="2400" b="1" dirty="0">
                <a:solidFill>
                  <a:srgbClr val="C00000"/>
                </a:solidFill>
                <a:latin typeface="Arial"/>
                <a:ea typeface="Arial" panose="020B0604020202020204" pitchFamily="34" charset="0"/>
                <a:cs typeface="Arial" panose="020B0604020202020204" pitchFamily="34" charset="0"/>
              </a:rPr>
              <a:t>c</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urrentItem</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to </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currentEmail</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a:t>
            </a: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for easier reference later</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2" name="Straight Arrow Connector 11">
            <a:extLst>
              <a:ext uri="{FF2B5EF4-FFF2-40B4-BE49-F238E27FC236}">
                <a16:creationId xmlns:a16="http://schemas.microsoft.com/office/drawing/2014/main" id="{3CE0D26F-F535-C832-6B9D-CF469CB175A3}"/>
              </a:ext>
            </a:extLst>
          </p:cNvPr>
          <p:cNvCxnSpPr>
            <a:cxnSpLocks/>
          </p:cNvCxnSpPr>
          <p:nvPr/>
        </p:nvCxnSpPr>
        <p:spPr>
          <a:xfrm flipV="1">
            <a:off x="3744269" y="7753350"/>
            <a:ext cx="4371031" cy="98292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573581A-84D1-43EB-DAA0-5CB834BC313A}"/>
              </a:ext>
            </a:extLst>
          </p:cNvPr>
          <p:cNvSpPr txBox="1"/>
          <p:nvPr/>
        </p:nvSpPr>
        <p:spPr>
          <a:xfrm>
            <a:off x="14673558" y="4744844"/>
            <a:ext cx="4890792"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Make sure your are looping the list of emails.</a:t>
            </a:r>
          </a:p>
          <a:p>
            <a:pPr marR="0" lvl="0" algn="l" defTabSz="914400" rtl="0" eaLnBrk="1" fontAlgn="auto" latinLnBrk="0" hangingPunct="1">
              <a:lnSpc>
                <a:spcPct val="100000"/>
              </a:lnSpc>
              <a:spcBef>
                <a:spcPts val="575"/>
              </a:spcBef>
              <a:spcAft>
                <a:spcPts val="0"/>
              </a:spcAft>
              <a:buClr>
                <a:srgbClr val="000000"/>
              </a:buClr>
              <a:buSzTx/>
              <a:tabLst/>
              <a:defRPr/>
            </a:pPr>
            <a:endParaRPr lang="en-GB" sz="2400" dirty="0">
              <a:solidFill>
                <a:srgbClr val="000000"/>
              </a:solidFill>
              <a:latin typeface="Arial"/>
              <a:ea typeface="Times New Roman" panose="02020603050405020304" pitchFamily="18"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C00000"/>
                </a:solidFill>
                <a:effectLst/>
                <a:uLnTx/>
                <a:uFillTx/>
                <a:latin typeface="Arial"/>
                <a:ea typeface="Times New Roman" panose="02020603050405020304" pitchFamily="18" charset="0"/>
                <a:cs typeface="Arial" panose="020B0604020202020204" pitchFamily="34" charset="0"/>
                <a:sym typeface="Arial"/>
              </a:rPr>
              <a:t>listOfEmails</a:t>
            </a: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 (the same variable that retrieve our emails in the previous step.</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9" name="Straight Arrow Connector 18">
            <a:extLst>
              <a:ext uri="{FF2B5EF4-FFF2-40B4-BE49-F238E27FC236}">
                <a16:creationId xmlns:a16="http://schemas.microsoft.com/office/drawing/2014/main" id="{9DAA57FC-9318-FCA4-036E-A424E85508AB}"/>
              </a:ext>
            </a:extLst>
          </p:cNvPr>
          <p:cNvCxnSpPr>
            <a:cxnSpLocks/>
          </p:cNvCxnSpPr>
          <p:nvPr/>
        </p:nvCxnSpPr>
        <p:spPr>
          <a:xfrm flipH="1">
            <a:off x="12397162" y="5975950"/>
            <a:ext cx="2276396" cy="107255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921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55155-DEF0-B76B-592A-DAF9292B2746}"/>
              </a:ext>
            </a:extLst>
          </p:cNvPr>
          <p:cNvPicPr>
            <a:picLocks noChangeAspect="1"/>
          </p:cNvPicPr>
          <p:nvPr/>
        </p:nvPicPr>
        <p:blipFill>
          <a:blip r:embed="rId2"/>
          <a:stretch>
            <a:fillRect/>
          </a:stretch>
        </p:blipFill>
        <p:spPr>
          <a:xfrm>
            <a:off x="446895" y="2555677"/>
            <a:ext cx="14381191" cy="8337371"/>
          </a:xfrm>
          <a:prstGeom prst="rect">
            <a:avLst/>
          </a:prstGeom>
          <a:ln>
            <a:solidFill>
              <a:schemeClr val="tx1"/>
            </a:solidFill>
          </a:ln>
        </p:spPr>
      </p:pic>
      <p:sp>
        <p:nvSpPr>
          <p:cNvPr id="6" name="TextBox 5">
            <a:extLst>
              <a:ext uri="{FF2B5EF4-FFF2-40B4-BE49-F238E27FC236}">
                <a16:creationId xmlns:a16="http://schemas.microsoft.com/office/drawing/2014/main" id="{A722C42E-4B98-11AE-6B06-2F0CDC0FFF8C}"/>
              </a:ext>
            </a:extLst>
          </p:cNvPr>
          <p:cNvSpPr txBox="1"/>
          <p:nvPr/>
        </p:nvSpPr>
        <p:spPr>
          <a:xfrm>
            <a:off x="2508848" y="199110"/>
            <a:ext cx="132836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create filter</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that checks if email subject contains </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r>
              <a:rPr lang="en-SG" sz="2800" kern="1200" dirty="0">
                <a:solidFill>
                  <a:srgbClr val="C00000"/>
                </a:solidFill>
                <a:latin typeface="Calibri" panose="020F0502020204030204"/>
              </a:rPr>
              <a:t>[FY23/24 Audit] Confirmation of Balances</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p>
          <a:p>
            <a:pPr lvl="0"/>
            <a:endParaRPr lang="en-US" sz="2800" kern="1200" dirty="0">
              <a:solidFill>
                <a:srgbClr val="C00000"/>
              </a:solidFill>
              <a:latin typeface="Calibri" panose="020F0502020204030204"/>
            </a:endParaRPr>
          </a:p>
          <a:p>
            <a:pPr lvl="0"/>
            <a:r>
              <a:rPr kumimoji="0" lang="en-US" sz="2800" b="1" i="0" u="none" strike="noStrike" kern="1200" cap="none" spc="0" normalizeH="0" noProof="0" dirty="0">
                <a:ln>
                  <a:noFill/>
                </a:ln>
                <a:solidFill>
                  <a:srgbClr val="C00000"/>
                </a:solidFill>
                <a:effectLst/>
                <a:uLnTx/>
                <a:uFillTx/>
                <a:latin typeface="Calibri" panose="020F0502020204030204"/>
                <a:ea typeface="+mn-ea"/>
                <a:cs typeface="+mn-cs"/>
                <a:sym typeface="Arial"/>
              </a:rPr>
              <a:t>Remember, we only want to download attachments form these types of emails!</a:t>
            </a: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544" y="397649"/>
            <a:ext cx="1418804" cy="1418804"/>
          </a:xfrm>
          <a:prstGeom prst="rect">
            <a:avLst/>
          </a:prstGeom>
        </p:spPr>
      </p:pic>
      <p:sp>
        <p:nvSpPr>
          <p:cNvPr id="10" name="TextBox 9">
            <a:extLst>
              <a:ext uri="{FF2B5EF4-FFF2-40B4-BE49-F238E27FC236}">
                <a16:creationId xmlns:a16="http://schemas.microsoft.com/office/drawing/2014/main" id="{B78F93AF-CE78-89A7-1F81-6E0E80E26897}"/>
              </a:ext>
            </a:extLst>
          </p:cNvPr>
          <p:cNvSpPr txBox="1"/>
          <p:nvPr/>
        </p:nvSpPr>
        <p:spPr>
          <a:xfrm>
            <a:off x="1113646" y="6744287"/>
            <a:ext cx="5077604"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IF ELSE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t>
            </a:r>
            <a:r>
              <a:rPr lang="en-US" sz="2800" kern="1200" dirty="0">
                <a:solidFill>
                  <a:prstClr val="black"/>
                </a:solidFill>
                <a:latin typeface="Calibri" panose="020F0502020204030204"/>
              </a:rPr>
              <a:t>add the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Body of the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For Each.</a:t>
            </a:r>
          </a:p>
        </p:txBody>
      </p:sp>
      <p:cxnSp>
        <p:nvCxnSpPr>
          <p:cNvPr id="11" name="Straight Arrow Connector 10">
            <a:extLst>
              <a:ext uri="{FF2B5EF4-FFF2-40B4-BE49-F238E27FC236}">
                <a16:creationId xmlns:a16="http://schemas.microsoft.com/office/drawing/2014/main" id="{0488D790-EF8D-4023-A4D9-DB74CE83F2FF}"/>
              </a:ext>
            </a:extLst>
          </p:cNvPr>
          <p:cNvCxnSpPr>
            <a:cxnSpLocks/>
          </p:cNvCxnSpPr>
          <p:nvPr/>
        </p:nvCxnSpPr>
        <p:spPr>
          <a:xfrm>
            <a:off x="2699348" y="5010150"/>
            <a:ext cx="4692052" cy="188595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flipH="1">
            <a:off x="13374365" y="6381596"/>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4189B31-9ED4-E9D0-22C2-A1ABB27AA186}"/>
              </a:ext>
            </a:extLst>
          </p:cNvPr>
          <p:cNvSpPr txBox="1"/>
          <p:nvPr/>
        </p:nvSpPr>
        <p:spPr>
          <a:xfrm>
            <a:off x="14828086" y="5462026"/>
            <a:ext cx="5077604" cy="43550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the condition to:</a:t>
            </a:r>
            <a:endPar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endParaRPr>
          </a:p>
          <a:p>
            <a:pPr marR="0" lvl="0" algn="l" defTabSz="914400" rtl="0" eaLnBrk="1" fontAlgn="auto" latinLnBrk="0" hangingPunct="1">
              <a:lnSpc>
                <a:spcPct val="100000"/>
              </a:lnSpc>
              <a:spcBef>
                <a:spcPts val="575"/>
              </a:spcBef>
              <a:spcAft>
                <a:spcPts val="0"/>
              </a:spcAft>
              <a:buClr>
                <a:srgbClr val="000000"/>
              </a:buClr>
              <a:buSzTx/>
              <a:tabLst/>
              <a:defRPr/>
            </a:pPr>
            <a:r>
              <a:rPr lang="en-SG" sz="2000" dirty="0" err="1">
                <a:solidFill>
                  <a:srgbClr val="000000"/>
                </a:solidFill>
              </a:rPr>
              <a:t>currentEmail.Subject.Contains</a:t>
            </a:r>
            <a:r>
              <a:rPr lang="en-SG" sz="2000" dirty="0">
                <a:solidFill>
                  <a:srgbClr val="000000"/>
                </a:solidFill>
              </a:rPr>
              <a:t>(</a:t>
            </a:r>
            <a:r>
              <a:rPr lang="en-SG" sz="2000" dirty="0">
                <a:solidFill>
                  <a:srgbClr val="800000"/>
                </a:solidFill>
              </a:rPr>
              <a:t>"[FY23/24 Audit] Confirmation of Balances"</a:t>
            </a:r>
            <a:r>
              <a:rPr lang="en-SG" sz="2000" dirty="0">
                <a:solidFill>
                  <a:srgbClr val="000000"/>
                </a:solidFill>
              </a:rPr>
              <a:t>)</a:t>
            </a:r>
          </a:p>
          <a:p>
            <a:pPr marR="0" lvl="0" algn="l" defTabSz="914400" rtl="0" eaLnBrk="1" fontAlgn="auto" latinLnBrk="0" hangingPunct="1">
              <a:lnSpc>
                <a:spcPct val="100000"/>
              </a:lnSpc>
              <a:spcBef>
                <a:spcPts val="575"/>
              </a:spcBef>
              <a:spcAft>
                <a:spcPts val="0"/>
              </a:spcAft>
              <a:buClr>
                <a:srgbClr val="000000"/>
              </a:buClr>
              <a:buSzTx/>
              <a:tabLst/>
              <a:defRPr/>
            </a:pPr>
            <a:endParaRPr kumimoji="0" lang="en-SG" sz="20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This will mean that ONLY emails containing this text will proceed to the Body of the IF ELSE.</a:t>
            </a:r>
          </a:p>
          <a:p>
            <a:pPr marR="0" lvl="0" algn="l" defTabSz="914400" rtl="0" eaLnBrk="1" fontAlgn="auto" latinLnBrk="0" hangingPunct="1">
              <a:lnSpc>
                <a:spcPct val="100000"/>
              </a:lnSpc>
              <a:spcBef>
                <a:spcPts val="575"/>
              </a:spcBef>
              <a:spcAft>
                <a:spcPts val="0"/>
              </a:spcAft>
              <a:buClr>
                <a:srgbClr val="000000"/>
              </a:buClr>
              <a:buSzTx/>
              <a:tabLst/>
              <a:defRPr/>
            </a:pPr>
            <a:endParaRPr lang="en-US" sz="2800" kern="1200" dirty="0">
              <a:solidFill>
                <a:prstClr val="black"/>
              </a:solidFill>
              <a:latin typeface="Calibri" panose="020F0502020204030204"/>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Times New Roman" panose="02020603050405020304" pitchFamily="18" charset="0"/>
                <a:cs typeface="+mn-cs"/>
                <a:sym typeface="Arial"/>
              </a:rPr>
              <a:t>If the email subject is different, it will not proceed.</a:t>
            </a:r>
            <a:endParaRPr kumimoji="0" lang="en-SG" sz="16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spTree>
    <p:extLst>
      <p:ext uri="{BB962C8B-B14F-4D97-AF65-F5344CB8AC3E}">
        <p14:creationId xmlns:p14="http://schemas.microsoft.com/office/powerpoint/2010/main" val="12538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B8445-13EC-559E-9957-ED21A2029E09}"/>
              </a:ext>
            </a:extLst>
          </p:cNvPr>
          <p:cNvPicPr>
            <a:picLocks noChangeAspect="1"/>
          </p:cNvPicPr>
          <p:nvPr/>
        </p:nvPicPr>
        <p:blipFill>
          <a:blip r:embed="rId2"/>
          <a:stretch>
            <a:fillRect/>
          </a:stretch>
        </p:blipFill>
        <p:spPr>
          <a:xfrm>
            <a:off x="12086804" y="357612"/>
            <a:ext cx="5367672" cy="1996242"/>
          </a:xfrm>
          <a:prstGeom prst="rect">
            <a:avLst/>
          </a:prstGeom>
          <a:ln>
            <a:solidFill>
              <a:schemeClr val="tx1"/>
            </a:solidFill>
          </a:ln>
        </p:spPr>
      </p:pic>
      <p:sp>
        <p:nvSpPr>
          <p:cNvPr id="6" name="TextBox 5">
            <a:extLst>
              <a:ext uri="{FF2B5EF4-FFF2-40B4-BE49-F238E27FC236}">
                <a16:creationId xmlns:a16="http://schemas.microsoft.com/office/drawing/2014/main" id="{A722C42E-4B98-11AE-6B06-2F0CDC0FFF8C}"/>
              </a:ext>
            </a:extLst>
          </p:cNvPr>
          <p:cNvSpPr txBox="1"/>
          <p:nvPr/>
        </p:nvSpPr>
        <p:spPr>
          <a:xfrm>
            <a:off x="2356448" y="447792"/>
            <a:ext cx="85211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a:t>
            </a:r>
            <a:r>
              <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now proceed to download the attachments from the email.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2800" kern="1200" dirty="0">
                <a:solidFill>
                  <a:prstClr val="black"/>
                </a:solidFill>
                <a:latin typeface="Calibri" panose="020F0502020204030204"/>
              </a:rPr>
              <a:t>As default, we can create a </a:t>
            </a:r>
            <a:r>
              <a:rPr lang="en-SG" sz="2800" b="1" kern="1200" dirty="0">
                <a:solidFill>
                  <a:prstClr val="black"/>
                </a:solidFill>
                <a:latin typeface="Calibri" panose="020F0502020204030204"/>
              </a:rPr>
              <a:t>Audit Attachments folder </a:t>
            </a:r>
            <a:r>
              <a:rPr lang="en-SG" sz="2800" kern="1200" dirty="0">
                <a:solidFill>
                  <a:prstClr val="black"/>
                </a:solidFill>
                <a:latin typeface="Calibri" panose="020F0502020204030204"/>
              </a:rPr>
              <a:t>in C:/ as the location to download attachments</a:t>
            </a:r>
            <a:endPar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194" y="0"/>
            <a:ext cx="1418804" cy="1418804"/>
          </a:xfrm>
          <a:prstGeom prst="rect">
            <a:avLst/>
          </a:prstGeom>
        </p:spPr>
      </p:pic>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a:off x="10877550" y="1148731"/>
            <a:ext cx="2190750" cy="93326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2" name="Picture 11">
            <a:extLst>
              <a:ext uri="{FF2B5EF4-FFF2-40B4-BE49-F238E27FC236}">
                <a16:creationId xmlns:a16="http://schemas.microsoft.com/office/drawing/2014/main" id="{96934218-92F0-D154-F9CF-003E8DF5DF6A}"/>
              </a:ext>
            </a:extLst>
          </p:cNvPr>
          <p:cNvPicPr>
            <a:picLocks noChangeAspect="1"/>
          </p:cNvPicPr>
          <p:nvPr/>
        </p:nvPicPr>
        <p:blipFill>
          <a:blip r:embed="rId5"/>
          <a:stretch>
            <a:fillRect/>
          </a:stretch>
        </p:blipFill>
        <p:spPr>
          <a:xfrm>
            <a:off x="704659" y="3054793"/>
            <a:ext cx="13268745" cy="7517957"/>
          </a:xfrm>
          <a:prstGeom prst="rect">
            <a:avLst/>
          </a:prstGeom>
          <a:ln>
            <a:solidFill>
              <a:schemeClr val="tx1"/>
            </a:solidFill>
          </a:ln>
        </p:spPr>
      </p:pic>
      <p:cxnSp>
        <p:nvCxnSpPr>
          <p:cNvPr id="17" name="Straight Arrow Connector 16">
            <a:extLst>
              <a:ext uri="{FF2B5EF4-FFF2-40B4-BE49-F238E27FC236}">
                <a16:creationId xmlns:a16="http://schemas.microsoft.com/office/drawing/2014/main" id="{F8C992B2-CBAE-216D-5FCE-21EC80A06667}"/>
              </a:ext>
            </a:extLst>
          </p:cNvPr>
          <p:cNvCxnSpPr>
            <a:cxnSpLocks/>
          </p:cNvCxnSpPr>
          <p:nvPr/>
        </p:nvCxnSpPr>
        <p:spPr>
          <a:xfrm>
            <a:off x="3962400" y="5448300"/>
            <a:ext cx="4419600" cy="20574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1688759C-6FC7-C6A7-DD13-687BCC5F0926}"/>
              </a:ext>
            </a:extLst>
          </p:cNvPr>
          <p:cNvSpPr txBox="1"/>
          <p:nvPr/>
        </p:nvSpPr>
        <p:spPr>
          <a:xfrm>
            <a:off x="935547" y="8206639"/>
            <a:ext cx="6053706" cy="181588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attachments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Save Attachment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2" name="Straight Arrow Connector 21">
            <a:extLst>
              <a:ext uri="{FF2B5EF4-FFF2-40B4-BE49-F238E27FC236}">
                <a16:creationId xmlns:a16="http://schemas.microsoft.com/office/drawing/2014/main" id="{96CCD5B4-4FEA-2E98-065E-601D66A5A612}"/>
              </a:ext>
            </a:extLst>
          </p:cNvPr>
          <p:cNvCxnSpPr>
            <a:cxnSpLocks/>
            <a:stCxn id="23" idx="1"/>
          </p:cNvCxnSpPr>
          <p:nvPr/>
        </p:nvCxnSpPr>
        <p:spPr>
          <a:xfrm flipH="1">
            <a:off x="12750571" y="5657850"/>
            <a:ext cx="1478904" cy="238478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F8E5E47-D564-1B1B-1057-BEE67C1A2159}"/>
              </a:ext>
            </a:extLst>
          </p:cNvPr>
          <p:cNvSpPr txBox="1"/>
          <p:nvPr/>
        </p:nvSpPr>
        <p:spPr>
          <a:xfrm>
            <a:off x="14229475" y="5242351"/>
            <a:ext cx="244540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currentEmail</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24" name="Straight Arrow Connector 23">
            <a:extLst>
              <a:ext uri="{FF2B5EF4-FFF2-40B4-BE49-F238E27FC236}">
                <a16:creationId xmlns:a16="http://schemas.microsoft.com/office/drawing/2014/main" id="{ECA74258-2503-24AC-D883-56C8728CA0EF}"/>
              </a:ext>
            </a:extLst>
          </p:cNvPr>
          <p:cNvCxnSpPr>
            <a:cxnSpLocks/>
            <a:stCxn id="25" idx="1"/>
          </p:cNvCxnSpPr>
          <p:nvPr/>
        </p:nvCxnSpPr>
        <p:spPr>
          <a:xfrm flipH="1">
            <a:off x="12998237" y="7162369"/>
            <a:ext cx="1275101" cy="136808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5C82B92F-84B2-FE32-DEE3-7625FC90C8D8}"/>
              </a:ext>
            </a:extLst>
          </p:cNvPr>
          <p:cNvSpPr txBox="1"/>
          <p:nvPr/>
        </p:nvSpPr>
        <p:spPr>
          <a:xfrm>
            <a:off x="14273338" y="6400622"/>
            <a:ext cx="2957807" cy="152349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endParaRPr lang="en-GB" sz="2400" b="1" dirty="0">
              <a:solidFill>
                <a:srgbClr val="000000"/>
              </a:solidFill>
              <a:latin typeface="Arial"/>
              <a:ea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lang="en-SG" sz="3200" dirty="0">
                <a:solidFill>
                  <a:srgbClr val="800000"/>
                </a:solidFill>
              </a:rPr>
              <a:t>"C:/Audit Attachments"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grpSp>
        <p:nvGrpSpPr>
          <p:cNvPr id="31" name="Group 30">
            <a:extLst>
              <a:ext uri="{FF2B5EF4-FFF2-40B4-BE49-F238E27FC236}">
                <a16:creationId xmlns:a16="http://schemas.microsoft.com/office/drawing/2014/main" id="{649C7AE7-8F98-7753-B627-7F7EEF9E1254}"/>
              </a:ext>
            </a:extLst>
          </p:cNvPr>
          <p:cNvGrpSpPr/>
          <p:nvPr/>
        </p:nvGrpSpPr>
        <p:grpSpPr>
          <a:xfrm>
            <a:off x="13490023" y="9235091"/>
            <a:ext cx="6259183" cy="1599769"/>
            <a:chOff x="1676400" y="8531095"/>
            <a:chExt cx="6259183" cy="1599769"/>
          </a:xfrm>
        </p:grpSpPr>
        <p:sp>
          <p:nvSpPr>
            <p:cNvPr id="32" name="TextBox 31">
              <a:extLst>
                <a:ext uri="{FF2B5EF4-FFF2-40B4-BE49-F238E27FC236}">
                  <a16:creationId xmlns:a16="http://schemas.microsoft.com/office/drawing/2014/main" id="{5F26C22E-2957-2748-536E-11E8BDD195D3}"/>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You will find the attachments in your C:/ folder.</a:t>
              </a:r>
              <a:endPar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endParaRPr>
            </a:p>
          </p:txBody>
        </p:sp>
        <p:pic>
          <p:nvPicPr>
            <p:cNvPr id="33" name="Graphic 32" descr="Information with solid fill">
              <a:extLst>
                <a:ext uri="{FF2B5EF4-FFF2-40B4-BE49-F238E27FC236}">
                  <a16:creationId xmlns:a16="http://schemas.microsoft.com/office/drawing/2014/main" id="{82DC21F8-A2D2-4C0C-B52A-6025A54D7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spTree>
    <p:extLst>
      <p:ext uri="{BB962C8B-B14F-4D97-AF65-F5344CB8AC3E}">
        <p14:creationId xmlns:p14="http://schemas.microsoft.com/office/powerpoint/2010/main" val="16089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3"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6B6CE3-A238-442C-A0A9-B678DBEFD4B8}"/>
              </a:ext>
            </a:extLst>
          </p:cNvPr>
          <p:cNvGrpSpPr/>
          <p:nvPr/>
        </p:nvGrpSpPr>
        <p:grpSpPr>
          <a:xfrm>
            <a:off x="3122097" y="504531"/>
            <a:ext cx="15697688" cy="9771500"/>
            <a:chOff x="1892180" y="305776"/>
            <a:chExt cx="9513750" cy="5922121"/>
          </a:xfrm>
        </p:grpSpPr>
        <p:grpSp>
          <p:nvGrpSpPr>
            <p:cNvPr id="2" name="Group 1">
              <a:extLst>
                <a:ext uri="{FF2B5EF4-FFF2-40B4-BE49-F238E27FC236}">
                  <a16:creationId xmlns:a16="http://schemas.microsoft.com/office/drawing/2014/main" id="{11278B60-25A7-4F4F-8754-E57A922665EA}"/>
                </a:ext>
              </a:extLst>
            </p:cNvPr>
            <p:cNvGrpSpPr/>
            <p:nvPr/>
          </p:nvGrpSpPr>
          <p:grpSpPr>
            <a:xfrm>
              <a:off x="2042636" y="1424725"/>
              <a:ext cx="7067243" cy="1115273"/>
              <a:chOff x="2103596" y="1424725"/>
              <a:chExt cx="7067243" cy="1115273"/>
            </a:xfrm>
          </p:grpSpPr>
          <p:sp>
            <p:nvSpPr>
              <p:cNvPr id="9" name="Google Shape;1421;p226">
                <a:extLst>
                  <a:ext uri="{FF2B5EF4-FFF2-40B4-BE49-F238E27FC236}">
                    <a16:creationId xmlns:a16="http://schemas.microsoft.com/office/drawing/2014/main" id="{A7FF2AB5-E293-492C-A162-67B220140E78}"/>
                  </a:ext>
                </a:extLst>
              </p:cNvPr>
              <p:cNvSpPr/>
              <p:nvPr/>
            </p:nvSpPr>
            <p:spPr>
              <a:xfrm>
                <a:off x="4073466" y="1424725"/>
                <a:ext cx="5097373" cy="609957"/>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To this day, many business processes are triggered by email or generate email output.</a:t>
                </a:r>
              </a:p>
            </p:txBody>
          </p:sp>
          <p:pic>
            <p:nvPicPr>
              <p:cNvPr id="11" name="Google Shape;1425;p226">
                <a:extLst>
                  <a:ext uri="{FF2B5EF4-FFF2-40B4-BE49-F238E27FC236}">
                    <a16:creationId xmlns:a16="http://schemas.microsoft.com/office/drawing/2014/main" id="{10C7B215-49C7-4F99-AB32-530BFB901F62}"/>
                  </a:ext>
                </a:extLst>
              </p:cNvPr>
              <p:cNvPicPr preferRelativeResize="0"/>
              <p:nvPr/>
            </p:nvPicPr>
            <p:blipFill>
              <a:blip r:embed="rId3"/>
              <a:stretch>
                <a:fillRect/>
              </a:stretch>
            </p:blipFill>
            <p:spPr>
              <a:xfrm>
                <a:off x="2103596" y="1500511"/>
                <a:ext cx="1039487" cy="1039487"/>
              </a:xfrm>
              <a:prstGeom prst="rect">
                <a:avLst/>
              </a:prstGeom>
              <a:noFill/>
              <a:ln>
                <a:noFill/>
              </a:ln>
            </p:spPr>
          </p:pic>
        </p:grpSp>
        <p:grpSp>
          <p:nvGrpSpPr>
            <p:cNvPr id="3" name="Group 2">
              <a:extLst>
                <a:ext uri="{FF2B5EF4-FFF2-40B4-BE49-F238E27FC236}">
                  <a16:creationId xmlns:a16="http://schemas.microsoft.com/office/drawing/2014/main" id="{9388ED4D-EBF6-4D87-927D-21B46B942580}"/>
                </a:ext>
              </a:extLst>
            </p:cNvPr>
            <p:cNvGrpSpPr/>
            <p:nvPr/>
          </p:nvGrpSpPr>
          <p:grpSpPr>
            <a:xfrm>
              <a:off x="2042636" y="2828835"/>
              <a:ext cx="6909644" cy="1129814"/>
              <a:chOff x="2103596" y="2701128"/>
              <a:chExt cx="6909644" cy="1129814"/>
            </a:xfrm>
          </p:grpSpPr>
          <p:sp>
            <p:nvSpPr>
              <p:cNvPr id="13" name="Rectangle 12">
                <a:extLst>
                  <a:ext uri="{FF2B5EF4-FFF2-40B4-BE49-F238E27FC236}">
                    <a16:creationId xmlns:a16="http://schemas.microsoft.com/office/drawing/2014/main" id="{AB2F54C6-9A9B-42A7-8885-0855AF9346AC}"/>
                  </a:ext>
                </a:extLst>
              </p:cNvPr>
              <p:cNvSpPr/>
              <p:nvPr/>
            </p:nvSpPr>
            <p:spPr>
              <a:xfrm>
                <a:off x="4073466" y="2701128"/>
                <a:ext cx="4939774" cy="886956"/>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Estimates show that an</a:t>
                </a:r>
                <a:r>
                  <a:rPr lang="en-US" sz="2970" b="1" kern="1200" dirty="0">
                    <a:solidFill>
                      <a:srgbClr val="FF0000"/>
                    </a:solidFill>
                    <a:latin typeface="Arial" panose="020B0604020202020204" pitchFamily="34" charset="0"/>
                    <a:ea typeface="Open Sans" panose="020B0606030504020204" pitchFamily="34" charset="0"/>
                    <a:cs typeface="Arial" panose="020B0604020202020204" pitchFamily="34" charset="0"/>
                    <a:sym typeface="Calibri"/>
                  </a:rPr>
                  <a:t> </a:t>
                </a: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average person spends between 5 and 11 hours a week checking, reading and responding to emails. </a:t>
                </a:r>
              </a:p>
            </p:txBody>
          </p:sp>
          <p:pic>
            <p:nvPicPr>
              <p:cNvPr id="15" name="Google Shape;1425;p226">
                <a:extLst>
                  <a:ext uri="{FF2B5EF4-FFF2-40B4-BE49-F238E27FC236}">
                    <a16:creationId xmlns:a16="http://schemas.microsoft.com/office/drawing/2014/main" id="{DC54D95F-D5DA-4629-A086-E14B3316615C}"/>
                  </a:ext>
                </a:extLst>
              </p:cNvPr>
              <p:cNvPicPr preferRelativeResize="0"/>
              <p:nvPr/>
            </p:nvPicPr>
            <p:blipFill>
              <a:blip r:embed="rId4"/>
              <a:stretch>
                <a:fillRect/>
              </a:stretch>
            </p:blipFill>
            <p:spPr>
              <a:xfrm>
                <a:off x="2103596" y="2791455"/>
                <a:ext cx="1039487" cy="1039487"/>
              </a:xfrm>
              <a:prstGeom prst="rect">
                <a:avLst/>
              </a:prstGeom>
              <a:noFill/>
              <a:ln>
                <a:noFill/>
              </a:ln>
            </p:spPr>
          </p:pic>
        </p:grpSp>
        <p:grpSp>
          <p:nvGrpSpPr>
            <p:cNvPr id="4" name="Group 3">
              <a:extLst>
                <a:ext uri="{FF2B5EF4-FFF2-40B4-BE49-F238E27FC236}">
                  <a16:creationId xmlns:a16="http://schemas.microsoft.com/office/drawing/2014/main" id="{02779065-7ED0-45B5-BAEF-ACC1F209C325}"/>
                </a:ext>
              </a:extLst>
            </p:cNvPr>
            <p:cNvGrpSpPr/>
            <p:nvPr/>
          </p:nvGrpSpPr>
          <p:grpSpPr>
            <a:xfrm>
              <a:off x="2042636" y="4509944"/>
              <a:ext cx="9033660" cy="1717953"/>
              <a:chOff x="2103596" y="4509944"/>
              <a:chExt cx="9033660" cy="1717953"/>
            </a:xfrm>
          </p:grpSpPr>
          <p:sp>
            <p:nvSpPr>
              <p:cNvPr id="18" name="Google Shape;1424;p226">
                <a:extLst>
                  <a:ext uri="{FF2B5EF4-FFF2-40B4-BE49-F238E27FC236}">
                    <a16:creationId xmlns:a16="http://schemas.microsoft.com/office/drawing/2014/main" id="{211427F4-D8AD-4201-BD3F-FF2A75FA9F07}"/>
                  </a:ext>
                </a:extLst>
              </p:cNvPr>
              <p:cNvSpPr/>
              <p:nvPr/>
            </p:nvSpPr>
            <p:spPr>
              <a:xfrm>
                <a:off x="4073466" y="4509944"/>
                <a:ext cx="7063790" cy="1717953"/>
              </a:xfrm>
              <a:prstGeom prst="rect">
                <a:avLst/>
              </a:prstGeom>
            </p:spPr>
            <p:txBody>
              <a:bodyPr wrap="square">
                <a:spAutoFit/>
              </a:bodyPr>
              <a:lstStyle/>
              <a:p>
                <a:pPr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What can we automate?</a:t>
                </a:r>
                <a:endParaRPr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messages</a:t>
                </a:r>
              </a:p>
            </p:txBody>
          </p:sp>
          <p:pic>
            <p:nvPicPr>
              <p:cNvPr id="19" name="Google Shape;1425;p226">
                <a:extLst>
                  <a:ext uri="{FF2B5EF4-FFF2-40B4-BE49-F238E27FC236}">
                    <a16:creationId xmlns:a16="http://schemas.microsoft.com/office/drawing/2014/main" id="{F5FFF910-1D7B-45A2-B2A9-8ECD3544673F}"/>
                  </a:ext>
                </a:extLst>
              </p:cNvPr>
              <p:cNvPicPr preferRelativeResize="0"/>
              <p:nvPr/>
            </p:nvPicPr>
            <p:blipFill>
              <a:blip r:embed="rId5"/>
              <a:stretch>
                <a:fillRect/>
              </a:stretch>
            </p:blipFill>
            <p:spPr>
              <a:xfrm>
                <a:off x="2103596" y="4558746"/>
                <a:ext cx="1039487" cy="1039487"/>
              </a:xfrm>
              <a:prstGeom prst="rect">
                <a:avLst/>
              </a:prstGeom>
              <a:noFill/>
              <a:ln>
                <a:noFill/>
              </a:ln>
            </p:spPr>
          </p:pic>
        </p:grpSp>
        <p:sp>
          <p:nvSpPr>
            <p:cNvPr id="14" name="Text Placeholder 1">
              <a:extLst>
                <a:ext uri="{FF2B5EF4-FFF2-40B4-BE49-F238E27FC236}">
                  <a16:creationId xmlns:a16="http://schemas.microsoft.com/office/drawing/2014/main" id="{31EE7F09-3203-4326-972C-C17F29CAACFD}"/>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Introduction to </a:t>
              </a:r>
              <a:r>
                <a:rPr lang="en-US" sz="5280" spc="41" dirty="0">
                  <a:solidFill>
                    <a:srgbClr val="0085CA"/>
                  </a:solidFill>
                  <a:latin typeface="Arial" panose="020B0604020202020204" pitchFamily="34" charset="0"/>
                  <a:cs typeface="Arial" panose="020B0604020202020204" pitchFamily="34" charset="0"/>
                </a:rPr>
                <a:t>Email Automation </a:t>
              </a:r>
            </a:p>
          </p:txBody>
        </p:sp>
      </p:grpSp>
    </p:spTree>
    <p:extLst>
      <p:ext uri="{BB962C8B-B14F-4D97-AF65-F5344CB8AC3E}">
        <p14:creationId xmlns:p14="http://schemas.microsoft.com/office/powerpoint/2010/main" val="36575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3178020" y="519861"/>
            <a:ext cx="15697687" cy="82362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a:t>
            </a:r>
          </a:p>
        </p:txBody>
      </p:sp>
      <p:sp>
        <p:nvSpPr>
          <p:cNvPr id="8" name="Google Shape;1424;p226">
            <a:extLst>
              <a:ext uri="{FF2B5EF4-FFF2-40B4-BE49-F238E27FC236}">
                <a16:creationId xmlns:a16="http://schemas.microsoft.com/office/drawing/2014/main" id="{6C1DB35B-F769-4F60-A78A-EC55DA466D48}"/>
              </a:ext>
            </a:extLst>
          </p:cNvPr>
          <p:cNvSpPr/>
          <p:nvPr/>
        </p:nvSpPr>
        <p:spPr>
          <a:xfrm>
            <a:off x="3331846" y="2345944"/>
            <a:ext cx="9159361" cy="1772453"/>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UiPath Studio includes activities for sending, retrieving and organizing messages. The available categories are:</a:t>
            </a:r>
          </a:p>
        </p:txBody>
      </p:sp>
      <p:sp>
        <p:nvSpPr>
          <p:cNvPr id="10" name="Google Shape;1424;p226">
            <a:extLst>
              <a:ext uri="{FF2B5EF4-FFF2-40B4-BE49-F238E27FC236}">
                <a16:creationId xmlns:a16="http://schemas.microsoft.com/office/drawing/2014/main" id="{2411501F-E55D-45CA-A931-61E4CCBDC9F1}"/>
              </a:ext>
            </a:extLst>
          </p:cNvPr>
          <p:cNvSpPr/>
          <p:nvPr/>
        </p:nvSpPr>
        <p:spPr>
          <a:xfrm>
            <a:off x="3331846" y="4118397"/>
            <a:ext cx="9159361" cy="1465283"/>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lvl="1"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SMTP, Outlook and Exchange</a:t>
            </a:r>
          </a:p>
        </p:txBody>
      </p:sp>
      <p:sp>
        <p:nvSpPr>
          <p:cNvPr id="11" name="Google Shape;1424;p226">
            <a:extLst>
              <a:ext uri="{FF2B5EF4-FFF2-40B4-BE49-F238E27FC236}">
                <a16:creationId xmlns:a16="http://schemas.microsoft.com/office/drawing/2014/main" id="{A8453306-8529-45B8-A73E-90FAD0A3B2AE}"/>
              </a:ext>
            </a:extLst>
          </p:cNvPr>
          <p:cNvSpPr/>
          <p:nvPr/>
        </p:nvSpPr>
        <p:spPr>
          <a:xfrm>
            <a:off x="3331846" y="5940015"/>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lvl="2"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POP3, Outlook, IMAP and Exchange</a:t>
            </a:r>
          </a:p>
        </p:txBody>
      </p:sp>
      <p:sp>
        <p:nvSpPr>
          <p:cNvPr id="12" name="Google Shape;1424;p226">
            <a:extLst>
              <a:ext uri="{FF2B5EF4-FFF2-40B4-BE49-F238E27FC236}">
                <a16:creationId xmlns:a16="http://schemas.microsoft.com/office/drawing/2014/main" id="{BA37EF6C-98C0-49C8-9E40-C529BF695686}"/>
              </a:ext>
            </a:extLst>
          </p:cNvPr>
          <p:cNvSpPr/>
          <p:nvPr/>
        </p:nvSpPr>
        <p:spPr>
          <a:xfrm>
            <a:off x="3331846" y="7476279"/>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Outlook, IMAP, Exchange</a:t>
            </a:r>
          </a:p>
        </p:txBody>
      </p:sp>
      <p:sp>
        <p:nvSpPr>
          <p:cNvPr id="13" name="Google Shape;1424;p226">
            <a:extLst>
              <a:ext uri="{FF2B5EF4-FFF2-40B4-BE49-F238E27FC236}">
                <a16:creationId xmlns:a16="http://schemas.microsoft.com/office/drawing/2014/main" id="{9EC192CC-763C-4841-901D-1DD26C074757}"/>
              </a:ext>
            </a:extLst>
          </p:cNvPr>
          <p:cNvSpPr/>
          <p:nvPr/>
        </p:nvSpPr>
        <p:spPr>
          <a:xfrm>
            <a:off x="3331846" y="9012543"/>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and emails: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Generic Email Activities</a:t>
            </a:r>
            <a:endParaRPr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p:txBody>
      </p:sp>
      <p:pic>
        <p:nvPicPr>
          <p:cNvPr id="5" name="Picture 4">
            <a:extLst>
              <a:ext uri="{FF2B5EF4-FFF2-40B4-BE49-F238E27FC236}">
                <a16:creationId xmlns:a16="http://schemas.microsoft.com/office/drawing/2014/main" id="{070556CD-ECCC-D717-A6B6-F095B5C54B2A}"/>
              </a:ext>
            </a:extLst>
          </p:cNvPr>
          <p:cNvPicPr>
            <a:picLocks noChangeAspect="1"/>
          </p:cNvPicPr>
          <p:nvPr/>
        </p:nvPicPr>
        <p:blipFill>
          <a:blip r:embed="rId3"/>
          <a:stretch>
            <a:fillRect/>
          </a:stretch>
        </p:blipFill>
        <p:spPr>
          <a:xfrm>
            <a:off x="12412860" y="200569"/>
            <a:ext cx="6911421" cy="10893001"/>
          </a:xfrm>
          <a:prstGeom prst="rect">
            <a:avLst/>
          </a:prstGeom>
          <a:ln>
            <a:solidFill>
              <a:schemeClr val="tx1"/>
            </a:solidFill>
          </a:ln>
        </p:spPr>
      </p:pic>
      <p:sp>
        <p:nvSpPr>
          <p:cNvPr id="6" name="Rectangle 5">
            <a:extLst>
              <a:ext uri="{FF2B5EF4-FFF2-40B4-BE49-F238E27FC236}">
                <a16:creationId xmlns:a16="http://schemas.microsoft.com/office/drawing/2014/main" id="{07B8DFC3-3DC5-AF03-1CF4-AC265EDD2123}"/>
              </a:ext>
            </a:extLst>
          </p:cNvPr>
          <p:cNvSpPr/>
          <p:nvPr/>
        </p:nvSpPr>
        <p:spPr>
          <a:xfrm>
            <a:off x="12905117" y="3588589"/>
            <a:ext cx="5607170" cy="353135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483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37824A-5501-4280-A62D-5CD1DE6478D3}"/>
              </a:ext>
            </a:extLst>
          </p:cNvPr>
          <p:cNvGrpSpPr/>
          <p:nvPr/>
        </p:nvGrpSpPr>
        <p:grpSpPr>
          <a:xfrm>
            <a:off x="3178019" y="519861"/>
            <a:ext cx="15697688" cy="8033274"/>
            <a:chOff x="1926072" y="315067"/>
            <a:chExt cx="9513750" cy="4868651"/>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926072" y="315067"/>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 (Contd.)</a:t>
              </a:r>
            </a:p>
          </p:txBody>
        </p:sp>
        <p:grpSp>
          <p:nvGrpSpPr>
            <p:cNvPr id="24" name="Group 23">
              <a:extLst>
                <a:ext uri="{FF2B5EF4-FFF2-40B4-BE49-F238E27FC236}">
                  <a16:creationId xmlns:a16="http://schemas.microsoft.com/office/drawing/2014/main" id="{B2C9E5C7-717E-4674-A7D4-BD810480B479}"/>
                </a:ext>
              </a:extLst>
            </p:cNvPr>
            <p:cNvGrpSpPr/>
            <p:nvPr/>
          </p:nvGrpSpPr>
          <p:grpSpPr>
            <a:xfrm>
              <a:off x="3402349" y="1499410"/>
              <a:ext cx="3434938" cy="3684308"/>
              <a:chOff x="4047122" y="1656291"/>
              <a:chExt cx="3337531" cy="3545418"/>
            </a:xfrm>
          </p:grpSpPr>
          <p:pic>
            <p:nvPicPr>
              <p:cNvPr id="28" name="Google Shape;1425;p226">
                <a:extLst>
                  <a:ext uri="{FF2B5EF4-FFF2-40B4-BE49-F238E27FC236}">
                    <a16:creationId xmlns:a16="http://schemas.microsoft.com/office/drawing/2014/main" id="{EE8171B2-D633-4AEA-A2C6-5A9CFE91BE27}"/>
                  </a:ext>
                </a:extLst>
              </p:cNvPr>
              <p:cNvPicPr preferRelativeResize="0"/>
              <p:nvPr/>
            </p:nvPicPr>
            <p:blipFill>
              <a:blip r:embed="rId3"/>
              <a:stretch>
                <a:fillRect/>
              </a:stretch>
            </p:blipFill>
            <p:spPr>
              <a:xfrm>
                <a:off x="4105433" y="1656291"/>
                <a:ext cx="1604078" cy="1604078"/>
              </a:xfrm>
              <a:prstGeom prst="rect">
                <a:avLst/>
              </a:prstGeom>
              <a:noFill/>
              <a:ln>
                <a:noFill/>
              </a:ln>
            </p:spPr>
          </p:pic>
          <p:sp>
            <p:nvSpPr>
              <p:cNvPr id="29" name="Google Shape;1424;p226">
                <a:extLst>
                  <a:ext uri="{FF2B5EF4-FFF2-40B4-BE49-F238E27FC236}">
                    <a16:creationId xmlns:a16="http://schemas.microsoft.com/office/drawing/2014/main" id="{6F23CA54-EAE6-4613-8D2F-EF9C175A532A}"/>
                  </a:ext>
                </a:extLst>
              </p:cNvPr>
              <p:cNvSpPr/>
              <p:nvPr/>
            </p:nvSpPr>
            <p:spPr>
              <a:xfrm>
                <a:off x="4047122" y="3570493"/>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Input via email</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Names or ID numbers from the subject or body</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Input files coming as attachments (.</a:t>
                </a:r>
                <a:r>
                  <a:rPr lang="en-US" sz="2640" dirty="0" err="1">
                    <a:solidFill>
                      <a:srgbClr val="7F7F7F"/>
                    </a:solidFill>
                    <a:latin typeface="Arial" panose="020B0604020202020204" pitchFamily="34" charset="0"/>
                    <a:cs typeface="Arial" panose="020B0604020202020204" pitchFamily="34" charset="0"/>
                    <a:sym typeface="Calibri"/>
                  </a:rPr>
                  <a:t>xls</a:t>
                </a:r>
                <a:r>
                  <a:rPr lang="en-US" sz="2640" dirty="0">
                    <a:solidFill>
                      <a:srgbClr val="7F7F7F"/>
                    </a:solidFill>
                    <a:latin typeface="Arial" panose="020B0604020202020204" pitchFamily="34" charset="0"/>
                    <a:cs typeface="Arial" panose="020B0604020202020204" pitchFamily="34" charset="0"/>
                    <a:sym typeface="Calibri"/>
                  </a:rPr>
                  <a:t>. .pdf)</a:t>
                </a:r>
                <a:endParaRPr sz="2310" dirty="0"/>
              </a:p>
            </p:txBody>
          </p:sp>
        </p:grpSp>
        <p:grpSp>
          <p:nvGrpSpPr>
            <p:cNvPr id="30" name="Group 29">
              <a:extLst>
                <a:ext uri="{FF2B5EF4-FFF2-40B4-BE49-F238E27FC236}">
                  <a16:creationId xmlns:a16="http://schemas.microsoft.com/office/drawing/2014/main" id="{18B6ECAF-009C-42AD-B9E0-9412BCDC94B4}"/>
                </a:ext>
              </a:extLst>
            </p:cNvPr>
            <p:cNvGrpSpPr/>
            <p:nvPr/>
          </p:nvGrpSpPr>
          <p:grpSpPr>
            <a:xfrm>
              <a:off x="7348236" y="1453939"/>
              <a:ext cx="3681473" cy="3729779"/>
              <a:chOff x="8554183" y="2505355"/>
              <a:chExt cx="3449080" cy="3553538"/>
            </a:xfrm>
          </p:grpSpPr>
          <p:pic>
            <p:nvPicPr>
              <p:cNvPr id="31" name="Google Shape;1425;p226">
                <a:extLst>
                  <a:ext uri="{FF2B5EF4-FFF2-40B4-BE49-F238E27FC236}">
                    <a16:creationId xmlns:a16="http://schemas.microsoft.com/office/drawing/2014/main" id="{96873484-7D64-49BD-8724-93E2265783FA}"/>
                  </a:ext>
                </a:extLst>
              </p:cNvPr>
              <p:cNvPicPr preferRelativeResize="0"/>
              <p:nvPr/>
            </p:nvPicPr>
            <p:blipFill>
              <a:blip r:embed="rId4"/>
              <a:stretch>
                <a:fillRect/>
              </a:stretch>
            </p:blipFill>
            <p:spPr>
              <a:xfrm>
                <a:off x="8554183" y="2505355"/>
                <a:ext cx="1780314" cy="1631217"/>
              </a:xfrm>
              <a:prstGeom prst="rect">
                <a:avLst/>
              </a:prstGeom>
              <a:noFill/>
              <a:ln>
                <a:noFill/>
              </a:ln>
            </p:spPr>
          </p:pic>
          <p:sp>
            <p:nvSpPr>
              <p:cNvPr id="32" name="Google Shape;1424;p226">
                <a:extLst>
                  <a:ext uri="{FF2B5EF4-FFF2-40B4-BE49-F238E27FC236}">
                    <a16:creationId xmlns:a16="http://schemas.microsoft.com/office/drawing/2014/main" id="{877097B6-2210-494E-9D65-4E627C3119D1}"/>
                  </a:ext>
                </a:extLst>
              </p:cNvPr>
              <p:cNvSpPr/>
              <p:nvPr/>
            </p:nvSpPr>
            <p:spPr>
              <a:xfrm>
                <a:off x="8665732" y="4427677"/>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Email as output</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Progress reports</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Exception alerts</a:t>
                </a:r>
                <a:endParaRPr sz="2310" dirty="0"/>
              </a:p>
            </p:txBody>
          </p:sp>
        </p:grpSp>
      </p:grpSp>
    </p:spTree>
    <p:extLst>
      <p:ext uri="{BB962C8B-B14F-4D97-AF65-F5344CB8AC3E}">
        <p14:creationId xmlns:p14="http://schemas.microsoft.com/office/powerpoint/2010/main" val="35313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8">
            <a:extLst>
              <a:ext uri="{FF2B5EF4-FFF2-40B4-BE49-F238E27FC236}">
                <a16:creationId xmlns:a16="http://schemas.microsoft.com/office/drawing/2014/main" id="{D12E7539-C8A6-412B-AFBC-BB73106378F8}"/>
              </a:ext>
            </a:extLst>
          </p:cNvPr>
          <p:cNvSpPr>
            <a:spLocks/>
          </p:cNvSpPr>
          <p:nvPr/>
        </p:nvSpPr>
        <p:spPr bwMode="auto">
          <a:xfrm>
            <a:off x="2821703" y="2098749"/>
            <a:ext cx="539091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1"/>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6" name="Freeform 8">
            <a:extLst>
              <a:ext uri="{FF2B5EF4-FFF2-40B4-BE49-F238E27FC236}">
                <a16:creationId xmlns:a16="http://schemas.microsoft.com/office/drawing/2014/main" id="{45E2C919-ED9F-42B8-9982-84F16050D41C}"/>
              </a:ext>
            </a:extLst>
          </p:cNvPr>
          <p:cNvSpPr>
            <a:spLocks/>
          </p:cNvSpPr>
          <p:nvPr/>
        </p:nvSpPr>
        <p:spPr bwMode="auto">
          <a:xfrm>
            <a:off x="2821701" y="3542690"/>
            <a:ext cx="5609777"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0" name="Freeform 8"/>
          <p:cNvSpPr>
            <a:spLocks/>
          </p:cNvSpPr>
          <p:nvPr/>
        </p:nvSpPr>
        <p:spPr bwMode="auto">
          <a:xfrm>
            <a:off x="2821700" y="4986632"/>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3"/>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1" name="Freeform 8"/>
          <p:cNvSpPr>
            <a:spLocks/>
          </p:cNvSpPr>
          <p:nvPr/>
        </p:nvSpPr>
        <p:spPr bwMode="auto">
          <a:xfrm>
            <a:off x="2817335" y="6430573"/>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tx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lumMod val="75000"/>
                </a:srgbClr>
              </a:solidFill>
              <a:latin typeface="Arial" panose="020B0604020202020204" pitchFamily="34" charset="0"/>
              <a:ea typeface="linea-basic-10" charset="0"/>
              <a:cs typeface="Arial" panose="020B0604020202020204" pitchFamily="34" charset="0"/>
            </a:endParaRPr>
          </a:p>
        </p:txBody>
      </p:sp>
      <p:sp>
        <p:nvSpPr>
          <p:cNvPr id="22" name="Rectangle 21"/>
          <p:cNvSpPr/>
          <p:nvPr/>
        </p:nvSpPr>
        <p:spPr>
          <a:xfrm>
            <a:off x="1" y="2086951"/>
            <a:ext cx="5671484" cy="5846463"/>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25" name="Rectangle 21">
            <a:extLst>
              <a:ext uri="{FF2B5EF4-FFF2-40B4-BE49-F238E27FC236}">
                <a16:creationId xmlns:a16="http://schemas.microsoft.com/office/drawing/2014/main" id="{527D3513-7C05-4477-8128-E29B25CCACC2}"/>
              </a:ext>
            </a:extLst>
          </p:cNvPr>
          <p:cNvSpPr/>
          <p:nvPr/>
        </p:nvSpPr>
        <p:spPr>
          <a:xfrm flipH="1">
            <a:off x="5164608" y="2089450"/>
            <a:ext cx="5671484" cy="5843962"/>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14" name="Freeform 13"/>
          <p:cNvSpPr/>
          <p:nvPr/>
        </p:nvSpPr>
        <p:spPr>
          <a:xfrm>
            <a:off x="2821702" y="2051842"/>
            <a:ext cx="5178649" cy="5977076"/>
          </a:xfrm>
          <a:custGeom>
            <a:avLst/>
            <a:gdLst>
              <a:gd name="connsiteX0" fmla="*/ 1578411 w 3138575"/>
              <a:gd name="connsiteY0" fmla="*/ 94556 h 3622470"/>
              <a:gd name="connsiteX1" fmla="*/ 1125622 w 3138575"/>
              <a:gd name="connsiteY1" fmla="*/ 167441 h 3622470"/>
              <a:gd name="connsiteX2" fmla="*/ 642534 w 3138575"/>
              <a:gd name="connsiteY2" fmla="*/ 411638 h 3622470"/>
              <a:gd name="connsiteX3" fmla="*/ 252276 w 3138575"/>
              <a:gd name="connsiteY3" fmla="*/ 884003 h 3622470"/>
              <a:gd name="connsiteX4" fmla="*/ 95034 w 3138575"/>
              <a:gd name="connsiteY4" fmla="*/ 1613823 h 3622470"/>
              <a:gd name="connsiteX5" fmla="*/ 468236 w 3138575"/>
              <a:gd name="connsiteY5" fmla="*/ 2567953 h 3622470"/>
              <a:gd name="connsiteX6" fmla="*/ 657684 w 3138575"/>
              <a:gd name="connsiteY6" fmla="*/ 2886006 h 3622470"/>
              <a:gd name="connsiteX7" fmla="*/ 670952 w 3138575"/>
              <a:gd name="connsiteY7" fmla="*/ 2992034 h 3622470"/>
              <a:gd name="connsiteX8" fmla="*/ 670952 w 3138575"/>
              <a:gd name="connsiteY8" fmla="*/ 2992977 h 3622470"/>
              <a:gd name="connsiteX9" fmla="*/ 670012 w 3138575"/>
              <a:gd name="connsiteY9" fmla="*/ 2999605 h 3622470"/>
              <a:gd name="connsiteX10" fmla="*/ 736305 w 3138575"/>
              <a:gd name="connsiteY10" fmla="*/ 3382972 h 3622470"/>
              <a:gd name="connsiteX11" fmla="*/ 961746 w 3138575"/>
              <a:gd name="connsiteY11" fmla="*/ 3521170 h 3622470"/>
              <a:gd name="connsiteX12" fmla="*/ 974074 w 3138575"/>
              <a:gd name="connsiteY12" fmla="*/ 3523084 h 3622470"/>
              <a:gd name="connsiteX13" fmla="*/ 987318 w 3138575"/>
              <a:gd name="connsiteY13" fmla="*/ 3523084 h 3622470"/>
              <a:gd name="connsiteX14" fmla="*/ 1580292 w 3138575"/>
              <a:gd name="connsiteY14" fmla="*/ 3523084 h 3622470"/>
              <a:gd name="connsiteX15" fmla="*/ 2173291 w 3138575"/>
              <a:gd name="connsiteY15" fmla="*/ 3523084 h 3622470"/>
              <a:gd name="connsiteX16" fmla="*/ 2185594 w 3138575"/>
              <a:gd name="connsiteY16" fmla="*/ 3523084 h 3622470"/>
              <a:gd name="connsiteX17" fmla="*/ 2198863 w 3138575"/>
              <a:gd name="connsiteY17" fmla="*/ 3521170 h 3622470"/>
              <a:gd name="connsiteX18" fmla="*/ 2424304 w 3138575"/>
              <a:gd name="connsiteY18" fmla="*/ 3382972 h 3622470"/>
              <a:gd name="connsiteX19" fmla="*/ 2490597 w 3138575"/>
              <a:gd name="connsiteY19" fmla="*/ 2999605 h 3622470"/>
              <a:gd name="connsiteX20" fmla="*/ 2489656 w 3138575"/>
              <a:gd name="connsiteY20" fmla="*/ 2992034 h 3622470"/>
              <a:gd name="connsiteX21" fmla="*/ 2488715 w 3138575"/>
              <a:gd name="connsiteY21" fmla="*/ 2990148 h 3622470"/>
              <a:gd name="connsiteX22" fmla="*/ 2501984 w 3138575"/>
              <a:gd name="connsiteY22" fmla="*/ 2884121 h 3622470"/>
              <a:gd name="connsiteX23" fmla="*/ 2690466 w 3138575"/>
              <a:gd name="connsiteY23" fmla="*/ 2569868 h 3622470"/>
              <a:gd name="connsiteX24" fmla="*/ 3065574 w 3138575"/>
              <a:gd name="connsiteY24" fmla="*/ 1613823 h 3622470"/>
              <a:gd name="connsiteX25" fmla="*/ 2527556 w 3138575"/>
              <a:gd name="connsiteY25" fmla="*/ 418266 h 3622470"/>
              <a:gd name="connsiteX26" fmla="*/ 1594501 w 3138575"/>
              <a:gd name="connsiteY26" fmla="*/ 94556 h 3622470"/>
              <a:gd name="connsiteX27" fmla="*/ 1578411 w 3138575"/>
              <a:gd name="connsiteY27" fmla="*/ 94556 h 3622470"/>
              <a:gd name="connsiteX28" fmla="*/ 1567287 w 3138575"/>
              <a:gd name="connsiteY28" fmla="*/ 0 h 3622470"/>
              <a:gd name="connsiteX29" fmla="*/ 1584288 w 3138575"/>
              <a:gd name="connsiteY29" fmla="*/ 0 h 3622470"/>
              <a:gd name="connsiteX30" fmla="*/ 2570122 w 3138575"/>
              <a:gd name="connsiteY30" fmla="*/ 342022 h 3622470"/>
              <a:gd name="connsiteX31" fmla="*/ 3138575 w 3138575"/>
              <a:gd name="connsiteY31" fmla="*/ 1605207 h 3622470"/>
              <a:gd name="connsiteX32" fmla="*/ 2742248 w 3138575"/>
              <a:gd name="connsiteY32" fmla="*/ 2615333 h 3622470"/>
              <a:gd name="connsiteX33" fmla="*/ 2543104 w 3138575"/>
              <a:gd name="connsiteY33" fmla="*/ 2947362 h 3622470"/>
              <a:gd name="connsiteX34" fmla="*/ 2529085 w 3138575"/>
              <a:gd name="connsiteY34" fmla="*/ 3059387 h 3622470"/>
              <a:gd name="connsiteX35" fmla="*/ 2530079 w 3138575"/>
              <a:gd name="connsiteY35" fmla="*/ 3061380 h 3622470"/>
              <a:gd name="connsiteX36" fmla="*/ 2531073 w 3138575"/>
              <a:gd name="connsiteY36" fmla="*/ 3069379 h 3622470"/>
              <a:gd name="connsiteX37" fmla="*/ 2461029 w 3138575"/>
              <a:gd name="connsiteY37" fmla="*/ 3474432 h 3622470"/>
              <a:gd name="connsiteX38" fmla="*/ 2222836 w 3138575"/>
              <a:gd name="connsiteY38" fmla="*/ 3620448 h 3622470"/>
              <a:gd name="connsiteX39" fmla="*/ 2208817 w 3138575"/>
              <a:gd name="connsiteY39" fmla="*/ 3622470 h 3622470"/>
              <a:gd name="connsiteX40" fmla="*/ 2195818 w 3138575"/>
              <a:gd name="connsiteY40" fmla="*/ 3622470 h 3622470"/>
              <a:gd name="connsiteX41" fmla="*/ 1569275 w 3138575"/>
              <a:gd name="connsiteY41" fmla="*/ 3622470 h 3622470"/>
              <a:gd name="connsiteX42" fmla="*/ 942757 w 3138575"/>
              <a:gd name="connsiteY42" fmla="*/ 3622470 h 3622470"/>
              <a:gd name="connsiteX43" fmla="*/ 928765 w 3138575"/>
              <a:gd name="connsiteY43" fmla="*/ 3622470 h 3622470"/>
              <a:gd name="connsiteX44" fmla="*/ 915739 w 3138575"/>
              <a:gd name="connsiteY44" fmla="*/ 3620448 h 3622470"/>
              <a:gd name="connsiteX45" fmla="*/ 677546 w 3138575"/>
              <a:gd name="connsiteY45" fmla="*/ 3474432 h 3622470"/>
              <a:gd name="connsiteX46" fmla="*/ 607503 w 3138575"/>
              <a:gd name="connsiteY46" fmla="*/ 3069379 h 3622470"/>
              <a:gd name="connsiteX47" fmla="*/ 608496 w 3138575"/>
              <a:gd name="connsiteY47" fmla="*/ 3062376 h 3622470"/>
              <a:gd name="connsiteX48" fmla="*/ 608496 w 3138575"/>
              <a:gd name="connsiteY48" fmla="*/ 3061380 h 3622470"/>
              <a:gd name="connsiteX49" fmla="*/ 594477 w 3138575"/>
              <a:gd name="connsiteY49" fmla="*/ 2949355 h 3622470"/>
              <a:gd name="connsiteX50" fmla="*/ 394313 w 3138575"/>
              <a:gd name="connsiteY50" fmla="*/ 2613310 h 3622470"/>
              <a:gd name="connsiteX51" fmla="*/ 0 w 3138575"/>
              <a:gd name="connsiteY51" fmla="*/ 1605207 h 3622470"/>
              <a:gd name="connsiteX52" fmla="*/ 166137 w 3138575"/>
              <a:gd name="connsiteY52" fmla="*/ 834104 h 3622470"/>
              <a:gd name="connsiteX53" fmla="*/ 578470 w 3138575"/>
              <a:gd name="connsiteY53" fmla="*/ 335018 h 3622470"/>
              <a:gd name="connsiteX54" fmla="*/ 1088885 w 3138575"/>
              <a:gd name="connsiteY54" fmla="*/ 77008 h 3622470"/>
              <a:gd name="connsiteX55" fmla="*/ 1567287 w 3138575"/>
              <a:gd name="connsiteY55" fmla="*/ 0 h 362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138575" h="3622470">
                <a:moveTo>
                  <a:pt x="1578411" y="94556"/>
                </a:moveTo>
                <a:cubicBezTo>
                  <a:pt x="1431590" y="96442"/>
                  <a:pt x="1275289" y="121984"/>
                  <a:pt x="1125622" y="167441"/>
                </a:cubicBezTo>
                <a:cubicBezTo>
                  <a:pt x="945655" y="222326"/>
                  <a:pt x="783661" y="304696"/>
                  <a:pt x="642534" y="411638"/>
                </a:cubicBezTo>
                <a:cubicBezTo>
                  <a:pt x="475811" y="538493"/>
                  <a:pt x="344141" y="697520"/>
                  <a:pt x="252276" y="884003"/>
                </a:cubicBezTo>
                <a:cubicBezTo>
                  <a:pt x="148059" y="1095086"/>
                  <a:pt x="95034" y="1340255"/>
                  <a:pt x="95034" y="1613823"/>
                </a:cubicBezTo>
                <a:cubicBezTo>
                  <a:pt x="95034" y="1877905"/>
                  <a:pt x="123428" y="2168501"/>
                  <a:pt x="468236" y="2567953"/>
                </a:cubicBezTo>
                <a:cubicBezTo>
                  <a:pt x="589485" y="2708066"/>
                  <a:pt x="637806" y="2817864"/>
                  <a:pt x="657684" y="2886006"/>
                </a:cubicBezTo>
                <a:cubicBezTo>
                  <a:pt x="674740" y="2946606"/>
                  <a:pt x="671893" y="2984462"/>
                  <a:pt x="670952" y="2992034"/>
                </a:cubicBezTo>
                <a:cubicBezTo>
                  <a:pt x="670952" y="2992977"/>
                  <a:pt x="670952" y="2992977"/>
                  <a:pt x="670952" y="2992977"/>
                </a:cubicBezTo>
                <a:cubicBezTo>
                  <a:pt x="670012" y="2999605"/>
                  <a:pt x="670012" y="2999605"/>
                  <a:pt x="670012" y="2999605"/>
                </a:cubicBezTo>
                <a:cubicBezTo>
                  <a:pt x="662412" y="3037462"/>
                  <a:pt x="632112" y="3235316"/>
                  <a:pt x="736305" y="3382972"/>
                </a:cubicBezTo>
                <a:cubicBezTo>
                  <a:pt x="789354" y="3457742"/>
                  <a:pt x="867034" y="3506027"/>
                  <a:pt x="961746" y="3521170"/>
                </a:cubicBezTo>
                <a:cubicBezTo>
                  <a:pt x="974074" y="3523084"/>
                  <a:pt x="974074" y="3523084"/>
                  <a:pt x="974074" y="3523084"/>
                </a:cubicBezTo>
                <a:cubicBezTo>
                  <a:pt x="987318" y="3523084"/>
                  <a:pt x="987318" y="3523084"/>
                  <a:pt x="987318" y="3523084"/>
                </a:cubicBezTo>
                <a:cubicBezTo>
                  <a:pt x="1580292" y="3523084"/>
                  <a:pt x="1580292" y="3523084"/>
                  <a:pt x="1580292" y="3523084"/>
                </a:cubicBezTo>
                <a:cubicBezTo>
                  <a:pt x="2173291" y="3523084"/>
                  <a:pt x="2173291" y="3523084"/>
                  <a:pt x="2173291" y="3523084"/>
                </a:cubicBezTo>
                <a:cubicBezTo>
                  <a:pt x="2185594" y="3523084"/>
                  <a:pt x="2185594" y="3523084"/>
                  <a:pt x="2185594" y="3523084"/>
                </a:cubicBezTo>
                <a:cubicBezTo>
                  <a:pt x="2198863" y="3521170"/>
                  <a:pt x="2198863" y="3521170"/>
                  <a:pt x="2198863" y="3521170"/>
                </a:cubicBezTo>
                <a:cubicBezTo>
                  <a:pt x="2293574" y="3506027"/>
                  <a:pt x="2371254" y="3457742"/>
                  <a:pt x="2424304" y="3382972"/>
                </a:cubicBezTo>
                <a:cubicBezTo>
                  <a:pt x="2528496" y="3235316"/>
                  <a:pt x="2498196" y="3037462"/>
                  <a:pt x="2490597" y="2999605"/>
                </a:cubicBezTo>
                <a:cubicBezTo>
                  <a:pt x="2489656" y="2992034"/>
                  <a:pt x="2489656" y="2992034"/>
                  <a:pt x="2489656" y="2992034"/>
                </a:cubicBezTo>
                <a:cubicBezTo>
                  <a:pt x="2488715" y="2990148"/>
                  <a:pt x="2488715" y="2990148"/>
                  <a:pt x="2488715" y="2990148"/>
                </a:cubicBezTo>
                <a:cubicBezTo>
                  <a:pt x="2487775" y="2982577"/>
                  <a:pt x="2484928" y="2945663"/>
                  <a:pt x="2501984" y="2884121"/>
                </a:cubicBezTo>
                <a:cubicBezTo>
                  <a:pt x="2520921" y="2816922"/>
                  <a:pt x="2569218" y="2708066"/>
                  <a:pt x="2690466" y="2569868"/>
                </a:cubicBezTo>
                <a:cubicBezTo>
                  <a:pt x="3021065" y="2194072"/>
                  <a:pt x="3065574" y="1875076"/>
                  <a:pt x="3065574" y="1613823"/>
                </a:cubicBezTo>
                <a:cubicBezTo>
                  <a:pt x="3065574" y="972974"/>
                  <a:pt x="2772899" y="609493"/>
                  <a:pt x="2527556" y="418266"/>
                </a:cubicBezTo>
                <a:cubicBezTo>
                  <a:pt x="2268943" y="215697"/>
                  <a:pt x="1920372" y="94556"/>
                  <a:pt x="1594501" y="94556"/>
                </a:cubicBezTo>
                <a:cubicBezTo>
                  <a:pt x="1588832" y="94556"/>
                  <a:pt x="1583139" y="94556"/>
                  <a:pt x="1578411" y="94556"/>
                </a:cubicBezTo>
                <a:close/>
                <a:moveTo>
                  <a:pt x="1567287" y="0"/>
                </a:moveTo>
                <a:cubicBezTo>
                  <a:pt x="1572282" y="0"/>
                  <a:pt x="1578298" y="0"/>
                  <a:pt x="1584288" y="0"/>
                </a:cubicBezTo>
                <a:cubicBezTo>
                  <a:pt x="1928592" y="0"/>
                  <a:pt x="2296881" y="127994"/>
                  <a:pt x="2570122" y="342022"/>
                </a:cubicBezTo>
                <a:cubicBezTo>
                  <a:pt x="2829344" y="544065"/>
                  <a:pt x="3138575" y="928107"/>
                  <a:pt x="3138575" y="1605207"/>
                </a:cubicBezTo>
                <a:cubicBezTo>
                  <a:pt x="3138575" y="1881239"/>
                  <a:pt x="3091548" y="2218280"/>
                  <a:pt x="2742248" y="2615333"/>
                </a:cubicBezTo>
                <a:cubicBezTo>
                  <a:pt x="2614141" y="2761349"/>
                  <a:pt x="2563112" y="2876362"/>
                  <a:pt x="2543104" y="2947362"/>
                </a:cubicBezTo>
                <a:cubicBezTo>
                  <a:pt x="2525083" y="3012386"/>
                  <a:pt x="2528091" y="3051388"/>
                  <a:pt x="2529085" y="3059387"/>
                </a:cubicBezTo>
                <a:cubicBezTo>
                  <a:pt x="2529085" y="3059387"/>
                  <a:pt x="2529085" y="3059387"/>
                  <a:pt x="2530079" y="3061380"/>
                </a:cubicBezTo>
                <a:cubicBezTo>
                  <a:pt x="2530079" y="3061380"/>
                  <a:pt x="2530079" y="3061380"/>
                  <a:pt x="2531073" y="3069379"/>
                </a:cubicBezTo>
                <a:cubicBezTo>
                  <a:pt x="2539102" y="3109377"/>
                  <a:pt x="2571116" y="3318424"/>
                  <a:pt x="2461029" y="3474432"/>
                </a:cubicBezTo>
                <a:cubicBezTo>
                  <a:pt x="2404979" y="3553432"/>
                  <a:pt x="2322905" y="3604448"/>
                  <a:pt x="2222836" y="3620448"/>
                </a:cubicBezTo>
                <a:cubicBezTo>
                  <a:pt x="2222836" y="3620448"/>
                  <a:pt x="2222836" y="3620448"/>
                  <a:pt x="2208817" y="3622470"/>
                </a:cubicBezTo>
                <a:cubicBezTo>
                  <a:pt x="2208817" y="3622470"/>
                  <a:pt x="2208817" y="3622470"/>
                  <a:pt x="2195818" y="3622470"/>
                </a:cubicBezTo>
                <a:cubicBezTo>
                  <a:pt x="2195818" y="3622470"/>
                  <a:pt x="2195818" y="3622470"/>
                  <a:pt x="1569275" y="3622470"/>
                </a:cubicBezTo>
                <a:cubicBezTo>
                  <a:pt x="1569275" y="3622470"/>
                  <a:pt x="1569275" y="3622470"/>
                  <a:pt x="942757" y="3622470"/>
                </a:cubicBezTo>
                <a:cubicBezTo>
                  <a:pt x="942757" y="3622470"/>
                  <a:pt x="942757" y="3622470"/>
                  <a:pt x="928765" y="3622470"/>
                </a:cubicBezTo>
                <a:cubicBezTo>
                  <a:pt x="928765" y="3622470"/>
                  <a:pt x="928765" y="3622470"/>
                  <a:pt x="915739" y="3620448"/>
                </a:cubicBezTo>
                <a:cubicBezTo>
                  <a:pt x="815670" y="3604448"/>
                  <a:pt x="733596" y="3553432"/>
                  <a:pt x="677546" y="3474432"/>
                </a:cubicBezTo>
                <a:cubicBezTo>
                  <a:pt x="567459" y="3318424"/>
                  <a:pt x="599473" y="3109377"/>
                  <a:pt x="607503" y="3069379"/>
                </a:cubicBezTo>
                <a:cubicBezTo>
                  <a:pt x="607503" y="3069379"/>
                  <a:pt x="607503" y="3069379"/>
                  <a:pt x="608496" y="3062376"/>
                </a:cubicBezTo>
                <a:cubicBezTo>
                  <a:pt x="608496" y="3062376"/>
                  <a:pt x="608496" y="3062376"/>
                  <a:pt x="608496" y="3061380"/>
                </a:cubicBezTo>
                <a:cubicBezTo>
                  <a:pt x="609490" y="3053380"/>
                  <a:pt x="612498" y="3013382"/>
                  <a:pt x="594477" y="2949355"/>
                </a:cubicBezTo>
                <a:cubicBezTo>
                  <a:pt x="573475" y="2877358"/>
                  <a:pt x="522420" y="2761349"/>
                  <a:pt x="394313" y="2613310"/>
                </a:cubicBezTo>
                <a:cubicBezTo>
                  <a:pt x="30000" y="2191262"/>
                  <a:pt x="0" y="1884228"/>
                  <a:pt x="0" y="1605207"/>
                </a:cubicBezTo>
                <a:cubicBezTo>
                  <a:pt x="0" y="1316164"/>
                  <a:pt x="56024" y="1057127"/>
                  <a:pt x="166137" y="834104"/>
                </a:cubicBezTo>
                <a:cubicBezTo>
                  <a:pt x="263198" y="637072"/>
                  <a:pt x="402316" y="469050"/>
                  <a:pt x="578470" y="335018"/>
                </a:cubicBezTo>
                <a:cubicBezTo>
                  <a:pt x="727580" y="222027"/>
                  <a:pt x="898739" y="134997"/>
                  <a:pt x="1088885" y="77008"/>
                </a:cubicBezTo>
                <a:cubicBezTo>
                  <a:pt x="1247019" y="28980"/>
                  <a:pt x="1412161" y="1992"/>
                  <a:pt x="1567287" y="0"/>
                </a:cubicBezTo>
                <a:close/>
              </a:path>
            </a:pathLst>
          </a:custGeom>
          <a:solidFill>
            <a:schemeClr val="bg1">
              <a:lumMod val="90000"/>
            </a:schemeClr>
          </a:solidFill>
          <a:ln>
            <a:noFill/>
          </a:ln>
        </p:spPr>
        <p:txBody>
          <a:bodyPr wrap="square"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grpSp>
        <p:nvGrpSpPr>
          <p:cNvPr id="5" name="Shape 2327"/>
          <p:cNvGrpSpPr/>
          <p:nvPr/>
        </p:nvGrpSpPr>
        <p:grpSpPr>
          <a:xfrm>
            <a:off x="4408974" y="7843378"/>
            <a:ext cx="2008477" cy="1980837"/>
            <a:chOff x="4178498" y="3597275"/>
            <a:chExt cx="779068" cy="768348"/>
          </a:xfrm>
        </p:grpSpPr>
        <p:sp>
          <p:nvSpPr>
            <p:cNvPr id="6" name="Shape 2328"/>
            <p:cNvSpPr/>
            <p:nvPr/>
          </p:nvSpPr>
          <p:spPr>
            <a:xfrm>
              <a:off x="4181475" y="3597275"/>
              <a:ext cx="773113" cy="138112"/>
            </a:xfrm>
            <a:prstGeom prst="rect">
              <a:avLst/>
            </a:prstGeom>
            <a:solidFill>
              <a:schemeClr val="tx1"/>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7" name="Shape 2329"/>
            <p:cNvSpPr/>
            <p:nvPr/>
          </p:nvSpPr>
          <p:spPr>
            <a:xfrm>
              <a:off x="4238625" y="3735387"/>
              <a:ext cx="644524" cy="384174"/>
            </a:xfrm>
            <a:prstGeom prst="rect">
              <a:avLst/>
            </a:prstGeom>
            <a:solidFill>
              <a:schemeClr val="tx1">
                <a:lumMod val="75000"/>
              </a:schemeClr>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8" name="Shape 2330"/>
            <p:cNvSpPr/>
            <p:nvPr/>
          </p:nvSpPr>
          <p:spPr>
            <a:xfrm>
              <a:off x="4213225" y="3744912"/>
              <a:ext cx="695325" cy="139699"/>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9" name="Shape 2331"/>
            <p:cNvSpPr/>
            <p:nvPr/>
          </p:nvSpPr>
          <p:spPr>
            <a:xfrm>
              <a:off x="4213224" y="3857625"/>
              <a:ext cx="695325" cy="138112"/>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0" name="Shape 2332"/>
            <p:cNvSpPr/>
            <p:nvPr/>
          </p:nvSpPr>
          <p:spPr>
            <a:xfrm>
              <a:off x="4213225" y="3968750"/>
              <a:ext cx="695325" cy="139699"/>
            </a:xfrm>
            <a:custGeom>
              <a:avLst/>
              <a:gdLst/>
              <a:ahLst/>
              <a:cxnLst/>
              <a:rect l="0" t="0" r="0" b="0"/>
              <a:pathLst>
                <a:path w="120000" h="120000" extrusionOk="0">
                  <a:moveTo>
                    <a:pt x="4506" y="120000"/>
                  </a:moveTo>
                  <a:cubicBezTo>
                    <a:pt x="2410" y="120000"/>
                    <a:pt x="628" y="112173"/>
                    <a:pt x="314" y="101739"/>
                  </a:cubicBezTo>
                  <a:cubicBezTo>
                    <a:pt x="0" y="90782"/>
                    <a:pt x="1572" y="80347"/>
                    <a:pt x="3877" y="78260"/>
                  </a:cubicBezTo>
                  <a:cubicBezTo>
                    <a:pt x="115074" y="1565"/>
                    <a:pt x="115074" y="1565"/>
                    <a:pt x="115074" y="1565"/>
                  </a:cubicBezTo>
                  <a:cubicBezTo>
                    <a:pt x="117275" y="0"/>
                    <a:pt x="119371" y="7826"/>
                    <a:pt x="119685" y="19304"/>
                  </a:cubicBezTo>
                  <a:cubicBezTo>
                    <a:pt x="120000" y="30782"/>
                    <a:pt x="118427" y="41217"/>
                    <a:pt x="116227" y="42782"/>
                  </a:cubicBezTo>
                  <a:cubicBezTo>
                    <a:pt x="5030" y="119478"/>
                    <a:pt x="5030" y="119478"/>
                    <a:pt x="5030" y="119478"/>
                  </a:cubicBezTo>
                  <a:cubicBezTo>
                    <a:pt x="4820" y="119478"/>
                    <a:pt x="4611" y="120000"/>
                    <a:pt x="4506" y="120000"/>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1" name="Shape 2333"/>
            <p:cNvSpPr/>
            <p:nvPr/>
          </p:nvSpPr>
          <p:spPr>
            <a:xfrm>
              <a:off x="4178498" y="4116387"/>
              <a:ext cx="779068" cy="249236"/>
            </a:xfrm>
            <a:custGeom>
              <a:avLst/>
              <a:gdLst/>
              <a:ahLst/>
              <a:cxnLst/>
              <a:rect l="0" t="0" r="0" b="0"/>
              <a:pathLst>
                <a:path w="120000" h="120000" extrusionOk="0">
                  <a:moveTo>
                    <a:pt x="0" y="0"/>
                  </a:moveTo>
                  <a:lnTo>
                    <a:pt x="120000" y="0"/>
                  </a:lnTo>
                  <a:lnTo>
                    <a:pt x="115049" y="28507"/>
                  </a:lnTo>
                  <a:cubicBezTo>
                    <a:pt x="103119" y="83707"/>
                    <a:pt x="82915" y="120000"/>
                    <a:pt x="59999" y="120000"/>
                  </a:cubicBezTo>
                  <a:cubicBezTo>
                    <a:pt x="37084" y="120000"/>
                    <a:pt x="16880" y="83707"/>
                    <a:pt x="4950" y="28507"/>
                  </a:cubicBezTo>
                  <a:lnTo>
                    <a:pt x="0" y="0"/>
                  </a:lnTo>
                  <a:close/>
                </a:path>
              </a:pathLst>
            </a:custGeom>
            <a:solidFill>
              <a:schemeClr val="tx1"/>
            </a:solidFill>
            <a:ln w="12700" cap="flat" cmpd="sng">
              <a:noFill/>
              <a:prstDash val="solid"/>
              <a:miter/>
              <a:headEnd type="none" w="med" len="med"/>
              <a:tailEnd type="none" w="med" len="med"/>
            </a:ln>
          </p:spPr>
          <p:txBody>
            <a:bodyPr lIns="150851" tIns="75405" rIns="150851" bIns="75405" anchor="ctr" anchorCtr="0">
              <a:noAutofit/>
            </a:bodyPr>
            <a:lstStyle/>
            <a:p>
              <a:pPr algn="ctr" defTabSz="1508760">
                <a:buClrTx/>
                <a:defRPr/>
              </a:pPr>
              <a:endParaRPr sz="1980" kern="1200" dirty="0">
                <a:solidFill>
                  <a:srgbClr val="FFFFFF"/>
                </a:solidFill>
                <a:latin typeface="Arial" panose="020B0604020202020204" pitchFamily="34" charset="0"/>
                <a:ea typeface="Source Sans Pro" charset="0"/>
                <a:cs typeface="Arial" panose="020B0604020202020204" pitchFamily="34" charset="0"/>
                <a:sym typeface="Calibri"/>
              </a:endParaRPr>
            </a:p>
          </p:txBody>
        </p:sp>
      </p:grpSp>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3144839" y="477523"/>
            <a:ext cx="15650729" cy="1292712"/>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lnSpc>
                <a:spcPct val="100000"/>
              </a:lnSpc>
              <a:buClr>
                <a:srgbClr val="7F7F7F"/>
              </a:buClr>
              <a:defRPr/>
            </a:pPr>
            <a:r>
              <a:rPr lang="en-US" sz="5280" dirty="0">
                <a:solidFill>
                  <a:srgbClr val="7F7F7F"/>
                </a:solidFill>
                <a:latin typeface="Arial" panose="020B0604020202020204" pitchFamily="34" charset="0"/>
                <a:cs typeface="Arial" panose="020B0604020202020204" pitchFamily="34" charset="0"/>
              </a:rPr>
              <a:t>Simple Example - </a:t>
            </a:r>
            <a:r>
              <a:rPr lang="en-US" sz="5280" kern="1200" dirty="0">
                <a:solidFill>
                  <a:srgbClr val="0085CA"/>
                </a:solidFill>
                <a:latin typeface="Arial" panose="020B0604020202020204" pitchFamily="34" charset="0"/>
                <a:cs typeface="Arial" panose="020B0604020202020204" pitchFamily="34" charset="0"/>
              </a:rPr>
              <a:t>R</a:t>
            </a:r>
            <a:r>
              <a:rPr lang="en-US" sz="5280" dirty="0">
                <a:solidFill>
                  <a:srgbClr val="0085CA"/>
                </a:solidFill>
                <a:latin typeface="Arial" panose="020B0604020202020204" pitchFamily="34" charset="0"/>
                <a:cs typeface="Arial" panose="020B0604020202020204" pitchFamily="34" charset="0"/>
              </a:rPr>
              <a:t>etrieving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a:t>
            </a:r>
          </a:p>
        </p:txBody>
      </p:sp>
      <p:sp>
        <p:nvSpPr>
          <p:cNvPr id="18" name="Rectangle 17">
            <a:extLst>
              <a:ext uri="{FF2B5EF4-FFF2-40B4-BE49-F238E27FC236}">
                <a16:creationId xmlns:a16="http://schemas.microsoft.com/office/drawing/2014/main" id="{AB69899D-6C8A-44F7-A846-2C7D5F36B765}"/>
              </a:ext>
            </a:extLst>
          </p:cNvPr>
          <p:cNvSpPr/>
          <p:nvPr/>
        </p:nvSpPr>
        <p:spPr>
          <a:xfrm>
            <a:off x="9232415" y="3871653"/>
            <a:ext cx="10021338" cy="3958199"/>
          </a:xfrm>
          <a:prstGeom prst="rect">
            <a:avLst/>
          </a:prstGeom>
        </p:spPr>
        <p:txBody>
          <a:bodyPr wrap="square">
            <a:spAutoFit/>
          </a:bodyPr>
          <a:lstStyle/>
          <a:p>
            <a:pPr lvl="1" defTabSz="1508760">
              <a:lnSpc>
                <a:spcPct val="150000"/>
              </a:lnSpc>
              <a:spcBef>
                <a:spcPts val="1650"/>
              </a:spcBef>
              <a:buClrTx/>
            </a:pP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Can you write an automation project in UiPath Studio to retrieve emails from Outlook and save attachments for the emails sent by </a:t>
            </a:r>
            <a:r>
              <a:rPr lang="en-US" sz="3300" kern="1200" dirty="0" err="1">
                <a:solidFill>
                  <a:srgbClr val="7F7F7F"/>
                </a:solidFill>
                <a:latin typeface="Arial" panose="020B0604020202020204" pitchFamily="34" charset="0"/>
                <a:ea typeface="Open Sans" panose="020B0606030504020204" pitchFamily="34" charset="0"/>
                <a:cs typeface="Arial" panose="020B0604020202020204" pitchFamily="34" charset="0"/>
              </a:rPr>
              <a:t>teacher@address</a:t>
            </a: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a:t>
            </a:r>
          </a:p>
          <a:p>
            <a:pPr lvl="1" defTabSz="1508760">
              <a:lnSpc>
                <a:spcPct val="150000"/>
              </a:lnSpc>
              <a:spcBef>
                <a:spcPts val="1650"/>
              </a:spcBef>
              <a:buClrTx/>
            </a:pPr>
            <a:endParaRPr lang="en-US" sz="2970" b="1" kern="1200" dirty="0">
              <a:solidFill>
                <a:srgbClr val="7F7F7F"/>
              </a:solidFill>
              <a:latin typeface="Arial" panose="020B0604020202020204" pitchFamily="34" charset="0"/>
              <a:ea typeface="Open Sans" panose="020B0606030504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955938EB-0E52-49C7-B695-ADBD7F39A6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29" name="Rectangle 28">
            <a:extLst>
              <a:ext uri="{FF2B5EF4-FFF2-40B4-BE49-F238E27FC236}">
                <a16:creationId xmlns:a16="http://schemas.microsoft.com/office/drawing/2014/main" id="{FFABF21D-9FDE-427C-8634-AA020D6E9315}"/>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30" name="Freeform: Shape 29">
            <a:extLst>
              <a:ext uri="{FF2B5EF4-FFF2-40B4-BE49-F238E27FC236}">
                <a16:creationId xmlns:a16="http://schemas.microsoft.com/office/drawing/2014/main" id="{8D95D67E-92C3-4094-A5BE-687AB6363AD5}"/>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31" name="Graphic 16">
            <a:extLst>
              <a:ext uri="{FF2B5EF4-FFF2-40B4-BE49-F238E27FC236}">
                <a16:creationId xmlns:a16="http://schemas.microsoft.com/office/drawing/2014/main" id="{3995D4CD-DBE3-4AD5-9403-15B1F80ABE31}"/>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32" name="Group 31">
            <a:extLst>
              <a:ext uri="{FF2B5EF4-FFF2-40B4-BE49-F238E27FC236}">
                <a16:creationId xmlns:a16="http://schemas.microsoft.com/office/drawing/2014/main" id="{C89F6082-25BE-4CC1-BB3E-81E876103928}"/>
              </a:ext>
            </a:extLst>
          </p:cNvPr>
          <p:cNvGrpSpPr/>
          <p:nvPr/>
        </p:nvGrpSpPr>
        <p:grpSpPr>
          <a:xfrm>
            <a:off x="-5314" y="-110013"/>
            <a:ext cx="2591495" cy="10465401"/>
            <a:chOff x="-3221" y="0"/>
            <a:chExt cx="1570603" cy="6342667"/>
          </a:xfrm>
        </p:grpSpPr>
        <p:sp>
          <p:nvSpPr>
            <p:cNvPr id="33" name="Freeform: Shape 41">
              <a:extLst>
                <a:ext uri="{FF2B5EF4-FFF2-40B4-BE49-F238E27FC236}">
                  <a16:creationId xmlns:a16="http://schemas.microsoft.com/office/drawing/2014/main" id="{4E36FD45-F573-44C2-AE94-20C1978F3FA5}"/>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4" name="Freeform: Shape 42">
              <a:extLst>
                <a:ext uri="{FF2B5EF4-FFF2-40B4-BE49-F238E27FC236}">
                  <a16:creationId xmlns:a16="http://schemas.microsoft.com/office/drawing/2014/main" id="{E902E17C-8CE8-45DA-9F3E-72CFC2DF69DB}"/>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5" name="Freeform: Shape 81">
              <a:extLst>
                <a:ext uri="{FF2B5EF4-FFF2-40B4-BE49-F238E27FC236}">
                  <a16:creationId xmlns:a16="http://schemas.microsoft.com/office/drawing/2014/main" id="{89EB1AAD-1D3F-4594-BD9F-C004AD2BF07F}"/>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6" name="Freeform: Shape 41">
              <a:extLst>
                <a:ext uri="{FF2B5EF4-FFF2-40B4-BE49-F238E27FC236}">
                  <a16:creationId xmlns:a16="http://schemas.microsoft.com/office/drawing/2014/main" id="{16CAD506-4BC5-4711-99C9-FE941D9A671C}"/>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7" name="Freeform: Shape 81">
              <a:extLst>
                <a:ext uri="{FF2B5EF4-FFF2-40B4-BE49-F238E27FC236}">
                  <a16:creationId xmlns:a16="http://schemas.microsoft.com/office/drawing/2014/main" id="{E1CD096B-913F-4061-9D40-4A3B847D7C22}"/>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299724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9BBF49-77B7-4754-A6A2-E257CA94FE0A}"/>
              </a:ext>
            </a:extLst>
          </p:cNvPr>
          <p:cNvGrpSpPr/>
          <p:nvPr/>
        </p:nvGrpSpPr>
        <p:grpSpPr>
          <a:xfrm>
            <a:off x="2973533" y="222613"/>
            <a:ext cx="16579238" cy="9734548"/>
            <a:chOff x="1802141" y="134917"/>
            <a:chExt cx="10048023" cy="5899726"/>
          </a:xfrm>
        </p:grpSpPr>
        <p:pic>
          <p:nvPicPr>
            <p:cNvPr id="2" name="Picture 1">
              <a:extLst>
                <a:ext uri="{FF2B5EF4-FFF2-40B4-BE49-F238E27FC236}">
                  <a16:creationId xmlns:a16="http://schemas.microsoft.com/office/drawing/2014/main" id="{EE77430D-2443-4AD6-AD1D-4E20F66EC71F}"/>
                </a:ext>
              </a:extLst>
            </p:cNvPr>
            <p:cNvPicPr>
              <a:picLocks noChangeAspect="1"/>
            </p:cNvPicPr>
            <p:nvPr/>
          </p:nvPicPr>
          <p:blipFill>
            <a:blip r:embed="rId3"/>
            <a:stretch>
              <a:fillRect/>
            </a:stretch>
          </p:blipFill>
          <p:spPr>
            <a:xfrm>
              <a:off x="10076022" y="134917"/>
              <a:ext cx="1058779" cy="759922"/>
            </a:xfrm>
            <a:prstGeom prst="rect">
              <a:avLst/>
            </a:prstGeom>
          </p:spPr>
        </p:pic>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1924112" y="358307"/>
              <a:ext cx="9926052" cy="440734"/>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buClr>
                  <a:srgbClr val="7F7F7F"/>
                </a:buClr>
                <a:defRPr/>
              </a:pPr>
              <a:r>
                <a:rPr lang="en-US" sz="5280" dirty="0">
                  <a:solidFill>
                    <a:srgbClr val="0085CA"/>
                  </a:solidFill>
                  <a:latin typeface="Arial" panose="020B0604020202020204" pitchFamily="34" charset="0"/>
                  <a:cs typeface="Arial" panose="020B0604020202020204" pitchFamily="34" charset="0"/>
                </a:rPr>
                <a:t>Retrieve and Save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 </a:t>
              </a:r>
              <a:r>
                <a:rPr lang="en-US" sz="5280" dirty="0">
                  <a:solidFill>
                    <a:prstClr val="white">
                      <a:lumMod val="50000"/>
                    </a:prstClr>
                  </a:solidFill>
                  <a:latin typeface="Arial" panose="020B0604020202020204" pitchFamily="34" charset="0"/>
                  <a:cs typeface="Arial" panose="020B0604020202020204" pitchFamily="34" charset="0"/>
                </a:rPr>
                <a:t>from Outlook</a:t>
              </a:r>
            </a:p>
          </p:txBody>
        </p:sp>
        <p:pic>
          <p:nvPicPr>
            <p:cNvPr id="40" name="Picture 39">
              <a:extLst>
                <a:ext uri="{FF2B5EF4-FFF2-40B4-BE49-F238E27FC236}">
                  <a16:creationId xmlns:a16="http://schemas.microsoft.com/office/drawing/2014/main" id="{04A0E3D3-8E4C-45EB-8E6B-C73BE462C70D}"/>
                </a:ext>
              </a:extLst>
            </p:cNvPr>
            <p:cNvPicPr>
              <a:picLocks noChangeAspect="1"/>
            </p:cNvPicPr>
            <p:nvPr/>
          </p:nvPicPr>
          <p:blipFill>
            <a:blip r:embed="rId4"/>
            <a:stretch>
              <a:fillRect/>
            </a:stretch>
          </p:blipFill>
          <p:spPr>
            <a:xfrm>
              <a:off x="1802141" y="1230496"/>
              <a:ext cx="3253090" cy="4687167"/>
            </a:xfrm>
            <a:prstGeom prst="rect">
              <a:avLst/>
            </a:prstGeom>
            <a:ln>
              <a:solidFill>
                <a:srgbClr val="0085CA"/>
              </a:solidFill>
            </a:ln>
          </p:spPr>
        </p:pic>
        <p:sp>
          <p:nvSpPr>
            <p:cNvPr id="41" name="TextBox 40">
              <a:extLst>
                <a:ext uri="{FF2B5EF4-FFF2-40B4-BE49-F238E27FC236}">
                  <a16:creationId xmlns:a16="http://schemas.microsoft.com/office/drawing/2014/main" id="{09A6417B-E20A-42E5-BCC3-7744237ADC17}"/>
                </a:ext>
              </a:extLst>
            </p:cNvPr>
            <p:cNvSpPr txBox="1"/>
            <p:nvPr/>
          </p:nvSpPr>
          <p:spPr>
            <a:xfrm>
              <a:off x="5161547" y="1398564"/>
              <a:ext cx="6370053" cy="4636079"/>
            </a:xfrm>
            <a:prstGeom prst="rect">
              <a:avLst/>
            </a:prstGeom>
            <a:noFill/>
          </p:spPr>
          <p:txBody>
            <a:bodyPr wrap="square" rtlCol="0">
              <a:spAutoFit/>
            </a:bodyPr>
            <a:lstStyle/>
            <a:p>
              <a:pPr algn="just" defTabSz="1508760">
                <a:buClrTx/>
              </a:pPr>
              <a:r>
                <a:rPr lang="en-US" sz="3960" b="1" kern="1200" dirty="0">
                  <a:solidFill>
                    <a:srgbClr val="4472C4"/>
                  </a:solidFill>
                  <a:latin typeface="Arial" panose="020B0604020202020204" pitchFamily="34" charset="0"/>
                  <a:ea typeface="+mn-ea"/>
                  <a:cs typeface="Arial" panose="020B0604020202020204" pitchFamily="34" charset="0"/>
                </a:rPr>
                <a:t>Main steps of the solution</a:t>
              </a:r>
            </a:p>
            <a:p>
              <a:pPr marL="654844" indent="-455771" algn="just" defTabSz="1508760">
                <a:lnSpc>
                  <a:spcPct val="120000"/>
                </a:lnSpc>
                <a:spcBef>
                  <a:spcPts val="1980"/>
                </a:spcBef>
                <a:buClr>
                  <a:srgbClr val="4472C4"/>
                </a:buClr>
                <a:buFont typeface="+mj-lt"/>
                <a:buAutoNum type="arabicPeriod"/>
              </a:pPr>
              <a:r>
                <a:rPr lang="en-US" sz="3300" b="1" kern="1200" dirty="0">
                  <a:solidFill>
                    <a:srgbClr val="4472C4"/>
                  </a:solidFill>
                  <a:latin typeface="Arial" panose="020B0604020202020204" pitchFamily="34" charset="0"/>
                  <a:ea typeface="+mn-ea"/>
                  <a:cs typeface="Arial" panose="020B0604020202020204" pitchFamily="34" charset="0"/>
                </a:rPr>
                <a:t>Get Outlook Mail Messages </a:t>
              </a:r>
              <a:r>
                <a:rPr lang="en-US" sz="2970" kern="1200" dirty="0">
                  <a:solidFill>
                    <a:prstClr val="white">
                      <a:lumMod val="50000"/>
                    </a:prstClr>
                  </a:solidFill>
                  <a:latin typeface="Arial" panose="020B0604020202020204" pitchFamily="34" charset="0"/>
                  <a:ea typeface="+mn-ea"/>
                  <a:cs typeface="Arial" panose="020B0604020202020204" pitchFamily="34" charset="0"/>
                </a:rPr>
                <a:t>- Retrieve a set amount of emails from the Outlook inbox.</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For each </a:t>
              </a:r>
              <a:r>
                <a:rPr lang="en-US" sz="2970" kern="1200" dirty="0">
                  <a:solidFill>
                    <a:prstClr val="white">
                      <a:lumMod val="50000"/>
                    </a:prstClr>
                  </a:solidFill>
                  <a:latin typeface="Arial" panose="020B0604020202020204" pitchFamily="34" charset="0"/>
                  <a:ea typeface="+mn-ea"/>
                  <a:cs typeface="Arial" panose="020B0604020202020204" pitchFamily="34" charset="0"/>
                </a:rPr>
                <a:t>- Type of argument used is </a:t>
              </a:r>
              <a:r>
                <a:rPr lang="en-US" sz="2970" kern="1200" dirty="0" err="1">
                  <a:solidFill>
                    <a:prstClr val="white">
                      <a:lumMod val="50000"/>
                    </a:prstClr>
                  </a:solidFill>
                  <a:latin typeface="Arial" panose="020B0604020202020204" pitchFamily="34" charset="0"/>
                  <a:ea typeface="+mn-ea"/>
                  <a:cs typeface="Arial" panose="020B0604020202020204" pitchFamily="34" charset="0"/>
                </a:rPr>
                <a:t>System.Net.Mail.MailMessage</a:t>
              </a:r>
              <a:endParaRPr lang="en-US" sz="2970" kern="1200" dirty="0">
                <a:solidFill>
                  <a:prstClr val="white">
                    <a:lumMod val="50000"/>
                  </a:prstClr>
                </a:solidFill>
                <a:latin typeface="Arial" panose="020B0604020202020204" pitchFamily="34" charset="0"/>
                <a:ea typeface="+mn-ea"/>
                <a:cs typeface="Arial" panose="020B0604020202020204" pitchFamily="34" charset="0"/>
              </a:endParaRPr>
            </a:p>
            <a:p>
              <a:pPr marL="654844" indent="-455771" algn="just" defTabSz="1508760">
                <a:lnSpc>
                  <a:spcPct val="120000"/>
                </a:lnSpc>
                <a:spcBef>
                  <a:spcPts val="1980"/>
                </a:spcBef>
                <a:buClr>
                  <a:srgbClr val="4472C4"/>
                </a:buClr>
                <a:buFont typeface="+mj-lt"/>
                <a:buAutoNum type="arabicPeriod"/>
              </a:pPr>
              <a:r>
                <a:rPr lang="en-US" sz="2970" b="1" kern="1200" dirty="0">
                  <a:solidFill>
                    <a:srgbClr val="FF0000"/>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 The condition here is used to see if one of the emails in the list retrieved is from the teacher or not. </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Inside the ‘</a:t>
              </a:r>
              <a:r>
                <a:rPr lang="en-US" sz="3960" kern="1200" dirty="0">
                  <a:solidFill>
                    <a:prstClr val="white">
                      <a:lumMod val="50000"/>
                    </a:prstClr>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we have the </a:t>
              </a:r>
              <a:r>
                <a:rPr lang="en-US" sz="3300" b="1" kern="1200" dirty="0">
                  <a:solidFill>
                    <a:srgbClr val="4472C4"/>
                  </a:solidFill>
                  <a:latin typeface="Arial" panose="020B0604020202020204" pitchFamily="34" charset="0"/>
                  <a:ea typeface="+mn-ea"/>
                  <a:cs typeface="Arial" panose="020B0604020202020204" pitchFamily="34" charset="0"/>
                </a:rPr>
                <a:t>Save Attachments </a:t>
              </a:r>
              <a:r>
                <a:rPr lang="en-US" sz="2970" kern="1200" dirty="0">
                  <a:solidFill>
                    <a:prstClr val="white">
                      <a:lumMod val="50000"/>
                    </a:prstClr>
                  </a:solidFill>
                  <a:latin typeface="Arial" panose="020B0604020202020204" pitchFamily="34" charset="0"/>
                  <a:ea typeface="+mn-ea"/>
                  <a:cs typeface="Arial" panose="020B0604020202020204" pitchFamily="34" charset="0"/>
                </a:rPr>
                <a:t>activity, which saves the attachments from the email sent from the teacher. The attachments are saved in the local folder of the project.</a:t>
              </a:r>
            </a:p>
          </p:txBody>
        </p:sp>
        <p:sp>
          <p:nvSpPr>
            <p:cNvPr id="8" name="Rectangle 7">
              <a:extLst>
                <a:ext uri="{FF2B5EF4-FFF2-40B4-BE49-F238E27FC236}">
                  <a16:creationId xmlns:a16="http://schemas.microsoft.com/office/drawing/2014/main" id="{B81D3E52-FF68-4E8B-A45E-E155CAB2E3D9}"/>
                </a:ext>
              </a:extLst>
            </p:cNvPr>
            <p:cNvSpPr/>
            <p:nvPr/>
          </p:nvSpPr>
          <p:spPr>
            <a:xfrm>
              <a:off x="2740221" y="1650442"/>
              <a:ext cx="131931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9" name="Rectangle 8">
              <a:extLst>
                <a:ext uri="{FF2B5EF4-FFF2-40B4-BE49-F238E27FC236}">
                  <a16:creationId xmlns:a16="http://schemas.microsoft.com/office/drawing/2014/main" id="{03DE07D1-83C7-483C-AB23-DC2C1C9EF0CA}"/>
                </a:ext>
              </a:extLst>
            </p:cNvPr>
            <p:cNvSpPr/>
            <p:nvPr/>
          </p:nvSpPr>
          <p:spPr>
            <a:xfrm>
              <a:off x="1863153" y="2069960"/>
              <a:ext cx="638888"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6CC3C054-3CCC-4C0F-A14B-89FA75602F62}"/>
                </a:ext>
              </a:extLst>
            </p:cNvPr>
            <p:cNvSpPr/>
            <p:nvPr/>
          </p:nvSpPr>
          <p:spPr>
            <a:xfrm>
              <a:off x="1965312" y="3166905"/>
              <a:ext cx="355857"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1" name="Rectangle 10">
              <a:extLst>
                <a:ext uri="{FF2B5EF4-FFF2-40B4-BE49-F238E27FC236}">
                  <a16:creationId xmlns:a16="http://schemas.microsoft.com/office/drawing/2014/main" id="{5B0E94F1-BA64-4184-ABFC-036451644F1B}"/>
                </a:ext>
              </a:extLst>
            </p:cNvPr>
            <p:cNvSpPr/>
            <p:nvPr/>
          </p:nvSpPr>
          <p:spPr>
            <a:xfrm>
              <a:off x="2115667" y="4343829"/>
              <a:ext cx="87630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grpSp>
      <p:pic>
        <p:nvPicPr>
          <p:cNvPr id="12" name="Picture 11">
            <a:extLst>
              <a:ext uri="{FF2B5EF4-FFF2-40B4-BE49-F238E27FC236}">
                <a16:creationId xmlns:a16="http://schemas.microsoft.com/office/drawing/2014/main" id="{E05272FC-742B-4E4B-AE32-BFE7A456F43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13" name="Rectangle 12">
            <a:extLst>
              <a:ext uri="{FF2B5EF4-FFF2-40B4-BE49-F238E27FC236}">
                <a16:creationId xmlns:a16="http://schemas.microsoft.com/office/drawing/2014/main" id="{8F0768B3-6609-4B06-8979-98ADC058864A}"/>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14" name="Freeform: Shape 13">
            <a:extLst>
              <a:ext uri="{FF2B5EF4-FFF2-40B4-BE49-F238E27FC236}">
                <a16:creationId xmlns:a16="http://schemas.microsoft.com/office/drawing/2014/main" id="{AC1E3AFB-0B47-40B8-9464-99F2E28FC96E}"/>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15" name="Graphic 16">
            <a:extLst>
              <a:ext uri="{FF2B5EF4-FFF2-40B4-BE49-F238E27FC236}">
                <a16:creationId xmlns:a16="http://schemas.microsoft.com/office/drawing/2014/main" id="{3F358EE9-0998-4C7B-90E4-25A182EB84E9}"/>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16" name="Group 15">
            <a:extLst>
              <a:ext uri="{FF2B5EF4-FFF2-40B4-BE49-F238E27FC236}">
                <a16:creationId xmlns:a16="http://schemas.microsoft.com/office/drawing/2014/main" id="{3C17069E-BD2C-4804-AC8E-B52DDEFCC32D}"/>
              </a:ext>
            </a:extLst>
          </p:cNvPr>
          <p:cNvGrpSpPr/>
          <p:nvPr/>
        </p:nvGrpSpPr>
        <p:grpSpPr>
          <a:xfrm>
            <a:off x="-5314" y="-110013"/>
            <a:ext cx="2591495" cy="10465401"/>
            <a:chOff x="-3221" y="0"/>
            <a:chExt cx="1570603" cy="6342667"/>
          </a:xfrm>
        </p:grpSpPr>
        <p:sp>
          <p:nvSpPr>
            <p:cNvPr id="17" name="Freeform: Shape 41">
              <a:extLst>
                <a:ext uri="{FF2B5EF4-FFF2-40B4-BE49-F238E27FC236}">
                  <a16:creationId xmlns:a16="http://schemas.microsoft.com/office/drawing/2014/main" id="{E66DD679-D247-492A-9A00-976545D28D14}"/>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8" name="Freeform: Shape 42">
              <a:extLst>
                <a:ext uri="{FF2B5EF4-FFF2-40B4-BE49-F238E27FC236}">
                  <a16:creationId xmlns:a16="http://schemas.microsoft.com/office/drawing/2014/main" id="{EF669292-E1A6-42DD-9270-FD595A8C0CF7}"/>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9" name="Freeform: Shape 81">
              <a:extLst>
                <a:ext uri="{FF2B5EF4-FFF2-40B4-BE49-F238E27FC236}">
                  <a16:creationId xmlns:a16="http://schemas.microsoft.com/office/drawing/2014/main" id="{0556A5BF-224E-4CA1-A09F-B728278CA53A}"/>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0" name="Freeform: Shape 41">
              <a:extLst>
                <a:ext uri="{FF2B5EF4-FFF2-40B4-BE49-F238E27FC236}">
                  <a16:creationId xmlns:a16="http://schemas.microsoft.com/office/drawing/2014/main" id="{9E60C56A-1A28-4CBD-8D24-FBB10BEC9190}"/>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1" name="Freeform: Shape 81">
              <a:extLst>
                <a:ext uri="{FF2B5EF4-FFF2-40B4-BE49-F238E27FC236}">
                  <a16:creationId xmlns:a16="http://schemas.microsoft.com/office/drawing/2014/main" id="{DCE3B9B9-1E86-45EC-AC99-49EE817CC480}"/>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191175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E49490-BB79-5EB0-6E96-673548ADE47B}"/>
              </a:ext>
            </a:extLst>
          </p:cNvPr>
          <p:cNvPicPr>
            <a:picLocks noChangeAspect="1"/>
          </p:cNvPicPr>
          <p:nvPr/>
        </p:nvPicPr>
        <p:blipFill>
          <a:blip r:embed="rId2"/>
          <a:stretch>
            <a:fillRect/>
          </a:stretch>
        </p:blipFill>
        <p:spPr>
          <a:xfrm>
            <a:off x="1391478" y="872158"/>
            <a:ext cx="18288000" cy="10287000"/>
          </a:xfrm>
          <a:prstGeom prst="rect">
            <a:avLst/>
          </a:prstGeom>
        </p:spPr>
      </p:pic>
    </p:spTree>
    <p:extLst>
      <p:ext uri="{BB962C8B-B14F-4D97-AF65-F5344CB8AC3E}">
        <p14:creationId xmlns:p14="http://schemas.microsoft.com/office/powerpoint/2010/main" val="293192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4A101-9E4F-171C-F6F0-DB3B5823A99E}"/>
              </a:ext>
            </a:extLst>
          </p:cNvPr>
          <p:cNvPicPr>
            <a:picLocks noChangeAspect="1"/>
          </p:cNvPicPr>
          <p:nvPr/>
        </p:nvPicPr>
        <p:blipFill>
          <a:blip r:embed="rId2"/>
          <a:stretch>
            <a:fillRect/>
          </a:stretch>
        </p:blipFill>
        <p:spPr>
          <a:xfrm>
            <a:off x="1073426" y="514350"/>
            <a:ext cx="18288000" cy="10287000"/>
          </a:xfrm>
          <a:prstGeom prst="rect">
            <a:avLst/>
          </a:prstGeom>
        </p:spPr>
      </p:pic>
    </p:spTree>
    <p:extLst>
      <p:ext uri="{BB962C8B-B14F-4D97-AF65-F5344CB8AC3E}">
        <p14:creationId xmlns:p14="http://schemas.microsoft.com/office/powerpoint/2010/main" val="7721204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11222</TotalTime>
  <Words>2343</Words>
  <Application>Microsoft Office PowerPoint</Application>
  <PresentationFormat>Custom</PresentationFormat>
  <Paragraphs>227</Paragraphs>
  <Slides>26</Slides>
  <Notes>13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26</vt:i4>
      </vt:variant>
    </vt:vector>
  </HeadingPairs>
  <TitlesOfParts>
    <vt:vector size="40" baseType="lpstr">
      <vt:lpstr>Wingdings</vt:lpstr>
      <vt:lpstr>Verdana</vt:lpstr>
      <vt:lpstr>Symbol</vt:lpstr>
      <vt:lpstr>Calibri Light</vt:lpstr>
      <vt:lpstr>Noto Sans Symbols</vt:lpstr>
      <vt:lpstr>Arial</vt:lpstr>
      <vt:lpstr>Quattrocento Sans</vt:lpstr>
      <vt:lpstr>Segoe UI</vt:lpstr>
      <vt:lpstr>Calibri</vt:lpstr>
      <vt:lpstr>Office Theme</vt:lpstr>
      <vt:lpstr>6_Office Theme</vt:lpstr>
      <vt:lpstr>4_Office Theme</vt:lpstr>
      <vt:lpstr>8_Office Theme</vt:lpstr>
      <vt:lpstr>1_Office Theme</vt:lpstr>
      <vt:lpstr>RPA Essential Training  Nanyang Polytechnic School of Information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Platform</dc:title>
  <dc:creator>Kit Fan LOO (NYP)</dc:creator>
  <cp:lastModifiedBy>Alan CHOW (NYP)</cp:lastModifiedBy>
  <cp:revision>44</cp:revision>
  <dcterms:created xsi:type="dcterms:W3CDTF">2023-02-22T04:09:35Z</dcterms:created>
  <dcterms:modified xsi:type="dcterms:W3CDTF">2024-07-23T10:51:03Z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2022-04-05T00:00:00Z</vt:filetime>
  </property>
  <property fmtid="{D5CDD505-2E9C-101B-9397-08002B2CF9AE}" pid="3" name="Creator">
    <vt:lpwstr>Microsoft® PowerPoint® 2013</vt:lpwstr>
  </property>
  <property fmtid="{D5CDD505-2E9C-101B-9397-08002B2CF9AE}" pid="4" name="LastSaved">
    <vt:filetime>2023-02-22T00:00:00Z</vt:filetime>
  </property>
  <property fmtid="{D5CDD505-2E9C-101B-9397-08002B2CF9AE}" pid="5" name="MSIP_Label_babe128f-e2ab-4b18-9c62-301caee5e80a_Enabled">
    <vt:lpwstr>true</vt:lpwstr>
  </property>
  <property fmtid="{D5CDD505-2E9C-101B-9397-08002B2CF9AE}" pid="6" name="MSIP_Label_babe128f-e2ab-4b18-9c62-301caee5e80a_SetDate">
    <vt:lpwstr>2023-08-14T23:07:03Z</vt:lpwstr>
  </property>
  <property fmtid="{D5CDD505-2E9C-101B-9397-08002B2CF9AE}" pid="7" name="MSIP_Label_babe128f-e2ab-4b18-9c62-301caee5e80a_Method">
    <vt:lpwstr>Privileged</vt:lpwstr>
  </property>
  <property fmtid="{D5CDD505-2E9C-101B-9397-08002B2CF9AE}" pid="8" name="MSIP_Label_babe128f-e2ab-4b18-9c62-301caee5e80a_Name">
    <vt:lpwstr>OFFICIAL [OPEN]</vt:lpwstr>
  </property>
  <property fmtid="{D5CDD505-2E9C-101B-9397-08002B2CF9AE}" pid="9" name="MSIP_Label_babe128f-e2ab-4b18-9c62-301caee5e80a_SiteId">
    <vt:lpwstr>243ebaed-00d0-4690-a7dc-75893b0d9f98</vt:lpwstr>
  </property>
  <property fmtid="{D5CDD505-2E9C-101B-9397-08002B2CF9AE}" pid="10" name="MSIP_Label_babe128f-e2ab-4b18-9c62-301caee5e80a_ActionId">
    <vt:lpwstr>dd08cdff-c887-452b-875e-e45b38beb99e</vt:lpwstr>
  </property>
  <property fmtid="{D5CDD505-2E9C-101B-9397-08002B2CF9AE}" pid="11" name="MSIP_Label_babe128f-e2ab-4b18-9c62-301caee5e80a_ContentBits">
    <vt:lpwstr>1</vt:lpwstr>
  </property>
  <property fmtid="{D5CDD505-2E9C-101B-9397-08002B2CF9AE}" pid="12" name="ClassificationContentMarkingHeaderLocations">
    <vt:lpwstr>Jachimo template:3\1_Office Theme:3\1_Office Theme:3\2_Office Theme:3\3_Office Theme:3\Office Theme:3\4_Office Theme:8\5_Office Theme:8</vt:lpwstr>
  </property>
  <property fmtid="{D5CDD505-2E9C-101B-9397-08002B2CF9AE}" pid="13" name="ClassificationContentMarkingHeaderText">
    <vt:lpwstr>Official (Open)</vt:lpwstr>
  </property>
</Properties>
</file>