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9" r:id="rId1"/>
  </p:sldMasterIdLst>
  <p:notesMasterIdLst>
    <p:notesMasterId r:id="rId27"/>
  </p:notesMasterIdLst>
  <p:handoutMasterIdLst>
    <p:handoutMasterId r:id="rId28"/>
  </p:handoutMasterIdLst>
  <p:sldIdLst>
    <p:sldId id="267" r:id="rId2"/>
    <p:sldId id="261" r:id="rId3"/>
    <p:sldId id="333" r:id="rId4"/>
    <p:sldId id="335" r:id="rId5"/>
    <p:sldId id="342" r:id="rId6"/>
    <p:sldId id="332" r:id="rId7"/>
    <p:sldId id="319" r:id="rId8"/>
    <p:sldId id="328" r:id="rId9"/>
    <p:sldId id="329" r:id="rId10"/>
    <p:sldId id="330" r:id="rId11"/>
    <p:sldId id="304" r:id="rId12"/>
    <p:sldId id="331" r:id="rId13"/>
    <p:sldId id="305" r:id="rId14"/>
    <p:sldId id="306" r:id="rId15"/>
    <p:sldId id="327" r:id="rId16"/>
    <p:sldId id="334" r:id="rId17"/>
    <p:sldId id="336" r:id="rId18"/>
    <p:sldId id="337" r:id="rId19"/>
    <p:sldId id="341" r:id="rId20"/>
    <p:sldId id="339" r:id="rId21"/>
    <p:sldId id="340" r:id="rId22"/>
    <p:sldId id="315" r:id="rId23"/>
    <p:sldId id="316" r:id="rId24"/>
    <p:sldId id="343" r:id="rId25"/>
    <p:sldId id="346"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67"/>
          </p14:sldIdLst>
        </p14:section>
        <p14:section name="Overview and Objectives" id="{ABA716BF-3A5C-4ADB-94C9-CFEF84EBA240}">
          <p14:sldIdLst>
            <p14:sldId id="261"/>
            <p14:sldId id="333"/>
            <p14:sldId id="335"/>
            <p14:sldId id="342"/>
            <p14:sldId id="332"/>
            <p14:sldId id="319"/>
            <p14:sldId id="328"/>
            <p14:sldId id="329"/>
            <p14:sldId id="330"/>
            <p14:sldId id="304"/>
            <p14:sldId id="331"/>
            <p14:sldId id="305"/>
            <p14:sldId id="306"/>
            <p14:sldId id="327"/>
            <p14:sldId id="334"/>
            <p14:sldId id="336"/>
            <p14:sldId id="337"/>
            <p14:sldId id="341"/>
            <p14:sldId id="339"/>
            <p14:sldId id="340"/>
            <p14:sldId id="315"/>
            <p14:sldId id="316"/>
            <p14:sldId id="343"/>
            <p14:sldId id="34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00"/>
    <a:srgbClr val="00CC99"/>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1442B6-D0E3-4F27-AE1E-3521FD3D0A56}" v="1" dt="2024-08-13T03:05:09.700"/>
  </p1510:revLst>
</p1510:revInfo>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28" autoAdjust="0"/>
    <p:restoredTop sz="85912" autoAdjust="0"/>
  </p:normalViewPr>
  <p:slideViewPr>
    <p:cSldViewPr>
      <p:cViewPr varScale="1">
        <p:scale>
          <a:sx n="90" d="100"/>
          <a:sy n="90" d="100"/>
        </p:scale>
        <p:origin x="2490" y="90"/>
      </p:cViewPr>
      <p:guideLst>
        <p:guide orient="horz" pos="2160"/>
        <p:guide pos="2880"/>
      </p:guideLst>
    </p:cSldViewPr>
  </p:slideViewPr>
  <p:notesTextViewPr>
    <p:cViewPr>
      <p:scale>
        <a:sx n="66" d="100"/>
        <a:sy n="66" d="100"/>
      </p:scale>
      <p:origin x="0" y="0"/>
    </p:cViewPr>
  </p:notesTextViewPr>
  <p:sorterViewPr>
    <p:cViewPr>
      <p:scale>
        <a:sx n="154" d="100"/>
        <a:sy n="154" d="100"/>
      </p:scale>
      <p:origin x="0" y="0"/>
    </p:cViewPr>
  </p:sorterViewPr>
  <p:notesViewPr>
    <p:cSldViewPr>
      <p:cViewPr varScale="1">
        <p:scale>
          <a:sx n="84" d="100"/>
          <a:sy n="84" d="100"/>
        </p:scale>
        <p:origin x="3792"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a:t>IT202F AY2015/2016 - Web Publishing</a:t>
            </a:r>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83FDC75-7F73-4A4A-A77C-09AADF00E0EA}" type="datetimeFigureOut">
              <a:rPr lang="en-US" smtClean="0"/>
              <a:pPr/>
              <a:t>8/13/2024</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140007521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a:t>IT202F AY2015/2016 - Web Publishing</a:t>
            </a:r>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80263937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a:t>Students will be divided</a:t>
            </a:r>
            <a:r>
              <a:rPr lang="en-US" baseline="0" dirty="0"/>
              <a:t> into groups to find out all the information they can about these topics:</a:t>
            </a:r>
          </a:p>
          <a:p>
            <a:pPr marL="171450" indent="-171450">
              <a:lnSpc>
                <a:spcPct val="80000"/>
              </a:lnSpc>
              <a:buFontTx/>
              <a:buChar char="-"/>
            </a:pPr>
            <a:r>
              <a:rPr lang="en-US" baseline="0" dirty="0"/>
              <a:t>History of Internet</a:t>
            </a:r>
          </a:p>
          <a:p>
            <a:pPr marL="171450" indent="-171450">
              <a:lnSpc>
                <a:spcPct val="80000"/>
              </a:lnSpc>
              <a:buFontTx/>
              <a:buChar char="-"/>
            </a:pPr>
            <a:r>
              <a:rPr lang="en-US" baseline="0" dirty="0"/>
              <a:t>What is Internet</a:t>
            </a:r>
          </a:p>
          <a:p>
            <a:pPr marL="171450" indent="-171450">
              <a:lnSpc>
                <a:spcPct val="80000"/>
              </a:lnSpc>
              <a:buFontTx/>
              <a:buChar char="-"/>
            </a:pPr>
            <a:r>
              <a:rPr lang="en-US" baseline="0" dirty="0"/>
              <a:t>What is World Wide Web</a:t>
            </a:r>
          </a:p>
          <a:p>
            <a:pPr marL="171450" indent="-171450">
              <a:lnSpc>
                <a:spcPct val="80000"/>
              </a:lnSpc>
              <a:buFontTx/>
              <a:buChar char="-"/>
            </a:pPr>
            <a:r>
              <a:rPr lang="en-US" baseline="0" dirty="0"/>
              <a:t>What is HTTP protocol</a:t>
            </a:r>
          </a:p>
          <a:p>
            <a:pPr marL="0" indent="0">
              <a:lnSpc>
                <a:spcPct val="80000"/>
              </a:lnSpc>
              <a:buFontTx/>
              <a:buNone/>
            </a:pPr>
            <a:r>
              <a:rPr lang="en-US" baseline="0" dirty="0"/>
              <a:t>They will write their findings into given flip charts and presented to the rest of the class. After which, the video will be shown and teacher will emphasized on the important points (in the slide after the video)</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
        <p:nvSpPr>
          <p:cNvPr id="5" name="Header Placeholder 4"/>
          <p:cNvSpPr>
            <a:spLocks noGrp="1"/>
          </p:cNvSpPr>
          <p:nvPr>
            <p:ph type="hdr" sz="quarter" idx="11"/>
          </p:nvPr>
        </p:nvSpPr>
        <p:spPr/>
        <p:txBody>
          <a:bodyPr/>
          <a:lstStyle/>
          <a:p>
            <a:r>
              <a:rPr lang="en-US"/>
              <a:t>IT202F AY2015/2016 - Web Publishing</a:t>
            </a:r>
            <a:endParaRPr lang="en-US" dirty="0"/>
          </a:p>
        </p:txBody>
      </p:sp>
    </p:spTree>
    <p:extLst>
      <p:ext uri="{BB962C8B-B14F-4D97-AF65-F5344CB8AC3E}">
        <p14:creationId xmlns:p14="http://schemas.microsoft.com/office/powerpoint/2010/main" val="1120654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baseline="0"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25</a:t>
            </a:fld>
            <a:endParaRPr lang="en-US"/>
          </a:p>
        </p:txBody>
      </p:sp>
      <p:sp>
        <p:nvSpPr>
          <p:cNvPr id="5" name="Header Placeholder 4"/>
          <p:cNvSpPr>
            <a:spLocks noGrp="1"/>
          </p:cNvSpPr>
          <p:nvPr>
            <p:ph type="hdr" sz="quarter" idx="11"/>
          </p:nvPr>
        </p:nvSpPr>
        <p:spPr/>
        <p:txBody>
          <a:bodyPr/>
          <a:lstStyle/>
          <a:p>
            <a:r>
              <a:rPr lang="en-US"/>
              <a:t>IT202F AY2015/2016 - Web Publishing</a:t>
            </a:r>
            <a:endParaRPr lang="en-US" dirty="0"/>
          </a:p>
        </p:txBody>
      </p:sp>
    </p:spTree>
    <p:extLst>
      <p:ext uri="{BB962C8B-B14F-4D97-AF65-F5344CB8AC3E}">
        <p14:creationId xmlns:p14="http://schemas.microsoft.com/office/powerpoint/2010/main" val="473333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Broadband speed is</a:t>
            </a:r>
            <a:r>
              <a:rPr lang="en-US" baseline="0" dirty="0"/>
              <a:t> defined as </a:t>
            </a:r>
            <a:r>
              <a:rPr lang="en-US" sz="1200" b="0" i="0" kern="1200" dirty="0">
                <a:solidFill>
                  <a:schemeClr val="tx1"/>
                </a:solidFill>
                <a:effectLst/>
                <a:latin typeface="+mn-lt"/>
                <a:ea typeface="+mn-ea"/>
                <a:cs typeface="+mn-cs"/>
              </a:rPr>
              <a:t>at least </a:t>
            </a:r>
            <a:r>
              <a:rPr lang="en-US" sz="1200" b="1" i="0" kern="1200" dirty="0">
                <a:solidFill>
                  <a:schemeClr val="tx1"/>
                </a:solidFill>
                <a:effectLst/>
                <a:latin typeface="+mn-lt"/>
                <a:ea typeface="+mn-ea"/>
                <a:cs typeface="+mn-cs"/>
              </a:rPr>
              <a:t>25 Mbps</a:t>
            </a:r>
            <a:r>
              <a:rPr lang="en-US" sz="1200" b="0" i="0" kern="1200" dirty="0">
                <a:solidFill>
                  <a:schemeClr val="tx1"/>
                </a:solidFill>
                <a:effectLst/>
                <a:latin typeface="+mn-lt"/>
                <a:ea typeface="+mn-ea"/>
                <a:cs typeface="+mn-cs"/>
              </a:rPr>
              <a:t> downstream (from the Internet to the user's computer) and </a:t>
            </a:r>
            <a:r>
              <a:rPr lang="en-US" sz="1200" b="1" i="0" kern="1200" dirty="0">
                <a:solidFill>
                  <a:schemeClr val="tx1"/>
                </a:solidFill>
                <a:effectLst/>
                <a:latin typeface="+mn-lt"/>
                <a:ea typeface="+mn-ea"/>
                <a:cs typeface="+mn-cs"/>
              </a:rPr>
              <a:t>3 Mbps </a:t>
            </a:r>
            <a:r>
              <a:rPr lang="en-US" sz="1200" b="0" i="0" kern="1200" dirty="0">
                <a:solidFill>
                  <a:schemeClr val="tx1"/>
                </a:solidFill>
                <a:effectLst/>
                <a:latin typeface="+mn-lt"/>
                <a:ea typeface="+mn-ea"/>
                <a:cs typeface="+mn-cs"/>
              </a:rPr>
              <a:t>upstream (from the user's computer to the Internet)</a:t>
            </a:r>
          </a:p>
          <a:p>
            <a:r>
              <a:rPr lang="en-US" sz="1200" b="0" i="0" kern="1200" dirty="0">
                <a:solidFill>
                  <a:schemeClr val="tx1"/>
                </a:solidFill>
                <a:effectLst/>
                <a:latin typeface="+mn-lt"/>
                <a:ea typeface="+mn-ea"/>
                <a:cs typeface="+mn-cs"/>
              </a:rPr>
              <a:t>Fiber optic</a:t>
            </a:r>
            <a:r>
              <a:rPr lang="en-US" sz="1200" b="0" i="0" kern="1200" baseline="0" dirty="0">
                <a:solidFill>
                  <a:schemeClr val="tx1"/>
                </a:solidFill>
                <a:effectLst/>
                <a:latin typeface="+mn-lt"/>
                <a:ea typeface="+mn-ea"/>
                <a:cs typeface="+mn-cs"/>
              </a:rPr>
              <a:t> speed is about </a:t>
            </a:r>
            <a:r>
              <a:rPr lang="en-US" sz="1200" b="1" i="0" kern="1200" baseline="0" dirty="0">
                <a:solidFill>
                  <a:schemeClr val="tx1"/>
                </a:solidFill>
                <a:effectLst/>
                <a:latin typeface="+mn-lt"/>
                <a:ea typeface="+mn-ea"/>
                <a:cs typeface="+mn-cs"/>
              </a:rPr>
              <a:t>1Gpbs or more</a:t>
            </a:r>
          </a:p>
          <a:p>
            <a:endParaRPr lang="en-US" dirty="0"/>
          </a:p>
        </p:txBody>
      </p:sp>
      <p:sp>
        <p:nvSpPr>
          <p:cNvPr id="4" name="Header Placeholder 3"/>
          <p:cNvSpPr>
            <a:spLocks noGrp="1"/>
          </p:cNvSpPr>
          <p:nvPr>
            <p:ph type="hdr" sz="quarter" idx="10"/>
          </p:nvPr>
        </p:nvSpPr>
        <p:spPr/>
        <p:txBody>
          <a:bodyPr/>
          <a:lstStyle/>
          <a:p>
            <a:r>
              <a:rPr lang="en-US"/>
              <a:t>IT202F AY2015/2016 - Web Publishing</a:t>
            </a:r>
            <a:endParaRPr lang="en-US" dirty="0"/>
          </a:p>
        </p:txBody>
      </p:sp>
      <p:sp>
        <p:nvSpPr>
          <p:cNvPr id="5" name="Slide Number Placeholder 4"/>
          <p:cNvSpPr>
            <a:spLocks noGrp="1"/>
          </p:cNvSpPr>
          <p:nvPr>
            <p:ph type="sldNum" sz="quarter" idx="11"/>
          </p:nvPr>
        </p:nvSpPr>
        <p:spPr/>
        <p:txBody>
          <a:bodyPr/>
          <a:lstStyle/>
          <a:p>
            <a:fld id="{75693FD4-8F83-4EF7-AC3F-0DC0388986B0}" type="slidenum">
              <a:rPr lang="en-US" smtClean="0"/>
              <a:pPr/>
              <a:t>5</a:t>
            </a:fld>
            <a:endParaRPr lang="en-US" dirty="0"/>
          </a:p>
        </p:txBody>
      </p:sp>
    </p:spTree>
    <p:extLst>
      <p:ext uri="{BB962C8B-B14F-4D97-AF65-F5344CB8AC3E}">
        <p14:creationId xmlns:p14="http://schemas.microsoft.com/office/powerpoint/2010/main" val="258818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believe you all heard of Dial up. Do you know it use to be what speed? 56 Kbps as compared to 1 Gbps. 1 kilo bit is like 2^10 bit and Mega is 2^20 and Giga is 2^30 bit. Let me draw it out for us. So imagine 1 ascii alphabet is 7 bit. last time, 56 000 bit is like 56000/7 = 8000 letters transmitted across per sec. that is y a song takes me 30min to be download while now, it is almost like instant. </a:t>
            </a:r>
          </a:p>
        </p:txBody>
      </p:sp>
      <p:sp>
        <p:nvSpPr>
          <p:cNvPr id="4" name="Header Placeholder 3"/>
          <p:cNvSpPr>
            <a:spLocks noGrp="1"/>
          </p:cNvSpPr>
          <p:nvPr>
            <p:ph type="hdr" sz="quarter" idx="10"/>
          </p:nvPr>
        </p:nvSpPr>
        <p:spPr/>
        <p:txBody>
          <a:bodyPr/>
          <a:lstStyle/>
          <a:p>
            <a:r>
              <a:rPr lang="en-US"/>
              <a:t>IT202F AY2015/2016 - Web Publishing</a:t>
            </a:r>
            <a:endParaRPr lang="en-US" dirty="0"/>
          </a:p>
        </p:txBody>
      </p:sp>
      <p:sp>
        <p:nvSpPr>
          <p:cNvPr id="5" name="Slide Number Placeholder 4"/>
          <p:cNvSpPr>
            <a:spLocks noGrp="1"/>
          </p:cNvSpPr>
          <p:nvPr>
            <p:ph type="sldNum" sz="quarter" idx="11"/>
          </p:nvPr>
        </p:nvSpPr>
        <p:spPr/>
        <p:txBody>
          <a:bodyPr/>
          <a:lstStyle/>
          <a:p>
            <a:fld id="{75693FD4-8F83-4EF7-AC3F-0DC0388986B0}" type="slidenum">
              <a:rPr lang="en-US" smtClean="0"/>
              <a:pPr/>
              <a:t>6</a:t>
            </a:fld>
            <a:endParaRPr lang="en-US" dirty="0"/>
          </a:p>
        </p:txBody>
      </p:sp>
    </p:spTree>
    <p:extLst>
      <p:ext uri="{BB962C8B-B14F-4D97-AF65-F5344CB8AC3E}">
        <p14:creationId xmlns:p14="http://schemas.microsoft.com/office/powerpoint/2010/main" val="1030408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1DF757-A64F-4C53-B573-E8B644ECED81}" type="slidenum">
              <a:rPr lang="en-US" smtClean="0"/>
              <a:pPr/>
              <a:t>11</a:t>
            </a:fld>
            <a:endParaRPr lang="en-US"/>
          </a:p>
        </p:txBody>
      </p:sp>
      <p:sp>
        <p:nvSpPr>
          <p:cNvPr id="5" name="Header Placeholder 4"/>
          <p:cNvSpPr>
            <a:spLocks noGrp="1"/>
          </p:cNvSpPr>
          <p:nvPr>
            <p:ph type="hdr" sz="quarter" idx="11"/>
          </p:nvPr>
        </p:nvSpPr>
        <p:spPr/>
        <p:txBody>
          <a:bodyPr/>
          <a:lstStyle/>
          <a:p>
            <a:r>
              <a:rPr lang="en-US"/>
              <a:t>IT202F AY2015/2016 - Web Publishing</a:t>
            </a:r>
            <a:endParaRPr lang="en-US" dirty="0"/>
          </a:p>
        </p:txBody>
      </p:sp>
    </p:spTree>
    <p:extLst>
      <p:ext uri="{BB962C8B-B14F-4D97-AF65-F5344CB8AC3E}">
        <p14:creationId xmlns:p14="http://schemas.microsoft.com/office/powerpoint/2010/main" val="1632213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1DF757-A64F-4C53-B573-E8B644ECED81}" type="slidenum">
              <a:rPr lang="en-US" smtClean="0"/>
              <a:pPr/>
              <a:t>13</a:t>
            </a:fld>
            <a:endParaRPr lang="en-US"/>
          </a:p>
        </p:txBody>
      </p:sp>
      <p:sp>
        <p:nvSpPr>
          <p:cNvPr id="5" name="Header Placeholder 4"/>
          <p:cNvSpPr>
            <a:spLocks noGrp="1"/>
          </p:cNvSpPr>
          <p:nvPr>
            <p:ph type="hdr" sz="quarter" idx="11"/>
          </p:nvPr>
        </p:nvSpPr>
        <p:spPr/>
        <p:txBody>
          <a:bodyPr/>
          <a:lstStyle/>
          <a:p>
            <a:r>
              <a:rPr lang="en-US"/>
              <a:t>IT202F AY2015/2016 - Web Publishing</a:t>
            </a:r>
            <a:endParaRPr lang="en-US" dirty="0"/>
          </a:p>
        </p:txBody>
      </p:sp>
    </p:spTree>
    <p:extLst>
      <p:ext uri="{BB962C8B-B14F-4D97-AF65-F5344CB8AC3E}">
        <p14:creationId xmlns:p14="http://schemas.microsoft.com/office/powerpoint/2010/main" val="2403858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1DF757-A64F-4C53-B573-E8B644ECED81}" type="slidenum">
              <a:rPr lang="en-US" smtClean="0"/>
              <a:pPr/>
              <a:t>14</a:t>
            </a:fld>
            <a:endParaRPr lang="en-US"/>
          </a:p>
        </p:txBody>
      </p:sp>
      <p:sp>
        <p:nvSpPr>
          <p:cNvPr id="5" name="Header Placeholder 4"/>
          <p:cNvSpPr>
            <a:spLocks noGrp="1"/>
          </p:cNvSpPr>
          <p:nvPr>
            <p:ph type="hdr" sz="quarter" idx="11"/>
          </p:nvPr>
        </p:nvSpPr>
        <p:spPr/>
        <p:txBody>
          <a:bodyPr/>
          <a:lstStyle/>
          <a:p>
            <a:r>
              <a:rPr lang="en-US"/>
              <a:t>IT202F AY2015/2016 - Web Publishing</a:t>
            </a:r>
            <a:endParaRPr lang="en-US" dirty="0"/>
          </a:p>
        </p:txBody>
      </p:sp>
    </p:spTree>
    <p:extLst>
      <p:ext uri="{BB962C8B-B14F-4D97-AF65-F5344CB8AC3E}">
        <p14:creationId xmlns:p14="http://schemas.microsoft.com/office/powerpoint/2010/main" val="329721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a:t>
            </a:r>
            <a:r>
              <a:rPr lang="en-US" dirty="0" err="1"/>
              <a:t>cmd</a:t>
            </a:r>
            <a:r>
              <a:rPr lang="en-US" dirty="0"/>
              <a:t>, type </a:t>
            </a:r>
            <a:r>
              <a:rPr lang="en-US" dirty="0" err="1"/>
              <a:t>nslookup</a:t>
            </a:r>
            <a:r>
              <a:rPr lang="en-US" dirty="0"/>
              <a:t> www.google.com</a:t>
            </a:r>
          </a:p>
          <a:p>
            <a:r>
              <a:rPr lang="en-US" dirty="0"/>
              <a:t>Then the return address can be paste on browser directly </a:t>
            </a:r>
            <a:r>
              <a:rPr lang="en-US" dirty="0" err="1"/>
              <a:t>e.g</a:t>
            </a:r>
            <a:r>
              <a:rPr lang="en-US" dirty="0"/>
              <a:t> 64.233.170.106</a:t>
            </a:r>
          </a:p>
          <a:p>
            <a:endParaRPr lang="en-US" dirty="0"/>
          </a:p>
        </p:txBody>
      </p:sp>
      <p:sp>
        <p:nvSpPr>
          <p:cNvPr id="4" name="Slide Number Placeholder 3"/>
          <p:cNvSpPr>
            <a:spLocks noGrp="1"/>
          </p:cNvSpPr>
          <p:nvPr>
            <p:ph type="sldNum" sz="quarter" idx="10"/>
          </p:nvPr>
        </p:nvSpPr>
        <p:spPr/>
        <p:txBody>
          <a:bodyPr/>
          <a:lstStyle/>
          <a:p>
            <a:fld id="{091DF757-A64F-4C53-B573-E8B644ECED81}" type="slidenum">
              <a:rPr lang="en-US" smtClean="0"/>
              <a:pPr/>
              <a:t>22</a:t>
            </a:fld>
            <a:endParaRPr lang="en-US"/>
          </a:p>
        </p:txBody>
      </p:sp>
      <p:sp>
        <p:nvSpPr>
          <p:cNvPr id="5" name="Header Placeholder 4"/>
          <p:cNvSpPr>
            <a:spLocks noGrp="1"/>
          </p:cNvSpPr>
          <p:nvPr>
            <p:ph type="hdr" sz="quarter" idx="11"/>
          </p:nvPr>
        </p:nvSpPr>
        <p:spPr/>
        <p:txBody>
          <a:bodyPr/>
          <a:lstStyle/>
          <a:p>
            <a:r>
              <a:rPr lang="en-US"/>
              <a:t>IT202F AY2015/2016 - Web Publishing</a:t>
            </a:r>
            <a:endParaRPr lang="en-US" dirty="0"/>
          </a:p>
        </p:txBody>
      </p:sp>
    </p:spTree>
    <p:extLst>
      <p:ext uri="{BB962C8B-B14F-4D97-AF65-F5344CB8AC3E}">
        <p14:creationId xmlns:p14="http://schemas.microsoft.com/office/powerpoint/2010/main" val="3642277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1DF757-A64F-4C53-B573-E8B644ECED81}" type="slidenum">
              <a:rPr lang="en-US" smtClean="0"/>
              <a:pPr/>
              <a:t>23</a:t>
            </a:fld>
            <a:endParaRPr lang="en-US"/>
          </a:p>
        </p:txBody>
      </p:sp>
      <p:sp>
        <p:nvSpPr>
          <p:cNvPr id="5" name="Header Placeholder 4"/>
          <p:cNvSpPr>
            <a:spLocks noGrp="1"/>
          </p:cNvSpPr>
          <p:nvPr>
            <p:ph type="hdr" sz="quarter" idx="11"/>
          </p:nvPr>
        </p:nvSpPr>
        <p:spPr/>
        <p:txBody>
          <a:bodyPr/>
          <a:lstStyle/>
          <a:p>
            <a:r>
              <a:rPr lang="en-US"/>
              <a:t>IT202F AY2015/2016 - Web Publishing</a:t>
            </a:r>
            <a:endParaRPr lang="en-US" dirty="0"/>
          </a:p>
        </p:txBody>
      </p:sp>
    </p:spTree>
    <p:extLst>
      <p:ext uri="{BB962C8B-B14F-4D97-AF65-F5344CB8AC3E}">
        <p14:creationId xmlns:p14="http://schemas.microsoft.com/office/powerpoint/2010/main" val="2467290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Header Placeholder 3"/>
          <p:cNvSpPr>
            <a:spLocks noGrp="1"/>
          </p:cNvSpPr>
          <p:nvPr>
            <p:ph type="hdr" sz="quarter"/>
          </p:nvPr>
        </p:nvSpPr>
        <p:spPr/>
        <p:txBody>
          <a:bodyPr/>
          <a:lstStyle/>
          <a:p>
            <a:r>
              <a:rPr lang="en-US"/>
              <a:t>IT202F AY2015/2016 - Web Publishing</a:t>
            </a:r>
            <a:endParaRPr lang="en-US" dirty="0"/>
          </a:p>
        </p:txBody>
      </p:sp>
      <p:sp>
        <p:nvSpPr>
          <p:cNvPr id="5" name="Slide Number Placeholder 4"/>
          <p:cNvSpPr>
            <a:spLocks noGrp="1"/>
          </p:cNvSpPr>
          <p:nvPr>
            <p:ph type="sldNum" sz="quarter" idx="5"/>
          </p:nvPr>
        </p:nvSpPr>
        <p:spPr/>
        <p:txBody>
          <a:bodyPr/>
          <a:lstStyle/>
          <a:p>
            <a:fld id="{75693FD4-8F83-4EF7-AC3F-0DC0388986B0}" type="slidenum">
              <a:rPr lang="en-US" smtClean="0"/>
              <a:pPr/>
              <a:t>24</a:t>
            </a:fld>
            <a:endParaRPr lang="en-US" dirty="0"/>
          </a:p>
        </p:txBody>
      </p:sp>
    </p:spTree>
    <p:extLst>
      <p:ext uri="{BB962C8B-B14F-4D97-AF65-F5344CB8AC3E}">
        <p14:creationId xmlns:p14="http://schemas.microsoft.com/office/powerpoint/2010/main" val="1286715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3696971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B281C-5159-4971-8228-52B9A72E9ED2}" type="datetimeFigureOut">
              <a:rPr lang="en-US" smtClean="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3241915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B281C-5159-4971-8228-52B9A72E9ED2}" type="datetimeFigureOut">
              <a:rPr lang="en-US" smtClean="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33D6E5A2-EC83-451F-A719-9AC1370DD5CF}"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14629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8/13/2024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335416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8/13/2024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3D6E5A2-EC83-451F-A719-9AC1370DD5CF}"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51555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8/13/2024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3924668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3312731078"/>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4063424843"/>
      </p:ext>
    </p:extLst>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2528731509"/>
      </p:ext>
    </p:extLst>
  </p:cSld>
  <p:clrMapOvr>
    <a:masterClrMapping/>
  </p:clrMapOvr>
  <p:transition spd="slow">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B281C-5159-4971-8228-52B9A72E9ED2}" type="datetimeFigureOut">
              <a:rPr lang="en-US" smtClean="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2186384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7B281C-5159-4971-8228-52B9A72E9ED2}" type="datetimeFigureOut">
              <a:rPr lang="en-US" smtClean="0"/>
              <a:pPr/>
              <a:t>8/13/2024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1973059254"/>
      </p:ext>
    </p:extLst>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7B281C-5159-4971-8228-52B9A72E9ED2}" type="datetimeFigureOut">
              <a:rPr lang="en-US" smtClean="0"/>
              <a:pPr/>
              <a:t>8/13/2024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2680300233"/>
      </p:ext>
    </p:extLst>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7B281C-5159-4971-8228-52B9A72E9ED2}" type="datetimeFigureOut">
              <a:rPr lang="en-US" smtClean="0"/>
              <a:pPr/>
              <a:t>8/13/2024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1101594797"/>
      </p:ext>
    </p:extLst>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8/13/2024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4077882587"/>
      </p:ext>
    </p:extLst>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8/13/2024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2523587557"/>
      </p:ext>
    </p:extLst>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8/13/2024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2567336490"/>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757B281C-5159-4971-8228-52B9A72E9ED2}" type="datetimeFigureOut">
              <a:rPr lang="en-US" smtClean="0"/>
              <a:pPr/>
              <a:t>8/13/2024</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33D6E5A2-EC83-451F-A719-9AC1370DD5CF}" type="slidenum">
              <a:rPr lang="en-US" smtClean="0"/>
              <a:pPr/>
              <a:t>‹#›</a:t>
            </a:fld>
            <a:endParaRPr lang="en-US" dirty="0"/>
          </a:p>
        </p:txBody>
      </p:sp>
      <p:pic>
        <p:nvPicPr>
          <p:cNvPr id="34" name="Picture 33"/>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82880" y="6286500"/>
            <a:ext cx="2589508" cy="571500"/>
          </a:xfrm>
          <a:prstGeom prst="rect">
            <a:avLst/>
          </a:prstGeom>
        </p:spPr>
      </p:pic>
      <p:sp>
        <p:nvSpPr>
          <p:cNvPr id="35" name="Title 1"/>
          <p:cNvSpPr txBox="1">
            <a:spLocks/>
          </p:cNvSpPr>
          <p:nvPr userDrawn="1">
            <p:custDataLst>
              <p:tags r:id="rId18"/>
            </p:custDataLst>
          </p:nvPr>
        </p:nvSpPr>
        <p:spPr>
          <a:xfrm>
            <a:off x="2962484" y="6477000"/>
            <a:ext cx="6180224" cy="381000"/>
          </a:xfrm>
          <a:prstGeom prst="rect">
            <a:avLst/>
          </a:prstGeom>
        </p:spPr>
        <p:txBody>
          <a:bodyPr vert="horz" lIns="91440" tIns="45720" rIns="91440" bIns="45720" rtlCol="0" anchor="t">
            <a:normAutofit/>
          </a:bodyPr>
          <a:lstStyle>
            <a:lvl1pPr algn="r" defTabSz="914400" rtl="0" eaLnBrk="1" latinLnBrk="0" hangingPunct="1">
              <a:spcBef>
                <a:spcPct val="0"/>
              </a:spcBef>
              <a:buNone/>
              <a:defRPr lang="en-US" sz="4400" b="1" kern="1200" cap="small" baseline="0">
                <a:solidFill>
                  <a:srgbClr val="003300"/>
                </a:solidFill>
                <a:latin typeface="+mj-lt"/>
                <a:ea typeface="+mj-ea"/>
                <a:cs typeface="+mj-cs"/>
              </a:defRPr>
            </a:lvl1pPr>
          </a:lstStyle>
          <a:p>
            <a:endParaRPr lang="en-US" sz="1800" b="1" kern="1200" cap="small" baseline="0" dirty="0">
              <a:solidFill>
                <a:srgbClr val="003300"/>
              </a:solidFill>
              <a:latin typeface="+mj-lt"/>
              <a:ea typeface="+mj-ea"/>
              <a:cs typeface="+mj-cs"/>
            </a:endParaRPr>
          </a:p>
        </p:txBody>
      </p:sp>
      <p:sp>
        <p:nvSpPr>
          <p:cNvPr id="7" name="MSIPCMContentMarking" descr="{&quot;HashCode&quot;:-2012720162,&quot;Placement&quot;:&quot;Header&quot;,&quot;Top&quot;:0.0,&quot;Left&quot;:0.0,&quot;SlideWidth&quot;:720,&quot;SlideHeight&quot;:540}">
            <a:extLst>
              <a:ext uri="{FF2B5EF4-FFF2-40B4-BE49-F238E27FC236}">
                <a16:creationId xmlns:a16="http://schemas.microsoft.com/office/drawing/2014/main" id="{74505CB5-54FF-3E12-ECBF-EF22FDA4CF60}"/>
              </a:ext>
            </a:extLst>
          </p:cNvPr>
          <p:cNvSpPr txBox="1"/>
          <p:nvPr userDrawn="1"/>
        </p:nvSpPr>
        <p:spPr>
          <a:xfrm>
            <a:off x="0" y="0"/>
            <a:ext cx="1033377" cy="262344"/>
          </a:xfrm>
          <a:prstGeom prst="rect">
            <a:avLst/>
          </a:prstGeom>
          <a:noFill/>
        </p:spPr>
        <p:txBody>
          <a:bodyPr vert="horz" wrap="square" lIns="0" tIns="0" rIns="0" bIns="0" rtlCol="0" anchor="ctr" anchorCtr="1">
            <a:spAutoFit/>
          </a:bodyPr>
          <a:lstStyle/>
          <a:p>
            <a:pPr algn="l">
              <a:spcBef>
                <a:spcPts val="0"/>
              </a:spcBef>
              <a:spcAft>
                <a:spcPts val="0"/>
              </a:spcAft>
            </a:pPr>
            <a:r>
              <a:rPr lang="en-SG" sz="1000">
                <a:solidFill>
                  <a:srgbClr val="000000"/>
                </a:solidFill>
                <a:latin typeface="Calibri" panose="020F0502020204030204" pitchFamily="34" charset="0"/>
              </a:rPr>
              <a:t>Official (Open)</a:t>
            </a:r>
          </a:p>
        </p:txBody>
      </p:sp>
    </p:spTree>
    <p:extLst>
      <p:ext uri="{BB962C8B-B14F-4D97-AF65-F5344CB8AC3E}">
        <p14:creationId xmlns:p14="http://schemas.microsoft.com/office/powerpoint/2010/main" val="2321297663"/>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transition spd="slow">
    <p:wipe dir="d"/>
  </p:transition>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3" Type="http://schemas.openxmlformats.org/officeDocument/2006/relationships/hyperlink" Target="http://www.sgnic.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J8hzJxb0rpc"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wmf"/></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video" Target="https://www.youtube.com/embed/gwdgChhsG-c" TargetMode="Externa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nyp.edu.s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18.sv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7.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h8K49dD52WA"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7_LPdttKXPc"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005826" y="2024844"/>
            <a:ext cx="5829300" cy="1097280"/>
          </a:xfrm>
          <a:prstGeom prst="rect">
            <a:avLst/>
          </a:prstGeom>
        </p:spPr>
        <p:txBody>
          <a:bodyPr vert="horz" lIns="68580" tIns="34290" rIns="68580" bIns="34290" rtlCol="0" anchor="ctr">
            <a:normAutofit/>
          </a:bodyPr>
          <a:lstStyle>
            <a:lvl1pPr algn="r" defTabSz="914400" rtl="0" eaLnBrk="1" latinLnBrk="0" hangingPunct="1">
              <a:lnSpc>
                <a:spcPct val="80000"/>
              </a:lnSpc>
              <a:spcBef>
                <a:spcPct val="0"/>
              </a:spcBef>
              <a:buNone/>
              <a:defRPr sz="5000" kern="1200" cap="all" spc="200" baseline="0">
                <a:solidFill>
                  <a:schemeClr val="tx1">
                    <a:lumMod val="90000"/>
                    <a:lumOff val="10000"/>
                  </a:schemeClr>
                </a:solidFill>
                <a:latin typeface="+mj-lt"/>
                <a:ea typeface="+mj-ea"/>
                <a:cs typeface="+mj-cs"/>
              </a:defRPr>
            </a:lvl1pPr>
          </a:lstStyle>
          <a:p>
            <a:r>
              <a:rPr lang="en-SG" sz="3750" dirty="0">
                <a:latin typeface="Tw Cen MT Condensed Extra Bold" panose="020B0803020202020204" pitchFamily="34" charset="0"/>
              </a:rPr>
              <a:t>Fundamentals of Programming (part1)</a:t>
            </a:r>
          </a:p>
        </p:txBody>
      </p:sp>
      <p:sp>
        <p:nvSpPr>
          <p:cNvPr id="7" name="Subtitle 2"/>
          <p:cNvSpPr txBox="1">
            <a:spLocks noGrp="1" noRot="1" noMove="1" noResize="1" noEditPoints="1" noAdjustHandles="1" noChangeArrowheads="1" noChangeShapeType="1"/>
          </p:cNvSpPr>
          <p:nvPr/>
        </p:nvSpPr>
        <p:spPr>
          <a:xfrm>
            <a:off x="6516216" y="4563126"/>
            <a:ext cx="2318910" cy="1097280"/>
          </a:xfrm>
          <a:prstGeom prst="rect">
            <a:avLst/>
          </a:prstGeom>
        </p:spPr>
        <p:txBody>
          <a:bodyPr vert="horz" lIns="68580" tIns="34290" rIns="68580" bIns="34290" rtlCol="0" anchor="ctr">
            <a:normAutofit/>
          </a:bodyPr>
          <a:lstStyle>
            <a:lvl1pPr marL="0" indent="0" algn="l" defTabSz="914400" rtl="0" eaLnBrk="1" latinLnBrk="0" hangingPunct="1">
              <a:lnSpc>
                <a:spcPct val="100000"/>
              </a:lnSpc>
              <a:spcBef>
                <a:spcPts val="0"/>
              </a:spcBef>
              <a:spcAft>
                <a:spcPts val="200"/>
              </a:spcAft>
              <a:buClr>
                <a:schemeClr val="accent2"/>
              </a:buClr>
              <a:buSzPct val="100000"/>
              <a:buFont typeface="Tw Cen MT" panose="020B0602020104020603" pitchFamily="34" charset="0"/>
              <a:buNone/>
              <a:defRPr sz="1800" kern="1200">
                <a:solidFill>
                  <a:schemeClr val="tx1">
                    <a:lumMod val="90000"/>
                    <a:lumOff val="10000"/>
                  </a:schemeClr>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9pPr>
          </a:lstStyle>
          <a:p>
            <a:endParaRPr lang="en-SG" sz="1350" dirty="0"/>
          </a:p>
        </p:txBody>
      </p:sp>
      <p:sp>
        <p:nvSpPr>
          <p:cNvPr id="3" name="TextBox 2">
            <a:extLst>
              <a:ext uri="{FF2B5EF4-FFF2-40B4-BE49-F238E27FC236}">
                <a16:creationId xmlns:a16="http://schemas.microsoft.com/office/drawing/2014/main" id="{288BE846-A4B7-A38F-753B-C1E770DB22C5}"/>
              </a:ext>
            </a:extLst>
          </p:cNvPr>
          <p:cNvSpPr txBox="1"/>
          <p:nvPr/>
        </p:nvSpPr>
        <p:spPr>
          <a:xfrm>
            <a:off x="4038600" y="3774559"/>
            <a:ext cx="4614530" cy="646331"/>
          </a:xfrm>
          <a:prstGeom prst="rect">
            <a:avLst/>
          </a:prstGeom>
          <a:noFill/>
        </p:spPr>
        <p:txBody>
          <a:bodyPr wrap="square">
            <a:spAutoFit/>
          </a:bodyPr>
          <a:lstStyle/>
          <a:p>
            <a:r>
              <a:rPr lang="en-US" dirty="0">
                <a:latin typeface="+mn-lt"/>
              </a:rPr>
              <a:t>Introduction to Internet and World Wide Web </a:t>
            </a:r>
            <a:endParaRPr lang="en-SG" dirty="0"/>
          </a:p>
        </p:txBody>
      </p:sp>
    </p:spTree>
    <p:extLst>
      <p:ext uri="{BB962C8B-B14F-4D97-AF65-F5344CB8AC3E}">
        <p14:creationId xmlns:p14="http://schemas.microsoft.com/office/powerpoint/2010/main" val="2773693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Picture 6" descr="http://www.freeiconspng.com/uploads/computer-server-icon-24.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95400" y="1828800"/>
            <a:ext cx="2054225" cy="31875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12118" y="5181600"/>
            <a:ext cx="1220788" cy="461665"/>
          </a:xfrm>
          <a:prstGeom prst="rect">
            <a:avLst/>
          </a:prstGeom>
          <a:noFill/>
        </p:spPr>
        <p:txBody>
          <a:bodyPr wrap="square" rtlCol="0">
            <a:spAutoFit/>
          </a:bodyPr>
          <a:lstStyle/>
          <a:p>
            <a:r>
              <a:rPr lang="en-US" sz="2400" b="1" dirty="0"/>
              <a:t>Server</a:t>
            </a:r>
          </a:p>
        </p:txBody>
      </p:sp>
      <p:sp>
        <p:nvSpPr>
          <p:cNvPr id="6" name="Rounded Rectangular Callout 5"/>
          <p:cNvSpPr/>
          <p:nvPr/>
        </p:nvSpPr>
        <p:spPr>
          <a:xfrm>
            <a:off x="4267200" y="457200"/>
            <a:ext cx="4191000" cy="1371600"/>
          </a:xfrm>
          <a:prstGeom prst="wedgeRoundRectCallout">
            <a:avLst>
              <a:gd name="adj1" fmla="val -62613"/>
              <a:gd name="adj2" fmla="val 816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am I identified?</a:t>
            </a:r>
            <a:endParaRPr lang="en-US" i="1" dirty="0"/>
          </a:p>
        </p:txBody>
      </p:sp>
      <p:sp>
        <p:nvSpPr>
          <p:cNvPr id="7" name="Rounded Rectangular Callout 6"/>
          <p:cNvSpPr/>
          <p:nvPr/>
        </p:nvSpPr>
        <p:spPr>
          <a:xfrm>
            <a:off x="5105400" y="2546295"/>
            <a:ext cx="3086100" cy="1752600"/>
          </a:xfrm>
          <a:prstGeom prst="wedgeRoundRectCallout">
            <a:avLst>
              <a:gd name="adj1" fmla="val -93313"/>
              <a:gd name="adj2" fmla="val -33002"/>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Through my IP (internet protocol) address</a:t>
            </a:r>
          </a:p>
          <a:p>
            <a:pPr algn="ctr"/>
            <a:r>
              <a:rPr lang="en-US" i="1" dirty="0"/>
              <a:t>E.g. 67.205.46.248</a:t>
            </a:r>
          </a:p>
        </p:txBody>
      </p:sp>
      <p:sp>
        <p:nvSpPr>
          <p:cNvPr id="8" name="Rounded Rectangular Callout 7"/>
          <p:cNvSpPr/>
          <p:nvPr/>
        </p:nvSpPr>
        <p:spPr>
          <a:xfrm>
            <a:off x="4572000" y="4419600"/>
            <a:ext cx="4343400" cy="1752600"/>
          </a:xfrm>
          <a:prstGeom prst="wedgeRoundRectCallout">
            <a:avLst>
              <a:gd name="adj1" fmla="val -74558"/>
              <a:gd name="adj2" fmla="val -59644"/>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I’m not the only one with IP address, any device that is directly or indirectly connected has one too!</a:t>
            </a:r>
            <a:endParaRPr lang="en-US" i="1" dirty="0"/>
          </a:p>
        </p:txBody>
      </p:sp>
    </p:spTree>
    <p:extLst>
      <p:ext uri="{BB962C8B-B14F-4D97-AF65-F5344CB8AC3E}">
        <p14:creationId xmlns:p14="http://schemas.microsoft.com/office/powerpoint/2010/main" val="107836708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b="1" dirty="0"/>
              <a:t>IP Address (IPv4)</a:t>
            </a:r>
            <a:endParaRPr lang="en-US" b="1" dirty="0"/>
          </a:p>
        </p:txBody>
      </p:sp>
      <p:sp>
        <p:nvSpPr>
          <p:cNvPr id="75779" name="Rectangle 3"/>
          <p:cNvSpPr>
            <a:spLocks noGrp="1" noChangeArrowheads="1"/>
          </p:cNvSpPr>
          <p:nvPr>
            <p:ph idx="1"/>
          </p:nvPr>
        </p:nvSpPr>
        <p:spPr>
          <a:xfrm>
            <a:off x="1745932" y="1705829"/>
            <a:ext cx="7010400" cy="4318117"/>
          </a:xfrm>
        </p:spPr>
        <p:txBody>
          <a:bodyPr/>
          <a:lstStyle/>
          <a:p>
            <a:r>
              <a:rPr lang="en-GB" sz="2400" dirty="0">
                <a:solidFill>
                  <a:srgbClr val="663300"/>
                </a:solidFill>
              </a:rPr>
              <a:t>Four numbers separated by periods (</a:t>
            </a:r>
            <a:r>
              <a:rPr lang="en-GB" sz="2400" b="1" dirty="0">
                <a:solidFill>
                  <a:srgbClr val="FF0000"/>
                </a:solidFill>
              </a:rPr>
              <a:t>.</a:t>
            </a:r>
            <a:r>
              <a:rPr lang="en-GB" sz="2400" dirty="0">
                <a:solidFill>
                  <a:srgbClr val="663300"/>
                </a:solidFill>
              </a:rPr>
              <a:t>)</a:t>
            </a:r>
          </a:p>
          <a:p>
            <a:r>
              <a:rPr lang="en-GB" sz="2400" dirty="0">
                <a:solidFill>
                  <a:srgbClr val="663300"/>
                </a:solidFill>
              </a:rPr>
              <a:t>Each ranges from 0 to 255</a:t>
            </a:r>
          </a:p>
          <a:p>
            <a:pPr algn="ctr">
              <a:buNone/>
            </a:pPr>
            <a:r>
              <a:rPr lang="en-GB" sz="6000" dirty="0">
                <a:solidFill>
                  <a:srgbClr val="FF0000"/>
                </a:solidFill>
              </a:rPr>
              <a:t>192.50.48.202</a:t>
            </a:r>
          </a:p>
          <a:p>
            <a:endParaRPr lang="en-GB" sz="3000" dirty="0">
              <a:solidFill>
                <a:srgbClr val="663300"/>
              </a:solidFill>
            </a:endParaRPr>
          </a:p>
          <a:p>
            <a:pPr>
              <a:buNone/>
            </a:pPr>
            <a:endParaRPr lang="en-US" sz="3000" dirty="0">
              <a:solidFill>
                <a:srgbClr val="663300"/>
              </a:solidFill>
            </a:endParaRPr>
          </a:p>
        </p:txBody>
      </p:sp>
      <p:cxnSp>
        <p:nvCxnSpPr>
          <p:cNvPr id="7" name="Straight Arrow Connector 6"/>
          <p:cNvCxnSpPr/>
          <p:nvPr/>
        </p:nvCxnSpPr>
        <p:spPr>
          <a:xfrm rot="16200000" flipH="1">
            <a:off x="4513201" y="3896592"/>
            <a:ext cx="893618" cy="62345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5147048" y="3920839"/>
            <a:ext cx="955963" cy="54032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6200000" flipH="1">
            <a:off x="2684400" y="4492338"/>
            <a:ext cx="1558638" cy="4156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H="1">
            <a:off x="6487474" y="4416139"/>
            <a:ext cx="1454730" cy="6234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232647" y="4675910"/>
            <a:ext cx="2342308" cy="461665"/>
          </a:xfrm>
          <a:prstGeom prst="rect">
            <a:avLst/>
          </a:prstGeom>
          <a:noFill/>
        </p:spPr>
        <p:txBody>
          <a:bodyPr wrap="none" rtlCol="0">
            <a:spAutoFit/>
          </a:bodyPr>
          <a:lstStyle/>
          <a:p>
            <a:r>
              <a:rPr lang="en-GB" sz="2400" dirty="0"/>
              <a:t>Subnet Number</a:t>
            </a:r>
            <a:endParaRPr lang="en-US" sz="2400" dirty="0"/>
          </a:p>
        </p:txBody>
      </p:sp>
      <p:sp>
        <p:nvSpPr>
          <p:cNvPr id="17" name="TextBox 16"/>
          <p:cNvSpPr txBox="1"/>
          <p:nvPr/>
        </p:nvSpPr>
        <p:spPr>
          <a:xfrm>
            <a:off x="3034229" y="5285510"/>
            <a:ext cx="2888932" cy="461665"/>
          </a:xfrm>
          <a:prstGeom prst="rect">
            <a:avLst/>
          </a:prstGeom>
          <a:noFill/>
        </p:spPr>
        <p:txBody>
          <a:bodyPr wrap="none" rtlCol="0">
            <a:spAutoFit/>
          </a:bodyPr>
          <a:lstStyle/>
          <a:p>
            <a:r>
              <a:rPr lang="en-GB" sz="2400" dirty="0"/>
              <a:t>Network ID Number</a:t>
            </a:r>
            <a:endParaRPr lang="en-US" sz="2400" dirty="0"/>
          </a:p>
        </p:txBody>
      </p:sp>
      <p:sp>
        <p:nvSpPr>
          <p:cNvPr id="18" name="TextBox 17"/>
          <p:cNvSpPr txBox="1"/>
          <p:nvPr/>
        </p:nvSpPr>
        <p:spPr>
          <a:xfrm>
            <a:off x="6463229" y="5181600"/>
            <a:ext cx="2375971" cy="830997"/>
          </a:xfrm>
          <a:prstGeom prst="rect">
            <a:avLst/>
          </a:prstGeom>
          <a:noFill/>
        </p:spPr>
        <p:txBody>
          <a:bodyPr wrap="none" rtlCol="0">
            <a:spAutoFit/>
          </a:bodyPr>
          <a:lstStyle/>
          <a:p>
            <a:r>
              <a:rPr lang="en-GB" sz="2400" dirty="0"/>
              <a:t>Host(Computer)</a:t>
            </a:r>
          </a:p>
          <a:p>
            <a:r>
              <a:rPr lang="en-GB" sz="2400" dirty="0"/>
              <a:t> Number</a:t>
            </a:r>
            <a:endParaRPr lang="en-US" sz="2400" dirty="0"/>
          </a:p>
        </p:txBody>
      </p:sp>
    </p:spTree>
    <p:extLst>
      <p:ext uri="{BB962C8B-B14F-4D97-AF65-F5344CB8AC3E}">
        <p14:creationId xmlns:p14="http://schemas.microsoft.com/office/powerpoint/2010/main" val="2234721078"/>
      </p:ext>
    </p:extLst>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Picture 6" descr="http://www.freeiconspng.com/uploads/computer-server-icon-24.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95400" y="1828800"/>
            <a:ext cx="2054225" cy="31875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12118" y="5181600"/>
            <a:ext cx="1220788" cy="461665"/>
          </a:xfrm>
          <a:prstGeom prst="rect">
            <a:avLst/>
          </a:prstGeom>
          <a:noFill/>
        </p:spPr>
        <p:txBody>
          <a:bodyPr wrap="square" rtlCol="0">
            <a:spAutoFit/>
          </a:bodyPr>
          <a:lstStyle/>
          <a:p>
            <a:r>
              <a:rPr lang="en-US" sz="2400" b="1" dirty="0"/>
              <a:t>Server</a:t>
            </a:r>
          </a:p>
        </p:txBody>
      </p:sp>
      <p:sp>
        <p:nvSpPr>
          <p:cNvPr id="6" name="Rounded Rectangular Callout 5"/>
          <p:cNvSpPr/>
          <p:nvPr/>
        </p:nvSpPr>
        <p:spPr>
          <a:xfrm>
            <a:off x="4267200" y="457200"/>
            <a:ext cx="4191000" cy="1371600"/>
          </a:xfrm>
          <a:prstGeom prst="wedgeRoundRectCallout">
            <a:avLst>
              <a:gd name="adj1" fmla="val -62613"/>
              <a:gd name="adj2" fmla="val 816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Why is IP address seldom used directly?</a:t>
            </a:r>
            <a:endParaRPr lang="en-US" i="1" dirty="0"/>
          </a:p>
        </p:txBody>
      </p:sp>
      <p:sp>
        <p:nvSpPr>
          <p:cNvPr id="7" name="Rounded Rectangular Callout 6"/>
          <p:cNvSpPr/>
          <p:nvPr/>
        </p:nvSpPr>
        <p:spPr>
          <a:xfrm>
            <a:off x="4818434" y="2819400"/>
            <a:ext cx="3657600" cy="1752600"/>
          </a:xfrm>
          <a:prstGeom prst="wedgeRoundRectCallout">
            <a:avLst>
              <a:gd name="adj1" fmla="val -80813"/>
              <a:gd name="adj2" fmla="val -34667"/>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Because it is difficult to remember only numbers. Thus each server is usually given a name. </a:t>
            </a:r>
          </a:p>
          <a:p>
            <a:pPr algn="ctr"/>
            <a:r>
              <a:rPr lang="en-US" i="1" dirty="0"/>
              <a:t>E.g. facebook.com</a:t>
            </a:r>
          </a:p>
        </p:txBody>
      </p:sp>
    </p:spTree>
    <p:extLst>
      <p:ext uri="{BB962C8B-B14F-4D97-AF65-F5344CB8AC3E}">
        <p14:creationId xmlns:p14="http://schemas.microsoft.com/office/powerpoint/2010/main" val="293785017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b="1" dirty="0"/>
              <a:t>Domain Name Service</a:t>
            </a:r>
            <a:endParaRPr lang="en-US" b="1" dirty="0"/>
          </a:p>
        </p:txBody>
      </p:sp>
      <p:sp>
        <p:nvSpPr>
          <p:cNvPr id="2" name="Content Placeholder 1"/>
          <p:cNvSpPr>
            <a:spLocks noGrp="1"/>
          </p:cNvSpPr>
          <p:nvPr>
            <p:ph idx="1"/>
          </p:nvPr>
        </p:nvSpPr>
        <p:spPr>
          <a:xfrm>
            <a:off x="1945201" y="1625887"/>
            <a:ext cx="6591985" cy="3777622"/>
          </a:xfrm>
        </p:spPr>
        <p:txBody>
          <a:bodyPr>
            <a:normAutofit/>
          </a:bodyPr>
          <a:lstStyle/>
          <a:p>
            <a:r>
              <a:rPr lang="en-US" sz="2400" dirty="0"/>
              <a:t>A network service that maps domain names to IP addresses</a:t>
            </a:r>
          </a:p>
        </p:txBody>
      </p:sp>
      <p:grpSp>
        <p:nvGrpSpPr>
          <p:cNvPr id="4" name="Group 3"/>
          <p:cNvGrpSpPr/>
          <p:nvPr/>
        </p:nvGrpSpPr>
        <p:grpSpPr>
          <a:xfrm>
            <a:off x="1600956" y="2667000"/>
            <a:ext cx="6910580" cy="3238500"/>
            <a:chOff x="2078718" y="2912794"/>
            <a:chExt cx="6910580" cy="3238500"/>
          </a:xfrm>
        </p:grpSpPr>
        <p:pic>
          <p:nvPicPr>
            <p:cNvPr id="16" name="Picture 5" descr="C:\temp\Temporary Internet Files\Content.IE5\4V2B20KY\MPj04330500000[1].jpg"/>
            <p:cNvPicPr>
              <a:picLocks noChangeAspect="1" noChangeArrowheads="1"/>
            </p:cNvPicPr>
            <p:nvPr/>
          </p:nvPicPr>
          <p:blipFill>
            <a:blip r:embed="rId3" cstate="print"/>
            <a:srcRect/>
            <a:stretch>
              <a:fillRect/>
            </a:stretch>
          </p:blipFill>
          <p:spPr bwMode="auto">
            <a:xfrm>
              <a:off x="2078718" y="4779694"/>
              <a:ext cx="1371600" cy="1371600"/>
            </a:xfrm>
            <a:prstGeom prst="rect">
              <a:avLst/>
            </a:prstGeom>
            <a:noFill/>
            <a:ln w="9525">
              <a:noFill/>
              <a:miter lim="800000"/>
              <a:headEnd/>
              <a:tailEnd/>
            </a:ln>
          </p:spPr>
        </p:pic>
        <p:pic>
          <p:nvPicPr>
            <p:cNvPr id="6" name="Picture 2" descr="C:\temp\Temporary Internet Files\Content.IE5\0PYR0H2V\MCj04247900000[1].wmf"/>
            <p:cNvPicPr>
              <a:picLocks noChangeAspect="1" noChangeArrowheads="1"/>
            </p:cNvPicPr>
            <p:nvPr/>
          </p:nvPicPr>
          <p:blipFill>
            <a:blip r:embed="rId4" cstate="print"/>
            <a:srcRect/>
            <a:stretch>
              <a:fillRect/>
            </a:stretch>
          </p:blipFill>
          <p:spPr bwMode="auto">
            <a:xfrm>
              <a:off x="6538198" y="3217594"/>
              <a:ext cx="1390650" cy="1447800"/>
            </a:xfrm>
            <a:prstGeom prst="rect">
              <a:avLst/>
            </a:prstGeom>
            <a:noFill/>
            <a:ln w="9525">
              <a:noFill/>
              <a:miter lim="800000"/>
              <a:headEnd/>
              <a:tailEnd/>
            </a:ln>
          </p:spPr>
        </p:pic>
        <p:sp>
          <p:nvSpPr>
            <p:cNvPr id="8" name="Rectangle 7"/>
            <p:cNvSpPr/>
            <p:nvPr/>
          </p:nvSpPr>
          <p:spPr>
            <a:xfrm>
              <a:off x="3696298" y="3674794"/>
              <a:ext cx="1452642" cy="400110"/>
            </a:xfrm>
            <a:prstGeom prst="rect">
              <a:avLst/>
            </a:prstGeom>
            <a:noFill/>
          </p:spPr>
          <p:txBody>
            <a:bodyPr wrap="none">
              <a:spAutoFit/>
            </a:bodyPr>
            <a:lstStyle/>
            <a:p>
              <a:pPr algn="ctr" fontAlgn="auto">
                <a:spcBef>
                  <a:spcPts val="0"/>
                </a:spcBef>
                <a:spcAft>
                  <a:spcPts val="0"/>
                </a:spcAft>
                <a:defRPr/>
              </a:pPr>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n-lt"/>
                </a:rPr>
                <a:t>74.125.235.5</a:t>
              </a:r>
            </a:p>
          </p:txBody>
        </p:sp>
        <p:cxnSp>
          <p:nvCxnSpPr>
            <p:cNvPr id="9" name="Curved Connector 8"/>
            <p:cNvCxnSpPr/>
            <p:nvPr/>
          </p:nvCxnSpPr>
          <p:spPr>
            <a:xfrm rot="10800000" flipV="1">
              <a:off x="3032998" y="3979594"/>
              <a:ext cx="3352800" cy="1066800"/>
            </a:xfrm>
            <a:prstGeom prst="curvedConnector3">
              <a:avLst>
                <a:gd name="adj1" fmla="val 50000"/>
              </a:avLst>
            </a:prstGeom>
            <a:ln w="127000">
              <a:headEnd type="triangle"/>
              <a:tailEnd type="arrow"/>
            </a:ln>
            <a:effectLst>
              <a:outerShdw blurRad="406400" dist="50800" dir="5400000" algn="ctr" rotWithShape="0">
                <a:srgbClr val="000000">
                  <a:alpha val="71000"/>
                </a:srgbClr>
              </a:outerShdw>
            </a:effectLst>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420108" y="4970194"/>
              <a:ext cx="1483099" cy="400110"/>
            </a:xfrm>
            <a:prstGeom prst="rect">
              <a:avLst/>
            </a:prstGeom>
            <a:noFill/>
          </p:spPr>
          <p:txBody>
            <a:bodyPr wrap="none">
              <a:spAutoFit/>
            </a:bodyPr>
            <a:lstStyle/>
            <a:p>
              <a:pPr algn="ctr" fontAlgn="auto">
                <a:spcBef>
                  <a:spcPts val="0"/>
                </a:spcBef>
                <a:spcAft>
                  <a:spcPts val="0"/>
                </a:spcAft>
                <a:defRPr/>
              </a:pPr>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n-lt"/>
                </a:rPr>
                <a:t>google.com</a:t>
              </a:r>
            </a:p>
          </p:txBody>
        </p:sp>
        <p:sp>
          <p:nvSpPr>
            <p:cNvPr id="12" name="TextBox 36"/>
            <p:cNvSpPr txBox="1">
              <a:spLocks noChangeArrowheads="1"/>
            </p:cNvSpPr>
            <p:nvPr/>
          </p:nvSpPr>
          <p:spPr bwMode="auto">
            <a:xfrm>
              <a:off x="6766798" y="2912794"/>
              <a:ext cx="2222500" cy="369888"/>
            </a:xfrm>
            <a:prstGeom prst="rect">
              <a:avLst/>
            </a:prstGeom>
            <a:noFill/>
            <a:ln w="9525">
              <a:noFill/>
              <a:miter lim="800000"/>
              <a:headEnd/>
              <a:tailEnd/>
            </a:ln>
          </p:spPr>
          <p:txBody>
            <a:bodyPr wrap="none">
              <a:spAutoFit/>
            </a:bodyPr>
            <a:lstStyle/>
            <a:p>
              <a:r>
                <a:rPr lang="en-GB" b="1" i="1">
                  <a:latin typeface="Calibri" pitchFamily="34" charset="0"/>
                </a:rPr>
                <a:t>Domain Name Server</a:t>
              </a:r>
              <a:endParaRPr lang="en-US" b="1" i="1">
                <a:latin typeface="Calibri" pitchFamily="34" charset="0"/>
              </a:endParaRPr>
            </a:p>
          </p:txBody>
        </p:sp>
      </p:grpSp>
    </p:spTree>
    <p:extLst>
      <p:ext uri="{BB962C8B-B14F-4D97-AF65-F5344CB8AC3E}">
        <p14:creationId xmlns:p14="http://schemas.microsoft.com/office/powerpoint/2010/main" val="52343608"/>
      </p:ext>
    </p:extLst>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b="1" dirty="0"/>
              <a:t>Domain Name</a:t>
            </a:r>
            <a:endParaRPr lang="en-US" b="1" dirty="0"/>
          </a:p>
        </p:txBody>
      </p:sp>
      <p:sp>
        <p:nvSpPr>
          <p:cNvPr id="75779" name="Rectangle 3"/>
          <p:cNvSpPr>
            <a:spLocks noGrp="1" noChangeArrowheads="1"/>
          </p:cNvSpPr>
          <p:nvPr>
            <p:ph idx="1"/>
          </p:nvPr>
        </p:nvSpPr>
        <p:spPr>
          <a:xfrm>
            <a:off x="590694" y="1600200"/>
            <a:ext cx="7788250" cy="3886190"/>
          </a:xfrm>
        </p:spPr>
        <p:txBody>
          <a:bodyPr>
            <a:normAutofit fontScale="92500" lnSpcReduction="10000"/>
          </a:bodyPr>
          <a:lstStyle/>
          <a:p>
            <a:pPr marL="990600" lvl="1" indent="-533400">
              <a:lnSpc>
                <a:spcPct val="80000"/>
              </a:lnSpc>
            </a:pPr>
            <a:r>
              <a:rPr lang="en-GB" sz="2400" dirty="0">
                <a:solidFill>
                  <a:srgbClr val="000099"/>
                </a:solidFill>
              </a:rPr>
              <a:t>.com </a:t>
            </a:r>
            <a:r>
              <a:rPr lang="en-GB" sz="2400" dirty="0"/>
              <a:t>	for Commercial organisations</a:t>
            </a:r>
          </a:p>
          <a:p>
            <a:pPr marL="1371600" lvl="2" indent="-457200">
              <a:lnSpc>
                <a:spcPct val="80000"/>
              </a:lnSpc>
              <a:buNone/>
            </a:pPr>
            <a:endParaRPr lang="en-GB" sz="800" dirty="0">
              <a:solidFill>
                <a:srgbClr val="000099"/>
              </a:solidFill>
            </a:endParaRPr>
          </a:p>
          <a:p>
            <a:pPr marL="990600" lvl="1" indent="-533400">
              <a:lnSpc>
                <a:spcPct val="80000"/>
              </a:lnSpc>
            </a:pPr>
            <a:r>
              <a:rPr lang="en-GB" sz="2400" dirty="0"/>
              <a:t>.</a:t>
            </a:r>
            <a:r>
              <a:rPr lang="en-GB" sz="2400" dirty="0" err="1">
                <a:solidFill>
                  <a:srgbClr val="000099"/>
                </a:solidFill>
              </a:rPr>
              <a:t>edu</a:t>
            </a:r>
            <a:r>
              <a:rPr lang="en-GB" sz="2400" dirty="0"/>
              <a:t>	for Educational institutions; universities, </a:t>
            </a:r>
            <a:r>
              <a:rPr lang="en-GB" sz="2400" dirty="0" err="1"/>
              <a:t>etc</a:t>
            </a:r>
            <a:r>
              <a:rPr lang="en-GB" sz="2400" dirty="0"/>
              <a:t> </a:t>
            </a:r>
          </a:p>
          <a:p>
            <a:pPr marL="990600" lvl="1" indent="-533400">
              <a:lnSpc>
                <a:spcPct val="80000"/>
              </a:lnSpc>
            </a:pPr>
            <a:endParaRPr lang="en-GB" sz="800" dirty="0">
              <a:solidFill>
                <a:srgbClr val="000099"/>
              </a:solidFill>
            </a:endParaRPr>
          </a:p>
          <a:p>
            <a:pPr marL="990600" lvl="1" indent="-533400">
              <a:lnSpc>
                <a:spcPct val="80000"/>
              </a:lnSpc>
            </a:pPr>
            <a:r>
              <a:rPr lang="en-GB" sz="2400" dirty="0"/>
              <a:t>.</a:t>
            </a:r>
            <a:r>
              <a:rPr lang="en-GB" sz="2400" dirty="0">
                <a:solidFill>
                  <a:srgbClr val="000099"/>
                </a:solidFill>
              </a:rPr>
              <a:t>net</a:t>
            </a:r>
            <a:r>
              <a:rPr lang="en-GB" sz="2400" dirty="0"/>
              <a:t>	for Network resources organisations</a:t>
            </a:r>
          </a:p>
          <a:p>
            <a:pPr marL="990600" lvl="1" indent="-533400">
              <a:lnSpc>
                <a:spcPct val="80000"/>
              </a:lnSpc>
              <a:buNone/>
            </a:pPr>
            <a:endParaRPr lang="en-GB" sz="800" dirty="0">
              <a:solidFill>
                <a:srgbClr val="000099"/>
              </a:solidFill>
            </a:endParaRPr>
          </a:p>
          <a:p>
            <a:pPr marL="990600" lvl="1" indent="-533400">
              <a:lnSpc>
                <a:spcPct val="80000"/>
              </a:lnSpc>
            </a:pPr>
            <a:r>
              <a:rPr lang="en-GB" sz="2400" dirty="0"/>
              <a:t>.</a:t>
            </a:r>
            <a:r>
              <a:rPr lang="en-GB" sz="2400" dirty="0">
                <a:solidFill>
                  <a:srgbClr val="000099"/>
                </a:solidFill>
              </a:rPr>
              <a:t>org</a:t>
            </a:r>
            <a:r>
              <a:rPr lang="en-GB" sz="2400" dirty="0"/>
              <a:t>	for Other non-profit making organisations</a:t>
            </a:r>
          </a:p>
          <a:p>
            <a:pPr marL="990600" lvl="1" indent="-533400">
              <a:lnSpc>
                <a:spcPct val="80000"/>
              </a:lnSpc>
            </a:pPr>
            <a:endParaRPr lang="en-US" sz="800" dirty="0">
              <a:solidFill>
                <a:srgbClr val="000099"/>
              </a:solidFill>
            </a:endParaRPr>
          </a:p>
          <a:p>
            <a:pPr marL="990600" lvl="1" indent="-533400">
              <a:lnSpc>
                <a:spcPct val="80000"/>
              </a:lnSpc>
            </a:pPr>
            <a:r>
              <a:rPr lang="en-US" sz="2400" dirty="0"/>
              <a:t>.</a:t>
            </a:r>
            <a:r>
              <a:rPr lang="en-US" sz="2400" dirty="0" err="1">
                <a:solidFill>
                  <a:srgbClr val="000099"/>
                </a:solidFill>
              </a:rPr>
              <a:t>edu.sg</a:t>
            </a:r>
            <a:r>
              <a:rPr lang="en-US" sz="2400" dirty="0"/>
              <a:t>	(</a:t>
            </a:r>
            <a:r>
              <a:rPr lang="en-US" sz="2400" dirty="0" err="1"/>
              <a:t>sg</a:t>
            </a:r>
            <a:r>
              <a:rPr lang="en-US" sz="2400" dirty="0"/>
              <a:t> is the country code for Singapore)</a:t>
            </a:r>
          </a:p>
          <a:p>
            <a:pPr marL="1390650" lvl="2" indent="-533400">
              <a:lnSpc>
                <a:spcPct val="80000"/>
              </a:lnSpc>
              <a:buNone/>
            </a:pPr>
            <a:r>
              <a:rPr lang="en-US" dirty="0"/>
              <a:t>			www.nyp</a:t>
            </a:r>
            <a:r>
              <a:rPr lang="en-US" dirty="0">
                <a:solidFill>
                  <a:srgbClr val="000099"/>
                </a:solidFill>
              </a:rPr>
              <a:t>.edu.sg</a:t>
            </a:r>
          </a:p>
          <a:p>
            <a:pPr marL="990600" lvl="1" indent="-533400">
              <a:lnSpc>
                <a:spcPct val="80000"/>
              </a:lnSpc>
            </a:pPr>
            <a:endParaRPr lang="en-US" sz="800" dirty="0"/>
          </a:p>
          <a:p>
            <a:pPr marL="990600" lvl="1" indent="-533400">
              <a:lnSpc>
                <a:spcPct val="80000"/>
              </a:lnSpc>
              <a:buNone/>
            </a:pPr>
            <a:r>
              <a:rPr lang="en-US" sz="2400" dirty="0"/>
              <a:t>                        Reference: </a:t>
            </a:r>
            <a:r>
              <a:rPr lang="en-US" sz="2400" dirty="0">
                <a:hlinkClick r:id="rId3"/>
              </a:rPr>
              <a:t>http://www.sgnic.org/</a:t>
            </a:r>
            <a:r>
              <a:rPr lang="en-US" sz="2400" dirty="0"/>
              <a:t>   for </a:t>
            </a:r>
          </a:p>
          <a:p>
            <a:pPr marL="990600" lvl="1" indent="-533400">
              <a:lnSpc>
                <a:spcPct val="80000"/>
              </a:lnSpc>
              <a:buNone/>
            </a:pPr>
            <a:r>
              <a:rPr lang="en-US" sz="2400" dirty="0"/>
              <a:t>                                           DNS Information</a:t>
            </a:r>
          </a:p>
          <a:p>
            <a:pPr>
              <a:buNone/>
            </a:pPr>
            <a:endParaRPr lang="en-US" dirty="0"/>
          </a:p>
        </p:txBody>
      </p:sp>
    </p:spTree>
    <p:extLst>
      <p:ext uri="{BB962C8B-B14F-4D97-AF65-F5344CB8AC3E}">
        <p14:creationId xmlns:p14="http://schemas.microsoft.com/office/powerpoint/2010/main" val="3264764616"/>
      </p:ext>
    </p:extLst>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ular Callout 3"/>
          <p:cNvSpPr/>
          <p:nvPr/>
        </p:nvSpPr>
        <p:spPr>
          <a:xfrm>
            <a:off x="4343400" y="457200"/>
            <a:ext cx="4191000" cy="1371600"/>
          </a:xfrm>
          <a:prstGeom prst="wedgeRoundRectCallout">
            <a:avLst>
              <a:gd name="adj1" fmla="val -62613"/>
              <a:gd name="adj2" fmla="val 816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does information travel?</a:t>
            </a:r>
            <a:endParaRPr lang="en-US" i="1" dirty="0"/>
          </a:p>
        </p:txBody>
      </p:sp>
      <p:sp>
        <p:nvSpPr>
          <p:cNvPr id="5" name="TextBox 4"/>
          <p:cNvSpPr txBox="1"/>
          <p:nvPr/>
        </p:nvSpPr>
        <p:spPr>
          <a:xfrm>
            <a:off x="2057400" y="5160929"/>
            <a:ext cx="1600200" cy="461665"/>
          </a:xfrm>
          <a:prstGeom prst="rect">
            <a:avLst/>
          </a:prstGeom>
          <a:noFill/>
        </p:spPr>
        <p:txBody>
          <a:bodyPr wrap="square" rtlCol="0">
            <a:spAutoFit/>
          </a:bodyPr>
          <a:lstStyle/>
          <a:p>
            <a:r>
              <a:rPr lang="en-US" sz="2400" b="1" dirty="0"/>
              <a:t>Internet</a:t>
            </a:r>
          </a:p>
        </p:txBody>
      </p:sp>
      <p:sp>
        <p:nvSpPr>
          <p:cNvPr id="6" name="Rounded Rectangular Callout 5"/>
          <p:cNvSpPr/>
          <p:nvPr/>
        </p:nvSpPr>
        <p:spPr>
          <a:xfrm>
            <a:off x="5257800" y="2514600"/>
            <a:ext cx="3581400" cy="2514600"/>
          </a:xfrm>
          <a:prstGeom prst="wedgeRoundRectCallout">
            <a:avLst>
              <a:gd name="adj1" fmla="val -74400"/>
              <a:gd name="adj2" fmla="val -19681"/>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Through packet switching</a:t>
            </a:r>
          </a:p>
          <a:p>
            <a:pPr algn="ctr"/>
            <a:endParaRPr lang="en-US" dirty="0"/>
          </a:p>
          <a:p>
            <a:pPr algn="ctr"/>
            <a:r>
              <a:rPr lang="en-US" i="1" dirty="0"/>
              <a:t>(information is divided into smaller bits at the source and transmitted through the network and reassembled at the destination)</a:t>
            </a:r>
          </a:p>
        </p:txBody>
      </p:sp>
      <p:pic>
        <p:nvPicPr>
          <p:cNvPr id="6148" name="Picture 4" descr="https://upload.wikimedia.org/wikipedia/commons/thumb/7/70/Applications-internet.svg/2000px-Applications-internet.svg.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53261" y="152522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66894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World Wide Web</a:t>
            </a:r>
          </a:p>
        </p:txBody>
      </p:sp>
      <p:pic>
        <p:nvPicPr>
          <p:cNvPr id="4" name="J8hzJxb0rpc"/>
          <p:cNvPicPr>
            <a:picLocks noGrp="1" noRot="1" noChangeAspect="1"/>
          </p:cNvPicPr>
          <p:nvPr>
            <p:ph idx="1"/>
            <a:videoFile r:link="rId1"/>
          </p:nvPr>
        </p:nvPicPr>
        <p:blipFill>
          <a:blip r:embed="rId3"/>
          <a:stretch>
            <a:fillRect/>
          </a:stretch>
        </p:blipFill>
        <p:spPr>
          <a:xfrm>
            <a:off x="990600" y="1524000"/>
            <a:ext cx="7721600" cy="4343400"/>
          </a:xfrm>
          <a:prstGeom prst="rect">
            <a:avLst/>
          </a:prstGeom>
        </p:spPr>
      </p:pic>
    </p:spTree>
    <p:extLst>
      <p:ext uri="{BB962C8B-B14F-4D97-AF65-F5344CB8AC3E}">
        <p14:creationId xmlns:p14="http://schemas.microsoft.com/office/powerpoint/2010/main" val="1526346436"/>
      </p:ext>
    </p:extLst>
  </p:cSld>
  <p:clrMapOvr>
    <a:masterClrMapping/>
  </p:clrMapOvr>
  <p:transition spd="slow">
    <p:wipe dir="d"/>
  </p:transition>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cTn>
                <p:tgtEl>
                  <p:spTgt spid="4"/>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664929" y="199787"/>
            <a:ext cx="3428935" cy="2858994"/>
            <a:chOff x="436482" y="176210"/>
            <a:chExt cx="3428935" cy="2858994"/>
          </a:xfrm>
        </p:grpSpPr>
        <p:pic>
          <p:nvPicPr>
            <p:cNvPr id="2" name="Picture 2" descr="http://www.myrateplan.com/sites/myrateplan.com/files/styles/phone_photo_medium/public/shutterstock_62462044-%5BConverted%5D.png?itok=PfHaIEEh"/>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61554" y="176210"/>
              <a:ext cx="3203863" cy="25852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36482" y="2573539"/>
              <a:ext cx="2857500" cy="461665"/>
            </a:xfrm>
            <a:prstGeom prst="rect">
              <a:avLst/>
            </a:prstGeom>
            <a:noFill/>
          </p:spPr>
          <p:txBody>
            <a:bodyPr wrap="square" rtlCol="0">
              <a:spAutoFit/>
            </a:bodyPr>
            <a:lstStyle/>
            <a:p>
              <a:r>
                <a:rPr lang="en-US" sz="2400" b="1" dirty="0"/>
                <a:t>World Wide Web</a:t>
              </a:r>
            </a:p>
          </p:txBody>
        </p:sp>
      </p:grpSp>
      <p:sp>
        <p:nvSpPr>
          <p:cNvPr id="4" name="Rounded Rectangular Callout 3"/>
          <p:cNvSpPr/>
          <p:nvPr/>
        </p:nvSpPr>
        <p:spPr>
          <a:xfrm>
            <a:off x="4126157" y="282260"/>
            <a:ext cx="2514600" cy="533400"/>
          </a:xfrm>
          <a:prstGeom prst="wedgeRoundRectCallout">
            <a:avLst>
              <a:gd name="adj1" fmla="val -62613"/>
              <a:gd name="adj2" fmla="val 816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am I?</a:t>
            </a:r>
            <a:endParaRPr lang="en-US" i="1" dirty="0"/>
          </a:p>
        </p:txBody>
      </p:sp>
      <p:sp>
        <p:nvSpPr>
          <p:cNvPr id="5" name="Rounded Rectangular Callout 4"/>
          <p:cNvSpPr/>
          <p:nvPr/>
        </p:nvSpPr>
        <p:spPr>
          <a:xfrm>
            <a:off x="4292412" y="1029078"/>
            <a:ext cx="4405746" cy="1154205"/>
          </a:xfrm>
          <a:prstGeom prst="wedgeRoundRectCallout">
            <a:avLst>
              <a:gd name="adj1" fmla="val -61152"/>
              <a:gd name="adj2" fmla="val -18838"/>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Service that uses Internet and Protocol (HTTP) to publish and share information</a:t>
            </a:r>
            <a:endParaRPr lang="en-US" i="1" dirty="0"/>
          </a:p>
        </p:txBody>
      </p:sp>
      <p:grpSp>
        <p:nvGrpSpPr>
          <p:cNvPr id="18" name="Group 17"/>
          <p:cNvGrpSpPr/>
          <p:nvPr/>
        </p:nvGrpSpPr>
        <p:grpSpPr>
          <a:xfrm>
            <a:off x="1143000" y="3276600"/>
            <a:ext cx="7155872" cy="2920847"/>
            <a:chOff x="1792070" y="3432296"/>
            <a:chExt cx="7155872" cy="2920847"/>
          </a:xfrm>
        </p:grpSpPr>
        <p:pic>
          <p:nvPicPr>
            <p:cNvPr id="6" name="Picture 2" descr="C:\temp\Temporary Internet Files\Content.IE5\4V2B20KY\MCj04041590000[1].wmf"/>
            <p:cNvPicPr>
              <a:picLocks noChangeAspect="1" noChangeArrowheads="1"/>
            </p:cNvPicPr>
            <p:nvPr/>
          </p:nvPicPr>
          <p:blipFill>
            <a:blip r:embed="rId3" cstate="print"/>
            <a:srcRect/>
            <a:stretch>
              <a:fillRect/>
            </a:stretch>
          </p:blipFill>
          <p:spPr bwMode="auto">
            <a:xfrm>
              <a:off x="7050879" y="3432296"/>
              <a:ext cx="1897063" cy="924961"/>
            </a:xfrm>
            <a:prstGeom prst="rect">
              <a:avLst/>
            </a:prstGeom>
            <a:noFill/>
            <a:ln w="9525">
              <a:noFill/>
              <a:miter lim="800000"/>
              <a:headEnd/>
              <a:tailEnd/>
            </a:ln>
          </p:spPr>
        </p:pic>
        <p:pic>
          <p:nvPicPr>
            <p:cNvPr id="7" name="Picture 3" descr="C:\Program Files\Microsoft Office\MEDIA\CAGCAT10\j0292982.wmf"/>
            <p:cNvPicPr>
              <a:picLocks noChangeAspect="1" noChangeArrowheads="1"/>
            </p:cNvPicPr>
            <p:nvPr/>
          </p:nvPicPr>
          <p:blipFill>
            <a:blip r:embed="rId4" cstate="print"/>
            <a:srcRect/>
            <a:stretch>
              <a:fillRect/>
            </a:stretch>
          </p:blipFill>
          <p:spPr bwMode="auto">
            <a:xfrm>
              <a:off x="3302215" y="4831606"/>
              <a:ext cx="1081088" cy="517979"/>
            </a:xfrm>
            <a:prstGeom prst="rect">
              <a:avLst/>
            </a:prstGeom>
            <a:noFill/>
            <a:ln w="9525">
              <a:noFill/>
              <a:miter lim="800000"/>
              <a:headEnd/>
              <a:tailEnd/>
            </a:ln>
          </p:spPr>
        </p:pic>
        <p:cxnSp>
          <p:nvCxnSpPr>
            <p:cNvPr id="8" name="Curved Connector 7"/>
            <p:cNvCxnSpPr/>
            <p:nvPr/>
          </p:nvCxnSpPr>
          <p:spPr>
            <a:xfrm flipV="1">
              <a:off x="4500633" y="4152733"/>
              <a:ext cx="2535382" cy="872837"/>
            </a:xfrm>
            <a:prstGeom prst="curvedConnector3">
              <a:avLst>
                <a:gd name="adj1" fmla="val 50000"/>
              </a:avLst>
            </a:prstGeom>
            <a:ln w="127000">
              <a:headEnd type="triangle"/>
              <a:tailEnd type="arrow"/>
            </a:ln>
            <a:effectLst>
              <a:outerShdw blurRad="635000" dist="50800" dir="5400000" algn="ctr" rotWithShape="0">
                <a:srgbClr val="000000">
                  <a:alpha val="78000"/>
                </a:srgbClr>
              </a:outerShdw>
            </a:effectLst>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770797" y="4055751"/>
              <a:ext cx="2244436" cy="523221"/>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GB"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n-lt"/>
                </a:rPr>
                <a:t>HTTP</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n-lt"/>
              </a:endParaRPr>
            </a:p>
          </p:txBody>
        </p:sp>
        <p:pic>
          <p:nvPicPr>
            <p:cNvPr id="10" name="Picture 3" descr="C:\Program Files\Microsoft Office\MEDIA\CAGCAT10\j0292982.wmf"/>
            <p:cNvPicPr>
              <a:picLocks noChangeAspect="1" noChangeArrowheads="1"/>
            </p:cNvPicPr>
            <p:nvPr/>
          </p:nvPicPr>
          <p:blipFill>
            <a:blip r:embed="rId4" cstate="print"/>
            <a:srcRect/>
            <a:stretch>
              <a:fillRect/>
            </a:stretch>
          </p:blipFill>
          <p:spPr bwMode="auto">
            <a:xfrm>
              <a:off x="2637198" y="3626260"/>
              <a:ext cx="1081088" cy="517979"/>
            </a:xfrm>
            <a:prstGeom prst="rect">
              <a:avLst/>
            </a:prstGeom>
            <a:noFill/>
            <a:ln w="9525">
              <a:noFill/>
              <a:miter lim="800000"/>
              <a:headEnd/>
              <a:tailEnd/>
            </a:ln>
          </p:spPr>
        </p:pic>
        <p:pic>
          <p:nvPicPr>
            <p:cNvPr id="11" name="Picture 3" descr="C:\Program Files\Microsoft Office\MEDIA\CAGCAT10\j0292982.wmf"/>
            <p:cNvPicPr>
              <a:picLocks noChangeAspect="1" noChangeArrowheads="1"/>
            </p:cNvPicPr>
            <p:nvPr/>
          </p:nvPicPr>
          <p:blipFill>
            <a:blip r:embed="rId4" cstate="print"/>
            <a:srcRect/>
            <a:stretch>
              <a:fillRect/>
            </a:stretch>
          </p:blipFill>
          <p:spPr bwMode="auto">
            <a:xfrm>
              <a:off x="4992470" y="5406567"/>
              <a:ext cx="1081088" cy="517979"/>
            </a:xfrm>
            <a:prstGeom prst="rect">
              <a:avLst/>
            </a:prstGeom>
            <a:noFill/>
            <a:ln w="9525">
              <a:noFill/>
              <a:miter lim="800000"/>
              <a:headEnd/>
              <a:tailEnd/>
            </a:ln>
          </p:spPr>
        </p:pic>
        <p:cxnSp>
          <p:nvCxnSpPr>
            <p:cNvPr id="12" name="Curved Connector 11"/>
            <p:cNvCxnSpPr/>
            <p:nvPr/>
          </p:nvCxnSpPr>
          <p:spPr>
            <a:xfrm flipV="1">
              <a:off x="5955360" y="4422896"/>
              <a:ext cx="1246910" cy="1018310"/>
            </a:xfrm>
            <a:prstGeom prst="curvedConnector3">
              <a:avLst>
                <a:gd name="adj1" fmla="val 3396"/>
              </a:avLst>
            </a:prstGeom>
            <a:ln w="127000">
              <a:headEnd type="triangle"/>
              <a:tailEnd type="arrow"/>
            </a:ln>
            <a:effectLst>
              <a:outerShdw blurRad="635000" dist="50800" dir="5400000" algn="ctr" rotWithShape="0">
                <a:srgbClr val="000000">
                  <a:alpha val="78000"/>
                </a:srgbClr>
              </a:outerShdw>
            </a:effectLst>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flipV="1">
              <a:off x="3773269" y="3884283"/>
              <a:ext cx="3277610" cy="230863"/>
            </a:xfrm>
            <a:prstGeom prst="curvedConnector3">
              <a:avLst>
                <a:gd name="adj1" fmla="val 50000"/>
              </a:avLst>
            </a:prstGeom>
            <a:ln w="127000">
              <a:headEnd type="triangle"/>
              <a:tailEnd type="arrow"/>
            </a:ln>
            <a:effectLst>
              <a:outerShdw blurRad="635000" dist="50800" dir="5400000" algn="ctr" rotWithShape="0">
                <a:srgbClr val="000000">
                  <a:alpha val="78000"/>
                </a:srgbClr>
              </a:outerShdw>
            </a:effectLst>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548632" y="4589152"/>
              <a:ext cx="2399310" cy="461665"/>
            </a:xfrm>
            <a:prstGeom prst="rect">
              <a:avLst/>
            </a:prstGeom>
            <a:noFill/>
          </p:spPr>
          <p:txBody>
            <a:bodyPr wrap="square">
              <a:spAutoFit/>
            </a:bodyPr>
            <a:lstStyle/>
            <a:p>
              <a:pPr algn="ctr" fontAlgn="auto">
                <a:spcBef>
                  <a:spcPts val="0"/>
                </a:spcBef>
                <a:spcAft>
                  <a:spcPts val="0"/>
                </a:spcAft>
                <a:defRPr/>
              </a:pPr>
              <a:r>
                <a:rPr lang="en-US" sz="2400" b="1" dirty="0">
                  <a:ln w="17780" cmpd="sng">
                    <a:solidFill>
                      <a:schemeClr val="accent1">
                        <a:tint val="3000"/>
                      </a:schemeClr>
                    </a:solidFill>
                    <a:prstDash val="solid"/>
                    <a:miter lim="800000"/>
                  </a:ln>
                  <a:solidFill>
                    <a:srgbClr val="FF6600"/>
                  </a:solidFill>
                  <a:effectLst>
                    <a:outerShdw blurRad="55000" dist="50800" dir="5400000" algn="tl">
                      <a:srgbClr val="000000">
                        <a:alpha val="33000"/>
                      </a:srgbClr>
                    </a:outerShdw>
                  </a:effectLst>
                  <a:latin typeface="+mn-lt"/>
                </a:rPr>
                <a:t>Web Server</a:t>
              </a:r>
            </a:p>
          </p:txBody>
        </p:sp>
        <p:sp>
          <p:nvSpPr>
            <p:cNvPr id="15" name="Rectangle 14"/>
            <p:cNvSpPr/>
            <p:nvPr/>
          </p:nvSpPr>
          <p:spPr>
            <a:xfrm>
              <a:off x="1792070" y="4215078"/>
              <a:ext cx="2147454" cy="461665"/>
            </a:xfrm>
            <a:prstGeom prst="rect">
              <a:avLst/>
            </a:prstGeom>
            <a:noFill/>
          </p:spPr>
          <p:txBody>
            <a:bodyPr wrap="square">
              <a:spAutoFit/>
            </a:bodyPr>
            <a:lstStyle/>
            <a:p>
              <a:pPr algn="ctr" fontAlgn="auto">
                <a:spcBef>
                  <a:spcPts val="0"/>
                </a:spcBef>
                <a:spcAft>
                  <a:spcPts val="0"/>
                </a:spcAft>
                <a:defRPr/>
              </a:pPr>
              <a:r>
                <a:rPr lang="en-US" sz="2400" b="1" dirty="0">
                  <a:ln w="17780" cmpd="sng">
                    <a:solidFill>
                      <a:schemeClr val="accent1">
                        <a:tint val="3000"/>
                      </a:schemeClr>
                    </a:solidFill>
                    <a:prstDash val="solid"/>
                    <a:miter lim="800000"/>
                  </a:ln>
                  <a:solidFill>
                    <a:srgbClr val="FF6600"/>
                  </a:solidFill>
                  <a:effectLst>
                    <a:outerShdw blurRad="55000" dist="50800" dir="5400000" algn="tl">
                      <a:srgbClr val="000000">
                        <a:alpha val="33000"/>
                      </a:srgbClr>
                    </a:outerShdw>
                  </a:effectLst>
                  <a:latin typeface="+mn-lt"/>
                </a:rPr>
                <a:t>Web Client</a:t>
              </a:r>
            </a:p>
          </p:txBody>
        </p:sp>
        <p:sp>
          <p:nvSpPr>
            <p:cNvPr id="16" name="Rectangle 15"/>
            <p:cNvSpPr/>
            <p:nvPr/>
          </p:nvSpPr>
          <p:spPr>
            <a:xfrm>
              <a:off x="2914288" y="5482769"/>
              <a:ext cx="1814792" cy="461665"/>
            </a:xfrm>
            <a:prstGeom prst="rect">
              <a:avLst/>
            </a:prstGeom>
            <a:noFill/>
          </p:spPr>
          <p:txBody>
            <a:bodyPr wrap="square">
              <a:spAutoFit/>
            </a:bodyPr>
            <a:lstStyle/>
            <a:p>
              <a:pPr algn="ctr" fontAlgn="auto">
                <a:spcBef>
                  <a:spcPts val="0"/>
                </a:spcBef>
                <a:spcAft>
                  <a:spcPts val="0"/>
                </a:spcAft>
                <a:defRPr/>
              </a:pPr>
              <a:r>
                <a:rPr lang="en-US" sz="2400" b="1" dirty="0">
                  <a:ln w="17780" cmpd="sng">
                    <a:solidFill>
                      <a:schemeClr val="accent1">
                        <a:tint val="3000"/>
                      </a:schemeClr>
                    </a:solidFill>
                    <a:prstDash val="solid"/>
                    <a:miter lim="800000"/>
                  </a:ln>
                  <a:solidFill>
                    <a:srgbClr val="FF6600"/>
                  </a:solidFill>
                  <a:effectLst>
                    <a:outerShdw blurRad="55000" dist="50800" dir="5400000" algn="tl">
                      <a:srgbClr val="000000">
                        <a:alpha val="33000"/>
                      </a:srgbClr>
                    </a:outerShdw>
                  </a:effectLst>
                  <a:latin typeface="+mn-lt"/>
                </a:rPr>
                <a:t>Web Client</a:t>
              </a:r>
            </a:p>
          </p:txBody>
        </p:sp>
        <p:sp>
          <p:nvSpPr>
            <p:cNvPr id="17" name="Rectangle 16"/>
            <p:cNvSpPr/>
            <p:nvPr/>
          </p:nvSpPr>
          <p:spPr>
            <a:xfrm>
              <a:off x="4964761" y="5891478"/>
              <a:ext cx="1814792" cy="461665"/>
            </a:xfrm>
            <a:prstGeom prst="rect">
              <a:avLst/>
            </a:prstGeom>
            <a:noFill/>
          </p:spPr>
          <p:txBody>
            <a:bodyPr wrap="square">
              <a:spAutoFit/>
            </a:bodyPr>
            <a:lstStyle/>
            <a:p>
              <a:pPr algn="ctr" fontAlgn="auto">
                <a:spcBef>
                  <a:spcPts val="0"/>
                </a:spcBef>
                <a:spcAft>
                  <a:spcPts val="0"/>
                </a:spcAft>
                <a:defRPr/>
              </a:pPr>
              <a:r>
                <a:rPr lang="en-US" sz="2400" b="1" dirty="0">
                  <a:ln w="17780" cmpd="sng">
                    <a:solidFill>
                      <a:schemeClr val="accent1">
                        <a:tint val="3000"/>
                      </a:schemeClr>
                    </a:solidFill>
                    <a:prstDash val="solid"/>
                    <a:miter lim="800000"/>
                  </a:ln>
                  <a:solidFill>
                    <a:srgbClr val="FF6600"/>
                  </a:solidFill>
                  <a:effectLst>
                    <a:outerShdw blurRad="55000" dist="50800" dir="5400000" algn="tl">
                      <a:srgbClr val="000000">
                        <a:alpha val="33000"/>
                      </a:srgbClr>
                    </a:outerShdw>
                  </a:effectLst>
                  <a:latin typeface="+mn-lt"/>
                </a:rPr>
                <a:t>Web Client</a:t>
              </a:r>
            </a:p>
          </p:txBody>
        </p:sp>
      </p:grpSp>
    </p:spTree>
    <p:extLst>
      <p:ext uri="{BB962C8B-B14F-4D97-AF65-F5344CB8AC3E}">
        <p14:creationId xmlns:p14="http://schemas.microsoft.com/office/powerpoint/2010/main" val="313892846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64929" y="199787"/>
            <a:ext cx="3428935" cy="2858994"/>
            <a:chOff x="436482" y="176210"/>
            <a:chExt cx="3428935" cy="2858994"/>
          </a:xfrm>
        </p:grpSpPr>
        <p:pic>
          <p:nvPicPr>
            <p:cNvPr id="3" name="Picture 2" descr="http://www.myrateplan.com/sites/myrateplan.com/files/styles/phone_photo_medium/public/shutterstock_62462044-%5BConverted%5D.png?itok=PfHaIEEh"/>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61554" y="176210"/>
              <a:ext cx="3203863" cy="25852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36482" y="2573539"/>
              <a:ext cx="2857500" cy="461665"/>
            </a:xfrm>
            <a:prstGeom prst="rect">
              <a:avLst/>
            </a:prstGeom>
            <a:noFill/>
          </p:spPr>
          <p:txBody>
            <a:bodyPr wrap="square" rtlCol="0">
              <a:spAutoFit/>
            </a:bodyPr>
            <a:lstStyle/>
            <a:p>
              <a:r>
                <a:rPr lang="en-US" sz="2400" b="1" dirty="0"/>
                <a:t>World Wide Web</a:t>
              </a:r>
            </a:p>
          </p:txBody>
        </p:sp>
      </p:grpSp>
      <p:sp>
        <p:nvSpPr>
          <p:cNvPr id="5" name="Rounded Rectangular Callout 4"/>
          <p:cNvSpPr/>
          <p:nvPr/>
        </p:nvSpPr>
        <p:spPr>
          <a:xfrm>
            <a:off x="3810000" y="304800"/>
            <a:ext cx="4953000" cy="533400"/>
          </a:xfrm>
          <a:prstGeom prst="wedgeRoundRectCallout">
            <a:avLst>
              <a:gd name="adj1" fmla="val -57063"/>
              <a:gd name="adj2" fmla="val 196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do you access information on WWW?</a:t>
            </a:r>
            <a:endParaRPr lang="en-US" i="1" dirty="0"/>
          </a:p>
        </p:txBody>
      </p:sp>
      <p:sp>
        <p:nvSpPr>
          <p:cNvPr id="6" name="Rounded Rectangular Callout 5"/>
          <p:cNvSpPr/>
          <p:nvPr/>
        </p:nvSpPr>
        <p:spPr>
          <a:xfrm>
            <a:off x="4292412" y="1029079"/>
            <a:ext cx="4470588" cy="1866521"/>
          </a:xfrm>
          <a:prstGeom prst="wedgeRoundRectCallout">
            <a:avLst>
              <a:gd name="adj1" fmla="val -61152"/>
              <a:gd name="adj2" fmla="val -18838"/>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Through web browsers</a:t>
            </a:r>
          </a:p>
          <a:p>
            <a:pPr algn="ctr"/>
            <a:endParaRPr lang="en-US" dirty="0"/>
          </a:p>
          <a:p>
            <a:pPr algn="ctr"/>
            <a:r>
              <a:rPr lang="en-US" i="1" dirty="0"/>
              <a:t>A software application that interpret  and display the web information to the users </a:t>
            </a:r>
          </a:p>
          <a:p>
            <a:pPr algn="ctr"/>
            <a:endParaRPr lang="en-US" i="1" dirty="0"/>
          </a:p>
        </p:txBody>
      </p:sp>
      <p:pic>
        <p:nvPicPr>
          <p:cNvPr id="15362" name="Picture 2" descr="http://img09.deviantart.net/df68/i/2011/162/e/f/which_web_browser_do_you_like__by_you_ta-d3iob4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581400"/>
            <a:ext cx="85725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37634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HTTP?</a:t>
            </a:r>
          </a:p>
        </p:txBody>
      </p:sp>
      <p:pic>
        <p:nvPicPr>
          <p:cNvPr id="5" name="gwdgChhsG-c"/>
          <p:cNvPicPr>
            <a:picLocks noGrp="1" noRot="1" noChangeAspect="1"/>
          </p:cNvPicPr>
          <p:nvPr>
            <p:ph idx="1"/>
            <a:videoFile r:link="rId1"/>
          </p:nvPr>
        </p:nvPicPr>
        <p:blipFill>
          <a:blip r:embed="rId3"/>
          <a:stretch>
            <a:fillRect/>
          </a:stretch>
        </p:blipFill>
        <p:spPr>
          <a:xfrm>
            <a:off x="914400" y="1676400"/>
            <a:ext cx="7450667" cy="4191000"/>
          </a:xfrm>
          <a:prstGeom prst="rect">
            <a:avLst/>
          </a:prstGeom>
        </p:spPr>
      </p:pic>
    </p:spTree>
    <p:extLst>
      <p:ext uri="{BB962C8B-B14F-4D97-AF65-F5344CB8AC3E}">
        <p14:creationId xmlns:p14="http://schemas.microsoft.com/office/powerpoint/2010/main" val="449798054"/>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a:t>Learning Objectives</a:t>
            </a:r>
          </a:p>
        </p:txBody>
      </p:sp>
      <p:sp>
        <p:nvSpPr>
          <p:cNvPr id="5" name="Content Placeholder 4"/>
          <p:cNvSpPr>
            <a:spLocks noGrp="1"/>
          </p:cNvSpPr>
          <p:nvPr>
            <p:ph idx="1"/>
            <p:custDataLst>
              <p:tags r:id="rId3"/>
            </p:custDataLst>
          </p:nvPr>
        </p:nvSpPr>
        <p:spPr>
          <a:xfrm>
            <a:off x="1913232" y="1752600"/>
            <a:ext cx="6773568" cy="4572000"/>
          </a:xfrm>
        </p:spPr>
        <p:txBody>
          <a:bodyPr>
            <a:normAutofit/>
          </a:bodyPr>
          <a:lstStyle/>
          <a:p>
            <a:r>
              <a:rPr lang="en-GB" sz="2400" dirty="0"/>
              <a:t>What is the Internet?</a:t>
            </a:r>
          </a:p>
          <a:p>
            <a:r>
              <a:rPr lang="en-GB" sz="2400" dirty="0"/>
              <a:t>How does the Internet work?</a:t>
            </a:r>
          </a:p>
          <a:p>
            <a:r>
              <a:rPr lang="en-GB" sz="2400" dirty="0"/>
              <a:t>What is the World Wide Web?</a:t>
            </a:r>
          </a:p>
          <a:p>
            <a:r>
              <a:rPr lang="en-GB" sz="2400" dirty="0"/>
              <a:t>How does the World Wide Web work?</a:t>
            </a:r>
            <a:endParaRPr lang="en-US" sz="2400" dirty="0"/>
          </a:p>
          <a:p>
            <a:r>
              <a:rPr lang="en-US" sz="2400" dirty="0"/>
              <a:t>To understand the difference between Internet and World Wide Web </a:t>
            </a:r>
          </a:p>
          <a:p>
            <a:r>
              <a:rPr lang="en-US" sz="2400" dirty="0"/>
              <a:t>To understand the evolution of the Web</a:t>
            </a:r>
          </a:p>
          <a:p>
            <a:pPr marL="0" indent="0">
              <a:buNone/>
            </a:pPr>
            <a:endParaRPr lang="en-US" dirty="0"/>
          </a:p>
        </p:txBody>
      </p:sp>
    </p:spTree>
    <p:custDataLst>
      <p:tags r:id="rId1"/>
    </p:custDataLst>
  </p:cSld>
  <p:clrMapOvr>
    <a:masterClrMapping/>
  </p:clrMapOvr>
  <p:transition spd="slow">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s://upload.wikimedia.org/wikipedia/commons/thumb/5/5b/HTTP_logo.svg/800px-HTTP_logo.svg.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60588" y="1339214"/>
            <a:ext cx="2892425" cy="1496830"/>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ular Callout 2"/>
          <p:cNvSpPr/>
          <p:nvPr/>
        </p:nvSpPr>
        <p:spPr>
          <a:xfrm>
            <a:off x="4775388" y="1104521"/>
            <a:ext cx="4038600" cy="533400"/>
          </a:xfrm>
          <a:prstGeom prst="wedgeRoundRectCallout">
            <a:avLst>
              <a:gd name="adj1" fmla="val -76573"/>
              <a:gd name="adj2" fmla="val 5247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am I?</a:t>
            </a:r>
            <a:endParaRPr lang="en-US" i="1" dirty="0"/>
          </a:p>
        </p:txBody>
      </p:sp>
      <p:sp>
        <p:nvSpPr>
          <p:cNvPr id="4" name="Rounded Rectangular Callout 3"/>
          <p:cNvSpPr/>
          <p:nvPr/>
        </p:nvSpPr>
        <p:spPr>
          <a:xfrm>
            <a:off x="4343400" y="1828800"/>
            <a:ext cx="4470588" cy="1028321"/>
          </a:xfrm>
          <a:prstGeom prst="wedgeRoundRectCallout">
            <a:avLst>
              <a:gd name="adj1" fmla="val -61152"/>
              <a:gd name="adj2" fmla="val -18838"/>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 set of rules for exchanging files/information on the WWW </a:t>
            </a:r>
          </a:p>
        </p:txBody>
      </p:sp>
      <p:pic>
        <p:nvPicPr>
          <p:cNvPr id="17412" name="Picture 4" descr="https://www.ntu.edu.sg/home/ehchua/programming/webprogramming/images/HTT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5812" y="3505200"/>
            <a:ext cx="663892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95948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 Resource Locator (URL)</a:t>
            </a:r>
          </a:p>
        </p:txBody>
      </p:sp>
      <p:sp>
        <p:nvSpPr>
          <p:cNvPr id="3" name="Content Placeholder 2"/>
          <p:cNvSpPr>
            <a:spLocks noGrp="1"/>
          </p:cNvSpPr>
          <p:nvPr>
            <p:ph idx="1"/>
          </p:nvPr>
        </p:nvSpPr>
        <p:spPr>
          <a:xfrm>
            <a:off x="1942415" y="2133600"/>
            <a:ext cx="7049185" cy="3777622"/>
          </a:xfrm>
        </p:spPr>
        <p:txBody>
          <a:bodyPr/>
          <a:lstStyle/>
          <a:p>
            <a:r>
              <a:rPr lang="en-US" sz="2000" dirty="0"/>
              <a:t>Address of a file (or resource) accessible on the WWW</a:t>
            </a:r>
          </a:p>
          <a:p>
            <a:r>
              <a:rPr lang="en-US" sz="2000" dirty="0"/>
              <a:t>A URL contains the following:</a:t>
            </a:r>
          </a:p>
          <a:p>
            <a:pPr lvl="1"/>
            <a:r>
              <a:rPr lang="en-US" sz="1800" dirty="0"/>
              <a:t>Name of the protocol used to access the resource (e.g. http)</a:t>
            </a:r>
          </a:p>
          <a:p>
            <a:pPr lvl="1"/>
            <a:r>
              <a:rPr lang="en-US" sz="1800" dirty="0"/>
              <a:t>Domain name (e.g. www.nyp.edu.sg)</a:t>
            </a:r>
          </a:p>
          <a:p>
            <a:pPr lvl="1"/>
            <a:r>
              <a:rPr lang="en-US" sz="1800" dirty="0"/>
              <a:t>A directory/file location on the computer (optional, e.g. home.htm)</a:t>
            </a:r>
          </a:p>
          <a:p>
            <a:endParaRPr lang="en-US" dirty="0"/>
          </a:p>
        </p:txBody>
      </p:sp>
    </p:spTree>
    <p:extLst>
      <p:ext uri="{BB962C8B-B14F-4D97-AF65-F5344CB8AC3E}">
        <p14:creationId xmlns:p14="http://schemas.microsoft.com/office/powerpoint/2010/main" val="2026790553"/>
      </p:ext>
    </p:extLst>
  </p:cSld>
  <p:clrMapOvr>
    <a:masterClrMapping/>
  </p:clrMapOvr>
  <p:transition spd="slow">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a:xfrm>
            <a:off x="595515" y="2590800"/>
            <a:ext cx="8256592" cy="666391"/>
          </a:xfrm>
        </p:spPr>
        <p:txBody>
          <a:bodyPr>
            <a:normAutofit/>
          </a:bodyPr>
          <a:lstStyle/>
          <a:p>
            <a:pPr>
              <a:buNone/>
            </a:pPr>
            <a:r>
              <a:rPr lang="en-GB" sz="3200" b="1" dirty="0">
                <a:solidFill>
                  <a:srgbClr val="C00000"/>
                </a:solidFill>
              </a:rPr>
              <a:t>http://www.nyp.edu.sg/SIT/bt_main.html</a:t>
            </a:r>
            <a:endParaRPr lang="en-US" sz="3200" b="1" dirty="0">
              <a:solidFill>
                <a:srgbClr val="C00000"/>
              </a:solidFill>
            </a:endParaRPr>
          </a:p>
        </p:txBody>
      </p:sp>
      <p:sp>
        <p:nvSpPr>
          <p:cNvPr id="6" name="Right Brace 5"/>
          <p:cNvSpPr/>
          <p:nvPr/>
        </p:nvSpPr>
        <p:spPr>
          <a:xfrm rot="5400000">
            <a:off x="831605" y="2998947"/>
            <a:ext cx="470160" cy="7206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2885099" y="2029804"/>
            <a:ext cx="893617" cy="32278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5196456" y="3120176"/>
            <a:ext cx="470160" cy="7206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6788733" y="2410697"/>
            <a:ext cx="1032163" cy="26115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540327" y="3713016"/>
            <a:ext cx="1288473" cy="707886"/>
          </a:xfrm>
          <a:prstGeom prst="rect">
            <a:avLst/>
          </a:prstGeom>
          <a:noFill/>
        </p:spPr>
        <p:txBody>
          <a:bodyPr wrap="square" rtlCol="0">
            <a:spAutoFit/>
          </a:bodyPr>
          <a:lstStyle/>
          <a:p>
            <a:r>
              <a:rPr lang="en-GB" sz="2000" b="1" dirty="0"/>
              <a:t>Use HTTP protocol</a:t>
            </a:r>
            <a:endParaRPr lang="en-US" sz="2000" b="1" dirty="0"/>
          </a:p>
        </p:txBody>
      </p:sp>
      <p:sp>
        <p:nvSpPr>
          <p:cNvPr id="12" name="TextBox 11"/>
          <p:cNvSpPr txBox="1"/>
          <p:nvPr/>
        </p:nvSpPr>
        <p:spPr>
          <a:xfrm>
            <a:off x="2001981" y="4048992"/>
            <a:ext cx="2424546" cy="461665"/>
          </a:xfrm>
          <a:prstGeom prst="rect">
            <a:avLst/>
          </a:prstGeom>
          <a:noFill/>
        </p:spPr>
        <p:txBody>
          <a:bodyPr wrap="square" rtlCol="0">
            <a:spAutoFit/>
          </a:bodyPr>
          <a:lstStyle/>
          <a:p>
            <a:r>
              <a:rPr lang="en-GB" sz="2400" dirty="0"/>
              <a:t>Domain Name</a:t>
            </a:r>
            <a:endParaRPr lang="en-US" sz="2400" dirty="0"/>
          </a:p>
        </p:txBody>
      </p:sp>
      <p:sp>
        <p:nvSpPr>
          <p:cNvPr id="13" name="TextBox 12"/>
          <p:cNvSpPr txBox="1"/>
          <p:nvPr/>
        </p:nvSpPr>
        <p:spPr>
          <a:xfrm>
            <a:off x="4672999" y="3864325"/>
            <a:ext cx="1517073" cy="830997"/>
          </a:xfrm>
          <a:prstGeom prst="rect">
            <a:avLst/>
          </a:prstGeom>
          <a:noFill/>
        </p:spPr>
        <p:txBody>
          <a:bodyPr wrap="square" rtlCol="0">
            <a:spAutoFit/>
          </a:bodyPr>
          <a:lstStyle/>
          <a:p>
            <a:r>
              <a:rPr lang="en-GB" sz="2400" dirty="0"/>
              <a:t>Directory Name</a:t>
            </a:r>
            <a:endParaRPr lang="en-US" sz="2400" dirty="0"/>
          </a:p>
        </p:txBody>
      </p:sp>
      <p:sp>
        <p:nvSpPr>
          <p:cNvPr id="14" name="TextBox 13"/>
          <p:cNvSpPr txBox="1"/>
          <p:nvPr/>
        </p:nvSpPr>
        <p:spPr>
          <a:xfrm>
            <a:off x="6345382" y="4267200"/>
            <a:ext cx="2798618" cy="830997"/>
          </a:xfrm>
          <a:prstGeom prst="rect">
            <a:avLst/>
          </a:prstGeom>
          <a:noFill/>
        </p:spPr>
        <p:txBody>
          <a:bodyPr wrap="square" rtlCol="0">
            <a:spAutoFit/>
          </a:bodyPr>
          <a:lstStyle/>
          <a:p>
            <a:r>
              <a:rPr lang="en-GB" sz="2400" dirty="0"/>
              <a:t>Web Page</a:t>
            </a:r>
          </a:p>
          <a:p>
            <a:r>
              <a:rPr lang="en-GB" sz="2400" dirty="0"/>
              <a:t>Document Name</a:t>
            </a:r>
            <a:endParaRPr lang="en-US" sz="2400" dirty="0"/>
          </a:p>
        </p:txBody>
      </p:sp>
      <p:sp>
        <p:nvSpPr>
          <p:cNvPr id="17" name="Title 1"/>
          <p:cNvSpPr>
            <a:spLocks noGrp="1"/>
          </p:cNvSpPr>
          <p:nvPr>
            <p:ph type="title"/>
          </p:nvPr>
        </p:nvSpPr>
        <p:spPr>
          <a:xfrm>
            <a:off x="1945201" y="624110"/>
            <a:ext cx="6589199" cy="1280890"/>
          </a:xfrm>
        </p:spPr>
        <p:txBody>
          <a:bodyPr/>
          <a:lstStyle/>
          <a:p>
            <a:r>
              <a:rPr lang="en-US" dirty="0"/>
              <a:t>Uniform Resource Locator (URL)</a:t>
            </a:r>
          </a:p>
        </p:txBody>
      </p:sp>
    </p:spTree>
    <p:extLst>
      <p:ext uri="{BB962C8B-B14F-4D97-AF65-F5344CB8AC3E}">
        <p14:creationId xmlns:p14="http://schemas.microsoft.com/office/powerpoint/2010/main" val="1418596382"/>
      </p:ext>
    </p:extLst>
  </p:cSld>
  <p:clrMapOvr>
    <a:masterClrMapping/>
  </p:clrMapOvr>
  <p:transition spd="slow">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r>
              <a:rPr lang="en-GB" b="1" dirty="0"/>
              <a:t>Steps to setup a website</a:t>
            </a:r>
            <a:endParaRPr lang="en-US" b="1" dirty="0"/>
          </a:p>
        </p:txBody>
      </p:sp>
      <p:sp>
        <p:nvSpPr>
          <p:cNvPr id="14" name="Rectangle 3"/>
          <p:cNvSpPr>
            <a:spLocks noGrp="1" noChangeArrowheads="1"/>
          </p:cNvSpPr>
          <p:nvPr>
            <p:ph idx="1"/>
          </p:nvPr>
        </p:nvSpPr>
        <p:spPr>
          <a:xfrm>
            <a:off x="1752600" y="1524000"/>
            <a:ext cx="7162800" cy="4716935"/>
          </a:xfrm>
        </p:spPr>
        <p:txBody>
          <a:bodyPr>
            <a:normAutofit/>
          </a:bodyPr>
          <a:lstStyle/>
          <a:p>
            <a:pPr marL="0" indent="0">
              <a:buNone/>
            </a:pPr>
            <a:r>
              <a:rPr lang="en-US" sz="2000" dirty="0"/>
              <a:t>NYP wants a </a:t>
            </a:r>
            <a:r>
              <a:rPr lang="en-US" sz="2000" b="1" dirty="0">
                <a:solidFill>
                  <a:srgbClr val="FF0000"/>
                </a:solidFill>
              </a:rPr>
              <a:t>website</a:t>
            </a:r>
            <a:r>
              <a:rPr lang="en-US" sz="2000" dirty="0"/>
              <a:t>.</a:t>
            </a:r>
          </a:p>
          <a:p>
            <a:pPr marL="457200" indent="-457200">
              <a:buFont typeface="+mj-lt"/>
              <a:buAutoNum type="arabicPeriod"/>
            </a:pPr>
            <a:r>
              <a:rPr lang="en-US" sz="2000" dirty="0"/>
              <a:t>Get a </a:t>
            </a:r>
            <a:r>
              <a:rPr lang="en-US" sz="2000" b="1" dirty="0">
                <a:solidFill>
                  <a:srgbClr val="FF0000"/>
                </a:solidFill>
              </a:rPr>
              <a:t>web server </a:t>
            </a:r>
            <a:r>
              <a:rPr lang="en-US" sz="2000" dirty="0"/>
              <a:t>that is connected</a:t>
            </a:r>
            <a:br>
              <a:rPr lang="en-US" sz="2000" dirty="0"/>
            </a:br>
            <a:r>
              <a:rPr lang="en-US" sz="2000" dirty="0"/>
              <a:t>to the </a:t>
            </a:r>
            <a:r>
              <a:rPr lang="en-US" sz="2000" b="1" dirty="0">
                <a:solidFill>
                  <a:srgbClr val="FF0000"/>
                </a:solidFill>
              </a:rPr>
              <a:t>Internet</a:t>
            </a:r>
            <a:r>
              <a:rPr lang="en-US" sz="2000" dirty="0"/>
              <a:t>. </a:t>
            </a:r>
          </a:p>
          <a:p>
            <a:pPr marL="457200" indent="-457200">
              <a:buFont typeface="+mj-lt"/>
              <a:buAutoNum type="arabicPeriod"/>
            </a:pPr>
            <a:r>
              <a:rPr lang="en-US" sz="2000" dirty="0"/>
              <a:t>The purchased web server will have a unique </a:t>
            </a:r>
            <a:r>
              <a:rPr lang="en-US" sz="2000" b="1" dirty="0">
                <a:solidFill>
                  <a:srgbClr val="FF0000"/>
                </a:solidFill>
              </a:rPr>
              <a:t>IP address</a:t>
            </a:r>
            <a:r>
              <a:rPr lang="en-US" sz="2000" dirty="0"/>
              <a:t> (E.g. </a:t>
            </a:r>
            <a:r>
              <a:rPr lang="en-US" sz="2000" dirty="0">
                <a:solidFill>
                  <a:srgbClr val="7030A0"/>
                </a:solidFill>
              </a:rPr>
              <a:t>202.0.127.11</a:t>
            </a:r>
            <a:r>
              <a:rPr lang="en-US" sz="2000" dirty="0"/>
              <a:t>)</a:t>
            </a:r>
          </a:p>
          <a:p>
            <a:pPr marL="457200" indent="-457200">
              <a:buFont typeface="+mj-lt"/>
              <a:buAutoNum type="arabicPeriod"/>
            </a:pPr>
            <a:r>
              <a:rPr lang="en-US" sz="2000" dirty="0"/>
              <a:t>Purchase a </a:t>
            </a:r>
            <a:r>
              <a:rPr lang="en-US" sz="2000" b="1" dirty="0">
                <a:solidFill>
                  <a:srgbClr val="FF0000"/>
                </a:solidFill>
              </a:rPr>
              <a:t>domain name </a:t>
            </a:r>
            <a:r>
              <a:rPr lang="en-US" sz="2000" dirty="0"/>
              <a:t>(E.g. </a:t>
            </a:r>
            <a:r>
              <a:rPr lang="en-US" sz="2000" dirty="0">
                <a:hlinkClick r:id="rId3"/>
              </a:rPr>
              <a:t>www.nyp.edu.sg</a:t>
            </a:r>
            <a:r>
              <a:rPr lang="en-US" sz="2000" dirty="0"/>
              <a:t>) and tag it to that IP address.</a:t>
            </a:r>
          </a:p>
          <a:p>
            <a:pPr marL="457200" indent="-457200">
              <a:buFont typeface="+mj-lt"/>
              <a:buAutoNum type="arabicPeriod"/>
            </a:pPr>
            <a:r>
              <a:rPr lang="en-US" sz="2000" dirty="0"/>
              <a:t>Design and create the website using </a:t>
            </a:r>
            <a:r>
              <a:rPr lang="en-US" sz="2000" b="1" dirty="0">
                <a:solidFill>
                  <a:srgbClr val="FF0000"/>
                </a:solidFill>
              </a:rPr>
              <a:t>HTML, CSS, </a:t>
            </a:r>
            <a:r>
              <a:rPr lang="en-US" sz="2000" b="1" dirty="0" err="1">
                <a:solidFill>
                  <a:srgbClr val="FF0000"/>
                </a:solidFill>
              </a:rPr>
              <a:t>Javascript</a:t>
            </a:r>
            <a:r>
              <a:rPr lang="en-US" sz="2000" b="1" dirty="0">
                <a:solidFill>
                  <a:srgbClr val="FF0000"/>
                </a:solidFill>
              </a:rPr>
              <a:t>, </a:t>
            </a:r>
            <a:r>
              <a:rPr lang="en-US" sz="2000" b="1" dirty="0" err="1">
                <a:solidFill>
                  <a:srgbClr val="FF0000"/>
                </a:solidFill>
              </a:rPr>
              <a:t>etc</a:t>
            </a:r>
            <a:r>
              <a:rPr lang="en-US" sz="2000" b="1" dirty="0">
                <a:solidFill>
                  <a:srgbClr val="FF0000"/>
                </a:solidFill>
              </a:rPr>
              <a:t> </a:t>
            </a:r>
            <a:r>
              <a:rPr lang="en-US" sz="2000" dirty="0"/>
              <a:t>and </a:t>
            </a:r>
            <a:r>
              <a:rPr lang="en-US" sz="2000" dirty="0">
                <a:solidFill>
                  <a:srgbClr val="FF0000"/>
                </a:solidFill>
              </a:rPr>
              <a:t>upload</a:t>
            </a:r>
            <a:r>
              <a:rPr lang="en-US" sz="2000" dirty="0"/>
              <a:t> it to the web server.</a:t>
            </a:r>
          </a:p>
          <a:p>
            <a:pPr marL="457200" indent="-457200">
              <a:buFont typeface="+mj-lt"/>
              <a:buAutoNum type="arabicPeriod"/>
            </a:pPr>
            <a:r>
              <a:rPr lang="en-US" sz="2000" dirty="0"/>
              <a:t>The public can now key in the </a:t>
            </a:r>
            <a:r>
              <a:rPr lang="en-US" sz="2000" b="1" dirty="0">
                <a:solidFill>
                  <a:srgbClr val="FF0000"/>
                </a:solidFill>
              </a:rPr>
              <a:t>URL</a:t>
            </a:r>
            <a:r>
              <a:rPr lang="en-US" sz="2000" dirty="0"/>
              <a:t> </a:t>
            </a:r>
            <a:r>
              <a:rPr lang="en-US" sz="2000" dirty="0">
                <a:hlinkClick r:id="rId3"/>
              </a:rPr>
              <a:t>http://www.nyp.edu.sg</a:t>
            </a:r>
            <a:r>
              <a:rPr lang="en-US" sz="2000" dirty="0"/>
              <a:t> in their web browser (aka their </a:t>
            </a:r>
            <a:r>
              <a:rPr lang="en-US" sz="2000" b="1" dirty="0">
                <a:solidFill>
                  <a:srgbClr val="FF0000"/>
                </a:solidFill>
              </a:rPr>
              <a:t>web client</a:t>
            </a:r>
            <a:r>
              <a:rPr lang="en-US" sz="2000" dirty="0"/>
              <a:t>) to see the website.</a:t>
            </a:r>
          </a:p>
        </p:txBody>
      </p:sp>
    </p:spTree>
    <p:extLst>
      <p:ext uri="{BB962C8B-B14F-4D97-AF65-F5344CB8AC3E}">
        <p14:creationId xmlns:p14="http://schemas.microsoft.com/office/powerpoint/2010/main" val="376863337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fade">
                                      <p:cBhvr>
                                        <p:cTn id="32"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0E72-8DFC-4615-95C2-D0BE8E52CE0C}"/>
              </a:ext>
            </a:extLst>
          </p:cNvPr>
          <p:cNvSpPr>
            <a:spLocks noGrp="1"/>
          </p:cNvSpPr>
          <p:nvPr>
            <p:ph type="title"/>
          </p:nvPr>
        </p:nvSpPr>
        <p:spPr>
          <a:xfrm>
            <a:off x="1945201" y="624110"/>
            <a:ext cx="6589199" cy="747490"/>
          </a:xfrm>
        </p:spPr>
        <p:txBody>
          <a:bodyPr/>
          <a:lstStyle/>
          <a:p>
            <a:r>
              <a:rPr lang="en-US" dirty="0"/>
              <a:t>Summary</a:t>
            </a:r>
            <a:endParaRPr lang="en-SG" dirty="0"/>
          </a:p>
        </p:txBody>
      </p:sp>
      <p:sp>
        <p:nvSpPr>
          <p:cNvPr id="3" name="Content Placeholder 2">
            <a:extLst>
              <a:ext uri="{FF2B5EF4-FFF2-40B4-BE49-F238E27FC236}">
                <a16:creationId xmlns:a16="http://schemas.microsoft.com/office/drawing/2014/main" id="{C55DE316-AA3E-4917-ACAE-7C8551A43470}"/>
              </a:ext>
            </a:extLst>
          </p:cNvPr>
          <p:cNvSpPr>
            <a:spLocks noGrp="1"/>
          </p:cNvSpPr>
          <p:nvPr>
            <p:ph idx="1"/>
          </p:nvPr>
        </p:nvSpPr>
        <p:spPr>
          <a:xfrm>
            <a:off x="1524001" y="1371600"/>
            <a:ext cx="7010400" cy="4862290"/>
          </a:xfrm>
        </p:spPr>
        <p:txBody>
          <a:bodyPr>
            <a:normAutofit/>
          </a:bodyPr>
          <a:lstStyle/>
          <a:p>
            <a:r>
              <a:rPr lang="en-US" dirty="0"/>
              <a:t>Internet is a collection of inter-connected devices to transmit and receive information.</a:t>
            </a:r>
          </a:p>
          <a:p>
            <a:r>
              <a:rPr lang="en-US" dirty="0"/>
              <a:t>Information are broken down in packets (small pieces) and transmitted over the Internet, and later reassembled when all of them reaches the recipient.</a:t>
            </a:r>
          </a:p>
          <a:p>
            <a:r>
              <a:rPr lang="en-US" dirty="0"/>
              <a:t>Each device connected to the internet is identified by IP address.</a:t>
            </a:r>
          </a:p>
          <a:p>
            <a:r>
              <a:rPr lang="en-US" dirty="0"/>
              <a:t>Each server can use a domain name to identify themselves as well. The mapping from domain name to IP address is performed by a domain name service (DNS).</a:t>
            </a:r>
          </a:p>
          <a:p>
            <a:r>
              <a:rPr lang="en-US" dirty="0"/>
              <a:t>World wide web (WWW) uses the uniform resource locator (URL) and the hyper text transfer protocol (HTTP) to identify the location of a webpage.</a:t>
            </a:r>
          </a:p>
          <a:p>
            <a:r>
              <a:rPr lang="en-US" dirty="0"/>
              <a:t>World wide web (WWW) also uses the internet to transmit the information.</a:t>
            </a:r>
          </a:p>
          <a:p>
            <a:endParaRPr lang="en-SG" dirty="0"/>
          </a:p>
        </p:txBody>
      </p:sp>
    </p:spTree>
    <p:extLst>
      <p:ext uri="{BB962C8B-B14F-4D97-AF65-F5344CB8AC3E}">
        <p14:creationId xmlns:p14="http://schemas.microsoft.com/office/powerpoint/2010/main" val="68257201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a:t>Learning Objectives</a:t>
            </a:r>
          </a:p>
        </p:txBody>
      </p:sp>
      <p:sp>
        <p:nvSpPr>
          <p:cNvPr id="5" name="Content Placeholder 4"/>
          <p:cNvSpPr>
            <a:spLocks noGrp="1"/>
          </p:cNvSpPr>
          <p:nvPr>
            <p:ph idx="1"/>
            <p:custDataLst>
              <p:tags r:id="rId3"/>
            </p:custDataLst>
          </p:nvPr>
        </p:nvSpPr>
        <p:spPr>
          <a:xfrm>
            <a:off x="1913232" y="1752600"/>
            <a:ext cx="6773568" cy="4572000"/>
          </a:xfrm>
        </p:spPr>
        <p:txBody>
          <a:bodyPr>
            <a:normAutofit/>
          </a:bodyPr>
          <a:lstStyle/>
          <a:p>
            <a:r>
              <a:rPr lang="en-GB" sz="2400"/>
              <a:t>What is the Internet?</a:t>
            </a:r>
          </a:p>
          <a:p>
            <a:r>
              <a:rPr lang="en-GB" sz="2400"/>
              <a:t>How does the Internet work?</a:t>
            </a:r>
          </a:p>
          <a:p>
            <a:r>
              <a:rPr lang="en-GB" sz="2400"/>
              <a:t>What is the World Wide Web?</a:t>
            </a:r>
          </a:p>
          <a:p>
            <a:r>
              <a:rPr lang="en-GB" sz="2400"/>
              <a:t>How does the World Wide Web work?</a:t>
            </a:r>
            <a:endParaRPr lang="en-US" sz="2400"/>
          </a:p>
          <a:p>
            <a:r>
              <a:rPr lang="en-US" sz="2400"/>
              <a:t>To understand the difference between Internet and World Wide Web </a:t>
            </a:r>
          </a:p>
          <a:p>
            <a:r>
              <a:rPr lang="en-US" sz="2400"/>
              <a:t>To understand the evolution of the Web</a:t>
            </a:r>
          </a:p>
          <a:p>
            <a:pPr marL="0" indent="0">
              <a:buNone/>
            </a:pPr>
            <a:endParaRPr lang="en-US" dirty="0"/>
          </a:p>
        </p:txBody>
      </p:sp>
      <p:pic>
        <p:nvPicPr>
          <p:cNvPr id="4" name="Graphic 3" descr="Thought outline">
            <a:extLst>
              <a:ext uri="{FF2B5EF4-FFF2-40B4-BE49-F238E27FC236}">
                <a16:creationId xmlns:a16="http://schemas.microsoft.com/office/drawing/2014/main" id="{B6481F63-EB2A-4D8B-AA00-EAFBAB50E2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00728" y="228600"/>
            <a:ext cx="1295400" cy="1295400"/>
          </a:xfrm>
          <a:prstGeom prst="rect">
            <a:avLst/>
          </a:prstGeom>
        </p:spPr>
      </p:pic>
    </p:spTree>
    <p:custDataLst>
      <p:tags r:id="rId1"/>
    </p:custDataLst>
    <p:extLst>
      <p:ext uri="{BB962C8B-B14F-4D97-AF65-F5344CB8AC3E}">
        <p14:creationId xmlns:p14="http://schemas.microsoft.com/office/powerpoint/2010/main" val="1420840345"/>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Internet</a:t>
            </a:r>
          </a:p>
        </p:txBody>
      </p:sp>
      <p:pic>
        <p:nvPicPr>
          <p:cNvPr id="4" name="h8K49dD52WA"/>
          <p:cNvPicPr>
            <a:picLocks noGrp="1" noRot="1" noChangeAspect="1"/>
          </p:cNvPicPr>
          <p:nvPr>
            <p:ph idx="1"/>
            <a:videoFile r:link="rId1"/>
          </p:nvPr>
        </p:nvPicPr>
        <p:blipFill>
          <a:blip r:embed="rId3"/>
          <a:stretch>
            <a:fillRect/>
          </a:stretch>
        </p:blipFill>
        <p:spPr>
          <a:xfrm>
            <a:off x="680770" y="1524000"/>
            <a:ext cx="7866600" cy="4424963"/>
          </a:xfrm>
          <a:prstGeom prst="rect">
            <a:avLst/>
          </a:prstGeom>
        </p:spPr>
      </p:pic>
    </p:spTree>
    <p:extLst>
      <p:ext uri="{BB962C8B-B14F-4D97-AF65-F5344CB8AC3E}">
        <p14:creationId xmlns:p14="http://schemas.microsoft.com/office/powerpoint/2010/main" val="1250019059"/>
      </p:ext>
    </p:extLst>
  </p:cSld>
  <p:clrMapOvr>
    <a:masterClrMapping/>
  </p:clrMapOvr>
  <p:transition spd="slow">
    <p:wipe dir="d"/>
  </p:transition>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cTn>
                <p:tgtEl>
                  <p:spTgt spid="4"/>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Internet</a:t>
            </a:r>
          </a:p>
        </p:txBody>
      </p:sp>
      <p:sp>
        <p:nvSpPr>
          <p:cNvPr id="3" name="Content Placeholder 2"/>
          <p:cNvSpPr>
            <a:spLocks noGrp="1"/>
          </p:cNvSpPr>
          <p:nvPr>
            <p:ph idx="1"/>
          </p:nvPr>
        </p:nvSpPr>
        <p:spPr>
          <a:xfrm>
            <a:off x="1828800" y="1768789"/>
            <a:ext cx="6591985" cy="3777622"/>
          </a:xfrm>
        </p:spPr>
        <p:txBody>
          <a:bodyPr/>
          <a:lstStyle/>
          <a:p>
            <a:r>
              <a:rPr lang="en-US" sz="2000" dirty="0"/>
              <a:t>Internet is more than 50 years old, born in 1962</a:t>
            </a:r>
          </a:p>
          <a:p>
            <a:r>
              <a:rPr lang="en-US" sz="2000" dirty="0"/>
              <a:t>J.C.R </a:t>
            </a:r>
            <a:r>
              <a:rPr lang="en-US" sz="2000" dirty="0" err="1"/>
              <a:t>Licklider</a:t>
            </a:r>
            <a:r>
              <a:rPr lang="en-US" sz="2000" dirty="0"/>
              <a:t> is considered the father of Internet</a:t>
            </a:r>
          </a:p>
          <a:p>
            <a:r>
              <a:rPr lang="en-US" sz="2000" dirty="0"/>
              <a:t>ARPANET (Advance Research Projects Agency Network) was the initial name of Internet</a:t>
            </a:r>
          </a:p>
          <a:p>
            <a:r>
              <a:rPr lang="en-US" sz="2000" dirty="0"/>
              <a:t>A collection of computers or network devices connected together</a:t>
            </a:r>
          </a:p>
          <a:p>
            <a:endParaRPr lang="en-US" dirty="0"/>
          </a:p>
          <a:p>
            <a:endParaRPr lang="en-US" dirty="0"/>
          </a:p>
        </p:txBody>
      </p:sp>
      <p:pic>
        <p:nvPicPr>
          <p:cNvPr id="4" name="Picture 2" descr="http://internethalloffame.org/sites/default/files/inductees/jcr%20licklid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3886200"/>
            <a:ext cx="2162175" cy="2324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830337"/>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pSp>
        <p:nvGrpSpPr>
          <p:cNvPr id="4" name="Group 3"/>
          <p:cNvGrpSpPr/>
          <p:nvPr/>
        </p:nvGrpSpPr>
        <p:grpSpPr>
          <a:xfrm>
            <a:off x="1066800" y="1905000"/>
            <a:ext cx="7586133" cy="3200400"/>
            <a:chOff x="872067" y="2362200"/>
            <a:chExt cx="7586133" cy="3200400"/>
          </a:xfrm>
        </p:grpSpPr>
        <p:sp>
          <p:nvSpPr>
            <p:cNvPr id="5" name="Rectangle 4"/>
            <p:cNvSpPr/>
            <p:nvPr/>
          </p:nvSpPr>
          <p:spPr>
            <a:xfrm>
              <a:off x="872067" y="2362200"/>
              <a:ext cx="7586133"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990600" y="2480806"/>
              <a:ext cx="2621230" cy="2963188"/>
              <a:chOff x="1089685" y="2362200"/>
              <a:chExt cx="2621230" cy="2963188"/>
            </a:xfrm>
          </p:grpSpPr>
          <p:pic>
            <p:nvPicPr>
              <p:cNvPr id="8" name="Picture 2" descr="http://static1.squarespace.com/static/524319e8e4b09f996d338ad6/t/5254e33be4b0dd64d4b0f887/1381294911676/LHCC_RaisedHands.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1295400" y="2362200"/>
                <a:ext cx="2209800" cy="213245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089685" y="4125059"/>
                <a:ext cx="2621230" cy="1200329"/>
              </a:xfrm>
              <a:prstGeom prst="rect">
                <a:avLst/>
              </a:prstGeom>
              <a:noFill/>
            </p:spPr>
            <p:txBody>
              <a:bodyPr wrap="none" lIns="91440" tIns="45720" rIns="91440" bIns="45720">
                <a:spAutoFit/>
              </a:bodyPr>
              <a:lstStyle/>
              <a:p>
                <a:pPr algn="ctr"/>
                <a:r>
                  <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Black" panose="020B0A04020102020204" pitchFamily="34" charset="0"/>
                  </a:rPr>
                  <a:t>Hands On</a:t>
                </a:r>
              </a:p>
              <a:p>
                <a:pPr algn="ctr"/>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Black" panose="020B0A04020102020204" pitchFamily="34" charset="0"/>
                  </a:rPr>
                  <a:t>Time</a:t>
                </a:r>
                <a:endPar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Black" panose="020B0A04020102020204" pitchFamily="34" charset="0"/>
                </a:endParaRPr>
              </a:p>
            </p:txBody>
          </p:sp>
        </p:grpSp>
        <p:sp>
          <p:nvSpPr>
            <p:cNvPr id="7" name="TextBox 6"/>
            <p:cNvSpPr txBox="1"/>
            <p:nvPr/>
          </p:nvSpPr>
          <p:spPr>
            <a:xfrm>
              <a:off x="3933632" y="3777734"/>
              <a:ext cx="4152654" cy="369332"/>
            </a:xfrm>
            <a:prstGeom prst="rect">
              <a:avLst/>
            </a:prstGeom>
            <a:noFill/>
          </p:spPr>
          <p:txBody>
            <a:bodyPr wrap="square" rtlCol="0">
              <a:spAutoFit/>
            </a:bodyPr>
            <a:lstStyle/>
            <a:p>
              <a:r>
                <a:rPr lang="en-US" dirty="0">
                  <a:solidFill>
                    <a:schemeClr val="bg1"/>
                  </a:solidFill>
                </a:rPr>
                <a:t>How fast is the Internet speed now?</a:t>
              </a:r>
            </a:p>
          </p:txBody>
        </p:sp>
      </p:grpSp>
    </p:spTree>
    <p:extLst>
      <p:ext uri="{BB962C8B-B14F-4D97-AF65-F5344CB8AC3E}">
        <p14:creationId xmlns:p14="http://schemas.microsoft.com/office/powerpoint/2010/main" val="78142248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me about Dial up</a:t>
            </a:r>
          </a:p>
        </p:txBody>
      </p:sp>
      <p:sp>
        <p:nvSpPr>
          <p:cNvPr id="3" name="Content Placeholder 2"/>
          <p:cNvSpPr>
            <a:spLocks noGrp="1"/>
          </p:cNvSpPr>
          <p:nvPr>
            <p:ph idx="1"/>
          </p:nvPr>
        </p:nvSpPr>
        <p:spPr/>
        <p:txBody>
          <a:bodyPr>
            <a:normAutofit/>
          </a:bodyPr>
          <a:lstStyle/>
          <a:p>
            <a:r>
              <a:rPr lang="en-US" sz="2400" dirty="0"/>
              <a:t>What is it?</a:t>
            </a:r>
          </a:p>
          <a:p>
            <a:pPr lvl="1"/>
            <a:r>
              <a:rPr lang="en-US" sz="2000" dirty="0"/>
              <a:t>Technology to transmit digital data over phone line</a:t>
            </a:r>
          </a:p>
          <a:p>
            <a:pPr marL="457200" lvl="1" indent="0">
              <a:buNone/>
            </a:pPr>
            <a:endParaRPr lang="en-US" sz="2000" dirty="0"/>
          </a:p>
          <a:p>
            <a:r>
              <a:rPr lang="en-US" sz="2400" dirty="0"/>
              <a:t>How fast is it?</a:t>
            </a:r>
          </a:p>
          <a:p>
            <a:pPr lvl="1"/>
            <a:r>
              <a:rPr lang="en-US" sz="2000" dirty="0"/>
              <a:t>Up to maximum of 56Kbps</a:t>
            </a:r>
          </a:p>
        </p:txBody>
      </p:sp>
    </p:spTree>
    <p:extLst>
      <p:ext uri="{BB962C8B-B14F-4D97-AF65-F5344CB8AC3E}">
        <p14:creationId xmlns:p14="http://schemas.microsoft.com/office/powerpoint/2010/main" val="154628714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Internet?</a:t>
            </a:r>
          </a:p>
        </p:txBody>
      </p:sp>
      <p:pic>
        <p:nvPicPr>
          <p:cNvPr id="8" name="7_LPdttKXPc"/>
          <p:cNvPicPr>
            <a:picLocks noGrp="1" noRot="1" noChangeAspect="1"/>
          </p:cNvPicPr>
          <p:nvPr>
            <p:ph idx="1"/>
            <a:videoFile r:link="rId1"/>
          </p:nvPr>
        </p:nvPicPr>
        <p:blipFill>
          <a:blip r:embed="rId3"/>
          <a:stretch>
            <a:fillRect/>
          </a:stretch>
        </p:blipFill>
        <p:spPr>
          <a:xfrm>
            <a:off x="838200" y="1676400"/>
            <a:ext cx="7721600" cy="4343400"/>
          </a:xfrm>
          <a:prstGeom prst="rect">
            <a:avLst/>
          </a:prstGeom>
        </p:spPr>
      </p:pic>
    </p:spTree>
    <p:extLst>
      <p:ext uri="{BB962C8B-B14F-4D97-AF65-F5344CB8AC3E}">
        <p14:creationId xmlns:p14="http://schemas.microsoft.com/office/powerpoint/2010/main" val="3376674439"/>
      </p:ext>
    </p:extLst>
  </p:cSld>
  <p:clrMapOvr>
    <a:masterClrMapping/>
  </p:clrMapOvr>
  <p:transition spd="slow">
    <p:wipe dir="d"/>
  </p:transition>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8"/>
                                        </p:tgtEl>
                                      </p:cBhvr>
                                    </p:cmd>
                                  </p:childTnLst>
                                </p:cTn>
                              </p:par>
                            </p:childTnLst>
                          </p:cTn>
                        </p:par>
                      </p:childTnLst>
                    </p:cTn>
                  </p:par>
                </p:childTnLst>
              </p:cTn>
              <p:nextCondLst>
                <p:cond evt="onClick" delay="0">
                  <p:tgtEl>
                    <p:spTgt spid="8"/>
                  </p:tgtEl>
                </p:cond>
              </p:nextCondLst>
            </p:seq>
            <p:video>
              <p:cMediaNode>
                <p:cTn id="7" fill="hold" display="0">
                  <p:stCondLst>
                    <p:cond delay="indefinite"/>
                  </p:stCondLst>
                </p:cTn>
                <p:tgtEl>
                  <p:spTgt spid="8"/>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Picture 6" descr="http://www.freeiconspng.com/uploads/computer-server-icon-24.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95400" y="1828800"/>
            <a:ext cx="2054225" cy="31875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12118" y="5181600"/>
            <a:ext cx="1220788" cy="461665"/>
          </a:xfrm>
          <a:prstGeom prst="rect">
            <a:avLst/>
          </a:prstGeom>
          <a:noFill/>
        </p:spPr>
        <p:txBody>
          <a:bodyPr wrap="square" rtlCol="0">
            <a:spAutoFit/>
          </a:bodyPr>
          <a:lstStyle/>
          <a:p>
            <a:r>
              <a:rPr lang="en-US" sz="2400" b="1" dirty="0"/>
              <a:t>Server</a:t>
            </a:r>
          </a:p>
        </p:txBody>
      </p:sp>
      <p:sp>
        <p:nvSpPr>
          <p:cNvPr id="6" name="Rounded Rectangular Callout 5"/>
          <p:cNvSpPr/>
          <p:nvPr/>
        </p:nvSpPr>
        <p:spPr>
          <a:xfrm>
            <a:off x="4267200" y="457200"/>
            <a:ext cx="4191000" cy="1371600"/>
          </a:xfrm>
          <a:prstGeom prst="wedgeRoundRectCallout">
            <a:avLst>
              <a:gd name="adj1" fmla="val -62613"/>
              <a:gd name="adj2" fmla="val 816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am I?</a:t>
            </a:r>
            <a:endParaRPr lang="en-US" i="1" dirty="0"/>
          </a:p>
        </p:txBody>
      </p:sp>
      <p:sp>
        <p:nvSpPr>
          <p:cNvPr id="7" name="Rounded Rectangular Callout 6"/>
          <p:cNvSpPr/>
          <p:nvPr/>
        </p:nvSpPr>
        <p:spPr>
          <a:xfrm>
            <a:off x="5105400" y="2819400"/>
            <a:ext cx="3086100" cy="1752600"/>
          </a:xfrm>
          <a:prstGeom prst="wedgeRoundRectCallout">
            <a:avLst>
              <a:gd name="adj1" fmla="val -93313"/>
              <a:gd name="adj2" fmla="val -33002"/>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 computer that is connected directly to the Internet </a:t>
            </a:r>
            <a:r>
              <a:rPr lang="en-US" i="1" dirty="0"/>
              <a:t>(or “wire” in the video)</a:t>
            </a:r>
          </a:p>
        </p:txBody>
      </p:sp>
    </p:spTree>
    <p:extLst>
      <p:ext uri="{BB962C8B-B14F-4D97-AF65-F5344CB8AC3E}">
        <p14:creationId xmlns:p14="http://schemas.microsoft.com/office/powerpoint/2010/main" val="292337153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irocc.co.za/img/Website_Images/Webpa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04800"/>
            <a:ext cx="7620000" cy="2333626"/>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ular Callout 2"/>
          <p:cNvSpPr/>
          <p:nvPr/>
        </p:nvSpPr>
        <p:spPr>
          <a:xfrm>
            <a:off x="1066800" y="3562350"/>
            <a:ext cx="3095828" cy="1371600"/>
          </a:xfrm>
          <a:prstGeom prst="wedgeRoundRectCallout">
            <a:avLst>
              <a:gd name="adj1" fmla="val 36995"/>
              <a:gd name="adj2" fmla="val -15097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are web pages?</a:t>
            </a:r>
            <a:endParaRPr lang="en-US" i="1" dirty="0"/>
          </a:p>
        </p:txBody>
      </p:sp>
      <p:sp>
        <p:nvSpPr>
          <p:cNvPr id="4" name="Rounded Rectangular Callout 3"/>
          <p:cNvSpPr/>
          <p:nvPr/>
        </p:nvSpPr>
        <p:spPr>
          <a:xfrm>
            <a:off x="4800600" y="3390900"/>
            <a:ext cx="3962400" cy="1714500"/>
          </a:xfrm>
          <a:prstGeom prst="wedgeRoundRectCallout">
            <a:avLst>
              <a:gd name="adj1" fmla="val -22409"/>
              <a:gd name="adj2" fmla="val -119638"/>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indent="-285750" algn="ctr">
              <a:buFont typeface="Arial" panose="020B0604020202020204" pitchFamily="34" charset="0"/>
              <a:buChar char="•"/>
            </a:pPr>
            <a:r>
              <a:rPr lang="en-US" dirty="0"/>
              <a:t>Files on the server’s hard drive</a:t>
            </a:r>
          </a:p>
          <a:p>
            <a:pPr marL="285750" indent="-285750" algn="ctr">
              <a:buFont typeface="Arial" panose="020B0604020202020204" pitchFamily="34" charset="0"/>
              <a:buChar char="•"/>
            </a:pPr>
            <a:endParaRPr lang="en-US" dirty="0"/>
          </a:p>
          <a:p>
            <a:pPr marL="285750" indent="-285750" algn="ctr">
              <a:buFont typeface="Arial" panose="020B0604020202020204" pitchFamily="34" charset="0"/>
              <a:buChar char="•"/>
            </a:pPr>
            <a:r>
              <a:rPr lang="en-US" dirty="0"/>
              <a:t>A collection of web pages is called a website</a:t>
            </a:r>
          </a:p>
        </p:txBody>
      </p:sp>
    </p:spTree>
    <p:extLst>
      <p:ext uri="{BB962C8B-B14F-4D97-AF65-F5344CB8AC3E}">
        <p14:creationId xmlns:p14="http://schemas.microsoft.com/office/powerpoint/2010/main" val="43009475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3.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4.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5.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7.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0</TotalTime>
  <Words>1199</Words>
  <Application>Microsoft Office PowerPoint</Application>
  <PresentationFormat>On-screen Show (4:3)</PresentationFormat>
  <Paragraphs>155</Paragraphs>
  <Slides>25</Slides>
  <Notes>10</Notes>
  <HiddenSlides>0</HiddenSlides>
  <MMClips>4</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 Black</vt:lpstr>
      <vt:lpstr>Calibri</vt:lpstr>
      <vt:lpstr>Century Gothic</vt:lpstr>
      <vt:lpstr>Tw Cen MT Condensed Extra Bold</vt:lpstr>
      <vt:lpstr>Wingdings 3</vt:lpstr>
      <vt:lpstr>Wisp</vt:lpstr>
      <vt:lpstr>PowerPoint Presentation</vt:lpstr>
      <vt:lpstr>Learning Objectives</vt:lpstr>
      <vt:lpstr>History of Internet</vt:lpstr>
      <vt:lpstr>History of Internet</vt:lpstr>
      <vt:lpstr>PowerPoint Presentation</vt:lpstr>
      <vt:lpstr>Tell me about Dial up</vt:lpstr>
      <vt:lpstr>What is Internet?</vt:lpstr>
      <vt:lpstr>PowerPoint Presentation</vt:lpstr>
      <vt:lpstr>PowerPoint Presentation</vt:lpstr>
      <vt:lpstr>PowerPoint Presentation</vt:lpstr>
      <vt:lpstr>IP Address (IPv4)</vt:lpstr>
      <vt:lpstr>PowerPoint Presentation</vt:lpstr>
      <vt:lpstr>Domain Name Service</vt:lpstr>
      <vt:lpstr>Domain Name</vt:lpstr>
      <vt:lpstr>PowerPoint Presentation</vt:lpstr>
      <vt:lpstr>What is World Wide Web</vt:lpstr>
      <vt:lpstr>PowerPoint Presentation</vt:lpstr>
      <vt:lpstr>PowerPoint Presentation</vt:lpstr>
      <vt:lpstr>What is HTTP?</vt:lpstr>
      <vt:lpstr>PowerPoint Presentation</vt:lpstr>
      <vt:lpstr>Uniform Resource Locator (URL)</vt:lpstr>
      <vt:lpstr>Uniform Resource Locator (URL)</vt:lpstr>
      <vt:lpstr>Steps to setup a website</vt:lpstr>
      <vt:lpstr>Summary</vt:lpstr>
      <vt:lpstr>Learning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2012-11-28T04:07:06Z</dcterms:created>
  <dcterms:modified xsi:type="dcterms:W3CDTF">2024-08-13T03:05:50Z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be128f-e2ab-4b18-9c62-301caee5e80a_Enabled">
    <vt:lpwstr>true</vt:lpwstr>
  </property>
  <property fmtid="{D5CDD505-2E9C-101B-9397-08002B2CF9AE}" pid="3" name="MSIP_Label_babe128f-e2ab-4b18-9c62-301caee5e80a_SetDate">
    <vt:lpwstr>2023-04-17T04:18:42Z</vt:lpwstr>
  </property>
  <property fmtid="{D5CDD505-2E9C-101B-9397-08002B2CF9AE}" pid="4" name="MSIP_Label_babe128f-e2ab-4b18-9c62-301caee5e80a_Method">
    <vt:lpwstr>Privileged</vt:lpwstr>
  </property>
  <property fmtid="{D5CDD505-2E9C-101B-9397-08002B2CF9AE}" pid="5" name="MSIP_Label_babe128f-e2ab-4b18-9c62-301caee5e80a_Name">
    <vt:lpwstr>OFFICIAL [OPEN]</vt:lpwstr>
  </property>
  <property fmtid="{D5CDD505-2E9C-101B-9397-08002B2CF9AE}" pid="6" name="MSIP_Label_babe128f-e2ab-4b18-9c62-301caee5e80a_SiteId">
    <vt:lpwstr>243ebaed-00d0-4690-a7dc-75893b0d9f98</vt:lpwstr>
  </property>
  <property fmtid="{D5CDD505-2E9C-101B-9397-08002B2CF9AE}" pid="7" name="MSIP_Label_babe128f-e2ab-4b18-9c62-301caee5e80a_ActionId">
    <vt:lpwstr>42066eeb-9594-4c19-b645-39efbdcb8094</vt:lpwstr>
  </property>
  <property fmtid="{D5CDD505-2E9C-101B-9397-08002B2CF9AE}" pid="8" name="MSIP_Label_babe128f-e2ab-4b18-9c62-301caee5e80a_ContentBits">
    <vt:lpwstr>1</vt:lpwstr>
  </property>
</Properties>
</file>